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9E26C-CAE2-4E5B-B3FB-B21DDCBDD454}" v="2" dt="2024-04-07T10:11:26.6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7678" y="136238"/>
            <a:ext cx="1138746" cy="3253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5616" y="82295"/>
            <a:ext cx="165100" cy="411480"/>
          </a:xfrm>
          <a:custGeom>
            <a:avLst/>
            <a:gdLst/>
            <a:ahLst/>
            <a:cxnLst/>
            <a:rect l="l" t="t" r="r" b="b"/>
            <a:pathLst>
              <a:path w="165100" h="411480">
                <a:moveTo>
                  <a:pt x="164592" y="0"/>
                </a:moveTo>
                <a:lnTo>
                  <a:pt x="0" y="0"/>
                </a:lnTo>
                <a:lnTo>
                  <a:pt x="0" y="411479"/>
                </a:lnTo>
                <a:lnTo>
                  <a:pt x="164592" y="411479"/>
                </a:lnTo>
                <a:lnTo>
                  <a:pt x="164592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0168" y="82295"/>
            <a:ext cx="104139" cy="411480"/>
          </a:xfrm>
          <a:custGeom>
            <a:avLst/>
            <a:gdLst/>
            <a:ahLst/>
            <a:cxnLst/>
            <a:rect l="l" t="t" r="r" b="b"/>
            <a:pathLst>
              <a:path w="104140" h="411480">
                <a:moveTo>
                  <a:pt x="103631" y="0"/>
                </a:moveTo>
                <a:lnTo>
                  <a:pt x="0" y="0"/>
                </a:lnTo>
                <a:lnTo>
                  <a:pt x="0" y="411479"/>
                </a:lnTo>
                <a:lnTo>
                  <a:pt x="103631" y="411479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8419"/>
          </a:xfrm>
          <a:custGeom>
            <a:avLst/>
            <a:gdLst/>
            <a:ahLst/>
            <a:cxnLst/>
            <a:rect l="l" t="t" r="r" b="b"/>
            <a:pathLst>
              <a:path w="9144000" h="58420">
                <a:moveTo>
                  <a:pt x="9144000" y="0"/>
                </a:moveTo>
                <a:lnTo>
                  <a:pt x="0" y="0"/>
                </a:lnTo>
                <a:lnTo>
                  <a:pt x="0" y="57911"/>
                </a:lnTo>
                <a:lnTo>
                  <a:pt x="9144000" y="57911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7284720" y="0"/>
                </a:moveTo>
                <a:lnTo>
                  <a:pt x="0" y="0"/>
                </a:lnTo>
                <a:lnTo>
                  <a:pt x="0" y="405384"/>
                </a:lnTo>
                <a:lnTo>
                  <a:pt x="7284720" y="405384"/>
                </a:lnTo>
                <a:lnTo>
                  <a:pt x="728472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88391"/>
            <a:ext cx="7284720" cy="405765"/>
          </a:xfrm>
          <a:custGeom>
            <a:avLst/>
            <a:gdLst/>
            <a:ahLst/>
            <a:cxnLst/>
            <a:rect l="l" t="t" r="r" b="b"/>
            <a:pathLst>
              <a:path w="7284720" h="405765">
                <a:moveTo>
                  <a:pt x="0" y="405384"/>
                </a:moveTo>
                <a:lnTo>
                  <a:pt x="7284720" y="405384"/>
                </a:lnTo>
                <a:lnTo>
                  <a:pt x="7284720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4383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5327" y="2326589"/>
            <a:ext cx="2133345" cy="48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1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718148"/>
            <a:ext cx="8686800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5405"/>
            <a:chOff x="0" y="0"/>
            <a:chExt cx="9144000" cy="5145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5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5376" y="731519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4384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411505"/>
              <a:ext cx="8351774" cy="46391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6986016" y="0"/>
                  </a:moveTo>
                  <a:lnTo>
                    <a:pt x="0" y="0"/>
                  </a:lnTo>
                  <a:lnTo>
                    <a:pt x="0" y="3450336"/>
                  </a:lnTo>
                  <a:lnTo>
                    <a:pt x="6986016" y="3450336"/>
                  </a:lnTo>
                  <a:lnTo>
                    <a:pt x="69860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552" y="1024127"/>
              <a:ext cx="6986270" cy="3450590"/>
            </a:xfrm>
            <a:custGeom>
              <a:avLst/>
              <a:gdLst/>
              <a:ahLst/>
              <a:cxnLst/>
              <a:rect l="l" t="t" r="r" b="b"/>
              <a:pathLst>
                <a:path w="6986270" h="3450590">
                  <a:moveTo>
                    <a:pt x="0" y="3450336"/>
                  </a:moveTo>
                  <a:lnTo>
                    <a:pt x="6986016" y="3450336"/>
                  </a:lnTo>
                  <a:lnTo>
                    <a:pt x="6986016" y="0"/>
                  </a:lnTo>
                  <a:lnTo>
                    <a:pt x="0" y="0"/>
                  </a:lnTo>
                  <a:lnTo>
                    <a:pt x="0" y="3450336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51816" y="0"/>
                  </a:moveTo>
                  <a:lnTo>
                    <a:pt x="0" y="0"/>
                  </a:lnTo>
                  <a:lnTo>
                    <a:pt x="0" y="445007"/>
                  </a:lnTo>
                  <a:lnTo>
                    <a:pt x="51816" y="445007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90216" y="2788920"/>
              <a:ext cx="52069" cy="445134"/>
            </a:xfrm>
            <a:custGeom>
              <a:avLst/>
              <a:gdLst/>
              <a:ahLst/>
              <a:cxnLst/>
              <a:rect l="l" t="t" r="r" b="b"/>
              <a:pathLst>
                <a:path w="52069" h="445135">
                  <a:moveTo>
                    <a:pt x="0" y="445007"/>
                  </a:moveTo>
                  <a:lnTo>
                    <a:pt x="51816" y="445007"/>
                  </a:lnTo>
                  <a:lnTo>
                    <a:pt x="51816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4384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8961" y="2276601"/>
            <a:ext cx="4838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161D22"/>
                </a:solidFill>
              </a:rPr>
              <a:t>NEXT</a:t>
            </a:r>
            <a:r>
              <a:rPr sz="2000" spc="45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GEN</a:t>
            </a:r>
            <a:r>
              <a:rPr sz="2000" dirty="0">
                <a:solidFill>
                  <a:srgbClr val="161D22"/>
                </a:solidFill>
              </a:rPr>
              <a:t> </a:t>
            </a:r>
            <a:r>
              <a:rPr sz="2000" spc="-10" dirty="0">
                <a:solidFill>
                  <a:srgbClr val="161D22"/>
                </a:solidFill>
              </a:rPr>
              <a:t>EMPLOYABILITY</a:t>
            </a:r>
            <a:r>
              <a:rPr sz="2000" spc="60" dirty="0">
                <a:solidFill>
                  <a:srgbClr val="161D22"/>
                </a:solidFill>
              </a:rPr>
              <a:t> </a:t>
            </a:r>
            <a:r>
              <a:rPr sz="2000" spc="-20" dirty="0">
                <a:solidFill>
                  <a:srgbClr val="161D22"/>
                </a:solidFill>
              </a:rPr>
              <a:t>PROGRAM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620772" y="2824048"/>
            <a:ext cx="380872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sz="2000" spc="25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161D22"/>
                </a:solidFill>
                <a:latin typeface="Arial MT"/>
                <a:cs typeface="Arial MT"/>
              </a:rPr>
              <a:t>future-ready </a:t>
            </a:r>
            <a:r>
              <a:rPr sz="2000" dirty="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751" y="3674745"/>
            <a:ext cx="1088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Team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Members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1852" y="1213103"/>
            <a:ext cx="6027420" cy="2710180"/>
            <a:chOff x="1101852" y="1213103"/>
            <a:chExt cx="6027420" cy="2710180"/>
          </a:xfrm>
        </p:grpSpPr>
        <p:sp>
          <p:nvSpPr>
            <p:cNvPr id="15" name="object 15"/>
            <p:cNvSpPr/>
            <p:nvPr/>
          </p:nvSpPr>
          <p:spPr>
            <a:xfrm>
              <a:off x="1101852" y="3921252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>
                  <a:moveTo>
                    <a:pt x="0" y="0"/>
                  </a:moveTo>
                  <a:lnTo>
                    <a:pt x="1986661" y="0"/>
                  </a:lnTo>
                </a:path>
                <a:path w="5953759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6" y="1249679"/>
              <a:ext cx="1146047" cy="6644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3103"/>
              <a:ext cx="667512" cy="664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872" y="1286255"/>
              <a:ext cx="1584960" cy="51816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77280" y="3659504"/>
            <a:ext cx="981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</a:t>
            </a:r>
            <a:r>
              <a:rPr sz="1200" spc="15" dirty="0">
                <a:latin typeface="Arial MT"/>
                <a:cs typeface="Arial MT"/>
              </a:rPr>
              <a:t>ll</a:t>
            </a:r>
            <a:r>
              <a:rPr sz="1200" spc="-5" dirty="0">
                <a:latin typeface="Arial MT"/>
                <a:cs typeface="Arial MT"/>
              </a:rPr>
              <a:t>ege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</a:t>
            </a:r>
            <a:r>
              <a:rPr sz="1200" spc="-45" dirty="0">
                <a:latin typeface="Arial MT"/>
                <a:cs typeface="Arial MT"/>
              </a:rPr>
              <a:t>m</a:t>
            </a:r>
            <a:r>
              <a:rPr sz="1200" spc="-5" dirty="0"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8500" y="3976115"/>
            <a:ext cx="18732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Kingston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Engineering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4190" y="3988815"/>
            <a:ext cx="263580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Arial MT"/>
                <a:cs typeface="Arial MT"/>
              </a:rPr>
              <a:t>S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5" dirty="0">
                <a:latin typeface="Arial MT"/>
                <a:cs typeface="Arial MT"/>
              </a:rPr>
              <a:t>uden</a:t>
            </a:r>
            <a:r>
              <a:rPr sz="1100" dirty="0">
                <a:latin typeface="Arial MT"/>
                <a:cs typeface="Arial MT"/>
              </a:rPr>
              <a:t>t</a:t>
            </a:r>
            <a:r>
              <a:rPr sz="1100" spc="-8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</a:t>
            </a:r>
            <a:r>
              <a:rPr sz="1100" spc="5" dirty="0">
                <a:latin typeface="Arial MT"/>
                <a:cs typeface="Arial MT"/>
              </a:rPr>
              <a:t>a</a:t>
            </a:r>
            <a:r>
              <a:rPr sz="1100" spc="-10" dirty="0">
                <a:latin typeface="Arial MT"/>
                <a:cs typeface="Arial MT"/>
              </a:rPr>
              <a:t>m</a:t>
            </a:r>
            <a:r>
              <a:rPr sz="1100" dirty="0">
                <a:latin typeface="Arial MT"/>
                <a:cs typeface="Arial MT"/>
              </a:rPr>
              <a:t>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lang="en-IN" sz="1000" spc="30" dirty="0">
                <a:latin typeface="Arial MT"/>
                <a:cs typeface="Arial MT"/>
              </a:rPr>
              <a:t>TEJASWINI A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4191" y="4166311"/>
            <a:ext cx="166751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aseline="-5050" dirty="0">
                <a:latin typeface="Arial MT"/>
                <a:cs typeface="Arial MT"/>
              </a:rPr>
              <a:t>St</a:t>
            </a:r>
            <a:r>
              <a:rPr sz="1650" spc="7" baseline="-5050" dirty="0">
                <a:latin typeface="Arial MT"/>
                <a:cs typeface="Arial MT"/>
              </a:rPr>
              <a:t>uden</a:t>
            </a:r>
            <a:r>
              <a:rPr sz="1650" baseline="-5050" dirty="0">
                <a:latin typeface="Arial MT"/>
                <a:cs typeface="Arial MT"/>
              </a:rPr>
              <a:t>t</a:t>
            </a:r>
            <a:r>
              <a:rPr sz="1650" spc="-135" baseline="-5050" dirty="0">
                <a:latin typeface="Arial MT"/>
                <a:cs typeface="Arial MT"/>
              </a:rPr>
              <a:t> </a:t>
            </a:r>
            <a:r>
              <a:rPr sz="1650" spc="-30" baseline="-5050" dirty="0">
                <a:latin typeface="Arial MT"/>
                <a:cs typeface="Arial MT"/>
              </a:rPr>
              <a:t>I</a:t>
            </a:r>
            <a:r>
              <a:rPr sz="1650" baseline="-5050" dirty="0">
                <a:latin typeface="Arial MT"/>
                <a:cs typeface="Arial MT"/>
              </a:rPr>
              <a:t>D</a:t>
            </a:r>
            <a:r>
              <a:rPr sz="1650" spc="30" baseline="-5050" dirty="0">
                <a:latin typeface="Arial MT"/>
                <a:cs typeface="Arial MT"/>
              </a:rPr>
              <a:t> </a:t>
            </a:r>
            <a:r>
              <a:rPr sz="1650" baseline="-5050" dirty="0">
                <a:latin typeface="Arial MT"/>
                <a:cs typeface="Arial MT"/>
              </a:rPr>
              <a:t>: </a:t>
            </a:r>
            <a:r>
              <a:rPr sz="1650" spc="-232" baseline="-50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511321104</a:t>
            </a:r>
            <a:r>
              <a:rPr lang="en-IN" sz="1000" dirty="0">
                <a:latin typeface="Arial MT"/>
                <a:cs typeface="Arial MT"/>
              </a:rPr>
              <a:t>101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9697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Modelling</a:t>
            </a:r>
            <a:r>
              <a:rPr sz="1600" b="1" spc="-10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5" dirty="0">
                <a:solidFill>
                  <a:srgbClr val="203062"/>
                </a:solidFill>
                <a:latin typeface="Arial"/>
                <a:cs typeface="Arial"/>
              </a:rPr>
              <a:t>&amp;</a:t>
            </a: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Results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640445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9019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involves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defining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models.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includes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creating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classes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entities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routes,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along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attributes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relationships.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Arial"/>
              <a:cs typeface="Arial"/>
            </a:endParaRPr>
          </a:p>
          <a:p>
            <a:pPr marL="12700" marR="5080" indent="48895" algn="just">
              <a:lnSpc>
                <a:spcPts val="1400"/>
              </a:lnSpc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Result: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The modeling phase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results in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structured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that outlines the organization of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 and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connections between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different entities.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This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serves as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storing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information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within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storage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retrieval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1651" y="586181"/>
            <a:ext cx="1519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Arial MT"/>
                <a:cs typeface="Arial MT"/>
              </a:rPr>
              <a:t>Homepage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C1BFF-7FAF-ADE3-A0C1-A096B2C3EA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203325"/>
            <a:ext cx="69342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32299"/>
            <a:ext cx="4934001" cy="74507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05"/>
              </a:spcBef>
            </a:pP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Sevice-page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2521B-AEEC-EC34-1390-AB7D36347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50925"/>
            <a:ext cx="8077200" cy="36277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00" y="738123"/>
            <a:ext cx="840359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FUTURE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ENHANCEMENT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"/>
              <a:cs typeface="Arial"/>
            </a:endParaRPr>
          </a:p>
          <a:p>
            <a:pPr marL="61594" marR="5080" indent="-4953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GPS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accurate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locations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  <a:p>
            <a:pPr marL="12700" marR="1117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feedback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their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comments,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helping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improve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quality.</a:t>
            </a:r>
            <a:endParaRPr sz="145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easier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access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on-the-go.</a:t>
            </a:r>
            <a:endParaRPr sz="1450">
              <a:latin typeface="Arial"/>
              <a:cs typeface="Arial"/>
            </a:endParaRPr>
          </a:p>
          <a:p>
            <a:pPr marL="12700" marR="727075">
              <a:lnSpc>
                <a:spcPts val="1400"/>
              </a:lnSpc>
              <a:spcBef>
                <a:spcPts val="139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gateways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allow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online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payments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convenience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users.</a:t>
            </a:r>
            <a:endParaRPr sz="1450">
              <a:latin typeface="Arial"/>
              <a:cs typeface="Arial"/>
            </a:endParaRPr>
          </a:p>
          <a:p>
            <a:pPr marL="12700" marR="5778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Incorporation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algorithms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based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demand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availability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optimize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revenue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resource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utilization.</a:t>
            </a:r>
            <a:endParaRPr sz="1450">
              <a:latin typeface="Arial"/>
              <a:cs typeface="Arial"/>
            </a:endParaRPr>
          </a:p>
          <a:p>
            <a:pPr marL="12700" marR="51752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third-party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services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intercity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international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options.</a:t>
            </a:r>
            <a:endParaRPr sz="1450">
              <a:latin typeface="Arial"/>
              <a:cs typeface="Arial"/>
            </a:endParaRPr>
          </a:p>
          <a:p>
            <a:pPr marL="12700" marR="13335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AI-powered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chatbots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customer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support,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providing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instant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assistance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resolving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queries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efficiently.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1372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7424" y="4791252"/>
            <a:ext cx="49720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" y="1807048"/>
            <a:ext cx="8838565" cy="13182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conclusion,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developed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efficient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platform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conveniently.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Through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we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have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demonstrated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essential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viewing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bookings.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Additionally,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offers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foundation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future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enhancements,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including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real-time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tracking,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mobile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pricing.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Overall,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this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showcases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potential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technology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streamline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enhance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travel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experience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passengers.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327" y="2326589"/>
            <a:ext cx="20942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40" dirty="0"/>
              <a:t> </a:t>
            </a:r>
            <a:r>
              <a:rPr spc="-10" dirty="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099" y="167323"/>
            <a:ext cx="33147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50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5479" y="1076655"/>
            <a:ext cx="42589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solidFill>
                  <a:srgbClr val="203063"/>
                </a:solidFill>
              </a:rPr>
              <a:t>CAPSTONE</a:t>
            </a:r>
            <a:r>
              <a:rPr sz="2000" spc="60" dirty="0">
                <a:solidFill>
                  <a:srgbClr val="203063"/>
                </a:solidFill>
              </a:rPr>
              <a:t> </a:t>
            </a:r>
            <a:r>
              <a:rPr sz="2000" spc="-10" dirty="0">
                <a:solidFill>
                  <a:srgbClr val="203063"/>
                </a:solidFill>
              </a:rPr>
              <a:t>PROJECT</a:t>
            </a:r>
            <a:r>
              <a:rPr sz="2000" spc="55" dirty="0">
                <a:solidFill>
                  <a:srgbClr val="203063"/>
                </a:solidFill>
              </a:rPr>
              <a:t> </a:t>
            </a:r>
            <a:r>
              <a:rPr sz="2000" spc="-15" dirty="0">
                <a:solidFill>
                  <a:srgbClr val="203063"/>
                </a:solidFill>
              </a:rPr>
              <a:t>SHOWCASE</a:t>
            </a:r>
            <a:endParaRPr sz="2000"/>
          </a:p>
        </p:txBody>
      </p:sp>
      <p:grpSp>
        <p:nvGrpSpPr>
          <p:cNvPr id="5" name="object 5"/>
          <p:cNvGrpSpPr/>
          <p:nvPr/>
        </p:nvGrpSpPr>
        <p:grpSpPr>
          <a:xfrm>
            <a:off x="944880" y="3026663"/>
            <a:ext cx="7251700" cy="554990"/>
            <a:chOff x="944880" y="3026663"/>
            <a:chExt cx="7251700" cy="554990"/>
          </a:xfrm>
        </p:grpSpPr>
        <p:sp>
          <p:nvSpPr>
            <p:cNvPr id="6" name="object 6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7138416" y="0"/>
                  </a:moveTo>
                  <a:lnTo>
                    <a:pt x="88391" y="0"/>
                  </a:lnTo>
                  <a:lnTo>
                    <a:pt x="53985" y="6953"/>
                  </a:lnTo>
                  <a:lnTo>
                    <a:pt x="25888" y="25907"/>
                  </a:lnTo>
                  <a:lnTo>
                    <a:pt x="6946" y="54006"/>
                  </a:lnTo>
                  <a:lnTo>
                    <a:pt x="0" y="88392"/>
                  </a:lnTo>
                  <a:lnTo>
                    <a:pt x="0" y="441960"/>
                  </a:lnTo>
                  <a:lnTo>
                    <a:pt x="6946" y="476345"/>
                  </a:lnTo>
                  <a:lnTo>
                    <a:pt x="25888" y="504444"/>
                  </a:lnTo>
                  <a:lnTo>
                    <a:pt x="53985" y="523398"/>
                  </a:lnTo>
                  <a:lnTo>
                    <a:pt x="88391" y="530352"/>
                  </a:lnTo>
                  <a:lnTo>
                    <a:pt x="7138416" y="530352"/>
                  </a:lnTo>
                  <a:lnTo>
                    <a:pt x="7172801" y="523398"/>
                  </a:lnTo>
                  <a:lnTo>
                    <a:pt x="7200900" y="504443"/>
                  </a:lnTo>
                  <a:lnTo>
                    <a:pt x="7219854" y="476345"/>
                  </a:lnTo>
                  <a:lnTo>
                    <a:pt x="7226808" y="441960"/>
                  </a:lnTo>
                  <a:lnTo>
                    <a:pt x="7226808" y="88392"/>
                  </a:lnTo>
                  <a:lnTo>
                    <a:pt x="7219854" y="54006"/>
                  </a:lnTo>
                  <a:lnTo>
                    <a:pt x="7200900" y="25908"/>
                  </a:lnTo>
                  <a:lnTo>
                    <a:pt x="7172801" y="6953"/>
                  </a:lnTo>
                  <a:lnTo>
                    <a:pt x="7138416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7072" y="3038855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88392"/>
                  </a:moveTo>
                  <a:lnTo>
                    <a:pt x="6946" y="54006"/>
                  </a:lnTo>
                  <a:lnTo>
                    <a:pt x="25888" y="25907"/>
                  </a:lnTo>
                  <a:lnTo>
                    <a:pt x="53985" y="6953"/>
                  </a:lnTo>
                  <a:lnTo>
                    <a:pt x="88391" y="0"/>
                  </a:lnTo>
                  <a:lnTo>
                    <a:pt x="7138416" y="0"/>
                  </a:lnTo>
                  <a:lnTo>
                    <a:pt x="7172801" y="6953"/>
                  </a:lnTo>
                  <a:lnTo>
                    <a:pt x="7200900" y="25908"/>
                  </a:lnTo>
                  <a:lnTo>
                    <a:pt x="7219854" y="54006"/>
                  </a:lnTo>
                  <a:lnTo>
                    <a:pt x="7226808" y="88392"/>
                  </a:lnTo>
                  <a:lnTo>
                    <a:pt x="7226808" y="441960"/>
                  </a:lnTo>
                  <a:lnTo>
                    <a:pt x="7219854" y="476345"/>
                  </a:lnTo>
                  <a:lnTo>
                    <a:pt x="7200900" y="504443"/>
                  </a:lnTo>
                  <a:lnTo>
                    <a:pt x="7172801" y="523398"/>
                  </a:lnTo>
                  <a:lnTo>
                    <a:pt x="7138416" y="530352"/>
                  </a:lnTo>
                  <a:lnTo>
                    <a:pt x="88391" y="530352"/>
                  </a:lnTo>
                  <a:lnTo>
                    <a:pt x="53985" y="523398"/>
                  </a:lnTo>
                  <a:lnTo>
                    <a:pt x="25888" y="504444"/>
                  </a:lnTo>
                  <a:lnTo>
                    <a:pt x="6946" y="476345"/>
                  </a:lnTo>
                  <a:lnTo>
                    <a:pt x="0" y="441960"/>
                  </a:lnTo>
                  <a:lnTo>
                    <a:pt x="0" y="88392"/>
                  </a:lnTo>
                  <a:close/>
                </a:path>
              </a:pathLst>
            </a:custGeom>
            <a:ln w="24384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99438" y="2681477"/>
            <a:ext cx="5779770" cy="749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9545" algn="ctr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5" dirty="0">
                <a:latin typeface="Arial"/>
                <a:cs typeface="Arial"/>
              </a:rPr>
              <a:t>Building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Bus </a:t>
            </a:r>
            <a:r>
              <a:rPr sz="1600" b="1" spc="-5" dirty="0">
                <a:latin typeface="Arial"/>
                <a:cs typeface="Arial"/>
              </a:rPr>
              <a:t>Reservation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System</a:t>
            </a:r>
            <a:r>
              <a:rPr sz="1600" b="1" spc="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using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Python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Django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4399" y="4007611"/>
            <a:ext cx="6316980" cy="52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|</a:t>
            </a:r>
            <a:r>
              <a:rPr sz="16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 Modelling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8407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18148"/>
            <a:ext cx="8759825" cy="1496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01346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built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designed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streamline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allows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search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view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reservations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intuitive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interface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administrators,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enabling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easy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management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With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authentication,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integration,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endParaRPr sz="1450">
              <a:latin typeface="Arial"/>
              <a:cs typeface="Arial"/>
            </a:endParaRPr>
          </a:p>
          <a:p>
            <a:pPr marL="12700" marR="1378585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solution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alike.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8789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600" b="1" spc="-7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718148"/>
            <a:ext cx="861187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problem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statement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involves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addressing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inefficiencies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traditional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processes.</a:t>
            </a:r>
            <a:endParaRPr sz="1450">
              <a:latin typeface="Arial"/>
              <a:cs typeface="Arial"/>
            </a:endParaRPr>
          </a:p>
          <a:p>
            <a:pPr marL="12700" marR="77533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manual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limited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access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difficulty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payments.</a:t>
            </a:r>
            <a:endParaRPr sz="1450">
              <a:latin typeface="Arial"/>
              <a:cs typeface="Arial"/>
            </a:endParaRPr>
          </a:p>
          <a:p>
            <a:pPr marL="12700" marR="69659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develop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comprehensive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ensures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transactions,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both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  <a:p>
            <a:pPr marL="12700" marR="687070">
              <a:lnSpc>
                <a:spcPts val="1400"/>
              </a:lnSpc>
              <a:spcBef>
                <a:spcPts val="160"/>
              </a:spcBef>
            </a:pP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should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optimize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6770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sz="1600" b="1" spc="-2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000" y="1819748"/>
            <a:ext cx="8829040" cy="16738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93980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platform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tickets,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managing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reservations,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providing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information.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This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offer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of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from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anywhere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time,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reducing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need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physical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counters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long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queues.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browse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available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endParaRPr sz="1450">
              <a:latin typeface="Arial"/>
              <a:cs typeface="Arial"/>
            </a:endParaRPr>
          </a:p>
          <a:p>
            <a:pPr marL="12700" marR="657225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routes,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select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make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securely,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receive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e-tickets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instantly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via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email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SMS. </a:t>
            </a:r>
            <a:r>
              <a:rPr sz="1450" b="1" i="1" spc="-3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Additionally,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include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operators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routes,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schedules,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availability,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generate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reports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better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operational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insights.</a:t>
            </a:r>
            <a:endParaRPr sz="1450">
              <a:latin typeface="Arial"/>
              <a:cs typeface="Arial"/>
            </a:endParaRPr>
          </a:p>
          <a:p>
            <a:pPr marL="12700" marR="2612390">
              <a:lnSpc>
                <a:spcPts val="1400"/>
              </a:lnSpc>
            </a:pPr>
            <a:r>
              <a:rPr sz="1450" b="1" i="1" spc="-25" dirty="0">
                <a:latin typeface="Arial"/>
                <a:cs typeface="Arial"/>
              </a:rPr>
              <a:t>Overall,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travel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experience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while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optimizing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900" y="737107"/>
            <a:ext cx="1840864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Proposed</a:t>
            </a:r>
            <a:r>
              <a:rPr sz="1600" b="1" spc="-30" dirty="0">
                <a:solidFill>
                  <a:srgbClr val="203163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3163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400" spc="-5" dirty="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2048348"/>
            <a:ext cx="8423910" cy="11404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231775">
              <a:lnSpc>
                <a:spcPts val="1400"/>
              </a:lnSpc>
              <a:spcBef>
                <a:spcPts val="459"/>
              </a:spcBef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Bus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Reservation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project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aims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create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user-friendly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web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application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using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Python </a:t>
            </a:r>
            <a:r>
              <a:rPr sz="1450" b="1" i="1" spc="-390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Django,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allowing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passengers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search,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10" dirty="0">
                <a:latin typeface="Arial"/>
                <a:cs typeface="Arial"/>
              </a:rPr>
              <a:t> </a:t>
            </a:r>
            <a:r>
              <a:rPr sz="1450" b="1" i="1" spc="-35" dirty="0">
                <a:latin typeface="Arial"/>
                <a:cs typeface="Arial"/>
              </a:rPr>
              <a:t>manage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tickets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online.</a:t>
            </a:r>
            <a:endParaRPr sz="1450">
              <a:latin typeface="Arial"/>
              <a:cs typeface="Arial"/>
            </a:endParaRPr>
          </a:p>
          <a:p>
            <a:pPr marL="12700" marR="1061085">
              <a:lnSpc>
                <a:spcPts val="1400"/>
              </a:lnSpc>
            </a:pPr>
            <a:r>
              <a:rPr sz="1450" b="1" i="1" spc="-30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system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will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feature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real-time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seat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availability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updates,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secure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payment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processing,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spc="-20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administrative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tools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route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management.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</a:pPr>
            <a:r>
              <a:rPr sz="1450" b="1" i="1" spc="-35" dirty="0">
                <a:latin typeface="Arial"/>
                <a:cs typeface="Arial"/>
              </a:rPr>
              <a:t>By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automating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booking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process,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0" dirty="0">
                <a:latin typeface="Arial"/>
                <a:cs typeface="Arial"/>
              </a:rPr>
              <a:t>it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enhances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convenience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users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and</a:t>
            </a:r>
            <a:r>
              <a:rPr sz="1450" b="1" i="1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streamlines</a:t>
            </a:r>
            <a:r>
              <a:rPr sz="1450" b="1" i="1" spc="-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operations </a:t>
            </a:r>
            <a:r>
              <a:rPr sz="1450" b="1" i="1" spc="-38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for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bus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operators,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30" dirty="0">
                <a:latin typeface="Arial"/>
                <a:cs typeface="Arial"/>
              </a:rPr>
              <a:t>improving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overall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efficiency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in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the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transportation</a:t>
            </a:r>
            <a:r>
              <a:rPr sz="1450" b="1" i="1" spc="-15" dirty="0">
                <a:latin typeface="Arial"/>
                <a:cs typeface="Arial"/>
              </a:rPr>
              <a:t> </a:t>
            </a:r>
            <a:r>
              <a:rPr sz="1450" b="1" i="1" spc="-25" dirty="0">
                <a:latin typeface="Arial"/>
                <a:cs typeface="Arial"/>
              </a:rPr>
              <a:t>sector.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" y="598423"/>
            <a:ext cx="8601075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IMPLEMENTATION</a:t>
            </a:r>
            <a:r>
              <a:rPr sz="14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579A"/>
                </a:solidFill>
                <a:latin typeface="Arial"/>
                <a:cs typeface="Arial"/>
              </a:rPr>
              <a:t>STEPS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Arial"/>
              <a:cs typeface="Arial"/>
            </a:endParaRPr>
          </a:p>
          <a:p>
            <a:pPr marL="12700" marR="5397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Gathering: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Gather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requirements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stakeholders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understand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functionalities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needed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system.</a:t>
            </a:r>
            <a:endParaRPr sz="1450">
              <a:latin typeface="Arial"/>
              <a:cs typeface="Arial"/>
            </a:endParaRPr>
          </a:p>
          <a:p>
            <a:pPr marL="12700" marR="2501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Create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comprehensive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system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architecture,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structure,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interface.</a:t>
            </a:r>
            <a:endParaRPr sz="1450">
              <a:latin typeface="Arial"/>
              <a:cs typeface="Arial"/>
            </a:endParaRPr>
          </a:p>
          <a:p>
            <a:pPr marL="12700" marR="765175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logic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framework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handle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authentication,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management,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processing,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Development: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interface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HTML,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integrating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seamless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experience.</a:t>
            </a:r>
            <a:endParaRPr sz="1450">
              <a:latin typeface="Arial"/>
              <a:cs typeface="Arial"/>
            </a:endParaRPr>
          </a:p>
          <a:p>
            <a:pPr marL="12700" marR="59436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Implementation: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Design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implement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5" dirty="0">
                <a:solidFill>
                  <a:srgbClr val="202020"/>
                </a:solidFill>
                <a:latin typeface="Arial"/>
                <a:cs typeface="Arial"/>
              </a:rPr>
              <a:t>schema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Django's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40" dirty="0">
                <a:solidFill>
                  <a:srgbClr val="202020"/>
                </a:solidFill>
                <a:latin typeface="Arial"/>
                <a:cs typeface="Arial"/>
              </a:rPr>
              <a:t>ORM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(Object-Relational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Mapping)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store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data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such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as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users,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buses,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reservations,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etc.</a:t>
            </a:r>
            <a:endParaRPr sz="1450">
              <a:latin typeface="Arial"/>
              <a:cs typeface="Arial"/>
            </a:endParaRPr>
          </a:p>
          <a:p>
            <a:pPr marL="12700" marR="46990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Testing: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Integrate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frontend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backend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components,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thoroughly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test </a:t>
            </a:r>
            <a:r>
              <a:rPr sz="1450" b="1" i="1" spc="-39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functionality,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usability,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0" dirty="0">
                <a:solidFill>
                  <a:srgbClr val="202020"/>
                </a:solidFill>
                <a:latin typeface="Arial"/>
                <a:cs typeface="Arial"/>
              </a:rPr>
              <a:t>reliability.</a:t>
            </a:r>
            <a:endParaRPr sz="1450">
              <a:latin typeface="Arial"/>
              <a:cs typeface="Arial"/>
            </a:endParaRPr>
          </a:p>
          <a:p>
            <a:pPr marL="12700" marR="300990">
              <a:lnSpc>
                <a:spcPts val="1400"/>
              </a:lnSpc>
              <a:spcBef>
                <a:spcPts val="1400"/>
              </a:spcBef>
              <a:buAutoNum type="arabicPeriod"/>
              <a:tabLst>
                <a:tab pos="210820" algn="l"/>
              </a:tabLst>
            </a:pP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Deployment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Maintenance: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Deploy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production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environment,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provide </a:t>
            </a:r>
            <a:r>
              <a:rPr sz="1450" b="1" i="1" spc="-3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ongoing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maintenance,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updates,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support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to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ensure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optimal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performance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50" b="1" i="1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30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50" b="1" i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202020"/>
                </a:solidFill>
                <a:latin typeface="Arial"/>
                <a:cs typeface="Arial"/>
              </a:rPr>
              <a:t>satisfaction.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b="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b="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7800" y="623823"/>
            <a:ext cx="8660130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PROJECT</a:t>
            </a:r>
            <a:r>
              <a:rPr sz="1300" b="1" spc="-50" dirty="0">
                <a:solidFill>
                  <a:srgbClr val="00579A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0579A"/>
                </a:solidFill>
                <a:latin typeface="Arial"/>
                <a:cs typeface="Arial"/>
              </a:rPr>
              <a:t>STRUCTURE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Arial"/>
              <a:cs typeface="Arial"/>
            </a:endParaRPr>
          </a:p>
          <a:p>
            <a:pPr marL="12700" marR="547370">
              <a:lnSpc>
                <a:spcPts val="1400"/>
              </a:lnSpc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structure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typically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consists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logic,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templates,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files, and configuration settings: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Main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project-level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settings.py,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urls.py,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manage.py.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1180465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Contains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individual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Django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applications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specific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functionalities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 </a:t>
            </a:r>
            <a:r>
              <a:rPr sz="1400" b="1" spc="-38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authentication, bus management,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 reservations.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HTML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templates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rendering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dynamic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content.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Holds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static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CSS,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JavaScript,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images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in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frontend.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Media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user-uploaded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profile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pictures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ticket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scans.</a:t>
            </a:r>
            <a:endParaRPr sz="1400">
              <a:latin typeface="Arial"/>
              <a:cs typeface="Arial"/>
            </a:endParaRPr>
          </a:p>
          <a:p>
            <a:pPr marL="210185" indent="-198120">
              <a:lnSpc>
                <a:spcPct val="100000"/>
              </a:lnSpc>
              <a:spcBef>
                <a:spcPts val="1120"/>
              </a:spcBef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Virtual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Environment: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managing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Python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dependencies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ensuring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isolation.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02020"/>
              </a:buClr>
              <a:buFont typeface="Arial"/>
              <a:buAutoNum type="arabicPeriod"/>
            </a:pPr>
            <a:endParaRPr sz="1200">
              <a:latin typeface="Arial"/>
              <a:cs typeface="Arial"/>
            </a:endParaRPr>
          </a:p>
          <a:p>
            <a:pPr marL="12700" marR="43180">
              <a:lnSpc>
                <a:spcPts val="1400"/>
              </a:lnSpc>
              <a:buAutoNum type="arabicPeriod"/>
              <a:tabLst>
                <a:tab pos="210820" algn="l"/>
              </a:tabLst>
            </a:pP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Directory: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Stores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SQLite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migration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files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if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using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databases </a:t>
            </a:r>
            <a:r>
              <a:rPr sz="1400" b="1" spc="-3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like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PostgreSQL.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399" y="132969"/>
            <a:ext cx="334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Gen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755395"/>
            <a:ext cx="17164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sz="1600" b="1" spc="-11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774415"/>
            <a:ext cx="2942966" cy="25232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5903" y="1712975"/>
            <a:ext cx="4163567" cy="20909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68727" y="1392427"/>
            <a:ext cx="7848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Arial MT"/>
                <a:cs typeface="Arial MT"/>
              </a:rPr>
              <a:t>Front-end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2910" y="1318386"/>
            <a:ext cx="772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Back-end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3" y="467715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7424" y="4803407"/>
            <a:ext cx="497205" cy="16891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00" spc="5" dirty="0">
                <a:latin typeface="Arial MT"/>
                <a:cs typeface="Arial MT"/>
              </a:rPr>
              <a:t>S</a:t>
            </a:r>
            <a:r>
              <a:rPr sz="1000" spc="-10" dirty="0">
                <a:latin typeface="Arial MT"/>
                <a:cs typeface="Arial MT"/>
              </a:rPr>
              <a:t>ou</a:t>
            </a:r>
            <a:r>
              <a:rPr sz="1000" dirty="0">
                <a:latin typeface="Arial MT"/>
                <a:cs typeface="Arial MT"/>
              </a:rPr>
              <a:t>rce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1169</Words>
  <Application>Microsoft Office PowerPoint</Application>
  <PresentationFormat>Custom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Office Theme</vt:lpstr>
      <vt:lpstr>NEXT GEN EMPLOYABILITY PROGRAM</vt:lpstr>
      <vt:lpstr>CAPSTONE PROJECT SHOWCASE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Next Gen Employability Program</vt:lpstr>
      <vt:lpstr>PowerPoint Presentation</vt:lpstr>
      <vt:lpstr>Next Gen Employability Program</vt:lpstr>
      <vt:lpstr>Homepage</vt:lpstr>
      <vt:lpstr>PowerPoint Presentation</vt:lpstr>
      <vt:lpstr>Next Gen Employability Program</vt:lpstr>
      <vt:lpstr>Next Gen Employability Program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 EMPLOYABILITY PROGRAM</dc:title>
  <dc:creator>Aneeta Tejaswini</dc:creator>
  <cp:lastModifiedBy>Aneeta Tejaswini</cp:lastModifiedBy>
  <cp:revision>3</cp:revision>
  <dcterms:created xsi:type="dcterms:W3CDTF">2024-04-07T08:33:41Z</dcterms:created>
  <dcterms:modified xsi:type="dcterms:W3CDTF">2024-04-08T07:05:04Z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2024-04-07T00:00:00Z</vt:filetime>
  </property>
</Properties>
</file>