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57" r:id="rId3"/>
    <p:sldId id="268" r:id="rId4"/>
    <p:sldId id="292" r:id="rId5"/>
    <p:sldId id="258" r:id="rId6"/>
    <p:sldId id="293" r:id="rId7"/>
    <p:sldId id="294" r:id="rId8"/>
    <p:sldId id="259" r:id="rId9"/>
    <p:sldId id="260" r:id="rId10"/>
    <p:sldId id="269" r:id="rId11"/>
    <p:sldId id="270" r:id="rId12"/>
    <p:sldId id="264" r:id="rId13"/>
    <p:sldId id="300" r:id="rId14"/>
    <p:sldId id="272" r:id="rId15"/>
    <p:sldId id="302" r:id="rId16"/>
    <p:sldId id="299" r:id="rId17"/>
    <p:sldId id="265" r:id="rId18"/>
    <p:sldId id="266" r:id="rId19"/>
    <p:sldId id="296" r:id="rId20"/>
    <p:sldId id="297" r:id="rId21"/>
    <p:sldId id="301" r:id="rId22"/>
    <p:sldId id="304" r:id="rId23"/>
    <p:sldId id="277" r:id="rId24"/>
    <p:sldId id="283" r:id="rId25"/>
    <p:sldId id="278" r:id="rId26"/>
    <p:sldId id="289" r:id="rId27"/>
    <p:sldId id="279" r:id="rId28"/>
    <p:sldId id="280" r:id="rId29"/>
    <p:sldId id="281" r:id="rId30"/>
    <p:sldId id="282" r:id="rId31"/>
    <p:sldId id="285" r:id="rId32"/>
    <p:sldId id="284" r:id="rId33"/>
    <p:sldId id="286" r:id="rId34"/>
    <p:sldId id="271" r:id="rId35"/>
    <p:sldId id="263"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5C200-F6B4-4990-904F-DAE789BA15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E285BE0-7FBA-486F-AFE2-0CA2B54136AC}">
      <dgm:prSet/>
      <dgm:spPr/>
      <dgm:t>
        <a:bodyPr/>
        <a:lstStyle/>
        <a:p>
          <a:pPr>
            <a:lnSpc>
              <a:spcPct val="100000"/>
            </a:lnSpc>
          </a:pPr>
          <a:r>
            <a:rPr lang="en-IN"/>
            <a:t>Collect data</a:t>
          </a:r>
          <a:endParaRPr lang="en-US"/>
        </a:p>
      </dgm:t>
    </dgm:pt>
    <dgm:pt modelId="{2D2D7084-1B03-475E-848F-9288000501A0}" type="parTrans" cxnId="{A9FD8E6E-B444-4AD1-93C2-0CB6B0E77BA2}">
      <dgm:prSet/>
      <dgm:spPr/>
      <dgm:t>
        <a:bodyPr/>
        <a:lstStyle/>
        <a:p>
          <a:endParaRPr lang="en-US"/>
        </a:p>
      </dgm:t>
    </dgm:pt>
    <dgm:pt modelId="{E6BF7123-8351-4D7F-B73C-8CFE74B68E3A}" type="sibTrans" cxnId="{A9FD8E6E-B444-4AD1-93C2-0CB6B0E77BA2}">
      <dgm:prSet/>
      <dgm:spPr/>
      <dgm:t>
        <a:bodyPr/>
        <a:lstStyle/>
        <a:p>
          <a:endParaRPr lang="en-US"/>
        </a:p>
      </dgm:t>
    </dgm:pt>
    <dgm:pt modelId="{64D0C1A2-749E-4D5A-BA9D-FF5533C6CBCC}">
      <dgm:prSet/>
      <dgm:spPr/>
      <dgm:t>
        <a:bodyPr/>
        <a:lstStyle/>
        <a:p>
          <a:pPr>
            <a:lnSpc>
              <a:spcPct val="100000"/>
            </a:lnSpc>
          </a:pPr>
          <a:r>
            <a:rPr lang="en-IN"/>
            <a:t>Prepare the input data</a:t>
          </a:r>
          <a:endParaRPr lang="en-US"/>
        </a:p>
      </dgm:t>
    </dgm:pt>
    <dgm:pt modelId="{8D6C2331-9093-4070-8F65-CBD373177AE0}" type="parTrans" cxnId="{EBEF8789-F188-4148-A164-DCDAA1A16CCA}">
      <dgm:prSet/>
      <dgm:spPr/>
      <dgm:t>
        <a:bodyPr/>
        <a:lstStyle/>
        <a:p>
          <a:endParaRPr lang="en-US"/>
        </a:p>
      </dgm:t>
    </dgm:pt>
    <dgm:pt modelId="{1D8A9BFD-56FC-4C0F-98A5-C979689847D7}" type="sibTrans" cxnId="{EBEF8789-F188-4148-A164-DCDAA1A16CCA}">
      <dgm:prSet/>
      <dgm:spPr/>
      <dgm:t>
        <a:bodyPr/>
        <a:lstStyle/>
        <a:p>
          <a:endParaRPr lang="en-US"/>
        </a:p>
      </dgm:t>
    </dgm:pt>
    <dgm:pt modelId="{84F1E2EC-EFA4-4F3B-9FEF-1AE4B4569FE8}">
      <dgm:prSet/>
      <dgm:spPr/>
      <dgm:t>
        <a:bodyPr/>
        <a:lstStyle/>
        <a:p>
          <a:pPr>
            <a:lnSpc>
              <a:spcPct val="100000"/>
            </a:lnSpc>
          </a:pPr>
          <a:r>
            <a:rPr lang="en-IN"/>
            <a:t>Analyse the input data</a:t>
          </a:r>
          <a:endParaRPr lang="en-US"/>
        </a:p>
      </dgm:t>
    </dgm:pt>
    <dgm:pt modelId="{8080DFC6-F9E6-467E-B0A3-0B3AB03F61D9}" type="parTrans" cxnId="{55BAEFD7-3B7D-4E1D-AD8C-AD6BE9280922}">
      <dgm:prSet/>
      <dgm:spPr/>
      <dgm:t>
        <a:bodyPr/>
        <a:lstStyle/>
        <a:p>
          <a:endParaRPr lang="en-US"/>
        </a:p>
      </dgm:t>
    </dgm:pt>
    <dgm:pt modelId="{3E9AE7FB-2347-4394-BD34-164AB46D1E5B}" type="sibTrans" cxnId="{55BAEFD7-3B7D-4E1D-AD8C-AD6BE9280922}">
      <dgm:prSet/>
      <dgm:spPr/>
      <dgm:t>
        <a:bodyPr/>
        <a:lstStyle/>
        <a:p>
          <a:endParaRPr lang="en-US"/>
        </a:p>
      </dgm:t>
    </dgm:pt>
    <dgm:pt modelId="{5DF6A735-2209-4D20-9A8E-CA4196F4476F}">
      <dgm:prSet/>
      <dgm:spPr/>
      <dgm:t>
        <a:bodyPr/>
        <a:lstStyle/>
        <a:p>
          <a:pPr>
            <a:lnSpc>
              <a:spcPct val="100000"/>
            </a:lnSpc>
          </a:pPr>
          <a:r>
            <a:rPr lang="en-IN" dirty="0"/>
            <a:t>Train the algorithm</a:t>
          </a:r>
          <a:endParaRPr lang="en-US" dirty="0"/>
        </a:p>
      </dgm:t>
    </dgm:pt>
    <dgm:pt modelId="{4764FEDD-37A9-48F2-9B52-3295D4910C83}" type="parTrans" cxnId="{3BBFFE73-09E9-4C8B-95C4-3F4C7298DD49}">
      <dgm:prSet/>
      <dgm:spPr/>
      <dgm:t>
        <a:bodyPr/>
        <a:lstStyle/>
        <a:p>
          <a:endParaRPr lang="en-US"/>
        </a:p>
      </dgm:t>
    </dgm:pt>
    <dgm:pt modelId="{63AF3781-0399-40A7-873F-6C39AAFE5116}" type="sibTrans" cxnId="{3BBFFE73-09E9-4C8B-95C4-3F4C7298DD49}">
      <dgm:prSet/>
      <dgm:spPr/>
      <dgm:t>
        <a:bodyPr/>
        <a:lstStyle/>
        <a:p>
          <a:endParaRPr lang="en-US"/>
        </a:p>
      </dgm:t>
    </dgm:pt>
    <dgm:pt modelId="{623889D3-789E-4BE5-9AD6-86EE0946BC78}">
      <dgm:prSet/>
      <dgm:spPr/>
      <dgm:t>
        <a:bodyPr/>
        <a:lstStyle/>
        <a:p>
          <a:pPr>
            <a:lnSpc>
              <a:spcPct val="100000"/>
            </a:lnSpc>
          </a:pPr>
          <a:r>
            <a:rPr lang="en-IN"/>
            <a:t>Test the algorithm</a:t>
          </a:r>
          <a:endParaRPr lang="en-US"/>
        </a:p>
      </dgm:t>
    </dgm:pt>
    <dgm:pt modelId="{4332D165-B441-47C4-B774-F3DBB6A1DF57}" type="parTrans" cxnId="{674B4F5B-C609-4396-825D-9F303902FEA1}">
      <dgm:prSet/>
      <dgm:spPr/>
      <dgm:t>
        <a:bodyPr/>
        <a:lstStyle/>
        <a:p>
          <a:endParaRPr lang="en-US"/>
        </a:p>
      </dgm:t>
    </dgm:pt>
    <dgm:pt modelId="{E9DA507B-F523-4596-8A05-9A1F56977259}" type="sibTrans" cxnId="{674B4F5B-C609-4396-825D-9F303902FEA1}">
      <dgm:prSet/>
      <dgm:spPr/>
      <dgm:t>
        <a:bodyPr/>
        <a:lstStyle/>
        <a:p>
          <a:endParaRPr lang="en-US"/>
        </a:p>
      </dgm:t>
    </dgm:pt>
    <dgm:pt modelId="{A69386B7-C458-430D-81B3-0C03EF70E88F}">
      <dgm:prSet/>
      <dgm:spPr/>
      <dgm:t>
        <a:bodyPr/>
        <a:lstStyle/>
        <a:p>
          <a:pPr>
            <a:lnSpc>
              <a:spcPct val="100000"/>
            </a:lnSpc>
          </a:pPr>
          <a:r>
            <a:rPr lang="en-IN"/>
            <a:t>Use it</a:t>
          </a:r>
          <a:endParaRPr lang="en-US"/>
        </a:p>
      </dgm:t>
    </dgm:pt>
    <dgm:pt modelId="{1EFB731A-39CF-48D7-A7F2-EAD32807AA34}" type="parTrans" cxnId="{4F11E9D3-3F69-4A8F-8120-7D27AE1A6488}">
      <dgm:prSet/>
      <dgm:spPr/>
      <dgm:t>
        <a:bodyPr/>
        <a:lstStyle/>
        <a:p>
          <a:endParaRPr lang="en-US"/>
        </a:p>
      </dgm:t>
    </dgm:pt>
    <dgm:pt modelId="{D2E79926-4994-4E5D-948B-F470F2F0707E}" type="sibTrans" cxnId="{4F11E9D3-3F69-4A8F-8120-7D27AE1A6488}">
      <dgm:prSet/>
      <dgm:spPr/>
      <dgm:t>
        <a:bodyPr/>
        <a:lstStyle/>
        <a:p>
          <a:endParaRPr lang="en-US"/>
        </a:p>
      </dgm:t>
    </dgm:pt>
    <dgm:pt modelId="{2AB06342-6025-4FDE-BE16-EA99B4081864}" type="pres">
      <dgm:prSet presAssocID="{8205C200-F6B4-4990-904F-DAE789BA1548}" presName="root" presStyleCnt="0">
        <dgm:presLayoutVars>
          <dgm:dir/>
          <dgm:resizeHandles val="exact"/>
        </dgm:presLayoutVars>
      </dgm:prSet>
      <dgm:spPr/>
    </dgm:pt>
    <dgm:pt modelId="{3C5CC800-B98A-4C7F-AC94-F1F9FD072BF0}" type="pres">
      <dgm:prSet presAssocID="{2E285BE0-7FBA-486F-AFE2-0CA2B54136AC}" presName="compNode" presStyleCnt="0"/>
      <dgm:spPr/>
    </dgm:pt>
    <dgm:pt modelId="{95ACD860-805C-453A-9023-505478FD25D5}" type="pres">
      <dgm:prSet presAssocID="{2E285BE0-7FBA-486F-AFE2-0CA2B54136A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BB304A40-91A2-4BD4-AFCA-42C2A741A3BC}" type="pres">
      <dgm:prSet presAssocID="{2E285BE0-7FBA-486F-AFE2-0CA2B54136AC}" presName="spaceRect" presStyleCnt="0"/>
      <dgm:spPr/>
    </dgm:pt>
    <dgm:pt modelId="{C1EFD37F-7027-4EEC-A6FE-263E471D6214}" type="pres">
      <dgm:prSet presAssocID="{2E285BE0-7FBA-486F-AFE2-0CA2B54136AC}" presName="textRect" presStyleLbl="revTx" presStyleIdx="0" presStyleCnt="6">
        <dgm:presLayoutVars>
          <dgm:chMax val="1"/>
          <dgm:chPref val="1"/>
        </dgm:presLayoutVars>
      </dgm:prSet>
      <dgm:spPr/>
    </dgm:pt>
    <dgm:pt modelId="{D9E06A30-D742-4694-A65D-7B6865C2EC2D}" type="pres">
      <dgm:prSet presAssocID="{E6BF7123-8351-4D7F-B73C-8CFE74B68E3A}" presName="sibTrans" presStyleCnt="0"/>
      <dgm:spPr/>
    </dgm:pt>
    <dgm:pt modelId="{E47D29C1-20F2-4647-96D5-C68B780D436C}" type="pres">
      <dgm:prSet presAssocID="{64D0C1A2-749E-4D5A-BA9D-FF5533C6CBCC}" presName="compNode" presStyleCnt="0"/>
      <dgm:spPr/>
    </dgm:pt>
    <dgm:pt modelId="{CFA62017-84B3-4C1C-85F9-E72A160E8904}" type="pres">
      <dgm:prSet presAssocID="{64D0C1A2-749E-4D5A-BA9D-FF5533C6CBC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518D10D7-12F1-406D-A321-7667FC2F344C}" type="pres">
      <dgm:prSet presAssocID="{64D0C1A2-749E-4D5A-BA9D-FF5533C6CBCC}" presName="spaceRect" presStyleCnt="0"/>
      <dgm:spPr/>
    </dgm:pt>
    <dgm:pt modelId="{E581DBF6-577F-4F69-B409-FA1313309F2A}" type="pres">
      <dgm:prSet presAssocID="{64D0C1A2-749E-4D5A-BA9D-FF5533C6CBCC}" presName="textRect" presStyleLbl="revTx" presStyleIdx="1" presStyleCnt="6">
        <dgm:presLayoutVars>
          <dgm:chMax val="1"/>
          <dgm:chPref val="1"/>
        </dgm:presLayoutVars>
      </dgm:prSet>
      <dgm:spPr/>
    </dgm:pt>
    <dgm:pt modelId="{2DD2C85C-97D7-470A-8BB0-CAED989AC657}" type="pres">
      <dgm:prSet presAssocID="{1D8A9BFD-56FC-4C0F-98A5-C979689847D7}" presName="sibTrans" presStyleCnt="0"/>
      <dgm:spPr/>
    </dgm:pt>
    <dgm:pt modelId="{141752B2-7EC4-4F85-A851-C4726BD50304}" type="pres">
      <dgm:prSet presAssocID="{84F1E2EC-EFA4-4F3B-9FEF-1AE4B4569FE8}" presName="compNode" presStyleCnt="0"/>
      <dgm:spPr/>
    </dgm:pt>
    <dgm:pt modelId="{30C6A346-0FF4-4D4D-8D80-9D47E19456A1}" type="pres">
      <dgm:prSet presAssocID="{84F1E2EC-EFA4-4F3B-9FEF-1AE4B4569FE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BD6F552B-FABE-4000-B648-BFA8BC082DF9}" type="pres">
      <dgm:prSet presAssocID="{84F1E2EC-EFA4-4F3B-9FEF-1AE4B4569FE8}" presName="spaceRect" presStyleCnt="0"/>
      <dgm:spPr/>
    </dgm:pt>
    <dgm:pt modelId="{17B61DBF-53B3-4E73-AE67-A0478061AD11}" type="pres">
      <dgm:prSet presAssocID="{84F1E2EC-EFA4-4F3B-9FEF-1AE4B4569FE8}" presName="textRect" presStyleLbl="revTx" presStyleIdx="2" presStyleCnt="6">
        <dgm:presLayoutVars>
          <dgm:chMax val="1"/>
          <dgm:chPref val="1"/>
        </dgm:presLayoutVars>
      </dgm:prSet>
      <dgm:spPr/>
    </dgm:pt>
    <dgm:pt modelId="{9CAAADD8-27F2-4171-854D-E285573FB3EA}" type="pres">
      <dgm:prSet presAssocID="{3E9AE7FB-2347-4394-BD34-164AB46D1E5B}" presName="sibTrans" presStyleCnt="0"/>
      <dgm:spPr/>
    </dgm:pt>
    <dgm:pt modelId="{16C41351-01F5-4A67-A57E-23D870E2C98C}" type="pres">
      <dgm:prSet presAssocID="{5DF6A735-2209-4D20-9A8E-CA4196F4476F}" presName="compNode" presStyleCnt="0"/>
      <dgm:spPr/>
    </dgm:pt>
    <dgm:pt modelId="{41F7E66D-1B35-4B03-83C2-7E057F53CB27}" type="pres">
      <dgm:prSet presAssocID="{5DF6A735-2209-4D20-9A8E-CA4196F4476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B7C0A15C-49D1-471A-B53D-B73AED39CD01}" type="pres">
      <dgm:prSet presAssocID="{5DF6A735-2209-4D20-9A8E-CA4196F4476F}" presName="spaceRect" presStyleCnt="0"/>
      <dgm:spPr/>
    </dgm:pt>
    <dgm:pt modelId="{918A1BEF-A2AC-493E-87F5-7DEC7BC4832F}" type="pres">
      <dgm:prSet presAssocID="{5DF6A735-2209-4D20-9A8E-CA4196F4476F}" presName="textRect" presStyleLbl="revTx" presStyleIdx="3" presStyleCnt="6">
        <dgm:presLayoutVars>
          <dgm:chMax val="1"/>
          <dgm:chPref val="1"/>
        </dgm:presLayoutVars>
      </dgm:prSet>
      <dgm:spPr/>
    </dgm:pt>
    <dgm:pt modelId="{716017C3-F374-47E3-98B1-D4780FBC9FAE}" type="pres">
      <dgm:prSet presAssocID="{63AF3781-0399-40A7-873F-6C39AAFE5116}" presName="sibTrans" presStyleCnt="0"/>
      <dgm:spPr/>
    </dgm:pt>
    <dgm:pt modelId="{5FEA4DBA-5D9D-45C4-990D-992E4342BF17}" type="pres">
      <dgm:prSet presAssocID="{623889D3-789E-4BE5-9AD6-86EE0946BC78}" presName="compNode" presStyleCnt="0"/>
      <dgm:spPr/>
    </dgm:pt>
    <dgm:pt modelId="{F398D1DB-9062-4A99-91AF-31976D9A5300}" type="pres">
      <dgm:prSet presAssocID="{623889D3-789E-4BE5-9AD6-86EE0946BC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4112E4DA-40A2-4DBC-B883-72214A64E484}" type="pres">
      <dgm:prSet presAssocID="{623889D3-789E-4BE5-9AD6-86EE0946BC78}" presName="spaceRect" presStyleCnt="0"/>
      <dgm:spPr/>
    </dgm:pt>
    <dgm:pt modelId="{DF23537B-FF89-45BD-9EF1-BB226B845AF9}" type="pres">
      <dgm:prSet presAssocID="{623889D3-789E-4BE5-9AD6-86EE0946BC78}" presName="textRect" presStyleLbl="revTx" presStyleIdx="4" presStyleCnt="6">
        <dgm:presLayoutVars>
          <dgm:chMax val="1"/>
          <dgm:chPref val="1"/>
        </dgm:presLayoutVars>
      </dgm:prSet>
      <dgm:spPr/>
    </dgm:pt>
    <dgm:pt modelId="{90346DE5-952F-4540-A1AB-72C3A9CDC026}" type="pres">
      <dgm:prSet presAssocID="{E9DA507B-F523-4596-8A05-9A1F56977259}" presName="sibTrans" presStyleCnt="0"/>
      <dgm:spPr/>
    </dgm:pt>
    <dgm:pt modelId="{00B4A496-9454-423E-8164-7004C00D5777}" type="pres">
      <dgm:prSet presAssocID="{A69386B7-C458-430D-81B3-0C03EF70E88F}" presName="compNode" presStyleCnt="0"/>
      <dgm:spPr/>
    </dgm:pt>
    <dgm:pt modelId="{E9459752-FE0E-4BBC-B64B-859B49634100}" type="pres">
      <dgm:prSet presAssocID="{A69386B7-C458-430D-81B3-0C03EF70E88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mart Phone"/>
        </a:ext>
      </dgm:extLst>
    </dgm:pt>
    <dgm:pt modelId="{D4B9E919-F15C-4FB9-8C0D-9D7D3165B10F}" type="pres">
      <dgm:prSet presAssocID="{A69386B7-C458-430D-81B3-0C03EF70E88F}" presName="spaceRect" presStyleCnt="0"/>
      <dgm:spPr/>
    </dgm:pt>
    <dgm:pt modelId="{79EB25B0-0647-4CC8-B5C0-94F50D930238}" type="pres">
      <dgm:prSet presAssocID="{A69386B7-C458-430D-81B3-0C03EF70E88F}" presName="textRect" presStyleLbl="revTx" presStyleIdx="5" presStyleCnt="6">
        <dgm:presLayoutVars>
          <dgm:chMax val="1"/>
          <dgm:chPref val="1"/>
        </dgm:presLayoutVars>
      </dgm:prSet>
      <dgm:spPr/>
    </dgm:pt>
  </dgm:ptLst>
  <dgm:cxnLst>
    <dgm:cxn modelId="{42F9DE14-3E6A-4461-B227-C7DA21D3A465}" type="presOf" srcId="{5DF6A735-2209-4D20-9A8E-CA4196F4476F}" destId="{918A1BEF-A2AC-493E-87F5-7DEC7BC4832F}" srcOrd="0" destOrd="0" presId="urn:microsoft.com/office/officeart/2018/2/layout/IconLabelList"/>
    <dgm:cxn modelId="{EB903038-3303-4E7C-A6E2-0F5F10356355}" type="presOf" srcId="{64D0C1A2-749E-4D5A-BA9D-FF5533C6CBCC}" destId="{E581DBF6-577F-4F69-B409-FA1313309F2A}" srcOrd="0" destOrd="0" presId="urn:microsoft.com/office/officeart/2018/2/layout/IconLabelList"/>
    <dgm:cxn modelId="{674B4F5B-C609-4396-825D-9F303902FEA1}" srcId="{8205C200-F6B4-4990-904F-DAE789BA1548}" destId="{623889D3-789E-4BE5-9AD6-86EE0946BC78}" srcOrd="4" destOrd="0" parTransId="{4332D165-B441-47C4-B774-F3DBB6A1DF57}" sibTransId="{E9DA507B-F523-4596-8A05-9A1F56977259}"/>
    <dgm:cxn modelId="{84371841-6B85-4F93-9C3D-1BC3B4EAF512}" type="presOf" srcId="{A69386B7-C458-430D-81B3-0C03EF70E88F}" destId="{79EB25B0-0647-4CC8-B5C0-94F50D930238}" srcOrd="0" destOrd="0" presId="urn:microsoft.com/office/officeart/2018/2/layout/IconLabelList"/>
    <dgm:cxn modelId="{82542C4C-53D7-4235-90F7-7350D454C2D8}" type="presOf" srcId="{84F1E2EC-EFA4-4F3B-9FEF-1AE4B4569FE8}" destId="{17B61DBF-53B3-4E73-AE67-A0478061AD11}" srcOrd="0" destOrd="0" presId="urn:microsoft.com/office/officeart/2018/2/layout/IconLabelList"/>
    <dgm:cxn modelId="{A9FD8E6E-B444-4AD1-93C2-0CB6B0E77BA2}" srcId="{8205C200-F6B4-4990-904F-DAE789BA1548}" destId="{2E285BE0-7FBA-486F-AFE2-0CA2B54136AC}" srcOrd="0" destOrd="0" parTransId="{2D2D7084-1B03-475E-848F-9288000501A0}" sibTransId="{E6BF7123-8351-4D7F-B73C-8CFE74B68E3A}"/>
    <dgm:cxn modelId="{3BBFFE73-09E9-4C8B-95C4-3F4C7298DD49}" srcId="{8205C200-F6B4-4990-904F-DAE789BA1548}" destId="{5DF6A735-2209-4D20-9A8E-CA4196F4476F}" srcOrd="3" destOrd="0" parTransId="{4764FEDD-37A9-48F2-9B52-3295D4910C83}" sibTransId="{63AF3781-0399-40A7-873F-6C39AAFE5116}"/>
    <dgm:cxn modelId="{EBEF8789-F188-4148-A164-DCDAA1A16CCA}" srcId="{8205C200-F6B4-4990-904F-DAE789BA1548}" destId="{64D0C1A2-749E-4D5A-BA9D-FF5533C6CBCC}" srcOrd="1" destOrd="0" parTransId="{8D6C2331-9093-4070-8F65-CBD373177AE0}" sibTransId="{1D8A9BFD-56FC-4C0F-98A5-C979689847D7}"/>
    <dgm:cxn modelId="{391C4A98-6E5A-41FE-A736-B40D18A7B4B7}" type="presOf" srcId="{623889D3-789E-4BE5-9AD6-86EE0946BC78}" destId="{DF23537B-FF89-45BD-9EF1-BB226B845AF9}" srcOrd="0" destOrd="0" presId="urn:microsoft.com/office/officeart/2018/2/layout/IconLabelList"/>
    <dgm:cxn modelId="{440D68CD-77B1-4E9E-AC2E-ECB5B01D9CE2}" type="presOf" srcId="{2E285BE0-7FBA-486F-AFE2-0CA2B54136AC}" destId="{C1EFD37F-7027-4EEC-A6FE-263E471D6214}" srcOrd="0" destOrd="0" presId="urn:microsoft.com/office/officeart/2018/2/layout/IconLabelList"/>
    <dgm:cxn modelId="{4F11E9D3-3F69-4A8F-8120-7D27AE1A6488}" srcId="{8205C200-F6B4-4990-904F-DAE789BA1548}" destId="{A69386B7-C458-430D-81B3-0C03EF70E88F}" srcOrd="5" destOrd="0" parTransId="{1EFB731A-39CF-48D7-A7F2-EAD32807AA34}" sibTransId="{D2E79926-4994-4E5D-948B-F470F2F0707E}"/>
    <dgm:cxn modelId="{55BAEFD7-3B7D-4E1D-AD8C-AD6BE9280922}" srcId="{8205C200-F6B4-4990-904F-DAE789BA1548}" destId="{84F1E2EC-EFA4-4F3B-9FEF-1AE4B4569FE8}" srcOrd="2" destOrd="0" parTransId="{8080DFC6-F9E6-467E-B0A3-0B3AB03F61D9}" sibTransId="{3E9AE7FB-2347-4394-BD34-164AB46D1E5B}"/>
    <dgm:cxn modelId="{C180C3DF-B308-4ABA-B093-05A08C0CF9E2}" type="presOf" srcId="{8205C200-F6B4-4990-904F-DAE789BA1548}" destId="{2AB06342-6025-4FDE-BE16-EA99B4081864}" srcOrd="0" destOrd="0" presId="urn:microsoft.com/office/officeart/2018/2/layout/IconLabelList"/>
    <dgm:cxn modelId="{77946AF0-8C1A-458F-A0F9-8C6C84045708}" type="presParOf" srcId="{2AB06342-6025-4FDE-BE16-EA99B4081864}" destId="{3C5CC800-B98A-4C7F-AC94-F1F9FD072BF0}" srcOrd="0" destOrd="0" presId="urn:microsoft.com/office/officeart/2018/2/layout/IconLabelList"/>
    <dgm:cxn modelId="{2A8A2087-B092-4399-A7C8-835564CD94E4}" type="presParOf" srcId="{3C5CC800-B98A-4C7F-AC94-F1F9FD072BF0}" destId="{95ACD860-805C-453A-9023-505478FD25D5}" srcOrd="0" destOrd="0" presId="urn:microsoft.com/office/officeart/2018/2/layout/IconLabelList"/>
    <dgm:cxn modelId="{FFA00847-527B-41B8-833D-992622251395}" type="presParOf" srcId="{3C5CC800-B98A-4C7F-AC94-F1F9FD072BF0}" destId="{BB304A40-91A2-4BD4-AFCA-42C2A741A3BC}" srcOrd="1" destOrd="0" presId="urn:microsoft.com/office/officeart/2018/2/layout/IconLabelList"/>
    <dgm:cxn modelId="{9117A338-EC46-4190-AEBC-F7752D3460EA}" type="presParOf" srcId="{3C5CC800-B98A-4C7F-AC94-F1F9FD072BF0}" destId="{C1EFD37F-7027-4EEC-A6FE-263E471D6214}" srcOrd="2" destOrd="0" presId="urn:microsoft.com/office/officeart/2018/2/layout/IconLabelList"/>
    <dgm:cxn modelId="{E24A5D57-A575-4D60-843B-6C9C82D3EF9D}" type="presParOf" srcId="{2AB06342-6025-4FDE-BE16-EA99B4081864}" destId="{D9E06A30-D742-4694-A65D-7B6865C2EC2D}" srcOrd="1" destOrd="0" presId="urn:microsoft.com/office/officeart/2018/2/layout/IconLabelList"/>
    <dgm:cxn modelId="{237EEE57-5E8B-4570-A0AA-27FB6A6AAFDF}" type="presParOf" srcId="{2AB06342-6025-4FDE-BE16-EA99B4081864}" destId="{E47D29C1-20F2-4647-96D5-C68B780D436C}" srcOrd="2" destOrd="0" presId="urn:microsoft.com/office/officeart/2018/2/layout/IconLabelList"/>
    <dgm:cxn modelId="{B5F512EC-52AF-4193-932F-7F132014DA0B}" type="presParOf" srcId="{E47D29C1-20F2-4647-96D5-C68B780D436C}" destId="{CFA62017-84B3-4C1C-85F9-E72A160E8904}" srcOrd="0" destOrd="0" presId="urn:microsoft.com/office/officeart/2018/2/layout/IconLabelList"/>
    <dgm:cxn modelId="{616AD074-96CB-4971-BA90-575840BC9712}" type="presParOf" srcId="{E47D29C1-20F2-4647-96D5-C68B780D436C}" destId="{518D10D7-12F1-406D-A321-7667FC2F344C}" srcOrd="1" destOrd="0" presId="urn:microsoft.com/office/officeart/2018/2/layout/IconLabelList"/>
    <dgm:cxn modelId="{2B5F629B-E45B-4395-AF21-14F5C9BA6514}" type="presParOf" srcId="{E47D29C1-20F2-4647-96D5-C68B780D436C}" destId="{E581DBF6-577F-4F69-B409-FA1313309F2A}" srcOrd="2" destOrd="0" presId="urn:microsoft.com/office/officeart/2018/2/layout/IconLabelList"/>
    <dgm:cxn modelId="{B7B8FFFB-4C14-4F38-8A9F-1846484847C0}" type="presParOf" srcId="{2AB06342-6025-4FDE-BE16-EA99B4081864}" destId="{2DD2C85C-97D7-470A-8BB0-CAED989AC657}" srcOrd="3" destOrd="0" presId="urn:microsoft.com/office/officeart/2018/2/layout/IconLabelList"/>
    <dgm:cxn modelId="{1D4888E3-7CAB-49D8-8A33-5BE151E32D29}" type="presParOf" srcId="{2AB06342-6025-4FDE-BE16-EA99B4081864}" destId="{141752B2-7EC4-4F85-A851-C4726BD50304}" srcOrd="4" destOrd="0" presId="urn:microsoft.com/office/officeart/2018/2/layout/IconLabelList"/>
    <dgm:cxn modelId="{78EFB6DC-9BEC-4E57-B67E-AAB36042C78A}" type="presParOf" srcId="{141752B2-7EC4-4F85-A851-C4726BD50304}" destId="{30C6A346-0FF4-4D4D-8D80-9D47E19456A1}" srcOrd="0" destOrd="0" presId="urn:microsoft.com/office/officeart/2018/2/layout/IconLabelList"/>
    <dgm:cxn modelId="{03760B45-1830-40B8-88C7-5FC3577126DB}" type="presParOf" srcId="{141752B2-7EC4-4F85-A851-C4726BD50304}" destId="{BD6F552B-FABE-4000-B648-BFA8BC082DF9}" srcOrd="1" destOrd="0" presId="urn:microsoft.com/office/officeart/2018/2/layout/IconLabelList"/>
    <dgm:cxn modelId="{738D6470-3999-428A-B648-1466311CEBD6}" type="presParOf" srcId="{141752B2-7EC4-4F85-A851-C4726BD50304}" destId="{17B61DBF-53B3-4E73-AE67-A0478061AD11}" srcOrd="2" destOrd="0" presId="urn:microsoft.com/office/officeart/2018/2/layout/IconLabelList"/>
    <dgm:cxn modelId="{3C30C51B-7F84-41F1-A029-A59E1C3D27C1}" type="presParOf" srcId="{2AB06342-6025-4FDE-BE16-EA99B4081864}" destId="{9CAAADD8-27F2-4171-854D-E285573FB3EA}" srcOrd="5" destOrd="0" presId="urn:microsoft.com/office/officeart/2018/2/layout/IconLabelList"/>
    <dgm:cxn modelId="{A665E9C8-3F70-4AFC-AA16-C5DD0389234B}" type="presParOf" srcId="{2AB06342-6025-4FDE-BE16-EA99B4081864}" destId="{16C41351-01F5-4A67-A57E-23D870E2C98C}" srcOrd="6" destOrd="0" presId="urn:microsoft.com/office/officeart/2018/2/layout/IconLabelList"/>
    <dgm:cxn modelId="{EE9FBFF1-FA50-4DCF-A442-05532D37C60B}" type="presParOf" srcId="{16C41351-01F5-4A67-A57E-23D870E2C98C}" destId="{41F7E66D-1B35-4B03-83C2-7E057F53CB27}" srcOrd="0" destOrd="0" presId="urn:microsoft.com/office/officeart/2018/2/layout/IconLabelList"/>
    <dgm:cxn modelId="{B2FB7B36-A711-470C-A428-A46866E616FF}" type="presParOf" srcId="{16C41351-01F5-4A67-A57E-23D870E2C98C}" destId="{B7C0A15C-49D1-471A-B53D-B73AED39CD01}" srcOrd="1" destOrd="0" presId="urn:microsoft.com/office/officeart/2018/2/layout/IconLabelList"/>
    <dgm:cxn modelId="{6D7D6F1A-6A48-48F5-9976-8170C4821498}" type="presParOf" srcId="{16C41351-01F5-4A67-A57E-23D870E2C98C}" destId="{918A1BEF-A2AC-493E-87F5-7DEC7BC4832F}" srcOrd="2" destOrd="0" presId="urn:microsoft.com/office/officeart/2018/2/layout/IconLabelList"/>
    <dgm:cxn modelId="{E5398024-16B6-43E3-B3FB-0D5C23B7900C}" type="presParOf" srcId="{2AB06342-6025-4FDE-BE16-EA99B4081864}" destId="{716017C3-F374-47E3-98B1-D4780FBC9FAE}" srcOrd="7" destOrd="0" presId="urn:microsoft.com/office/officeart/2018/2/layout/IconLabelList"/>
    <dgm:cxn modelId="{735A8095-9CC3-4CD4-91E5-D698DCBC6EDA}" type="presParOf" srcId="{2AB06342-6025-4FDE-BE16-EA99B4081864}" destId="{5FEA4DBA-5D9D-45C4-990D-992E4342BF17}" srcOrd="8" destOrd="0" presId="urn:microsoft.com/office/officeart/2018/2/layout/IconLabelList"/>
    <dgm:cxn modelId="{51E22FBD-4C86-4EF3-AC50-4D3C2FE84521}" type="presParOf" srcId="{5FEA4DBA-5D9D-45C4-990D-992E4342BF17}" destId="{F398D1DB-9062-4A99-91AF-31976D9A5300}" srcOrd="0" destOrd="0" presId="urn:microsoft.com/office/officeart/2018/2/layout/IconLabelList"/>
    <dgm:cxn modelId="{B6E95C23-BC73-4E6F-B888-2040F2C7A35A}" type="presParOf" srcId="{5FEA4DBA-5D9D-45C4-990D-992E4342BF17}" destId="{4112E4DA-40A2-4DBC-B883-72214A64E484}" srcOrd="1" destOrd="0" presId="urn:microsoft.com/office/officeart/2018/2/layout/IconLabelList"/>
    <dgm:cxn modelId="{814BAF8C-A404-4D14-B91F-C53A5AD526B3}" type="presParOf" srcId="{5FEA4DBA-5D9D-45C4-990D-992E4342BF17}" destId="{DF23537B-FF89-45BD-9EF1-BB226B845AF9}" srcOrd="2" destOrd="0" presId="urn:microsoft.com/office/officeart/2018/2/layout/IconLabelList"/>
    <dgm:cxn modelId="{0626E8BB-5A52-4686-8E5A-6ADACF20CAB3}" type="presParOf" srcId="{2AB06342-6025-4FDE-BE16-EA99B4081864}" destId="{90346DE5-952F-4540-A1AB-72C3A9CDC026}" srcOrd="9" destOrd="0" presId="urn:microsoft.com/office/officeart/2018/2/layout/IconLabelList"/>
    <dgm:cxn modelId="{6EBC04C2-6581-48DB-B2E1-BFA7E3779B28}" type="presParOf" srcId="{2AB06342-6025-4FDE-BE16-EA99B4081864}" destId="{00B4A496-9454-423E-8164-7004C00D5777}" srcOrd="10" destOrd="0" presId="urn:microsoft.com/office/officeart/2018/2/layout/IconLabelList"/>
    <dgm:cxn modelId="{C76DF6A1-9F00-4060-B0C7-4276ABAB671D}" type="presParOf" srcId="{00B4A496-9454-423E-8164-7004C00D5777}" destId="{E9459752-FE0E-4BBC-B64B-859B49634100}" srcOrd="0" destOrd="0" presId="urn:microsoft.com/office/officeart/2018/2/layout/IconLabelList"/>
    <dgm:cxn modelId="{00DEC673-699D-4938-B12A-DCBE558F6ABC}" type="presParOf" srcId="{00B4A496-9454-423E-8164-7004C00D5777}" destId="{D4B9E919-F15C-4FB9-8C0D-9D7D3165B10F}" srcOrd="1" destOrd="0" presId="urn:microsoft.com/office/officeart/2018/2/layout/IconLabelList"/>
    <dgm:cxn modelId="{8185D674-8276-4C2D-BDF7-C4DA84B7F45F}" type="presParOf" srcId="{00B4A496-9454-423E-8164-7004C00D5777}" destId="{79EB25B0-0647-4CC8-B5C0-94F50D9302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34E5C-91E2-4495-BCDE-484DC6E1C1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DED132-D999-4B1D-87EA-4099CEBE951E}">
      <dgm:prSet/>
      <dgm:spPr/>
      <dgm:t>
        <a:bodyPr/>
        <a:lstStyle/>
        <a:p>
          <a:r>
            <a:rPr lang="en-IN" dirty="0">
              <a:solidFill>
                <a:schemeClr val="tx1"/>
              </a:solidFill>
            </a:rPr>
            <a:t>Which Algorithm to select?</a:t>
          </a:r>
          <a:endParaRPr lang="en-US" dirty="0">
            <a:solidFill>
              <a:schemeClr val="tx1"/>
            </a:solidFill>
          </a:endParaRPr>
        </a:p>
      </dgm:t>
    </dgm:pt>
    <dgm:pt modelId="{AE14475E-6DCA-428A-8018-8B685BB36F50}" type="parTrans" cxnId="{7132C17C-DF9D-494A-8989-AA53FF1CA622}">
      <dgm:prSet/>
      <dgm:spPr/>
      <dgm:t>
        <a:bodyPr/>
        <a:lstStyle/>
        <a:p>
          <a:endParaRPr lang="en-US"/>
        </a:p>
      </dgm:t>
    </dgm:pt>
    <dgm:pt modelId="{7C14A620-6741-4DA3-A7BA-95E11EE90BB5}" type="sibTrans" cxnId="{7132C17C-DF9D-494A-8989-AA53FF1CA622}">
      <dgm:prSet/>
      <dgm:spPr/>
      <dgm:t>
        <a:bodyPr/>
        <a:lstStyle/>
        <a:p>
          <a:endParaRPr lang="en-US"/>
        </a:p>
      </dgm:t>
    </dgm:pt>
    <dgm:pt modelId="{DCB80310-0C42-4FCF-97B1-3CF4E3113CEA}">
      <dgm:prSet/>
      <dgm:spPr/>
      <dgm:t>
        <a:bodyPr/>
        <a:lstStyle/>
        <a:p>
          <a:r>
            <a:rPr lang="en-IN" dirty="0">
              <a:solidFill>
                <a:schemeClr val="tx1"/>
              </a:solidFill>
            </a:rPr>
            <a:t>How much training data is sufficient?</a:t>
          </a:r>
          <a:endParaRPr lang="en-US" dirty="0">
            <a:solidFill>
              <a:schemeClr val="tx1"/>
            </a:solidFill>
          </a:endParaRPr>
        </a:p>
      </dgm:t>
    </dgm:pt>
    <dgm:pt modelId="{209F3B22-197E-41DC-BBFE-A186327550FC}" type="parTrans" cxnId="{C9CBDEC1-FB96-49D8-8492-4BCB99934795}">
      <dgm:prSet/>
      <dgm:spPr/>
      <dgm:t>
        <a:bodyPr/>
        <a:lstStyle/>
        <a:p>
          <a:endParaRPr lang="en-US"/>
        </a:p>
      </dgm:t>
    </dgm:pt>
    <dgm:pt modelId="{A650714C-7A88-4B81-8931-4EF8073C65C7}" type="sibTrans" cxnId="{C9CBDEC1-FB96-49D8-8492-4BCB99934795}">
      <dgm:prSet/>
      <dgm:spPr/>
      <dgm:t>
        <a:bodyPr/>
        <a:lstStyle/>
        <a:p>
          <a:endParaRPr lang="en-US"/>
        </a:p>
      </dgm:t>
    </dgm:pt>
    <dgm:pt modelId="{6A92E8AD-AE4F-48AB-BF40-FAB7CDB46CBD}">
      <dgm:prSet/>
      <dgm:spPr/>
      <dgm:t>
        <a:bodyPr/>
        <a:lstStyle/>
        <a:p>
          <a:r>
            <a:rPr lang="en-IN" dirty="0">
              <a:solidFill>
                <a:schemeClr val="tx1"/>
              </a:solidFill>
            </a:rPr>
            <a:t>Prior knowledge held by the learner is used at which time and manner to guide the process of generalization from examples?</a:t>
          </a:r>
          <a:endParaRPr lang="en-US" dirty="0">
            <a:solidFill>
              <a:schemeClr val="tx1"/>
            </a:solidFill>
          </a:endParaRPr>
        </a:p>
      </dgm:t>
    </dgm:pt>
    <dgm:pt modelId="{9F86695E-59D8-4672-AAF3-92CCE90B0B1E}" type="parTrans" cxnId="{E247D310-A3E9-49DD-AA69-020A98A11DC5}">
      <dgm:prSet/>
      <dgm:spPr/>
      <dgm:t>
        <a:bodyPr/>
        <a:lstStyle/>
        <a:p>
          <a:endParaRPr lang="en-US"/>
        </a:p>
      </dgm:t>
    </dgm:pt>
    <dgm:pt modelId="{4D5F03BB-26A5-4031-B68F-D623671D2B4A}" type="sibTrans" cxnId="{E247D310-A3E9-49DD-AA69-020A98A11DC5}">
      <dgm:prSet/>
      <dgm:spPr/>
      <dgm:t>
        <a:bodyPr/>
        <a:lstStyle/>
        <a:p>
          <a:endParaRPr lang="en-US"/>
        </a:p>
      </dgm:t>
    </dgm:pt>
    <dgm:pt modelId="{17AA5C03-6532-43E1-A5C0-86EAD83F6FA1}">
      <dgm:prSet/>
      <dgm:spPr/>
      <dgm:t>
        <a:bodyPr/>
        <a:lstStyle/>
        <a:p>
          <a:r>
            <a:rPr lang="en-IN" dirty="0">
              <a:solidFill>
                <a:schemeClr val="tx1"/>
              </a:solidFill>
            </a:rPr>
            <a:t>What is the best strategy for choosing a useful next training experience, and how does the choice of this strategy affect the complexity of the learning problem?</a:t>
          </a:r>
          <a:endParaRPr lang="en-US" dirty="0">
            <a:solidFill>
              <a:schemeClr val="tx1"/>
            </a:solidFill>
          </a:endParaRPr>
        </a:p>
      </dgm:t>
    </dgm:pt>
    <dgm:pt modelId="{09C34686-4155-4331-A0A4-2B563EB345E2}" type="parTrans" cxnId="{6DC94128-529A-4741-9D43-2FD2F4A32BCF}">
      <dgm:prSet/>
      <dgm:spPr/>
      <dgm:t>
        <a:bodyPr/>
        <a:lstStyle/>
        <a:p>
          <a:endParaRPr lang="en-US"/>
        </a:p>
      </dgm:t>
    </dgm:pt>
    <dgm:pt modelId="{B36E448B-45E8-421A-8B67-954A83204977}" type="sibTrans" cxnId="{6DC94128-529A-4741-9D43-2FD2F4A32BCF}">
      <dgm:prSet/>
      <dgm:spPr/>
      <dgm:t>
        <a:bodyPr/>
        <a:lstStyle/>
        <a:p>
          <a:endParaRPr lang="en-US"/>
        </a:p>
      </dgm:t>
    </dgm:pt>
    <dgm:pt modelId="{56EBCF9A-6199-4DE4-8783-D571D725E827}">
      <dgm:prSet/>
      <dgm:spPr/>
      <dgm:t>
        <a:bodyPr/>
        <a:lstStyle/>
        <a:p>
          <a:r>
            <a:rPr lang="en-IN" dirty="0">
              <a:solidFill>
                <a:schemeClr val="tx1"/>
              </a:solidFill>
            </a:rPr>
            <a:t>To reduce the task of learning approximation of the problems is </a:t>
          </a:r>
          <a:r>
            <a:rPr lang="en-IN" dirty="0" err="1">
              <a:solidFill>
                <a:schemeClr val="tx1"/>
              </a:solidFill>
            </a:rPr>
            <a:t>carriedout</a:t>
          </a:r>
          <a:r>
            <a:rPr lang="en-IN" dirty="0">
              <a:solidFill>
                <a:schemeClr val="tx1"/>
              </a:solidFill>
            </a:rPr>
            <a:t>, what will be the best approach?</a:t>
          </a:r>
          <a:endParaRPr lang="en-US" dirty="0">
            <a:solidFill>
              <a:schemeClr val="tx1"/>
            </a:solidFill>
          </a:endParaRPr>
        </a:p>
      </dgm:t>
    </dgm:pt>
    <dgm:pt modelId="{8D9E82B3-B25A-40C7-B09C-291D9AA5325D}" type="parTrans" cxnId="{610E1070-586B-491A-BB2B-54E7BB6763BD}">
      <dgm:prSet/>
      <dgm:spPr/>
      <dgm:t>
        <a:bodyPr/>
        <a:lstStyle/>
        <a:p>
          <a:endParaRPr lang="en-US"/>
        </a:p>
      </dgm:t>
    </dgm:pt>
    <dgm:pt modelId="{28FFA677-9288-412D-8936-EDA2CB6AF397}" type="sibTrans" cxnId="{610E1070-586B-491A-BB2B-54E7BB6763BD}">
      <dgm:prSet/>
      <dgm:spPr/>
      <dgm:t>
        <a:bodyPr/>
        <a:lstStyle/>
        <a:p>
          <a:endParaRPr lang="en-US"/>
        </a:p>
      </dgm:t>
    </dgm:pt>
    <dgm:pt modelId="{9082858F-16EB-407B-A294-B1E60A45DAF8}">
      <dgm:prSet/>
      <dgm:spPr/>
      <dgm:t>
        <a:bodyPr/>
        <a:lstStyle/>
        <a:p>
          <a:r>
            <a:rPr lang="en-IN" dirty="0">
              <a:solidFill>
                <a:schemeClr val="tx1"/>
              </a:solidFill>
            </a:rPr>
            <a:t>To improve the knowledge representation and to learn the target function, how can the learner automatically alter its representation?</a:t>
          </a:r>
          <a:endParaRPr lang="en-US" dirty="0">
            <a:solidFill>
              <a:schemeClr val="tx1"/>
            </a:solidFill>
          </a:endParaRPr>
        </a:p>
      </dgm:t>
    </dgm:pt>
    <dgm:pt modelId="{43234469-05B4-4DDE-BF07-1522AC908CAA}" type="parTrans" cxnId="{97F9CCB4-C3AC-40E1-B331-9AFB222EB610}">
      <dgm:prSet/>
      <dgm:spPr/>
      <dgm:t>
        <a:bodyPr/>
        <a:lstStyle/>
        <a:p>
          <a:endParaRPr lang="en-US"/>
        </a:p>
      </dgm:t>
    </dgm:pt>
    <dgm:pt modelId="{E57076BD-05BA-481E-B749-FDFD829A092F}" type="sibTrans" cxnId="{97F9CCB4-C3AC-40E1-B331-9AFB222EB610}">
      <dgm:prSet/>
      <dgm:spPr/>
      <dgm:t>
        <a:bodyPr/>
        <a:lstStyle/>
        <a:p>
          <a:endParaRPr lang="en-US"/>
        </a:p>
      </dgm:t>
    </dgm:pt>
    <dgm:pt modelId="{1699DBF5-FC8C-4128-82AD-1C0189638E26}" type="pres">
      <dgm:prSet presAssocID="{E3434E5C-91E2-4495-BCDE-484DC6E1C165}" presName="linear" presStyleCnt="0">
        <dgm:presLayoutVars>
          <dgm:animLvl val="lvl"/>
          <dgm:resizeHandles val="exact"/>
        </dgm:presLayoutVars>
      </dgm:prSet>
      <dgm:spPr/>
    </dgm:pt>
    <dgm:pt modelId="{0694D0B1-6771-4CEF-9627-4E97C92E5266}" type="pres">
      <dgm:prSet presAssocID="{3ADED132-D999-4B1D-87EA-4099CEBE951E}" presName="parentText" presStyleLbl="node1" presStyleIdx="0" presStyleCnt="6">
        <dgm:presLayoutVars>
          <dgm:chMax val="0"/>
          <dgm:bulletEnabled val="1"/>
        </dgm:presLayoutVars>
      </dgm:prSet>
      <dgm:spPr/>
    </dgm:pt>
    <dgm:pt modelId="{F920F6B4-0746-4056-905C-AF294A3179AF}" type="pres">
      <dgm:prSet presAssocID="{7C14A620-6741-4DA3-A7BA-95E11EE90BB5}" presName="spacer" presStyleCnt="0"/>
      <dgm:spPr/>
    </dgm:pt>
    <dgm:pt modelId="{31D57856-B23A-4AD2-8FA8-D8AA40E01DE1}" type="pres">
      <dgm:prSet presAssocID="{DCB80310-0C42-4FCF-97B1-3CF4E3113CEA}" presName="parentText" presStyleLbl="node1" presStyleIdx="1" presStyleCnt="6">
        <dgm:presLayoutVars>
          <dgm:chMax val="0"/>
          <dgm:bulletEnabled val="1"/>
        </dgm:presLayoutVars>
      </dgm:prSet>
      <dgm:spPr/>
    </dgm:pt>
    <dgm:pt modelId="{0F13AC8C-0870-4AB5-8D44-2661AFC36B86}" type="pres">
      <dgm:prSet presAssocID="{A650714C-7A88-4B81-8931-4EF8073C65C7}" presName="spacer" presStyleCnt="0"/>
      <dgm:spPr/>
    </dgm:pt>
    <dgm:pt modelId="{7B34E128-68BE-4C72-A7D4-A4B276682CF3}" type="pres">
      <dgm:prSet presAssocID="{6A92E8AD-AE4F-48AB-BF40-FAB7CDB46CBD}" presName="parentText" presStyleLbl="node1" presStyleIdx="2" presStyleCnt="6">
        <dgm:presLayoutVars>
          <dgm:chMax val="0"/>
          <dgm:bulletEnabled val="1"/>
        </dgm:presLayoutVars>
      </dgm:prSet>
      <dgm:spPr/>
    </dgm:pt>
    <dgm:pt modelId="{B9DDC8BF-3C4C-46BA-A3B6-80D2F22EF796}" type="pres">
      <dgm:prSet presAssocID="{4D5F03BB-26A5-4031-B68F-D623671D2B4A}" presName="spacer" presStyleCnt="0"/>
      <dgm:spPr/>
    </dgm:pt>
    <dgm:pt modelId="{E7E91915-5189-4AB0-9D12-8280B53743F6}" type="pres">
      <dgm:prSet presAssocID="{17AA5C03-6532-43E1-A5C0-86EAD83F6FA1}" presName="parentText" presStyleLbl="node1" presStyleIdx="3" presStyleCnt="6">
        <dgm:presLayoutVars>
          <dgm:chMax val="0"/>
          <dgm:bulletEnabled val="1"/>
        </dgm:presLayoutVars>
      </dgm:prSet>
      <dgm:spPr/>
    </dgm:pt>
    <dgm:pt modelId="{30837A55-2B65-47FF-81EF-8004C3F0195E}" type="pres">
      <dgm:prSet presAssocID="{B36E448B-45E8-421A-8B67-954A83204977}" presName="spacer" presStyleCnt="0"/>
      <dgm:spPr/>
    </dgm:pt>
    <dgm:pt modelId="{EF2418BD-E7C6-47E5-80C4-EE945A7C3238}" type="pres">
      <dgm:prSet presAssocID="{56EBCF9A-6199-4DE4-8783-D571D725E827}" presName="parentText" presStyleLbl="node1" presStyleIdx="4" presStyleCnt="6">
        <dgm:presLayoutVars>
          <dgm:chMax val="0"/>
          <dgm:bulletEnabled val="1"/>
        </dgm:presLayoutVars>
      </dgm:prSet>
      <dgm:spPr/>
    </dgm:pt>
    <dgm:pt modelId="{19681EF9-BAEB-435F-9790-5EF5E83FA8B9}" type="pres">
      <dgm:prSet presAssocID="{28FFA677-9288-412D-8936-EDA2CB6AF397}" presName="spacer" presStyleCnt="0"/>
      <dgm:spPr/>
    </dgm:pt>
    <dgm:pt modelId="{EF959397-5C6E-46F4-ABE6-43C493125064}" type="pres">
      <dgm:prSet presAssocID="{9082858F-16EB-407B-A294-B1E60A45DAF8}" presName="parentText" presStyleLbl="node1" presStyleIdx="5" presStyleCnt="6">
        <dgm:presLayoutVars>
          <dgm:chMax val="0"/>
          <dgm:bulletEnabled val="1"/>
        </dgm:presLayoutVars>
      </dgm:prSet>
      <dgm:spPr/>
    </dgm:pt>
  </dgm:ptLst>
  <dgm:cxnLst>
    <dgm:cxn modelId="{E247D310-A3E9-49DD-AA69-020A98A11DC5}" srcId="{E3434E5C-91E2-4495-BCDE-484DC6E1C165}" destId="{6A92E8AD-AE4F-48AB-BF40-FAB7CDB46CBD}" srcOrd="2" destOrd="0" parTransId="{9F86695E-59D8-4672-AAF3-92CCE90B0B1E}" sibTransId="{4D5F03BB-26A5-4031-B68F-D623671D2B4A}"/>
    <dgm:cxn modelId="{22F17818-0BEA-46EA-959E-95E011ACA01E}" type="presOf" srcId="{17AA5C03-6532-43E1-A5C0-86EAD83F6FA1}" destId="{E7E91915-5189-4AB0-9D12-8280B53743F6}" srcOrd="0" destOrd="0" presId="urn:microsoft.com/office/officeart/2005/8/layout/vList2"/>
    <dgm:cxn modelId="{6DC94128-529A-4741-9D43-2FD2F4A32BCF}" srcId="{E3434E5C-91E2-4495-BCDE-484DC6E1C165}" destId="{17AA5C03-6532-43E1-A5C0-86EAD83F6FA1}" srcOrd="3" destOrd="0" parTransId="{09C34686-4155-4331-A0A4-2B563EB345E2}" sibTransId="{B36E448B-45E8-421A-8B67-954A83204977}"/>
    <dgm:cxn modelId="{0CFF6E32-267B-4E57-9F5F-7E59FF460E36}" type="presOf" srcId="{9082858F-16EB-407B-A294-B1E60A45DAF8}" destId="{EF959397-5C6E-46F4-ABE6-43C493125064}" srcOrd="0" destOrd="0" presId="urn:microsoft.com/office/officeart/2005/8/layout/vList2"/>
    <dgm:cxn modelId="{610E1070-586B-491A-BB2B-54E7BB6763BD}" srcId="{E3434E5C-91E2-4495-BCDE-484DC6E1C165}" destId="{56EBCF9A-6199-4DE4-8783-D571D725E827}" srcOrd="4" destOrd="0" parTransId="{8D9E82B3-B25A-40C7-B09C-291D9AA5325D}" sibTransId="{28FFA677-9288-412D-8936-EDA2CB6AF397}"/>
    <dgm:cxn modelId="{C632FA78-1783-4FA5-820F-D9B50DC27B4B}" type="presOf" srcId="{E3434E5C-91E2-4495-BCDE-484DC6E1C165}" destId="{1699DBF5-FC8C-4128-82AD-1C0189638E26}" srcOrd="0" destOrd="0" presId="urn:microsoft.com/office/officeart/2005/8/layout/vList2"/>
    <dgm:cxn modelId="{7132C17C-DF9D-494A-8989-AA53FF1CA622}" srcId="{E3434E5C-91E2-4495-BCDE-484DC6E1C165}" destId="{3ADED132-D999-4B1D-87EA-4099CEBE951E}" srcOrd="0" destOrd="0" parTransId="{AE14475E-6DCA-428A-8018-8B685BB36F50}" sibTransId="{7C14A620-6741-4DA3-A7BA-95E11EE90BB5}"/>
    <dgm:cxn modelId="{0991608A-75E1-4E40-A922-9A738384A9F0}" type="presOf" srcId="{3ADED132-D999-4B1D-87EA-4099CEBE951E}" destId="{0694D0B1-6771-4CEF-9627-4E97C92E5266}" srcOrd="0" destOrd="0" presId="urn:microsoft.com/office/officeart/2005/8/layout/vList2"/>
    <dgm:cxn modelId="{999042A5-753A-40A1-B576-E140B893FB2E}" type="presOf" srcId="{6A92E8AD-AE4F-48AB-BF40-FAB7CDB46CBD}" destId="{7B34E128-68BE-4C72-A7D4-A4B276682CF3}" srcOrd="0" destOrd="0" presId="urn:microsoft.com/office/officeart/2005/8/layout/vList2"/>
    <dgm:cxn modelId="{5DE115AD-178D-4BE4-AD3E-25F1CF949F0E}" type="presOf" srcId="{DCB80310-0C42-4FCF-97B1-3CF4E3113CEA}" destId="{31D57856-B23A-4AD2-8FA8-D8AA40E01DE1}" srcOrd="0" destOrd="0" presId="urn:microsoft.com/office/officeart/2005/8/layout/vList2"/>
    <dgm:cxn modelId="{97F9CCB4-C3AC-40E1-B331-9AFB222EB610}" srcId="{E3434E5C-91E2-4495-BCDE-484DC6E1C165}" destId="{9082858F-16EB-407B-A294-B1E60A45DAF8}" srcOrd="5" destOrd="0" parTransId="{43234469-05B4-4DDE-BF07-1522AC908CAA}" sibTransId="{E57076BD-05BA-481E-B749-FDFD829A092F}"/>
    <dgm:cxn modelId="{A5A622B5-79A6-4692-89D8-4A997E4A93CE}" type="presOf" srcId="{56EBCF9A-6199-4DE4-8783-D571D725E827}" destId="{EF2418BD-E7C6-47E5-80C4-EE945A7C3238}" srcOrd="0" destOrd="0" presId="urn:microsoft.com/office/officeart/2005/8/layout/vList2"/>
    <dgm:cxn modelId="{C9CBDEC1-FB96-49D8-8492-4BCB99934795}" srcId="{E3434E5C-91E2-4495-BCDE-484DC6E1C165}" destId="{DCB80310-0C42-4FCF-97B1-3CF4E3113CEA}" srcOrd="1" destOrd="0" parTransId="{209F3B22-197E-41DC-BBFE-A186327550FC}" sibTransId="{A650714C-7A88-4B81-8931-4EF8073C65C7}"/>
    <dgm:cxn modelId="{A7AF3E31-4191-49C4-91BB-6DC572EBFDB0}" type="presParOf" srcId="{1699DBF5-FC8C-4128-82AD-1C0189638E26}" destId="{0694D0B1-6771-4CEF-9627-4E97C92E5266}" srcOrd="0" destOrd="0" presId="urn:microsoft.com/office/officeart/2005/8/layout/vList2"/>
    <dgm:cxn modelId="{BF4C6591-870B-4084-9BAF-CB5C7AFADC49}" type="presParOf" srcId="{1699DBF5-FC8C-4128-82AD-1C0189638E26}" destId="{F920F6B4-0746-4056-905C-AF294A3179AF}" srcOrd="1" destOrd="0" presId="urn:microsoft.com/office/officeart/2005/8/layout/vList2"/>
    <dgm:cxn modelId="{8F4A19AB-EB93-43D8-AD93-04565BAC7D81}" type="presParOf" srcId="{1699DBF5-FC8C-4128-82AD-1C0189638E26}" destId="{31D57856-B23A-4AD2-8FA8-D8AA40E01DE1}" srcOrd="2" destOrd="0" presId="urn:microsoft.com/office/officeart/2005/8/layout/vList2"/>
    <dgm:cxn modelId="{1CA38AAB-FC5C-4330-8808-B2E760FB1AD9}" type="presParOf" srcId="{1699DBF5-FC8C-4128-82AD-1C0189638E26}" destId="{0F13AC8C-0870-4AB5-8D44-2661AFC36B86}" srcOrd="3" destOrd="0" presId="urn:microsoft.com/office/officeart/2005/8/layout/vList2"/>
    <dgm:cxn modelId="{B890573B-1D5E-425E-9249-E73DFE40BDD3}" type="presParOf" srcId="{1699DBF5-FC8C-4128-82AD-1C0189638E26}" destId="{7B34E128-68BE-4C72-A7D4-A4B276682CF3}" srcOrd="4" destOrd="0" presId="urn:microsoft.com/office/officeart/2005/8/layout/vList2"/>
    <dgm:cxn modelId="{82588E09-FA6C-439B-8BEA-7533CF6F5BC0}" type="presParOf" srcId="{1699DBF5-FC8C-4128-82AD-1C0189638E26}" destId="{B9DDC8BF-3C4C-46BA-A3B6-80D2F22EF796}" srcOrd="5" destOrd="0" presId="urn:microsoft.com/office/officeart/2005/8/layout/vList2"/>
    <dgm:cxn modelId="{EBD9113B-370D-41E0-83F7-60225388279B}" type="presParOf" srcId="{1699DBF5-FC8C-4128-82AD-1C0189638E26}" destId="{E7E91915-5189-4AB0-9D12-8280B53743F6}" srcOrd="6" destOrd="0" presId="urn:microsoft.com/office/officeart/2005/8/layout/vList2"/>
    <dgm:cxn modelId="{89F0ADAA-43D8-4850-96D0-2A5BAFD611D9}" type="presParOf" srcId="{1699DBF5-FC8C-4128-82AD-1C0189638E26}" destId="{30837A55-2B65-47FF-81EF-8004C3F0195E}" srcOrd="7" destOrd="0" presId="urn:microsoft.com/office/officeart/2005/8/layout/vList2"/>
    <dgm:cxn modelId="{F5CB6BB7-2AD9-44BB-A0D0-2B935DEB8DAF}" type="presParOf" srcId="{1699DBF5-FC8C-4128-82AD-1C0189638E26}" destId="{EF2418BD-E7C6-47E5-80C4-EE945A7C3238}" srcOrd="8" destOrd="0" presId="urn:microsoft.com/office/officeart/2005/8/layout/vList2"/>
    <dgm:cxn modelId="{B24C646A-17F4-4933-A079-7A2DE8852F26}" type="presParOf" srcId="{1699DBF5-FC8C-4128-82AD-1C0189638E26}" destId="{19681EF9-BAEB-435F-9790-5EF5E83FA8B9}" srcOrd="9" destOrd="0" presId="urn:microsoft.com/office/officeart/2005/8/layout/vList2"/>
    <dgm:cxn modelId="{0D34FD21-F662-4AD6-A284-7BC0806D56F6}" type="presParOf" srcId="{1699DBF5-FC8C-4128-82AD-1C0189638E26}" destId="{EF959397-5C6E-46F4-ABE6-43C49312506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CD860-805C-453A-9023-505478FD25D5}">
      <dsp:nvSpPr>
        <dsp:cNvPr id="0" name=""/>
        <dsp:cNvSpPr/>
      </dsp:nvSpPr>
      <dsp:spPr>
        <a:xfrm>
          <a:off x="1119110" y="447179"/>
          <a:ext cx="719824" cy="719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EFD37F-7027-4EEC-A6FE-263E471D6214}">
      <dsp:nvSpPr>
        <dsp:cNvPr id="0" name=""/>
        <dsp:cNvSpPr/>
      </dsp:nvSpPr>
      <dsp:spPr>
        <a:xfrm>
          <a:off x="679217" y="1440657"/>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Collect data</a:t>
          </a:r>
          <a:endParaRPr lang="en-US" sz="2100" kern="1200"/>
        </a:p>
      </dsp:txBody>
      <dsp:txXfrm>
        <a:off x="679217" y="1440657"/>
        <a:ext cx="1599609" cy="639843"/>
      </dsp:txXfrm>
    </dsp:sp>
    <dsp:sp modelId="{CFA62017-84B3-4C1C-85F9-E72A160E8904}">
      <dsp:nvSpPr>
        <dsp:cNvPr id="0" name=""/>
        <dsp:cNvSpPr/>
      </dsp:nvSpPr>
      <dsp:spPr>
        <a:xfrm>
          <a:off x="2998651" y="447179"/>
          <a:ext cx="719824" cy="719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81DBF6-577F-4F69-B409-FA1313309F2A}">
      <dsp:nvSpPr>
        <dsp:cNvPr id="0" name=""/>
        <dsp:cNvSpPr/>
      </dsp:nvSpPr>
      <dsp:spPr>
        <a:xfrm>
          <a:off x="2558758" y="1440657"/>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Prepare the input data</a:t>
          </a:r>
          <a:endParaRPr lang="en-US" sz="2100" kern="1200"/>
        </a:p>
      </dsp:txBody>
      <dsp:txXfrm>
        <a:off x="2558758" y="1440657"/>
        <a:ext cx="1599609" cy="639843"/>
      </dsp:txXfrm>
    </dsp:sp>
    <dsp:sp modelId="{30C6A346-0FF4-4D4D-8D80-9D47E19456A1}">
      <dsp:nvSpPr>
        <dsp:cNvPr id="0" name=""/>
        <dsp:cNvSpPr/>
      </dsp:nvSpPr>
      <dsp:spPr>
        <a:xfrm>
          <a:off x="4878192" y="447179"/>
          <a:ext cx="719824" cy="719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B61DBF-53B3-4E73-AE67-A0478061AD11}">
      <dsp:nvSpPr>
        <dsp:cNvPr id="0" name=""/>
        <dsp:cNvSpPr/>
      </dsp:nvSpPr>
      <dsp:spPr>
        <a:xfrm>
          <a:off x="4438299" y="1440657"/>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Analyse the input data</a:t>
          </a:r>
          <a:endParaRPr lang="en-US" sz="2100" kern="1200"/>
        </a:p>
      </dsp:txBody>
      <dsp:txXfrm>
        <a:off x="4438299" y="1440657"/>
        <a:ext cx="1599609" cy="639843"/>
      </dsp:txXfrm>
    </dsp:sp>
    <dsp:sp modelId="{41F7E66D-1B35-4B03-83C2-7E057F53CB27}">
      <dsp:nvSpPr>
        <dsp:cNvPr id="0" name=""/>
        <dsp:cNvSpPr/>
      </dsp:nvSpPr>
      <dsp:spPr>
        <a:xfrm>
          <a:off x="6757733" y="447179"/>
          <a:ext cx="719824" cy="719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A1BEF-A2AC-493E-87F5-7DEC7BC4832F}">
      <dsp:nvSpPr>
        <dsp:cNvPr id="0" name=""/>
        <dsp:cNvSpPr/>
      </dsp:nvSpPr>
      <dsp:spPr>
        <a:xfrm>
          <a:off x="6317840" y="1440657"/>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dirty="0"/>
            <a:t>Train the algorithm</a:t>
          </a:r>
          <a:endParaRPr lang="en-US" sz="2100" kern="1200" dirty="0"/>
        </a:p>
      </dsp:txBody>
      <dsp:txXfrm>
        <a:off x="6317840" y="1440657"/>
        <a:ext cx="1599609" cy="639843"/>
      </dsp:txXfrm>
    </dsp:sp>
    <dsp:sp modelId="{F398D1DB-9062-4A99-91AF-31976D9A5300}">
      <dsp:nvSpPr>
        <dsp:cNvPr id="0" name=""/>
        <dsp:cNvSpPr/>
      </dsp:nvSpPr>
      <dsp:spPr>
        <a:xfrm>
          <a:off x="2998651" y="2480403"/>
          <a:ext cx="719824" cy="7198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3537B-FF89-45BD-9EF1-BB226B845AF9}">
      <dsp:nvSpPr>
        <dsp:cNvPr id="0" name=""/>
        <dsp:cNvSpPr/>
      </dsp:nvSpPr>
      <dsp:spPr>
        <a:xfrm>
          <a:off x="2558758" y="3473882"/>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Test the algorithm</a:t>
          </a:r>
          <a:endParaRPr lang="en-US" sz="2100" kern="1200"/>
        </a:p>
      </dsp:txBody>
      <dsp:txXfrm>
        <a:off x="2558758" y="3473882"/>
        <a:ext cx="1599609" cy="639843"/>
      </dsp:txXfrm>
    </dsp:sp>
    <dsp:sp modelId="{E9459752-FE0E-4BBC-B64B-859B49634100}">
      <dsp:nvSpPr>
        <dsp:cNvPr id="0" name=""/>
        <dsp:cNvSpPr/>
      </dsp:nvSpPr>
      <dsp:spPr>
        <a:xfrm>
          <a:off x="4878192" y="2480403"/>
          <a:ext cx="719824" cy="7198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B25B0-0647-4CC8-B5C0-94F50D930238}">
      <dsp:nvSpPr>
        <dsp:cNvPr id="0" name=""/>
        <dsp:cNvSpPr/>
      </dsp:nvSpPr>
      <dsp:spPr>
        <a:xfrm>
          <a:off x="4438299" y="3473882"/>
          <a:ext cx="1599609" cy="63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IN" sz="2100" kern="1200"/>
            <a:t>Use it</a:t>
          </a:r>
          <a:endParaRPr lang="en-US" sz="2100" kern="1200"/>
        </a:p>
      </dsp:txBody>
      <dsp:txXfrm>
        <a:off x="4438299" y="3473882"/>
        <a:ext cx="1599609" cy="639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4D0B1-6771-4CEF-9627-4E97C92E5266}">
      <dsp:nvSpPr>
        <dsp:cNvPr id="0" name=""/>
        <dsp:cNvSpPr/>
      </dsp:nvSpPr>
      <dsp:spPr>
        <a:xfrm>
          <a:off x="0" y="35298"/>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Which Algorithm to select?</a:t>
          </a:r>
          <a:endParaRPr lang="en-US" sz="2300" kern="1200" dirty="0">
            <a:solidFill>
              <a:schemeClr val="tx1"/>
            </a:solidFill>
          </a:endParaRPr>
        </a:p>
      </dsp:txBody>
      <dsp:txXfrm>
        <a:off x="42693" y="77991"/>
        <a:ext cx="11330327" cy="789189"/>
      </dsp:txXfrm>
    </dsp:sp>
    <dsp:sp modelId="{31D57856-B23A-4AD2-8FA8-D8AA40E01DE1}">
      <dsp:nvSpPr>
        <dsp:cNvPr id="0" name=""/>
        <dsp:cNvSpPr/>
      </dsp:nvSpPr>
      <dsp:spPr>
        <a:xfrm>
          <a:off x="0" y="976113"/>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How much training data is sufficient?</a:t>
          </a:r>
          <a:endParaRPr lang="en-US" sz="2300" kern="1200" dirty="0">
            <a:solidFill>
              <a:schemeClr val="tx1"/>
            </a:solidFill>
          </a:endParaRPr>
        </a:p>
      </dsp:txBody>
      <dsp:txXfrm>
        <a:off x="42693" y="1018806"/>
        <a:ext cx="11330327" cy="789189"/>
      </dsp:txXfrm>
    </dsp:sp>
    <dsp:sp modelId="{7B34E128-68BE-4C72-A7D4-A4B276682CF3}">
      <dsp:nvSpPr>
        <dsp:cNvPr id="0" name=""/>
        <dsp:cNvSpPr/>
      </dsp:nvSpPr>
      <dsp:spPr>
        <a:xfrm>
          <a:off x="0" y="1916929"/>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Prior knowledge held by the learner is used at which time and manner to guide the process of generalization from examples?</a:t>
          </a:r>
          <a:endParaRPr lang="en-US" sz="2300" kern="1200" dirty="0">
            <a:solidFill>
              <a:schemeClr val="tx1"/>
            </a:solidFill>
          </a:endParaRPr>
        </a:p>
      </dsp:txBody>
      <dsp:txXfrm>
        <a:off x="42693" y="1959622"/>
        <a:ext cx="11330327" cy="789189"/>
      </dsp:txXfrm>
    </dsp:sp>
    <dsp:sp modelId="{E7E91915-5189-4AB0-9D12-8280B53743F6}">
      <dsp:nvSpPr>
        <dsp:cNvPr id="0" name=""/>
        <dsp:cNvSpPr/>
      </dsp:nvSpPr>
      <dsp:spPr>
        <a:xfrm>
          <a:off x="0" y="2857744"/>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What is the best strategy for choosing a useful next training experience, and how does the choice of this strategy affect the complexity of the learning problem?</a:t>
          </a:r>
          <a:endParaRPr lang="en-US" sz="2300" kern="1200" dirty="0">
            <a:solidFill>
              <a:schemeClr val="tx1"/>
            </a:solidFill>
          </a:endParaRPr>
        </a:p>
      </dsp:txBody>
      <dsp:txXfrm>
        <a:off x="42693" y="2900437"/>
        <a:ext cx="11330327" cy="789189"/>
      </dsp:txXfrm>
    </dsp:sp>
    <dsp:sp modelId="{EF2418BD-E7C6-47E5-80C4-EE945A7C3238}">
      <dsp:nvSpPr>
        <dsp:cNvPr id="0" name=""/>
        <dsp:cNvSpPr/>
      </dsp:nvSpPr>
      <dsp:spPr>
        <a:xfrm>
          <a:off x="0" y="3798559"/>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To reduce the task of learning approximation of the problems is </a:t>
          </a:r>
          <a:r>
            <a:rPr lang="en-IN" sz="2300" kern="1200" dirty="0" err="1">
              <a:solidFill>
                <a:schemeClr val="tx1"/>
              </a:solidFill>
            </a:rPr>
            <a:t>carriedout</a:t>
          </a:r>
          <a:r>
            <a:rPr lang="en-IN" sz="2300" kern="1200" dirty="0">
              <a:solidFill>
                <a:schemeClr val="tx1"/>
              </a:solidFill>
            </a:rPr>
            <a:t>, what will be the best approach?</a:t>
          </a:r>
          <a:endParaRPr lang="en-US" sz="2300" kern="1200" dirty="0">
            <a:solidFill>
              <a:schemeClr val="tx1"/>
            </a:solidFill>
          </a:endParaRPr>
        </a:p>
      </dsp:txBody>
      <dsp:txXfrm>
        <a:off x="42693" y="3841252"/>
        <a:ext cx="11330327" cy="789189"/>
      </dsp:txXfrm>
    </dsp:sp>
    <dsp:sp modelId="{EF959397-5C6E-46F4-ABE6-43C493125064}">
      <dsp:nvSpPr>
        <dsp:cNvPr id="0" name=""/>
        <dsp:cNvSpPr/>
      </dsp:nvSpPr>
      <dsp:spPr>
        <a:xfrm>
          <a:off x="0" y="4739374"/>
          <a:ext cx="11415713" cy="8745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a:solidFill>
                <a:schemeClr val="tx1"/>
              </a:solidFill>
            </a:rPr>
            <a:t>To improve the knowledge representation and to learn the target function, how can the learner automatically alter its representation?</a:t>
          </a:r>
          <a:endParaRPr lang="en-US" sz="2300" kern="1200" dirty="0">
            <a:solidFill>
              <a:schemeClr val="tx1"/>
            </a:solidFill>
          </a:endParaRPr>
        </a:p>
      </dsp:txBody>
      <dsp:txXfrm>
        <a:off x="42693" y="4782067"/>
        <a:ext cx="11330327" cy="7891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B6105-D1D8-4844-BE36-9A72C9D77FDD}"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52A4C-493E-4026-9D82-3D25132B4C0B}" type="slidenum">
              <a:rPr lang="en-IN" smtClean="0"/>
              <a:t>‹#›</a:t>
            </a:fld>
            <a:endParaRPr lang="en-IN"/>
          </a:p>
        </p:txBody>
      </p:sp>
    </p:spTree>
    <p:extLst>
      <p:ext uri="{BB962C8B-B14F-4D97-AF65-F5344CB8AC3E}">
        <p14:creationId xmlns:p14="http://schemas.microsoft.com/office/powerpoint/2010/main" val="341130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E52A4C-493E-4026-9D82-3D25132B4C0B}" type="slidenum">
              <a:rPr lang="en-IN" smtClean="0"/>
              <a:t>1</a:t>
            </a:fld>
            <a:endParaRPr lang="en-IN"/>
          </a:p>
        </p:txBody>
      </p:sp>
    </p:spTree>
    <p:extLst>
      <p:ext uri="{BB962C8B-B14F-4D97-AF65-F5344CB8AC3E}">
        <p14:creationId xmlns:p14="http://schemas.microsoft.com/office/powerpoint/2010/main" val="2972316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E52A4C-493E-4026-9D82-3D25132B4C0B}" type="slidenum">
              <a:rPr lang="en-IN" smtClean="0"/>
              <a:t>3</a:t>
            </a:fld>
            <a:endParaRPr lang="en-IN"/>
          </a:p>
        </p:txBody>
      </p:sp>
    </p:spTree>
    <p:extLst>
      <p:ext uri="{BB962C8B-B14F-4D97-AF65-F5344CB8AC3E}">
        <p14:creationId xmlns:p14="http://schemas.microsoft.com/office/powerpoint/2010/main" val="211473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6C314-FF43-483D-9AD2-A0B82990B356}"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138631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CA3C5-4767-4B65-9C5A-85A0658C78EF}"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34323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E27E9-16C2-4E52-8323-9E2B201121B4}"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963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6674-2ADB-4999-9261-EE31A702037C}"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572614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0B271-FF46-4129-BB90-6526F4493359}"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165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CE0A3-A47A-45A1-989A-CCB982F4D26E}"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63288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974EA-85D5-4865-8D82-F3A91D28FE9B}"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3027075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45EFF-BFB3-4CDE-9DAB-EA0F41E7A3CA}"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103069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CE115-4644-4A4E-91EC-001033165E1F}"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146547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7151C-0D7E-40D8-80BD-717EA89D0AF3}" type="datetime1">
              <a:rPr lang="en-IN" smtClean="0"/>
              <a:t>18-02-2024</a:t>
            </a:fld>
            <a:endParaRPr lang="en-IN"/>
          </a:p>
        </p:txBody>
      </p:sp>
      <p:sp>
        <p:nvSpPr>
          <p:cNvPr id="5" name="Footer Placeholder 4"/>
          <p:cNvSpPr>
            <a:spLocks noGrp="1"/>
          </p:cNvSpPr>
          <p:nvPr>
            <p:ph type="ftr" sz="quarter" idx="11"/>
          </p:nvPr>
        </p:nvSpPr>
        <p:spPr/>
        <p:txBody>
          <a:bodyPr/>
          <a:lstStyle/>
          <a:p>
            <a:r>
              <a:rPr lang="en-IN"/>
              <a:t>Dr. Tatwadarshi P. N.</a:t>
            </a:r>
          </a:p>
        </p:txBody>
      </p:sp>
      <p:sp>
        <p:nvSpPr>
          <p:cNvPr id="6" name="Slide Number Placeholder 5"/>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240837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6BF1-78FB-4FF5-86A7-EFD7D9637394}" type="datetime1">
              <a:rPr lang="en-IN" smtClean="0"/>
              <a:t>18-02-2024</a:t>
            </a:fld>
            <a:endParaRPr lang="en-IN"/>
          </a:p>
        </p:txBody>
      </p:sp>
      <p:sp>
        <p:nvSpPr>
          <p:cNvPr id="6" name="Footer Placeholder 5"/>
          <p:cNvSpPr>
            <a:spLocks noGrp="1"/>
          </p:cNvSpPr>
          <p:nvPr>
            <p:ph type="ftr" sz="quarter" idx="11"/>
          </p:nvPr>
        </p:nvSpPr>
        <p:spPr/>
        <p:txBody>
          <a:bodyPr/>
          <a:lstStyle/>
          <a:p>
            <a:r>
              <a:rPr lang="en-IN"/>
              <a:t>Dr. Tatwadarshi P. N.</a:t>
            </a:r>
          </a:p>
        </p:txBody>
      </p:sp>
      <p:sp>
        <p:nvSpPr>
          <p:cNvPr id="7" name="Slide Number Placeholder 6"/>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381961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B663F-53DC-4A21-BED2-688B98D8BB41}" type="datetime1">
              <a:rPr lang="en-IN" smtClean="0"/>
              <a:t>18-02-2024</a:t>
            </a:fld>
            <a:endParaRPr lang="en-IN"/>
          </a:p>
        </p:txBody>
      </p:sp>
      <p:sp>
        <p:nvSpPr>
          <p:cNvPr id="8" name="Footer Placeholder 7"/>
          <p:cNvSpPr>
            <a:spLocks noGrp="1"/>
          </p:cNvSpPr>
          <p:nvPr>
            <p:ph type="ftr" sz="quarter" idx="11"/>
          </p:nvPr>
        </p:nvSpPr>
        <p:spPr/>
        <p:txBody>
          <a:bodyPr/>
          <a:lstStyle/>
          <a:p>
            <a:r>
              <a:rPr lang="en-IN"/>
              <a:t>Dr. Tatwadarshi P. N.</a:t>
            </a:r>
          </a:p>
        </p:txBody>
      </p:sp>
      <p:sp>
        <p:nvSpPr>
          <p:cNvPr id="9" name="Slide Number Placeholder 8"/>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354129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8F6D19-6382-4533-8065-29938C092174}" type="datetime1">
              <a:rPr lang="en-IN" smtClean="0"/>
              <a:t>18-02-2024</a:t>
            </a:fld>
            <a:endParaRPr lang="en-IN"/>
          </a:p>
        </p:txBody>
      </p:sp>
      <p:sp>
        <p:nvSpPr>
          <p:cNvPr id="4" name="Footer Placeholder 3"/>
          <p:cNvSpPr>
            <a:spLocks noGrp="1"/>
          </p:cNvSpPr>
          <p:nvPr>
            <p:ph type="ftr" sz="quarter" idx="11"/>
          </p:nvPr>
        </p:nvSpPr>
        <p:spPr/>
        <p:txBody>
          <a:bodyPr/>
          <a:lstStyle/>
          <a:p>
            <a:r>
              <a:rPr lang="en-IN"/>
              <a:t>Dr. Tatwadarshi P. N.</a:t>
            </a:r>
          </a:p>
        </p:txBody>
      </p:sp>
      <p:sp>
        <p:nvSpPr>
          <p:cNvPr id="5" name="Slide Number Placeholder 4"/>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154645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E681D-3BD9-40FB-91F0-6F86C4D28913}" type="datetime1">
              <a:rPr lang="en-IN" smtClean="0"/>
              <a:t>18-02-2024</a:t>
            </a:fld>
            <a:endParaRPr lang="en-IN"/>
          </a:p>
        </p:txBody>
      </p:sp>
      <p:sp>
        <p:nvSpPr>
          <p:cNvPr id="3" name="Footer Placeholder 2"/>
          <p:cNvSpPr>
            <a:spLocks noGrp="1"/>
          </p:cNvSpPr>
          <p:nvPr>
            <p:ph type="ftr" sz="quarter" idx="11"/>
          </p:nvPr>
        </p:nvSpPr>
        <p:spPr/>
        <p:txBody>
          <a:bodyPr/>
          <a:lstStyle/>
          <a:p>
            <a:r>
              <a:rPr lang="en-IN"/>
              <a:t>Dr. Tatwadarshi P. N.</a:t>
            </a:r>
          </a:p>
        </p:txBody>
      </p:sp>
      <p:sp>
        <p:nvSpPr>
          <p:cNvPr id="4" name="Slide Number Placeholder 3"/>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50326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672B3-0F39-45AF-A9CC-64BAAAAD23D0}" type="datetime1">
              <a:rPr lang="en-IN" smtClean="0"/>
              <a:t>18-02-2024</a:t>
            </a:fld>
            <a:endParaRPr lang="en-IN"/>
          </a:p>
        </p:txBody>
      </p:sp>
      <p:sp>
        <p:nvSpPr>
          <p:cNvPr id="6" name="Footer Placeholder 5"/>
          <p:cNvSpPr>
            <a:spLocks noGrp="1"/>
          </p:cNvSpPr>
          <p:nvPr>
            <p:ph type="ftr" sz="quarter" idx="11"/>
          </p:nvPr>
        </p:nvSpPr>
        <p:spPr/>
        <p:txBody>
          <a:bodyPr/>
          <a:lstStyle/>
          <a:p>
            <a:r>
              <a:rPr lang="en-IN"/>
              <a:t>Dr. Tatwadarshi P. N.</a:t>
            </a:r>
          </a:p>
        </p:txBody>
      </p:sp>
      <p:sp>
        <p:nvSpPr>
          <p:cNvPr id="7" name="Slide Number Placeholder 6"/>
          <p:cNvSpPr>
            <a:spLocks noGrp="1"/>
          </p:cNvSpPr>
          <p:nvPr>
            <p:ph type="sldNum" sz="quarter" idx="12"/>
          </p:nvPr>
        </p:nvSpPr>
        <p:spPr/>
        <p:txBody>
          <a:bodyPr/>
          <a:lstStyle/>
          <a:p>
            <a:fld id="{B48A9C6A-EBA0-4359-8F0B-C2AE9A0FD84E}" type="slidenum">
              <a:rPr lang="en-IN" smtClean="0"/>
              <a:t>‹#›</a:t>
            </a:fld>
            <a:endParaRPr lang="en-IN"/>
          </a:p>
        </p:txBody>
      </p:sp>
    </p:spTree>
    <p:extLst>
      <p:ext uri="{BB962C8B-B14F-4D97-AF65-F5344CB8AC3E}">
        <p14:creationId xmlns:p14="http://schemas.microsoft.com/office/powerpoint/2010/main" val="3051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IN"/>
              <a:t>Dr. Tatwadarshi P. N.</a:t>
            </a:r>
          </a:p>
        </p:txBody>
      </p:sp>
      <p:sp>
        <p:nvSpPr>
          <p:cNvPr id="7" name="Slide Number Placeholder 6"/>
          <p:cNvSpPr>
            <a:spLocks noGrp="1"/>
          </p:cNvSpPr>
          <p:nvPr>
            <p:ph type="sldNum" sz="quarter" idx="12"/>
          </p:nvPr>
        </p:nvSpPr>
        <p:spPr/>
        <p:txBody>
          <a:bodyPr/>
          <a:lstStyle/>
          <a:p>
            <a:fld id="{B48A9C6A-EBA0-4359-8F0B-C2AE9A0FD84E}" type="slidenum">
              <a:rPr lang="en-IN" smtClean="0"/>
              <a:t>‹#›</a:t>
            </a:fld>
            <a:endParaRPr lang="en-IN"/>
          </a:p>
        </p:txBody>
      </p:sp>
      <p:sp>
        <p:nvSpPr>
          <p:cNvPr id="5" name="Date Placeholder 4"/>
          <p:cNvSpPr>
            <a:spLocks noGrp="1"/>
          </p:cNvSpPr>
          <p:nvPr>
            <p:ph type="dt" sz="half" idx="10"/>
          </p:nvPr>
        </p:nvSpPr>
        <p:spPr/>
        <p:txBody>
          <a:bodyPr/>
          <a:lstStyle/>
          <a:p>
            <a:fld id="{023FB112-EE82-4BFE-ABC1-638151213287}" type="datetime1">
              <a:rPr lang="en-IN" smtClean="0"/>
              <a:t>18-02-2024</a:t>
            </a:fld>
            <a:endParaRPr lang="en-IN"/>
          </a:p>
        </p:txBody>
      </p:sp>
    </p:spTree>
    <p:extLst>
      <p:ext uri="{BB962C8B-B14F-4D97-AF65-F5344CB8AC3E}">
        <p14:creationId xmlns:p14="http://schemas.microsoft.com/office/powerpoint/2010/main" val="424968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638E8F-9C57-4EEA-9A8F-1DF730C0A73F}" type="datetime1">
              <a:rPr lang="en-IN" smtClean="0"/>
              <a:t>18-02-2024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Dr. Tatwadarshi P. 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8A9C6A-EBA0-4359-8F0B-C2AE9A0FD84E}" type="slidenum">
              <a:rPr lang="en-IN" smtClean="0"/>
              <a:t>‹#›</a:t>
            </a:fld>
            <a:endParaRPr lang="en-IN"/>
          </a:p>
        </p:txBody>
      </p:sp>
    </p:spTree>
    <p:extLst>
      <p:ext uri="{BB962C8B-B14F-4D97-AF65-F5344CB8AC3E}">
        <p14:creationId xmlns:p14="http://schemas.microsoft.com/office/powerpoint/2010/main" val="3954640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605849"/>
            <a:ext cx="7766936" cy="1646302"/>
          </a:xfrm>
        </p:spPr>
        <p:txBody>
          <a:bodyPr/>
          <a:lstStyle/>
          <a:p>
            <a:pPr algn="ctr"/>
            <a:br>
              <a:rPr lang="en-IN" dirty="0">
                <a:solidFill>
                  <a:srgbClr val="002060"/>
                </a:solidFill>
              </a:rPr>
            </a:br>
            <a:r>
              <a:rPr lang="en-IN" dirty="0">
                <a:solidFill>
                  <a:srgbClr val="002060"/>
                </a:solidFill>
              </a:rPr>
              <a:t>Introduction to Machine Learning</a:t>
            </a:r>
          </a:p>
        </p:txBody>
      </p:sp>
      <p:sp>
        <p:nvSpPr>
          <p:cNvPr id="3" name="Subtitle 2"/>
          <p:cNvSpPr>
            <a:spLocks noGrp="1"/>
          </p:cNvSpPr>
          <p:nvPr>
            <p:ph type="subTitle" idx="1"/>
          </p:nvPr>
        </p:nvSpPr>
        <p:spPr>
          <a:xfrm>
            <a:off x="2049992" y="5675474"/>
            <a:ext cx="7766936" cy="1096899"/>
          </a:xfrm>
        </p:spPr>
        <p:txBody>
          <a:bodyPr/>
          <a:lstStyle/>
          <a:p>
            <a:endParaRPr lang="en-IN"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399546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87" y="0"/>
            <a:ext cx="8596668" cy="1320800"/>
          </a:xfrm>
        </p:spPr>
        <p:txBody>
          <a:bodyPr/>
          <a:lstStyle/>
          <a:p>
            <a:r>
              <a:rPr lang="en-IN" dirty="0">
                <a:solidFill>
                  <a:srgbClr val="002060"/>
                </a:solidFill>
              </a:rPr>
              <a:t>Types of Machine Learning</a:t>
            </a:r>
          </a:p>
        </p:txBody>
      </p:sp>
      <p:sp>
        <p:nvSpPr>
          <p:cNvPr id="4" name="Footer Placeholder 3"/>
          <p:cNvSpPr>
            <a:spLocks noGrp="1"/>
          </p:cNvSpPr>
          <p:nvPr>
            <p:ph type="ftr" sz="quarter" idx="11"/>
          </p:nvPr>
        </p:nvSpPr>
        <p:spPr/>
        <p:txBody>
          <a:bodyPr/>
          <a:lstStyle/>
          <a:p>
            <a:r>
              <a:rPr lang="en-IN"/>
              <a:t>Dr. Tatwadarshi P. N.</a:t>
            </a:r>
          </a:p>
        </p:txBody>
      </p:sp>
      <p:pic>
        <p:nvPicPr>
          <p:cNvPr id="1026" name="Picture 2" descr="What Is Reinforcement Learning? - MATLAB &amp; Simu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847032"/>
            <a:ext cx="10222173" cy="519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18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43" y="-6235"/>
            <a:ext cx="8596668" cy="1320800"/>
          </a:xfrm>
        </p:spPr>
        <p:txBody>
          <a:bodyPr/>
          <a:lstStyle/>
          <a:p>
            <a:r>
              <a:rPr lang="en-IN" dirty="0">
                <a:solidFill>
                  <a:srgbClr val="002060"/>
                </a:solidFill>
              </a:rPr>
              <a:t>Machine Learning Classification</a:t>
            </a:r>
          </a:p>
        </p:txBody>
      </p:sp>
      <p:sp>
        <p:nvSpPr>
          <p:cNvPr id="4" name="Footer Placeholder 3"/>
          <p:cNvSpPr>
            <a:spLocks noGrp="1"/>
          </p:cNvSpPr>
          <p:nvPr>
            <p:ph type="ftr" sz="quarter" idx="11"/>
          </p:nvPr>
        </p:nvSpPr>
        <p:spPr/>
        <p:txBody>
          <a:bodyPr/>
          <a:lstStyle/>
          <a:p>
            <a:r>
              <a:rPr lang="en-IN" dirty="0" err="1"/>
              <a:t>Dr.</a:t>
            </a:r>
            <a:r>
              <a:rPr lang="en-IN" dirty="0"/>
              <a:t> Tatwadarshi P. N.</a:t>
            </a:r>
          </a:p>
        </p:txBody>
      </p:sp>
      <p:sp>
        <p:nvSpPr>
          <p:cNvPr id="5" name="Rounded Rectangle 4"/>
          <p:cNvSpPr/>
          <p:nvPr/>
        </p:nvSpPr>
        <p:spPr>
          <a:xfrm>
            <a:off x="4123504" y="1295779"/>
            <a:ext cx="2524836" cy="586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tx1"/>
                </a:solidFill>
              </a:rPr>
              <a:t>Machine Learning</a:t>
            </a:r>
          </a:p>
        </p:txBody>
      </p:sp>
      <p:sp>
        <p:nvSpPr>
          <p:cNvPr id="6" name="Rounded Rectangle 5"/>
          <p:cNvSpPr/>
          <p:nvPr/>
        </p:nvSpPr>
        <p:spPr>
          <a:xfrm>
            <a:off x="677334" y="2527865"/>
            <a:ext cx="2524836" cy="586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tx1"/>
                </a:solidFill>
              </a:rPr>
              <a:t>Supervised Learning</a:t>
            </a:r>
          </a:p>
        </p:txBody>
      </p:sp>
      <p:sp>
        <p:nvSpPr>
          <p:cNvPr id="7" name="Rounded Rectangle 6"/>
          <p:cNvSpPr/>
          <p:nvPr/>
        </p:nvSpPr>
        <p:spPr>
          <a:xfrm>
            <a:off x="3960202" y="2517246"/>
            <a:ext cx="2851441" cy="586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tx1"/>
                </a:solidFill>
              </a:rPr>
              <a:t>Unsupervised Learning</a:t>
            </a:r>
          </a:p>
        </p:txBody>
      </p:sp>
      <p:sp>
        <p:nvSpPr>
          <p:cNvPr id="8" name="Rounded Rectangle 7"/>
          <p:cNvSpPr/>
          <p:nvPr/>
        </p:nvSpPr>
        <p:spPr>
          <a:xfrm>
            <a:off x="7509953" y="2511948"/>
            <a:ext cx="2739516" cy="586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tx1"/>
                </a:solidFill>
              </a:rPr>
              <a:t>Reinforcement Learning</a:t>
            </a:r>
          </a:p>
        </p:txBody>
      </p:sp>
      <p:cxnSp>
        <p:nvCxnSpPr>
          <p:cNvPr id="16" name="Straight Connector 15"/>
          <p:cNvCxnSpPr/>
          <p:nvPr/>
        </p:nvCxnSpPr>
        <p:spPr>
          <a:xfrm>
            <a:off x="873457" y="3684896"/>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873457" y="4958458"/>
            <a:ext cx="354842"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1228299" y="3500230"/>
            <a:ext cx="1270156" cy="369332"/>
          </a:xfrm>
          <a:prstGeom prst="rect">
            <a:avLst/>
          </a:prstGeom>
          <a:noFill/>
        </p:spPr>
        <p:txBody>
          <a:bodyPr wrap="none" rtlCol="0">
            <a:spAutoFit/>
          </a:bodyPr>
          <a:lstStyle/>
          <a:p>
            <a:r>
              <a:rPr lang="en-IN" dirty="0"/>
              <a:t>Regression</a:t>
            </a:r>
          </a:p>
        </p:txBody>
      </p:sp>
      <p:sp>
        <p:nvSpPr>
          <p:cNvPr id="21" name="TextBox 20"/>
          <p:cNvSpPr txBox="1"/>
          <p:nvPr/>
        </p:nvSpPr>
        <p:spPr>
          <a:xfrm>
            <a:off x="1228299" y="4773792"/>
            <a:ext cx="1556836" cy="369332"/>
          </a:xfrm>
          <a:prstGeom prst="rect">
            <a:avLst/>
          </a:prstGeom>
          <a:noFill/>
        </p:spPr>
        <p:txBody>
          <a:bodyPr wrap="none" rtlCol="0">
            <a:spAutoFit/>
          </a:bodyPr>
          <a:lstStyle/>
          <a:p>
            <a:r>
              <a:rPr lang="en-IN" dirty="0"/>
              <a:t>Classification</a:t>
            </a:r>
          </a:p>
        </p:txBody>
      </p:sp>
      <p:sp>
        <p:nvSpPr>
          <p:cNvPr id="24" name="TextBox 23"/>
          <p:cNvSpPr txBox="1"/>
          <p:nvPr/>
        </p:nvSpPr>
        <p:spPr>
          <a:xfrm>
            <a:off x="4867550" y="3500230"/>
            <a:ext cx="1225015" cy="369332"/>
          </a:xfrm>
          <a:prstGeom prst="rect">
            <a:avLst/>
          </a:prstGeom>
          <a:noFill/>
        </p:spPr>
        <p:txBody>
          <a:bodyPr wrap="none" rtlCol="0">
            <a:spAutoFit/>
          </a:bodyPr>
          <a:lstStyle/>
          <a:p>
            <a:r>
              <a:rPr lang="en-IN" dirty="0"/>
              <a:t>Clustering</a:t>
            </a:r>
          </a:p>
        </p:txBody>
      </p:sp>
      <p:sp>
        <p:nvSpPr>
          <p:cNvPr id="26" name="TextBox 25"/>
          <p:cNvSpPr txBox="1"/>
          <p:nvPr/>
        </p:nvSpPr>
        <p:spPr>
          <a:xfrm>
            <a:off x="4860877" y="4712614"/>
            <a:ext cx="1338828" cy="369332"/>
          </a:xfrm>
          <a:prstGeom prst="rect">
            <a:avLst/>
          </a:prstGeom>
          <a:noFill/>
        </p:spPr>
        <p:txBody>
          <a:bodyPr wrap="none" rtlCol="0">
            <a:spAutoFit/>
          </a:bodyPr>
          <a:lstStyle/>
          <a:p>
            <a:r>
              <a:rPr lang="en-IN" dirty="0"/>
              <a:t>Association</a:t>
            </a:r>
          </a:p>
        </p:txBody>
      </p:sp>
      <p:cxnSp>
        <p:nvCxnSpPr>
          <p:cNvPr id="28" name="Straight Connector 27"/>
          <p:cNvCxnSpPr/>
          <p:nvPr/>
        </p:nvCxnSpPr>
        <p:spPr>
          <a:xfrm>
            <a:off x="1863377" y="2197290"/>
            <a:ext cx="701633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a:stCxn id="5" idx="2"/>
          </p:cNvCxnSpPr>
          <p:nvPr/>
        </p:nvCxnSpPr>
        <p:spPr>
          <a:xfrm>
            <a:off x="5385922" y="1882632"/>
            <a:ext cx="0" cy="328305"/>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a:off x="1863377" y="2197290"/>
            <a:ext cx="0" cy="3199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a:off x="5385922" y="2197289"/>
            <a:ext cx="0" cy="3199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a:off x="8879711" y="2207910"/>
            <a:ext cx="0" cy="3199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1569493" y="3869562"/>
            <a:ext cx="0" cy="657368"/>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a:off x="1569493" y="4146225"/>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a:off x="1584910" y="4526930"/>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a:off x="1569493" y="5100135"/>
            <a:ext cx="0" cy="657368"/>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1584910" y="5757503"/>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p:nvCxnSpPr>
        <p:spPr>
          <a:xfrm>
            <a:off x="873457" y="3114718"/>
            <a:ext cx="0" cy="1843740"/>
          </a:xfrm>
          <a:prstGeom prst="line">
            <a:avLst/>
          </a:prstGeom>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1939752" y="3949349"/>
            <a:ext cx="832279" cy="369332"/>
          </a:xfrm>
          <a:prstGeom prst="rect">
            <a:avLst/>
          </a:prstGeom>
          <a:noFill/>
        </p:spPr>
        <p:txBody>
          <a:bodyPr wrap="none" rtlCol="0">
            <a:spAutoFit/>
          </a:bodyPr>
          <a:lstStyle/>
          <a:p>
            <a:r>
              <a:rPr lang="en-IN" dirty="0"/>
              <a:t>Linear</a:t>
            </a:r>
          </a:p>
        </p:txBody>
      </p:sp>
      <p:sp>
        <p:nvSpPr>
          <p:cNvPr id="49" name="TextBox 48"/>
          <p:cNvSpPr txBox="1"/>
          <p:nvPr/>
        </p:nvSpPr>
        <p:spPr>
          <a:xfrm>
            <a:off x="1956160" y="4318681"/>
            <a:ext cx="1503938" cy="369332"/>
          </a:xfrm>
          <a:prstGeom prst="rect">
            <a:avLst/>
          </a:prstGeom>
          <a:noFill/>
        </p:spPr>
        <p:txBody>
          <a:bodyPr wrap="none" rtlCol="0">
            <a:spAutoFit/>
          </a:bodyPr>
          <a:lstStyle/>
          <a:p>
            <a:r>
              <a:rPr lang="en-IN" dirty="0"/>
              <a:t>Multivariate </a:t>
            </a:r>
          </a:p>
        </p:txBody>
      </p:sp>
      <p:sp>
        <p:nvSpPr>
          <p:cNvPr id="50" name="TextBox 49"/>
          <p:cNvSpPr txBox="1"/>
          <p:nvPr/>
        </p:nvSpPr>
        <p:spPr>
          <a:xfrm>
            <a:off x="1955167" y="5222911"/>
            <a:ext cx="2780605" cy="923330"/>
          </a:xfrm>
          <a:prstGeom prst="rect">
            <a:avLst/>
          </a:prstGeom>
          <a:noFill/>
        </p:spPr>
        <p:txBody>
          <a:bodyPr wrap="square" rtlCol="0">
            <a:spAutoFit/>
          </a:bodyPr>
          <a:lstStyle/>
          <a:p>
            <a:r>
              <a:rPr lang="en-IN" dirty="0"/>
              <a:t>Logistic, Trees, KNN, Naïve Bayes, SVM, Neural Network </a:t>
            </a:r>
          </a:p>
        </p:txBody>
      </p:sp>
      <p:cxnSp>
        <p:nvCxnSpPr>
          <p:cNvPr id="51" name="Straight Connector 50"/>
          <p:cNvCxnSpPr/>
          <p:nvPr/>
        </p:nvCxnSpPr>
        <p:spPr>
          <a:xfrm>
            <a:off x="4506036" y="3668979"/>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p:cNvCxnSpPr/>
          <p:nvPr/>
        </p:nvCxnSpPr>
        <p:spPr>
          <a:xfrm>
            <a:off x="4506036" y="4942541"/>
            <a:ext cx="35484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a:off x="4506036" y="3098801"/>
            <a:ext cx="0" cy="184374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p:cNvCxnSpPr/>
          <p:nvPr/>
        </p:nvCxnSpPr>
        <p:spPr>
          <a:xfrm>
            <a:off x="5227093" y="3869562"/>
            <a:ext cx="0" cy="449119"/>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p:cNvCxnSpPr/>
          <p:nvPr/>
        </p:nvCxnSpPr>
        <p:spPr>
          <a:xfrm>
            <a:off x="5234323" y="4318681"/>
            <a:ext cx="303198" cy="0"/>
          </a:xfrm>
          <a:prstGeom prst="line">
            <a:avLst/>
          </a:prstGeom>
        </p:spPr>
        <p:style>
          <a:lnRef idx="1">
            <a:schemeClr val="accent2"/>
          </a:lnRef>
          <a:fillRef idx="0">
            <a:schemeClr val="accent2"/>
          </a:fillRef>
          <a:effectRef idx="0">
            <a:schemeClr val="accent2"/>
          </a:effectRef>
          <a:fontRef idx="minor">
            <a:schemeClr val="tx1"/>
          </a:fontRef>
        </p:style>
      </p:cxnSp>
      <p:sp>
        <p:nvSpPr>
          <p:cNvPr id="61" name="TextBox 60"/>
          <p:cNvSpPr txBox="1"/>
          <p:nvPr/>
        </p:nvSpPr>
        <p:spPr>
          <a:xfrm>
            <a:off x="5544750" y="4099875"/>
            <a:ext cx="1619354" cy="369332"/>
          </a:xfrm>
          <a:prstGeom prst="rect">
            <a:avLst/>
          </a:prstGeom>
          <a:noFill/>
        </p:spPr>
        <p:txBody>
          <a:bodyPr wrap="none" rtlCol="0">
            <a:spAutoFit/>
          </a:bodyPr>
          <a:lstStyle/>
          <a:p>
            <a:r>
              <a:rPr lang="en-IN" dirty="0"/>
              <a:t>K-means, PCA</a:t>
            </a:r>
          </a:p>
        </p:txBody>
      </p:sp>
      <p:cxnSp>
        <p:nvCxnSpPr>
          <p:cNvPr id="62" name="Straight Connector 61"/>
          <p:cNvCxnSpPr/>
          <p:nvPr/>
        </p:nvCxnSpPr>
        <p:spPr>
          <a:xfrm>
            <a:off x="5250989" y="5113783"/>
            <a:ext cx="0" cy="449119"/>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p:cNvCxnSpPr/>
          <p:nvPr/>
        </p:nvCxnSpPr>
        <p:spPr>
          <a:xfrm>
            <a:off x="5258219" y="5562902"/>
            <a:ext cx="303198" cy="0"/>
          </a:xfrm>
          <a:prstGeom prst="line">
            <a:avLst/>
          </a:prstGeom>
        </p:spPr>
        <p:style>
          <a:lnRef idx="1">
            <a:schemeClr val="accent2"/>
          </a:lnRef>
          <a:fillRef idx="0">
            <a:schemeClr val="accent2"/>
          </a:fillRef>
          <a:effectRef idx="0">
            <a:schemeClr val="accent2"/>
          </a:effectRef>
          <a:fontRef idx="minor">
            <a:schemeClr val="tx1"/>
          </a:fontRef>
        </p:style>
      </p:cxnSp>
      <p:sp>
        <p:nvSpPr>
          <p:cNvPr id="66" name="TextBox 65"/>
          <p:cNvSpPr txBox="1"/>
          <p:nvPr/>
        </p:nvSpPr>
        <p:spPr>
          <a:xfrm>
            <a:off x="5568646" y="5367802"/>
            <a:ext cx="883575" cy="369332"/>
          </a:xfrm>
          <a:prstGeom prst="rect">
            <a:avLst/>
          </a:prstGeom>
          <a:noFill/>
        </p:spPr>
        <p:txBody>
          <a:bodyPr wrap="none" rtlCol="0">
            <a:spAutoFit/>
          </a:bodyPr>
          <a:lstStyle/>
          <a:p>
            <a:r>
              <a:rPr lang="en-IN" dirty="0" err="1"/>
              <a:t>Apriori</a:t>
            </a:r>
            <a:endParaRPr lang="en-IN" dirty="0"/>
          </a:p>
        </p:txBody>
      </p:sp>
      <p:cxnSp>
        <p:nvCxnSpPr>
          <p:cNvPr id="9" name="Straight Connector 8"/>
          <p:cNvCxnSpPr/>
          <p:nvPr/>
        </p:nvCxnSpPr>
        <p:spPr>
          <a:xfrm>
            <a:off x="8879711" y="2197289"/>
            <a:ext cx="222956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1109278" y="2197289"/>
            <a:ext cx="0" cy="16722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4" name="Rounded Rectangle 53"/>
          <p:cNvSpPr/>
          <p:nvPr/>
        </p:nvSpPr>
        <p:spPr>
          <a:xfrm>
            <a:off x="9218198" y="3869562"/>
            <a:ext cx="2739516" cy="5868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tx1"/>
                </a:solidFill>
              </a:rPr>
              <a:t>Semi-Supervised Learning</a:t>
            </a:r>
          </a:p>
        </p:txBody>
      </p:sp>
    </p:spTree>
    <p:extLst>
      <p:ext uri="{BB962C8B-B14F-4D97-AF65-F5344CB8AC3E}">
        <p14:creationId xmlns:p14="http://schemas.microsoft.com/office/powerpoint/2010/main" val="116472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par>
                                <p:cTn id="90" presetID="10"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fade">
                                      <p:cBhvr>
                                        <p:cTn id="110" dur="500"/>
                                        <p:tgtEl>
                                          <p:spTgt spid="55"/>
                                        </p:tgtEl>
                                      </p:cBhvr>
                                    </p:animEffect>
                                  </p:childTnLst>
                                </p:cTn>
                              </p:par>
                              <p:par>
                                <p:cTn id="111" presetID="10" presetClass="entr" presetSubtype="0"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500"/>
                                        <p:tgtEl>
                                          <p:spTgt spid="6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fade">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nodeType="with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fade">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0" grpId="0"/>
      <p:bldP spid="21" grpId="0"/>
      <p:bldP spid="24" grpId="0"/>
      <p:bldP spid="26" grpId="0"/>
      <p:bldP spid="48" grpId="0"/>
      <p:bldP spid="49" grpId="0"/>
      <p:bldP spid="50" grpId="0"/>
      <p:bldP spid="61" grpId="0"/>
      <p:bldP spid="66" grpId="0"/>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IN">
                <a:solidFill>
                  <a:schemeClr val="bg1"/>
                </a:solidFill>
              </a:rPr>
              <a:t>Supervised Learning</a:t>
            </a:r>
          </a:p>
        </p:txBody>
      </p:sp>
      <p:sp>
        <p:nvSpPr>
          <p:cNvPr id="3" name="Content Placeholder 2"/>
          <p:cNvSpPr>
            <a:spLocks noGrp="1"/>
          </p:cNvSpPr>
          <p:nvPr>
            <p:ph idx="1"/>
          </p:nvPr>
        </p:nvSpPr>
        <p:spPr>
          <a:xfrm>
            <a:off x="673754" y="2160590"/>
            <a:ext cx="3973943" cy="3440110"/>
          </a:xfrm>
        </p:spPr>
        <p:txBody>
          <a:bodyPr>
            <a:normAutofit/>
          </a:bodyPr>
          <a:lstStyle/>
          <a:p>
            <a:pPr algn="just"/>
            <a:r>
              <a:rPr lang="en-US" b="0" i="0" u="none" strike="noStrike" cap="none" dirty="0">
                <a:solidFill>
                  <a:schemeClr val="bg1"/>
                </a:solidFill>
                <a:latin typeface="Trebuchet MS"/>
                <a:ea typeface="Trebuchet MS"/>
                <a:cs typeface="Trebuchet MS"/>
                <a:sym typeface="Trebuchet MS"/>
              </a:rPr>
              <a:t>In supervised learning, models are trained using labelled dataset, where the model learns about each type of data. </a:t>
            </a:r>
          </a:p>
          <a:p>
            <a:pPr algn="just"/>
            <a:r>
              <a:rPr lang="en-US" b="0" i="0" u="none" strike="noStrike" cap="none" dirty="0">
                <a:solidFill>
                  <a:schemeClr val="bg1"/>
                </a:solidFill>
                <a:latin typeface="Trebuchet MS"/>
                <a:ea typeface="Trebuchet MS"/>
                <a:cs typeface="Trebuchet MS"/>
                <a:sym typeface="Trebuchet MS"/>
              </a:rPr>
              <a:t>Once the training process is completed, the model is tested on the basis of test data (a subset of the training set), and then it predicts the output.</a:t>
            </a:r>
            <a:endParaRPr lang="en-US" dirty="0">
              <a:solidFill>
                <a:schemeClr val="bg1"/>
              </a:solidFill>
            </a:endParaRPr>
          </a:p>
          <a:p>
            <a:pPr algn="just"/>
            <a:endParaRPr lang="en-IN" dirty="0">
              <a:solidFill>
                <a:schemeClr val="bg1"/>
              </a:solidFill>
            </a:endParaRPr>
          </a:p>
        </p:txBody>
      </p:sp>
      <p:pic>
        <p:nvPicPr>
          <p:cNvPr id="5" name="Google Shape;238;p8" descr="Supervised Machine learning">
            <a:extLst>
              <a:ext uri="{FF2B5EF4-FFF2-40B4-BE49-F238E27FC236}">
                <a16:creationId xmlns:a16="http://schemas.microsoft.com/office/drawing/2014/main" id="{B7F05136-0963-41A2-D343-0371162D7E81}"/>
              </a:ext>
            </a:extLst>
          </p:cNvPr>
          <p:cNvPicPr preferRelativeResize="0"/>
          <p:nvPr/>
        </p:nvPicPr>
        <p:blipFill rotWithShape="1">
          <a:blip r:embed="rId2"/>
          <a:stretch/>
        </p:blipFill>
        <p:spPr>
          <a:xfrm>
            <a:off x="5550554" y="1753850"/>
            <a:ext cx="6641446" cy="3147934"/>
          </a:xfrm>
          <a:prstGeom prst="rect">
            <a:avLst/>
          </a:prstGeom>
          <a:noFill/>
        </p:spPr>
      </p:pic>
      <p:sp>
        <p:nvSpPr>
          <p:cNvPr id="4" name="Footer Placeholder 3"/>
          <p:cNvSpPr>
            <a:spLocks noGrp="1"/>
          </p:cNvSpPr>
          <p:nvPr>
            <p:ph type="ftr" sz="quarter" idx="11"/>
          </p:nvPr>
        </p:nvSpPr>
        <p:spPr>
          <a:xfrm>
            <a:off x="5295899" y="6182876"/>
            <a:ext cx="4598633" cy="365125"/>
          </a:xfrm>
        </p:spPr>
        <p:txBody>
          <a:bodyPr>
            <a:normAutofit/>
          </a:bodyPr>
          <a:lstStyle/>
          <a:p>
            <a:pPr>
              <a:spcAft>
                <a:spcPts val="600"/>
              </a:spcAft>
            </a:pPr>
            <a:r>
              <a:rPr lang="en-IN">
                <a:solidFill>
                  <a:schemeClr val="tx1">
                    <a:lumMod val="65000"/>
                    <a:lumOff val="35000"/>
                  </a:schemeClr>
                </a:solidFill>
              </a:rPr>
              <a:t>Dr. Tatwadarshi P. N.</a:t>
            </a: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385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Isosceles Triangle 10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IN">
                <a:solidFill>
                  <a:schemeClr val="bg1"/>
                </a:solidFill>
              </a:rPr>
              <a:t>Unsupervised Learning</a:t>
            </a:r>
          </a:p>
        </p:txBody>
      </p:sp>
      <p:sp>
        <p:nvSpPr>
          <p:cNvPr id="3" name="Content Placeholder 2"/>
          <p:cNvSpPr>
            <a:spLocks noGrp="1"/>
          </p:cNvSpPr>
          <p:nvPr>
            <p:ph idx="1"/>
          </p:nvPr>
        </p:nvSpPr>
        <p:spPr>
          <a:xfrm>
            <a:off x="673754" y="2160589"/>
            <a:ext cx="3973943" cy="4387411"/>
          </a:xfrm>
        </p:spPr>
        <p:txBody>
          <a:bodyPr>
            <a:normAutofit lnSpcReduction="10000"/>
          </a:bodyPr>
          <a:lstStyle/>
          <a:p>
            <a:pPr algn="just">
              <a:lnSpc>
                <a:spcPct val="90000"/>
              </a:lnSpc>
            </a:pPr>
            <a:r>
              <a:rPr lang="en-US" dirty="0">
                <a:solidFill>
                  <a:schemeClr val="bg1"/>
                </a:solidFill>
              </a:rPr>
              <a:t>“Unsupervised learning is a type of machine learning in which models are trained using unlabeled dataset and are allowed to act on that data without any supervision.”</a:t>
            </a:r>
          </a:p>
          <a:p>
            <a:pPr algn="just">
              <a:lnSpc>
                <a:spcPct val="90000"/>
              </a:lnSpc>
            </a:pPr>
            <a:r>
              <a:rPr lang="en-US" dirty="0">
                <a:solidFill>
                  <a:schemeClr val="bg1"/>
                </a:solidFill>
              </a:rPr>
              <a:t>Unsupervised learning cannot be directly applied to a regression or classification problem because unlike supervised learning, we have the input data but no corresponding output data. </a:t>
            </a:r>
          </a:p>
          <a:p>
            <a:pPr algn="just">
              <a:lnSpc>
                <a:spcPct val="90000"/>
              </a:lnSpc>
            </a:pPr>
            <a:r>
              <a:rPr lang="en-US" dirty="0">
                <a:solidFill>
                  <a:schemeClr val="bg1"/>
                </a:solidFill>
              </a:rPr>
              <a:t>The goal of unsupervised learning is to find the underlying structure of dataset, group that data according to similarities, and represent that dataset in a compressed format.</a:t>
            </a:r>
          </a:p>
          <a:p>
            <a:pPr algn="just">
              <a:lnSpc>
                <a:spcPct val="90000"/>
              </a:lnSpc>
            </a:pPr>
            <a:endParaRPr lang="en-IN" dirty="0">
              <a:solidFill>
                <a:schemeClr val="bg1"/>
              </a:solidFill>
            </a:endParaRPr>
          </a:p>
        </p:txBody>
      </p:sp>
      <p:pic>
        <p:nvPicPr>
          <p:cNvPr id="1026" name="Picture 2" descr="A Beginners Guide to Unsupervised Learning | by Mathanraj Sharma |  Analytics Vidhya | Medium">
            <a:extLst>
              <a:ext uri="{FF2B5EF4-FFF2-40B4-BE49-F238E27FC236}">
                <a16:creationId xmlns:a16="http://schemas.microsoft.com/office/drawing/2014/main" id="{A007F5A4-A6B4-F8D0-DB84-F14D4D2BAF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967595"/>
            <a:ext cx="5143500" cy="291029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5295899" y="6182876"/>
            <a:ext cx="4598633" cy="365125"/>
          </a:xfrm>
        </p:spPr>
        <p:txBody>
          <a:bodyPr>
            <a:normAutofit/>
          </a:bodyPr>
          <a:lstStyle/>
          <a:p>
            <a:pPr>
              <a:spcAft>
                <a:spcPts val="600"/>
              </a:spcAft>
            </a:pPr>
            <a:r>
              <a:rPr lang="en-IN">
                <a:solidFill>
                  <a:schemeClr val="tx1">
                    <a:lumMod val="65000"/>
                    <a:lumOff val="35000"/>
                  </a:schemeClr>
                </a:solidFill>
              </a:rPr>
              <a:t>Dr. Tatwadarshi P. N.</a:t>
            </a:r>
          </a:p>
        </p:txBody>
      </p:sp>
      <p:sp>
        <p:nvSpPr>
          <p:cNvPr id="1037" name="Isosceles Triangle 10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3462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Semi Supervised Learning</a:t>
            </a:r>
          </a:p>
        </p:txBody>
      </p:sp>
      <p:sp>
        <p:nvSpPr>
          <p:cNvPr id="4" name="Footer Placeholder 3"/>
          <p:cNvSpPr>
            <a:spLocks noGrp="1"/>
          </p:cNvSpPr>
          <p:nvPr>
            <p:ph type="ftr" sz="quarter" idx="11"/>
          </p:nvPr>
        </p:nvSpPr>
        <p:spPr/>
        <p:txBody>
          <a:bodyPr/>
          <a:lstStyle/>
          <a:p>
            <a:r>
              <a:rPr lang="en-IN"/>
              <a:t>Dr. Tatwadarshi P. N.</a:t>
            </a:r>
          </a:p>
        </p:txBody>
      </p:sp>
      <p:pic>
        <p:nvPicPr>
          <p:cNvPr id="2050" name="Picture 2" descr="Semi-Supervised Learning in ML - GeeksforGeeks">
            <a:extLst>
              <a:ext uri="{FF2B5EF4-FFF2-40B4-BE49-F238E27FC236}">
                <a16:creationId xmlns:a16="http://schemas.microsoft.com/office/drawing/2014/main" id="{027B0679-2AD2-8C1C-508E-5281863560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438" y="1138237"/>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3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Reinforcement Learning</a:t>
            </a:r>
          </a:p>
        </p:txBody>
      </p:sp>
      <p:sp>
        <p:nvSpPr>
          <p:cNvPr id="4" name="Footer Placeholder 3"/>
          <p:cNvSpPr>
            <a:spLocks noGrp="1"/>
          </p:cNvSpPr>
          <p:nvPr>
            <p:ph type="ftr" sz="quarter" idx="11"/>
          </p:nvPr>
        </p:nvSpPr>
        <p:spPr/>
        <p:txBody>
          <a:bodyPr/>
          <a:lstStyle/>
          <a:p>
            <a:r>
              <a:rPr lang="en-IN"/>
              <a:t>Dr. Tatwadarshi P. N.</a:t>
            </a:r>
          </a:p>
        </p:txBody>
      </p:sp>
      <p:sp>
        <p:nvSpPr>
          <p:cNvPr id="3" name="Content Placeholder 2">
            <a:extLst>
              <a:ext uri="{FF2B5EF4-FFF2-40B4-BE49-F238E27FC236}">
                <a16:creationId xmlns:a16="http://schemas.microsoft.com/office/drawing/2014/main" id="{C7599D88-9540-E6D1-5847-BC7A910F13EA}"/>
              </a:ext>
            </a:extLst>
          </p:cNvPr>
          <p:cNvSpPr>
            <a:spLocks noGrp="1"/>
          </p:cNvSpPr>
          <p:nvPr>
            <p:ph idx="1"/>
          </p:nvPr>
        </p:nvSpPr>
        <p:spPr/>
        <p:txBody>
          <a:bodyPr/>
          <a:lstStyle/>
          <a:p>
            <a:endParaRPr lang="en-IN"/>
          </a:p>
        </p:txBody>
      </p:sp>
      <p:pic>
        <p:nvPicPr>
          <p:cNvPr id="3074" name="Picture 2" descr="Reinforcement Learning Algorithms and Applications - TechVidvan">
            <a:extLst>
              <a:ext uri="{FF2B5EF4-FFF2-40B4-BE49-F238E27FC236}">
                <a16:creationId xmlns:a16="http://schemas.microsoft.com/office/drawing/2014/main" id="{D8D4B77F-E40E-F1FE-9A39-FF627856F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6638"/>
            <a:ext cx="11430000"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13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09" y="0"/>
            <a:ext cx="8596668" cy="1320800"/>
          </a:xfrm>
        </p:spPr>
        <p:txBody>
          <a:bodyPr/>
          <a:lstStyle/>
          <a:p>
            <a:r>
              <a:rPr lang="en-IN">
                <a:solidFill>
                  <a:srgbClr val="002060"/>
                </a:solidFill>
              </a:rPr>
              <a:t>How to choose the right Algorithm</a:t>
            </a:r>
            <a:endParaRPr lang="en-IN" dirty="0">
              <a:solidFill>
                <a:srgbClr val="002060"/>
              </a:solidFill>
            </a:endParaRPr>
          </a:p>
        </p:txBody>
      </p:sp>
      <p:sp>
        <p:nvSpPr>
          <p:cNvPr id="3" name="Content Placeholder 2"/>
          <p:cNvSpPr>
            <a:spLocks noGrp="1"/>
          </p:cNvSpPr>
          <p:nvPr>
            <p:ph idx="1"/>
          </p:nvPr>
        </p:nvSpPr>
        <p:spPr>
          <a:xfrm>
            <a:off x="677334" y="711200"/>
            <a:ext cx="10295466" cy="5695287"/>
          </a:xfrm>
        </p:spPr>
        <p:txBody>
          <a:bodyPr>
            <a:normAutofit/>
          </a:bodyPr>
          <a:lstStyle/>
          <a:p>
            <a:pPr algn="just"/>
            <a:r>
              <a:rPr lang="en-IN" sz="2400" dirty="0"/>
              <a:t>First, you need to </a:t>
            </a:r>
            <a:r>
              <a:rPr lang="en-IN" sz="2400" dirty="0">
                <a:solidFill>
                  <a:srgbClr val="C00000"/>
                </a:solidFill>
              </a:rPr>
              <a:t>consider your goal</a:t>
            </a:r>
            <a:r>
              <a:rPr lang="en-IN" sz="2400" dirty="0"/>
              <a:t>. What are you trying to get out of this? (Do you want a probability that it might rain tomorrow, or do you want to find groups of voters with similar interests?) What </a:t>
            </a:r>
            <a:r>
              <a:rPr lang="en-IN" sz="2400" dirty="0">
                <a:solidFill>
                  <a:srgbClr val="C00000"/>
                </a:solidFill>
              </a:rPr>
              <a:t>data do you have or can you collect</a:t>
            </a:r>
            <a:r>
              <a:rPr lang="en-IN" sz="2400" dirty="0"/>
              <a:t>?</a:t>
            </a:r>
          </a:p>
          <a:p>
            <a:pPr algn="just"/>
            <a:r>
              <a:rPr lang="en-IN" sz="2400" dirty="0"/>
              <a:t>If you’re trying to </a:t>
            </a:r>
            <a:r>
              <a:rPr lang="en-IN" sz="2400" dirty="0">
                <a:solidFill>
                  <a:srgbClr val="C00000"/>
                </a:solidFill>
              </a:rPr>
              <a:t>predict or forecast a target value</a:t>
            </a:r>
            <a:r>
              <a:rPr lang="en-IN" sz="2400" dirty="0"/>
              <a:t>, then you need to look into </a:t>
            </a:r>
            <a:r>
              <a:rPr lang="en-IN" sz="2400" dirty="0">
                <a:solidFill>
                  <a:srgbClr val="C00000"/>
                </a:solidFill>
              </a:rPr>
              <a:t>supervised learning</a:t>
            </a:r>
            <a:r>
              <a:rPr lang="en-IN" sz="2400" dirty="0"/>
              <a:t>. </a:t>
            </a:r>
            <a:r>
              <a:rPr lang="en-IN" sz="2400" dirty="0">
                <a:solidFill>
                  <a:srgbClr val="C00000"/>
                </a:solidFill>
              </a:rPr>
              <a:t>If not, then unsupervised learning</a:t>
            </a:r>
            <a:r>
              <a:rPr lang="en-IN" sz="2400" dirty="0"/>
              <a:t> is the place you want to be. </a:t>
            </a:r>
          </a:p>
          <a:p>
            <a:pPr algn="just"/>
            <a:r>
              <a:rPr lang="en-IN" sz="2400" dirty="0">
                <a:solidFill>
                  <a:srgbClr val="C00000"/>
                </a:solidFill>
              </a:rPr>
              <a:t>If</a:t>
            </a:r>
            <a:r>
              <a:rPr lang="en-IN" sz="2400" dirty="0"/>
              <a:t> you’ve chosen </a:t>
            </a:r>
            <a:r>
              <a:rPr lang="en-IN" sz="2400" dirty="0">
                <a:solidFill>
                  <a:srgbClr val="C00000"/>
                </a:solidFill>
              </a:rPr>
              <a:t>supervised</a:t>
            </a:r>
            <a:r>
              <a:rPr lang="en-IN" sz="2400" dirty="0"/>
              <a:t> </a:t>
            </a:r>
            <a:r>
              <a:rPr lang="en-IN" sz="2400" dirty="0">
                <a:solidFill>
                  <a:srgbClr val="C00000"/>
                </a:solidFill>
              </a:rPr>
              <a:t>learning</a:t>
            </a:r>
            <a:r>
              <a:rPr lang="en-IN" sz="2400" dirty="0"/>
              <a:t>, </a:t>
            </a:r>
            <a:r>
              <a:rPr lang="en-IN" sz="2400" dirty="0">
                <a:solidFill>
                  <a:srgbClr val="C00000"/>
                </a:solidFill>
              </a:rPr>
              <a:t>what’s</a:t>
            </a:r>
            <a:r>
              <a:rPr lang="en-IN" sz="2400" dirty="0"/>
              <a:t> your </a:t>
            </a:r>
            <a:r>
              <a:rPr lang="en-IN" sz="2400" dirty="0">
                <a:solidFill>
                  <a:srgbClr val="C00000"/>
                </a:solidFill>
              </a:rPr>
              <a:t>target</a:t>
            </a:r>
            <a:r>
              <a:rPr lang="en-IN" sz="2400" dirty="0"/>
              <a:t> </a:t>
            </a:r>
            <a:r>
              <a:rPr lang="en-IN" sz="2400" dirty="0">
                <a:solidFill>
                  <a:srgbClr val="C00000"/>
                </a:solidFill>
              </a:rPr>
              <a:t>value</a:t>
            </a:r>
            <a:r>
              <a:rPr lang="en-IN" sz="2400" dirty="0"/>
              <a:t>? </a:t>
            </a:r>
          </a:p>
          <a:p>
            <a:pPr algn="just"/>
            <a:r>
              <a:rPr lang="en-IN" sz="2400" dirty="0"/>
              <a:t>Is it a </a:t>
            </a:r>
            <a:r>
              <a:rPr lang="en-IN" sz="2400" dirty="0">
                <a:solidFill>
                  <a:srgbClr val="C00000"/>
                </a:solidFill>
              </a:rPr>
              <a:t>discrete</a:t>
            </a:r>
            <a:r>
              <a:rPr lang="en-IN" sz="2400" dirty="0"/>
              <a:t> </a:t>
            </a:r>
            <a:r>
              <a:rPr lang="en-IN" sz="2400" dirty="0">
                <a:solidFill>
                  <a:srgbClr val="C00000"/>
                </a:solidFill>
              </a:rPr>
              <a:t>value</a:t>
            </a:r>
            <a:r>
              <a:rPr lang="en-IN" sz="2400" dirty="0"/>
              <a:t> like </a:t>
            </a:r>
            <a:r>
              <a:rPr lang="en-IN" sz="2400" dirty="0">
                <a:solidFill>
                  <a:srgbClr val="C00000"/>
                </a:solidFill>
              </a:rPr>
              <a:t>Yes/No</a:t>
            </a:r>
            <a:r>
              <a:rPr lang="en-IN" sz="2400" dirty="0"/>
              <a:t>, </a:t>
            </a:r>
            <a:r>
              <a:rPr lang="en-IN" sz="2400" dirty="0">
                <a:solidFill>
                  <a:srgbClr val="C00000"/>
                </a:solidFill>
              </a:rPr>
              <a:t>1/2/3</a:t>
            </a:r>
            <a:r>
              <a:rPr lang="en-IN" sz="2400" dirty="0"/>
              <a:t>, </a:t>
            </a:r>
            <a:r>
              <a:rPr lang="en-IN" sz="2400" dirty="0">
                <a:solidFill>
                  <a:srgbClr val="C00000"/>
                </a:solidFill>
              </a:rPr>
              <a:t>A/B/C</a:t>
            </a:r>
            <a:r>
              <a:rPr lang="en-IN" sz="2400" dirty="0"/>
              <a:t>, or </a:t>
            </a:r>
            <a:r>
              <a:rPr lang="en-IN" sz="2400" dirty="0">
                <a:solidFill>
                  <a:srgbClr val="C00000"/>
                </a:solidFill>
              </a:rPr>
              <a:t>Red/Yellow/Black</a:t>
            </a:r>
            <a:r>
              <a:rPr lang="en-IN" sz="2400" dirty="0"/>
              <a:t>? If so, then you want to look into </a:t>
            </a:r>
            <a:r>
              <a:rPr lang="en-IN" sz="2400" dirty="0">
                <a:solidFill>
                  <a:srgbClr val="C00000"/>
                </a:solidFill>
              </a:rPr>
              <a:t>classification</a:t>
            </a:r>
            <a:r>
              <a:rPr lang="en-IN" sz="2400" dirty="0"/>
              <a:t>. </a:t>
            </a:r>
          </a:p>
          <a:p>
            <a:pPr algn="just"/>
            <a:r>
              <a:rPr lang="en-IN" sz="2400" dirty="0"/>
              <a:t>If the </a:t>
            </a:r>
            <a:r>
              <a:rPr lang="en-IN" sz="2400" dirty="0">
                <a:solidFill>
                  <a:srgbClr val="C00000"/>
                </a:solidFill>
              </a:rPr>
              <a:t>target</a:t>
            </a:r>
            <a:r>
              <a:rPr lang="en-IN" sz="2400" dirty="0"/>
              <a:t> </a:t>
            </a:r>
            <a:r>
              <a:rPr lang="en-IN" sz="2400" dirty="0">
                <a:solidFill>
                  <a:srgbClr val="C00000"/>
                </a:solidFill>
              </a:rPr>
              <a:t>value</a:t>
            </a:r>
            <a:r>
              <a:rPr lang="en-IN" sz="2400" dirty="0"/>
              <a:t> can take on </a:t>
            </a:r>
            <a:r>
              <a:rPr lang="en-IN" sz="2400" dirty="0">
                <a:solidFill>
                  <a:srgbClr val="C00000"/>
                </a:solidFill>
              </a:rPr>
              <a:t>a</a:t>
            </a:r>
            <a:r>
              <a:rPr lang="en-IN" sz="2400" dirty="0"/>
              <a:t> </a:t>
            </a:r>
            <a:r>
              <a:rPr lang="en-IN" sz="2400" dirty="0">
                <a:solidFill>
                  <a:srgbClr val="C00000"/>
                </a:solidFill>
              </a:rPr>
              <a:t>number</a:t>
            </a:r>
            <a:r>
              <a:rPr lang="en-IN" sz="2400" dirty="0"/>
              <a:t> </a:t>
            </a:r>
            <a:r>
              <a:rPr lang="en-IN" sz="2400" dirty="0">
                <a:solidFill>
                  <a:srgbClr val="C00000"/>
                </a:solidFill>
              </a:rPr>
              <a:t>of</a:t>
            </a:r>
            <a:r>
              <a:rPr lang="en-IN" sz="2400" dirty="0"/>
              <a:t> </a:t>
            </a:r>
            <a:r>
              <a:rPr lang="en-IN" sz="2400" dirty="0">
                <a:solidFill>
                  <a:srgbClr val="C00000"/>
                </a:solidFill>
              </a:rPr>
              <a:t>values</a:t>
            </a:r>
            <a:r>
              <a:rPr lang="en-IN" sz="2400" dirty="0"/>
              <a:t>, say any value from </a:t>
            </a:r>
            <a:r>
              <a:rPr lang="en-IN" sz="2400" dirty="0">
                <a:solidFill>
                  <a:srgbClr val="C00000"/>
                </a:solidFill>
              </a:rPr>
              <a:t>0.00</a:t>
            </a:r>
            <a:r>
              <a:rPr lang="en-IN" sz="2400" dirty="0"/>
              <a:t> </a:t>
            </a:r>
            <a:r>
              <a:rPr lang="en-IN" sz="2400" dirty="0">
                <a:solidFill>
                  <a:srgbClr val="C00000"/>
                </a:solidFill>
              </a:rPr>
              <a:t>to</a:t>
            </a:r>
            <a:r>
              <a:rPr lang="en-IN" sz="2400" dirty="0"/>
              <a:t> </a:t>
            </a:r>
            <a:r>
              <a:rPr lang="en-IN" sz="2400" dirty="0">
                <a:solidFill>
                  <a:srgbClr val="C00000"/>
                </a:solidFill>
              </a:rPr>
              <a:t>100.00</a:t>
            </a:r>
            <a:r>
              <a:rPr lang="en-IN" sz="2400" dirty="0"/>
              <a:t>, or -</a:t>
            </a:r>
            <a:r>
              <a:rPr lang="en-IN" sz="2400" dirty="0">
                <a:solidFill>
                  <a:srgbClr val="C00000"/>
                </a:solidFill>
              </a:rPr>
              <a:t>999</a:t>
            </a:r>
            <a:r>
              <a:rPr lang="en-IN" sz="2400" dirty="0"/>
              <a:t> </a:t>
            </a:r>
            <a:r>
              <a:rPr lang="en-IN" sz="2400" dirty="0">
                <a:solidFill>
                  <a:srgbClr val="C00000"/>
                </a:solidFill>
              </a:rPr>
              <a:t>to</a:t>
            </a:r>
            <a:r>
              <a:rPr lang="en-IN" sz="2400" dirty="0"/>
              <a:t> </a:t>
            </a:r>
            <a:r>
              <a:rPr lang="en-IN" sz="2400" dirty="0">
                <a:solidFill>
                  <a:srgbClr val="C00000"/>
                </a:solidFill>
              </a:rPr>
              <a:t>999</a:t>
            </a:r>
            <a:r>
              <a:rPr lang="en-IN" sz="2400" dirty="0"/>
              <a:t>, or +_ to -_, then you need to look into </a:t>
            </a:r>
            <a:r>
              <a:rPr lang="en-IN" sz="2400" dirty="0">
                <a:solidFill>
                  <a:srgbClr val="C00000"/>
                </a:solidFill>
              </a:rPr>
              <a:t>regression</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20627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4" y="0"/>
            <a:ext cx="8596668" cy="1320800"/>
          </a:xfrm>
        </p:spPr>
        <p:txBody>
          <a:bodyPr>
            <a:normAutofit/>
          </a:bodyPr>
          <a:lstStyle/>
          <a:p>
            <a:r>
              <a:rPr lang="en-IN" sz="2400" dirty="0" err="1">
                <a:solidFill>
                  <a:srgbClr val="002060"/>
                </a:solidFill>
              </a:rPr>
              <a:t>Contd</a:t>
            </a:r>
            <a:r>
              <a:rPr lang="en-IN" sz="2400" dirty="0">
                <a:solidFill>
                  <a:srgbClr val="002060"/>
                </a:solidFill>
              </a:rPr>
              <a:t>…</a:t>
            </a:r>
          </a:p>
        </p:txBody>
      </p:sp>
      <p:sp>
        <p:nvSpPr>
          <p:cNvPr id="3" name="Content Placeholder 2"/>
          <p:cNvSpPr>
            <a:spLocks noGrp="1"/>
          </p:cNvSpPr>
          <p:nvPr>
            <p:ph idx="1"/>
          </p:nvPr>
        </p:nvSpPr>
        <p:spPr>
          <a:xfrm>
            <a:off x="677334" y="478971"/>
            <a:ext cx="9976152" cy="5927516"/>
          </a:xfrm>
        </p:spPr>
        <p:txBody>
          <a:bodyPr>
            <a:normAutofit lnSpcReduction="10000"/>
          </a:bodyPr>
          <a:lstStyle/>
          <a:p>
            <a:pPr algn="just"/>
            <a:r>
              <a:rPr lang="en-IN" sz="2400" dirty="0"/>
              <a:t>If you’re </a:t>
            </a:r>
            <a:r>
              <a:rPr lang="en-IN" sz="2400" dirty="0">
                <a:solidFill>
                  <a:srgbClr val="C00000"/>
                </a:solidFill>
              </a:rPr>
              <a:t>not</a:t>
            </a:r>
            <a:r>
              <a:rPr lang="en-IN" sz="2400" dirty="0"/>
              <a:t> </a:t>
            </a:r>
            <a:r>
              <a:rPr lang="en-IN" sz="2400" dirty="0">
                <a:solidFill>
                  <a:srgbClr val="C00000"/>
                </a:solidFill>
              </a:rPr>
              <a:t>trying</a:t>
            </a:r>
            <a:r>
              <a:rPr lang="en-IN" sz="2400" dirty="0"/>
              <a:t> </a:t>
            </a:r>
            <a:r>
              <a:rPr lang="en-IN" sz="2400" dirty="0">
                <a:solidFill>
                  <a:srgbClr val="C00000"/>
                </a:solidFill>
              </a:rPr>
              <a:t>to</a:t>
            </a:r>
            <a:r>
              <a:rPr lang="en-IN" sz="2400" dirty="0"/>
              <a:t> </a:t>
            </a:r>
            <a:r>
              <a:rPr lang="en-IN" sz="2400" dirty="0">
                <a:solidFill>
                  <a:srgbClr val="C00000"/>
                </a:solidFill>
              </a:rPr>
              <a:t>predict</a:t>
            </a:r>
            <a:r>
              <a:rPr lang="en-IN" sz="2400" dirty="0"/>
              <a:t> a </a:t>
            </a:r>
            <a:r>
              <a:rPr lang="en-IN" sz="2400" dirty="0">
                <a:solidFill>
                  <a:srgbClr val="C00000"/>
                </a:solidFill>
              </a:rPr>
              <a:t>target</a:t>
            </a:r>
            <a:r>
              <a:rPr lang="en-IN" sz="2400" dirty="0"/>
              <a:t> </a:t>
            </a:r>
            <a:r>
              <a:rPr lang="en-IN" sz="2400" dirty="0">
                <a:solidFill>
                  <a:srgbClr val="C00000"/>
                </a:solidFill>
              </a:rPr>
              <a:t>value</a:t>
            </a:r>
            <a:r>
              <a:rPr lang="en-IN" sz="2400" dirty="0"/>
              <a:t>, then you need to look into </a:t>
            </a:r>
            <a:r>
              <a:rPr lang="en-IN" sz="2400" dirty="0">
                <a:solidFill>
                  <a:srgbClr val="C00000"/>
                </a:solidFill>
              </a:rPr>
              <a:t>unsupervised</a:t>
            </a:r>
            <a:r>
              <a:rPr lang="en-IN" sz="2400" dirty="0"/>
              <a:t> </a:t>
            </a:r>
            <a:r>
              <a:rPr lang="en-IN" sz="2400" dirty="0">
                <a:solidFill>
                  <a:srgbClr val="C00000"/>
                </a:solidFill>
              </a:rPr>
              <a:t>learning</a:t>
            </a:r>
            <a:r>
              <a:rPr lang="en-IN" sz="2400" dirty="0"/>
              <a:t>. </a:t>
            </a:r>
          </a:p>
          <a:p>
            <a:pPr algn="just"/>
            <a:endParaRPr lang="en-IN" sz="2400" dirty="0"/>
          </a:p>
          <a:p>
            <a:pPr algn="just"/>
            <a:r>
              <a:rPr lang="en-IN" sz="2400" dirty="0"/>
              <a:t>Are you trying to </a:t>
            </a:r>
            <a:r>
              <a:rPr lang="en-IN" sz="2400" dirty="0">
                <a:solidFill>
                  <a:srgbClr val="C00000"/>
                </a:solidFill>
              </a:rPr>
              <a:t>fit</a:t>
            </a:r>
            <a:r>
              <a:rPr lang="en-IN" sz="2400" dirty="0"/>
              <a:t> your </a:t>
            </a:r>
            <a:r>
              <a:rPr lang="en-IN" sz="2400" dirty="0">
                <a:solidFill>
                  <a:srgbClr val="C00000"/>
                </a:solidFill>
              </a:rPr>
              <a:t>data</a:t>
            </a:r>
            <a:r>
              <a:rPr lang="en-IN" sz="2400" dirty="0"/>
              <a:t> </a:t>
            </a:r>
            <a:r>
              <a:rPr lang="en-IN" sz="2400" dirty="0">
                <a:solidFill>
                  <a:srgbClr val="C00000"/>
                </a:solidFill>
              </a:rPr>
              <a:t>into</a:t>
            </a:r>
            <a:r>
              <a:rPr lang="en-IN" sz="2400" dirty="0"/>
              <a:t> some </a:t>
            </a:r>
            <a:r>
              <a:rPr lang="en-IN" sz="2400" dirty="0">
                <a:solidFill>
                  <a:srgbClr val="C00000"/>
                </a:solidFill>
              </a:rPr>
              <a:t>discrete</a:t>
            </a:r>
            <a:r>
              <a:rPr lang="en-IN" sz="2400" dirty="0"/>
              <a:t> </a:t>
            </a:r>
            <a:r>
              <a:rPr lang="en-IN" sz="2400" dirty="0">
                <a:solidFill>
                  <a:srgbClr val="C00000"/>
                </a:solidFill>
              </a:rPr>
              <a:t>groups</a:t>
            </a:r>
            <a:r>
              <a:rPr lang="en-IN" sz="2400" dirty="0"/>
              <a:t>? If so and that’s all you need, you should look into </a:t>
            </a:r>
            <a:r>
              <a:rPr lang="en-IN" sz="2400" dirty="0">
                <a:solidFill>
                  <a:srgbClr val="C00000"/>
                </a:solidFill>
              </a:rPr>
              <a:t>clustering</a:t>
            </a:r>
            <a:r>
              <a:rPr lang="en-IN" sz="2400" dirty="0"/>
              <a:t>. </a:t>
            </a:r>
          </a:p>
          <a:p>
            <a:pPr algn="just"/>
            <a:endParaRPr lang="en-IN" sz="2400" dirty="0"/>
          </a:p>
          <a:p>
            <a:pPr algn="just"/>
            <a:r>
              <a:rPr lang="en-IN" sz="2400" dirty="0"/>
              <a:t>Do you </a:t>
            </a:r>
            <a:r>
              <a:rPr lang="en-IN" sz="2400" dirty="0">
                <a:solidFill>
                  <a:srgbClr val="C00000"/>
                </a:solidFill>
              </a:rPr>
              <a:t>need</a:t>
            </a:r>
            <a:r>
              <a:rPr lang="en-IN" sz="2400" dirty="0"/>
              <a:t> to have some </a:t>
            </a:r>
            <a:r>
              <a:rPr lang="en-IN" sz="2400" dirty="0">
                <a:solidFill>
                  <a:srgbClr val="C00000"/>
                </a:solidFill>
              </a:rPr>
              <a:t>numerical</a:t>
            </a:r>
            <a:r>
              <a:rPr lang="en-IN" sz="2400" dirty="0"/>
              <a:t> </a:t>
            </a:r>
            <a:r>
              <a:rPr lang="en-IN" sz="2400" dirty="0">
                <a:solidFill>
                  <a:srgbClr val="C00000"/>
                </a:solidFill>
              </a:rPr>
              <a:t>estimate</a:t>
            </a:r>
            <a:r>
              <a:rPr lang="en-IN" sz="2400" dirty="0"/>
              <a:t> of </a:t>
            </a:r>
            <a:r>
              <a:rPr lang="en-IN" sz="2400" dirty="0">
                <a:solidFill>
                  <a:srgbClr val="C00000"/>
                </a:solidFill>
              </a:rPr>
              <a:t>how</a:t>
            </a:r>
            <a:r>
              <a:rPr lang="en-IN" sz="2400" dirty="0"/>
              <a:t> </a:t>
            </a:r>
            <a:r>
              <a:rPr lang="en-IN" sz="2400" dirty="0">
                <a:solidFill>
                  <a:srgbClr val="C00000"/>
                </a:solidFill>
              </a:rPr>
              <a:t>strong</a:t>
            </a:r>
            <a:r>
              <a:rPr lang="en-IN" sz="2400" dirty="0"/>
              <a:t> </a:t>
            </a:r>
            <a:r>
              <a:rPr lang="en-IN" sz="2400" dirty="0">
                <a:solidFill>
                  <a:srgbClr val="C00000"/>
                </a:solidFill>
              </a:rPr>
              <a:t>the</a:t>
            </a:r>
            <a:r>
              <a:rPr lang="en-IN" sz="2400" dirty="0"/>
              <a:t> </a:t>
            </a:r>
            <a:r>
              <a:rPr lang="en-IN" sz="2400" dirty="0">
                <a:solidFill>
                  <a:srgbClr val="C00000"/>
                </a:solidFill>
              </a:rPr>
              <a:t>fit</a:t>
            </a:r>
            <a:r>
              <a:rPr lang="en-IN" sz="2400" dirty="0"/>
              <a:t> is into each group? If you answer yes, then you probably should look into a </a:t>
            </a:r>
            <a:r>
              <a:rPr lang="en-IN" sz="2400" dirty="0">
                <a:solidFill>
                  <a:srgbClr val="C00000"/>
                </a:solidFill>
              </a:rPr>
              <a:t>density</a:t>
            </a:r>
            <a:r>
              <a:rPr lang="en-IN" sz="2400" dirty="0"/>
              <a:t> </a:t>
            </a:r>
            <a:r>
              <a:rPr lang="en-IN" sz="2400" dirty="0">
                <a:solidFill>
                  <a:srgbClr val="C00000"/>
                </a:solidFill>
              </a:rPr>
              <a:t>estimation</a:t>
            </a:r>
            <a:r>
              <a:rPr lang="en-IN" sz="2400" dirty="0"/>
              <a:t> algorithm.</a:t>
            </a:r>
          </a:p>
          <a:p>
            <a:pPr algn="just"/>
            <a:endParaRPr lang="en-IN" sz="2400" dirty="0"/>
          </a:p>
          <a:p>
            <a:pPr algn="just"/>
            <a:endParaRPr lang="en-IN" sz="2400" dirty="0"/>
          </a:p>
          <a:p>
            <a:pPr algn="just"/>
            <a:r>
              <a:rPr lang="en-IN" sz="2400" dirty="0"/>
              <a:t>You should </a:t>
            </a:r>
            <a:r>
              <a:rPr lang="en-IN" sz="2400" dirty="0">
                <a:solidFill>
                  <a:srgbClr val="C00000"/>
                </a:solidFill>
              </a:rPr>
              <a:t>spend</a:t>
            </a:r>
            <a:r>
              <a:rPr lang="en-IN" sz="2400" dirty="0"/>
              <a:t> some </a:t>
            </a:r>
            <a:r>
              <a:rPr lang="en-IN" sz="2400" dirty="0">
                <a:solidFill>
                  <a:srgbClr val="C00000"/>
                </a:solidFill>
              </a:rPr>
              <a:t>time</a:t>
            </a:r>
            <a:r>
              <a:rPr lang="en-IN" sz="2400" dirty="0"/>
              <a:t> </a:t>
            </a:r>
            <a:r>
              <a:rPr lang="en-IN" sz="2400" dirty="0">
                <a:solidFill>
                  <a:srgbClr val="C00000"/>
                </a:solidFill>
              </a:rPr>
              <a:t>getting</a:t>
            </a:r>
            <a:r>
              <a:rPr lang="en-IN" sz="2400" dirty="0"/>
              <a:t> </a:t>
            </a:r>
            <a:r>
              <a:rPr lang="en-IN" sz="2400" dirty="0">
                <a:solidFill>
                  <a:srgbClr val="C00000"/>
                </a:solidFill>
              </a:rPr>
              <a:t>to</a:t>
            </a:r>
            <a:r>
              <a:rPr lang="en-IN" sz="2400" dirty="0"/>
              <a:t> know your </a:t>
            </a:r>
            <a:r>
              <a:rPr lang="en-IN" sz="2400" dirty="0">
                <a:solidFill>
                  <a:srgbClr val="C00000"/>
                </a:solidFill>
              </a:rPr>
              <a:t>data</a:t>
            </a:r>
            <a:r>
              <a:rPr lang="en-IN" sz="2400" dirty="0"/>
              <a:t>, and the </a:t>
            </a:r>
            <a:r>
              <a:rPr lang="en-IN" sz="2400" dirty="0">
                <a:solidFill>
                  <a:srgbClr val="C00000"/>
                </a:solidFill>
              </a:rPr>
              <a:t>more you know about it, the better you’ll be able to build a successful application</a:t>
            </a:r>
            <a:r>
              <a:rPr lang="en-IN" sz="2400" dirty="0"/>
              <a:t>.</a:t>
            </a:r>
          </a:p>
        </p:txBody>
      </p:sp>
      <p:sp>
        <p:nvSpPr>
          <p:cNvPr id="4" name="Footer Placeholder 3"/>
          <p:cNvSpPr>
            <a:spLocks noGrp="1"/>
          </p:cNvSpPr>
          <p:nvPr>
            <p:ph type="ftr" sz="quarter" idx="11"/>
          </p:nvPr>
        </p:nvSpPr>
        <p:spPr/>
        <p:txBody>
          <a:bodyPr/>
          <a:lstStyle/>
          <a:p>
            <a:r>
              <a:rPr lang="en-IN" dirty="0" err="1"/>
              <a:t>Dr.</a:t>
            </a:r>
            <a:r>
              <a:rPr lang="en-IN" dirty="0"/>
              <a:t> Tatwadarshi P. N.</a:t>
            </a:r>
          </a:p>
        </p:txBody>
      </p:sp>
    </p:spTree>
    <p:extLst>
      <p:ext uri="{BB962C8B-B14F-4D97-AF65-F5344CB8AC3E}">
        <p14:creationId xmlns:p14="http://schemas.microsoft.com/office/powerpoint/2010/main" val="941081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Steps in developing a machine learning application</a:t>
            </a:r>
          </a:p>
        </p:txBody>
      </p:sp>
      <p:graphicFrame>
        <p:nvGraphicFramePr>
          <p:cNvPr id="8" name="Content Placeholder 2">
            <a:extLst>
              <a:ext uri="{FF2B5EF4-FFF2-40B4-BE49-F238E27FC236}">
                <a16:creationId xmlns:a16="http://schemas.microsoft.com/office/drawing/2014/main" id="{3C415DDD-623A-A844-DC71-0B5D841ACF1A}"/>
              </a:ext>
            </a:extLst>
          </p:cNvPr>
          <p:cNvGraphicFramePr>
            <a:graphicFrameLocks noGrp="1"/>
          </p:cNvGraphicFramePr>
          <p:nvPr>
            <p:ph idx="1"/>
            <p:extLst>
              <p:ext uri="{D42A27DB-BD31-4B8C-83A1-F6EECF244321}">
                <p14:modId xmlns:p14="http://schemas.microsoft.com/office/powerpoint/2010/main" val="350842029"/>
              </p:ext>
            </p:extLst>
          </p:nvPr>
        </p:nvGraphicFramePr>
        <p:xfrm>
          <a:off x="677334" y="1480457"/>
          <a:ext cx="8596668" cy="4560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341934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5" y="0"/>
            <a:ext cx="8596668" cy="1320800"/>
          </a:xfrm>
        </p:spPr>
        <p:txBody>
          <a:bodyPr/>
          <a:lstStyle/>
          <a:p>
            <a:r>
              <a:rPr lang="en-IN" dirty="0">
                <a:solidFill>
                  <a:srgbClr val="002060"/>
                </a:solidFill>
              </a:rPr>
              <a:t>Reading a dataset</a:t>
            </a:r>
          </a:p>
        </p:txBody>
      </p:sp>
      <p:sp>
        <p:nvSpPr>
          <p:cNvPr id="3" name="Content Placeholder 2"/>
          <p:cNvSpPr>
            <a:spLocks noGrp="1"/>
          </p:cNvSpPr>
          <p:nvPr>
            <p:ph sz="half" idx="1"/>
          </p:nvPr>
        </p:nvSpPr>
        <p:spPr>
          <a:xfrm>
            <a:off x="677334" y="859809"/>
            <a:ext cx="4781770" cy="4659729"/>
          </a:xfrm>
        </p:spPr>
        <p:txBody>
          <a:bodyPr/>
          <a:lstStyle/>
          <a:p>
            <a:r>
              <a:rPr lang="en-IN" dirty="0"/>
              <a:t>Continuous Data</a:t>
            </a:r>
          </a:p>
          <a:p>
            <a:endParaRPr lang="en-IN" dirty="0"/>
          </a:p>
        </p:txBody>
      </p:sp>
      <p:sp>
        <p:nvSpPr>
          <p:cNvPr id="4" name="Content Placeholder 3"/>
          <p:cNvSpPr>
            <a:spLocks noGrp="1"/>
          </p:cNvSpPr>
          <p:nvPr>
            <p:ph sz="half" idx="2"/>
          </p:nvPr>
        </p:nvSpPr>
        <p:spPr>
          <a:xfrm>
            <a:off x="5841242" y="859809"/>
            <a:ext cx="4782681" cy="4659730"/>
          </a:xfrm>
        </p:spPr>
        <p:txBody>
          <a:bodyPr/>
          <a:lstStyle/>
          <a:p>
            <a:r>
              <a:rPr lang="en-IN" dirty="0"/>
              <a:t>Categorical Data</a:t>
            </a:r>
          </a:p>
          <a:p>
            <a:endParaRPr lang="en-IN" dirty="0"/>
          </a:p>
        </p:txBody>
      </p:sp>
      <p:sp>
        <p:nvSpPr>
          <p:cNvPr id="5" name="Footer Placeholder 4"/>
          <p:cNvSpPr>
            <a:spLocks noGrp="1"/>
          </p:cNvSpPr>
          <p:nvPr>
            <p:ph type="ftr" sz="quarter" idx="11"/>
          </p:nvPr>
        </p:nvSpPr>
        <p:spPr>
          <a:xfrm>
            <a:off x="677334" y="6041362"/>
            <a:ext cx="1369830" cy="365125"/>
          </a:xfrm>
        </p:spPr>
        <p:txBody>
          <a:bodyPr/>
          <a:lstStyle/>
          <a:p>
            <a:r>
              <a:rPr lang="en-IN" dirty="0" err="1"/>
              <a:t>Dr.</a:t>
            </a:r>
            <a:r>
              <a:rPr lang="en-IN" dirty="0"/>
              <a:t> Tatwadarshi P. N.</a:t>
            </a:r>
          </a:p>
        </p:txBody>
      </p:sp>
      <p:pic>
        <p:nvPicPr>
          <p:cNvPr id="7" name="Picture 6"/>
          <p:cNvPicPr>
            <a:picLocks noChangeAspect="1"/>
          </p:cNvPicPr>
          <p:nvPr/>
        </p:nvPicPr>
        <p:blipFill>
          <a:blip r:embed="rId2"/>
          <a:stretch>
            <a:fillRect/>
          </a:stretch>
        </p:blipFill>
        <p:spPr>
          <a:xfrm>
            <a:off x="724870" y="1428021"/>
            <a:ext cx="5116371" cy="4091517"/>
          </a:xfrm>
          <a:prstGeom prst="rect">
            <a:avLst/>
          </a:prstGeom>
        </p:spPr>
      </p:pic>
      <p:graphicFrame>
        <p:nvGraphicFramePr>
          <p:cNvPr id="8" name="Table 7"/>
          <p:cNvGraphicFramePr>
            <a:graphicFrameLocks noGrp="1"/>
          </p:cNvGraphicFramePr>
          <p:nvPr/>
        </p:nvGraphicFramePr>
        <p:xfrm>
          <a:off x="6023294" y="1428022"/>
          <a:ext cx="4317403" cy="4007237"/>
        </p:xfrm>
        <a:graphic>
          <a:graphicData uri="http://schemas.openxmlformats.org/drawingml/2006/table">
            <a:tbl>
              <a:tblPr>
                <a:tableStyleId>{8A107856-5554-42FB-B03E-39F5DBC370BA}</a:tableStyleId>
              </a:tblPr>
              <a:tblGrid>
                <a:gridCol w="713989">
                  <a:extLst>
                    <a:ext uri="{9D8B030D-6E8A-4147-A177-3AD203B41FA5}">
                      <a16:colId xmlns:a16="http://schemas.microsoft.com/office/drawing/2014/main" val="20000"/>
                    </a:ext>
                  </a:extLst>
                </a:gridCol>
                <a:gridCol w="2175436">
                  <a:extLst>
                    <a:ext uri="{9D8B030D-6E8A-4147-A177-3AD203B41FA5}">
                      <a16:colId xmlns:a16="http://schemas.microsoft.com/office/drawing/2014/main" val="20001"/>
                    </a:ext>
                  </a:extLst>
                </a:gridCol>
                <a:gridCol w="713989">
                  <a:extLst>
                    <a:ext uri="{9D8B030D-6E8A-4147-A177-3AD203B41FA5}">
                      <a16:colId xmlns:a16="http://schemas.microsoft.com/office/drawing/2014/main" val="20002"/>
                    </a:ext>
                  </a:extLst>
                </a:gridCol>
                <a:gridCol w="713989">
                  <a:extLst>
                    <a:ext uri="{9D8B030D-6E8A-4147-A177-3AD203B41FA5}">
                      <a16:colId xmlns:a16="http://schemas.microsoft.com/office/drawing/2014/main" val="20003"/>
                    </a:ext>
                  </a:extLst>
                </a:gridCol>
              </a:tblGrid>
              <a:tr h="369011">
                <a:tc>
                  <a:txBody>
                    <a:bodyPr/>
                    <a:lstStyle/>
                    <a:p>
                      <a:pPr algn="l" fontAlgn="b"/>
                      <a:r>
                        <a:rPr lang="en-IN" sz="1600" b="1" u="none" strike="noStrike" dirty="0">
                          <a:effectLst/>
                        </a:rPr>
                        <a:t>ID</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Marital</a:t>
                      </a:r>
                      <a:r>
                        <a:rPr lang="en-IN" sz="1600" b="1" u="none" strike="noStrike" baseline="0" dirty="0">
                          <a:effectLst/>
                        </a:rPr>
                        <a:t> </a:t>
                      </a:r>
                      <a:r>
                        <a:rPr lang="en-IN" sz="1600" b="1" u="none" strike="noStrike" dirty="0">
                          <a:effectLst/>
                        </a:rPr>
                        <a:t>Status</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Race</a:t>
                      </a:r>
                      <a:endParaRPr lang="en-IN"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1" u="none" strike="noStrike" dirty="0">
                          <a:effectLst/>
                        </a:rPr>
                        <a:t>Sex</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03873">
                <a:tc>
                  <a:txBody>
                    <a:bodyPr/>
                    <a:lstStyle/>
                    <a:p>
                      <a:pPr algn="r" fontAlgn="b"/>
                      <a:r>
                        <a:rPr lang="en-IN" sz="1600" b="1" i="0" u="none" strike="noStrike" dirty="0">
                          <a:solidFill>
                            <a:srgbClr val="000000"/>
                          </a:solidFill>
                          <a:effectLst/>
                          <a:latin typeface="Calibri" panose="020F0502020204030204" pitchFamily="34" charset="0"/>
                        </a:rPr>
                        <a:t>1</a:t>
                      </a:r>
                    </a:p>
                  </a:txBody>
                  <a:tcPr marL="9525" marR="9525" marT="9525" marB="0" anchor="b"/>
                </a:tc>
                <a:tc>
                  <a:txBody>
                    <a:bodyPr/>
                    <a:lstStyle/>
                    <a:p>
                      <a:pPr algn="l" fontAlgn="b"/>
                      <a:r>
                        <a:rPr lang="en-IN" sz="1600" u="none" strike="noStrike" dirty="0">
                          <a:effectLst/>
                        </a:rPr>
                        <a:t>Widowed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548419">
                <a:tc>
                  <a:txBody>
                    <a:bodyPr/>
                    <a:lstStyle/>
                    <a:p>
                      <a:pPr algn="r" fontAlgn="b"/>
                      <a:r>
                        <a:rPr lang="en-IN" sz="1600" b="1" i="0" u="none" strike="noStrike" dirty="0">
                          <a:solidFill>
                            <a:srgbClr val="000000"/>
                          </a:solidFill>
                          <a:effectLst/>
                          <a:latin typeface="Calibri" panose="020F0502020204030204" pitchFamily="34" charset="0"/>
                        </a:rPr>
                        <a:t>2</a:t>
                      </a:r>
                    </a:p>
                  </a:txBody>
                  <a:tcPr marL="9525" marR="9525" marT="9525" marB="0" anchor="b"/>
                </a:tc>
                <a:tc>
                  <a:txBody>
                    <a:bodyPr/>
                    <a:lstStyle/>
                    <a:p>
                      <a:pPr algn="l" fontAlgn="b"/>
                      <a:r>
                        <a:rPr lang="en-IN" sz="1600" u="none" strike="noStrike" dirty="0">
                          <a:effectLst/>
                        </a:rPr>
                        <a:t>Widowed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White</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03873">
                <a:tc>
                  <a:txBody>
                    <a:bodyPr/>
                    <a:lstStyle/>
                    <a:p>
                      <a:pPr algn="r" fontAlgn="b"/>
                      <a:r>
                        <a:rPr lang="en-IN" sz="1600" b="1" i="0" u="none" strike="noStrike" dirty="0">
                          <a:solidFill>
                            <a:srgbClr val="000000"/>
                          </a:solidFill>
                          <a:effectLst/>
                          <a:latin typeface="Calibri" panose="020F0502020204030204" pitchFamily="34" charset="0"/>
                        </a:rPr>
                        <a:t>3</a:t>
                      </a:r>
                    </a:p>
                  </a:txBody>
                  <a:tcPr marL="9525" marR="9525" marT="9525" marB="0" anchor="b"/>
                </a:tc>
                <a:tc>
                  <a:txBody>
                    <a:bodyPr/>
                    <a:lstStyle/>
                    <a:p>
                      <a:pPr algn="l" fontAlgn="b"/>
                      <a:r>
                        <a:rPr lang="en-IN" sz="1600" u="none" strike="noStrike" dirty="0">
                          <a:effectLst/>
                        </a:rPr>
                        <a:t>Widowed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Black</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69011">
                <a:tc>
                  <a:txBody>
                    <a:bodyPr/>
                    <a:lstStyle/>
                    <a:p>
                      <a:pPr algn="r" fontAlgn="b"/>
                      <a:r>
                        <a:rPr lang="en-IN" sz="1600" b="1" i="0" u="none" strike="noStrike" dirty="0">
                          <a:solidFill>
                            <a:srgbClr val="000000"/>
                          </a:solidFill>
                          <a:effectLst/>
                          <a:latin typeface="Calibri" panose="020F0502020204030204" pitchFamily="34" charset="0"/>
                        </a:rPr>
                        <a:t>4</a:t>
                      </a:r>
                    </a:p>
                  </a:txBody>
                  <a:tcPr marL="9525" marR="9525" marT="9525" marB="0" anchor="b"/>
                </a:tc>
                <a:tc>
                  <a:txBody>
                    <a:bodyPr/>
                    <a:lstStyle/>
                    <a:p>
                      <a:pPr algn="l" fontAlgn="b"/>
                      <a:r>
                        <a:rPr lang="en-IN" sz="1600" u="none" strike="noStrike" dirty="0">
                          <a:effectLst/>
                        </a:rPr>
                        <a:t>Divorced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69011">
                <a:tc>
                  <a:txBody>
                    <a:bodyPr/>
                    <a:lstStyle/>
                    <a:p>
                      <a:pPr algn="r" fontAlgn="b"/>
                      <a:r>
                        <a:rPr lang="en-IN" sz="1600" b="1" i="0" u="none" strike="noStrike" dirty="0">
                          <a:solidFill>
                            <a:srgbClr val="000000"/>
                          </a:solidFill>
                          <a:effectLst/>
                          <a:latin typeface="Calibri" panose="020F0502020204030204" pitchFamily="34" charset="0"/>
                        </a:rPr>
                        <a:t>5</a:t>
                      </a:r>
                    </a:p>
                  </a:txBody>
                  <a:tcPr marL="9525" marR="9525" marT="9525" marB="0" anchor="b"/>
                </a:tc>
                <a:tc>
                  <a:txBody>
                    <a:bodyPr/>
                    <a:lstStyle/>
                    <a:p>
                      <a:pPr algn="l" fontAlgn="b"/>
                      <a:r>
                        <a:rPr lang="en-IN" sz="1600" u="none" strike="noStrike" dirty="0">
                          <a:effectLst/>
                        </a:rPr>
                        <a:t>Separated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69011">
                <a:tc>
                  <a:txBody>
                    <a:bodyPr/>
                    <a:lstStyle/>
                    <a:p>
                      <a:pPr algn="r" fontAlgn="b"/>
                      <a:r>
                        <a:rPr lang="en-IN" sz="1600" b="1" i="0" u="none" strike="noStrike" dirty="0">
                          <a:solidFill>
                            <a:srgbClr val="000000"/>
                          </a:solidFill>
                          <a:effectLst/>
                          <a:latin typeface="Calibri" panose="020F0502020204030204" pitchFamily="34" charset="0"/>
                        </a:rPr>
                        <a:t>6</a:t>
                      </a:r>
                    </a:p>
                  </a:txBody>
                  <a:tcPr marL="9525" marR="9525" marT="9525" marB="0" anchor="b"/>
                </a:tc>
                <a:tc>
                  <a:txBody>
                    <a:bodyPr/>
                    <a:lstStyle/>
                    <a:p>
                      <a:pPr algn="l" fontAlgn="b"/>
                      <a:r>
                        <a:rPr lang="en-IN" sz="1600" u="none" strike="noStrike" dirty="0">
                          <a:effectLst/>
                        </a:rPr>
                        <a:t>Divorced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369011">
                <a:tc>
                  <a:txBody>
                    <a:bodyPr/>
                    <a:lstStyle/>
                    <a:p>
                      <a:pPr algn="r" fontAlgn="b"/>
                      <a:r>
                        <a:rPr lang="en-IN" sz="1600" b="1" i="0" u="none" strike="noStrike" dirty="0">
                          <a:solidFill>
                            <a:srgbClr val="000000"/>
                          </a:solidFill>
                          <a:effectLst/>
                          <a:latin typeface="Calibri" panose="020F0502020204030204" pitchFamily="34" charset="0"/>
                        </a:rPr>
                        <a:t>7</a:t>
                      </a:r>
                    </a:p>
                  </a:txBody>
                  <a:tcPr marL="9525" marR="9525" marT="9525" marB="0" anchor="b"/>
                </a:tc>
                <a:tc>
                  <a:txBody>
                    <a:bodyPr/>
                    <a:lstStyle/>
                    <a:p>
                      <a:pPr algn="l" fontAlgn="b"/>
                      <a:r>
                        <a:rPr lang="en-IN" sz="1600" u="none" strike="noStrike" dirty="0">
                          <a:effectLst/>
                        </a:rPr>
                        <a:t>Separated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369011">
                <a:tc>
                  <a:txBody>
                    <a:bodyPr/>
                    <a:lstStyle/>
                    <a:p>
                      <a:pPr algn="r" fontAlgn="b"/>
                      <a:r>
                        <a:rPr lang="en-IN" sz="1600" b="1" i="0" u="none" strike="noStrike" dirty="0">
                          <a:solidFill>
                            <a:srgbClr val="000000"/>
                          </a:solidFill>
                          <a:effectLst/>
                          <a:latin typeface="Calibri" panose="020F0502020204030204" pitchFamily="34" charset="0"/>
                        </a:rPr>
                        <a:t>8</a:t>
                      </a:r>
                    </a:p>
                  </a:txBody>
                  <a:tcPr marL="9525" marR="9525" marT="9525" marB="0" anchor="b"/>
                </a:tc>
                <a:tc>
                  <a:txBody>
                    <a:bodyPr/>
                    <a:lstStyle/>
                    <a:p>
                      <a:pPr algn="l" fontAlgn="b"/>
                      <a:r>
                        <a:rPr lang="en-IN" sz="1600" u="none" strike="noStrike" dirty="0">
                          <a:effectLst/>
                        </a:rPr>
                        <a:t>Never-married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69011">
                <a:tc>
                  <a:txBody>
                    <a:bodyPr/>
                    <a:lstStyle/>
                    <a:p>
                      <a:pPr algn="r" fontAlgn="b"/>
                      <a:r>
                        <a:rPr lang="en-IN" sz="1600" b="1" i="0" u="none" strike="noStrike" dirty="0">
                          <a:solidFill>
                            <a:srgbClr val="000000"/>
                          </a:solidFill>
                          <a:effectLst/>
                          <a:latin typeface="Calibri" panose="020F0502020204030204" pitchFamily="34" charset="0"/>
                        </a:rPr>
                        <a:t>9</a:t>
                      </a:r>
                    </a:p>
                  </a:txBody>
                  <a:tcPr marL="9525" marR="9525" marT="9525" marB="0" anchor="b"/>
                </a:tc>
                <a:tc>
                  <a:txBody>
                    <a:bodyPr/>
                    <a:lstStyle/>
                    <a:p>
                      <a:pPr algn="l" fontAlgn="b"/>
                      <a:r>
                        <a:rPr lang="en-IN" sz="1600" u="none" strike="noStrike" dirty="0">
                          <a:effectLst/>
                        </a:rPr>
                        <a:t>Divorced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Female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369011">
                <a:tc>
                  <a:txBody>
                    <a:bodyPr/>
                    <a:lstStyle/>
                    <a:p>
                      <a:pPr algn="r" fontAlgn="b"/>
                      <a:r>
                        <a:rPr lang="en-IN" sz="1600" b="1" i="0" u="none" strike="noStrike" dirty="0">
                          <a:solidFill>
                            <a:srgbClr val="000000"/>
                          </a:solidFill>
                          <a:effectLst/>
                          <a:latin typeface="Calibri" panose="020F0502020204030204" pitchFamily="34" charset="0"/>
                        </a:rPr>
                        <a:t>10</a:t>
                      </a:r>
                    </a:p>
                  </a:txBody>
                  <a:tcPr marL="9525" marR="9525" marT="9525" marB="0" anchor="b"/>
                </a:tc>
                <a:tc>
                  <a:txBody>
                    <a:bodyPr/>
                    <a:lstStyle/>
                    <a:p>
                      <a:pPr algn="l" fontAlgn="b"/>
                      <a:r>
                        <a:rPr lang="en-IN" sz="1600" u="none" strike="noStrike" dirty="0">
                          <a:effectLst/>
                        </a:rPr>
                        <a:t>Never-married</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White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Male</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
        <p:nvSpPr>
          <p:cNvPr id="10" name="TextBox 9"/>
          <p:cNvSpPr txBox="1"/>
          <p:nvPr/>
        </p:nvSpPr>
        <p:spPr>
          <a:xfrm>
            <a:off x="2224584" y="5759355"/>
            <a:ext cx="4503761"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Continuous Data </a:t>
            </a:r>
          </a:p>
          <a:p>
            <a:pPr marL="285750" indent="-285750">
              <a:buFont typeface="Arial" panose="020B0604020202020204" pitchFamily="34" charset="0"/>
              <a:buChar char="•"/>
            </a:pPr>
            <a:r>
              <a:rPr lang="en-IN" sz="2000" dirty="0"/>
              <a:t>Categorical Data</a:t>
            </a:r>
          </a:p>
          <a:p>
            <a:pPr marL="285750" indent="-285750">
              <a:buFont typeface="Arial" panose="020B0604020202020204" pitchFamily="34" charset="0"/>
              <a:buChar char="•"/>
            </a:pPr>
            <a:r>
              <a:rPr lang="en-IN" sz="2000" dirty="0"/>
              <a:t>Targets (Categorical / Continuous ) </a:t>
            </a:r>
          </a:p>
        </p:txBody>
      </p:sp>
      <p:sp>
        <p:nvSpPr>
          <p:cNvPr id="11" name="TextBox 10"/>
          <p:cNvSpPr txBox="1"/>
          <p:nvPr/>
        </p:nvSpPr>
        <p:spPr>
          <a:xfrm>
            <a:off x="7096835" y="5759355"/>
            <a:ext cx="3425588" cy="1015663"/>
          </a:xfrm>
          <a:prstGeom prst="rect">
            <a:avLst/>
          </a:prstGeom>
          <a:noFill/>
        </p:spPr>
        <p:txBody>
          <a:bodyPr wrap="square" rtlCol="0">
            <a:spAutoFit/>
          </a:bodyPr>
          <a:lstStyle/>
          <a:p>
            <a:pPr marL="285750" indent="-285750">
              <a:buFont typeface="Arial" panose="020B0604020202020204" pitchFamily="34" charset="0"/>
              <a:buChar char="•"/>
            </a:pPr>
            <a:r>
              <a:rPr lang="en-IN" sz="2000" dirty="0"/>
              <a:t>Features / Attributes </a:t>
            </a:r>
          </a:p>
          <a:p>
            <a:pPr marL="285750" indent="-285750">
              <a:buFont typeface="Arial" panose="020B0604020202020204" pitchFamily="34" charset="0"/>
              <a:buChar char="•"/>
            </a:pPr>
            <a:r>
              <a:rPr lang="en-IN" sz="2000" dirty="0"/>
              <a:t>Classes</a:t>
            </a:r>
          </a:p>
          <a:p>
            <a:pPr marL="285750" indent="-285750">
              <a:buFont typeface="Arial" panose="020B0604020202020204" pitchFamily="34" charset="0"/>
              <a:buChar char="•"/>
            </a:pPr>
            <a:r>
              <a:rPr lang="en-IN" sz="2000" dirty="0"/>
              <a:t>Training Set / Testing Set</a:t>
            </a:r>
          </a:p>
        </p:txBody>
      </p:sp>
      <p:graphicFrame>
        <p:nvGraphicFramePr>
          <p:cNvPr id="12" name="Table 11"/>
          <p:cNvGraphicFramePr>
            <a:graphicFrameLocks noGrp="1"/>
          </p:cNvGraphicFramePr>
          <p:nvPr/>
        </p:nvGraphicFramePr>
        <p:xfrm>
          <a:off x="10319122" y="1428022"/>
          <a:ext cx="899337" cy="3990140"/>
        </p:xfrm>
        <a:graphic>
          <a:graphicData uri="http://schemas.openxmlformats.org/drawingml/2006/table">
            <a:tbl>
              <a:tblPr>
                <a:tableStyleId>{8A107856-5554-42FB-B03E-39F5DBC370BA}</a:tableStyleId>
              </a:tblPr>
              <a:tblGrid>
                <a:gridCol w="899337">
                  <a:extLst>
                    <a:ext uri="{9D8B030D-6E8A-4147-A177-3AD203B41FA5}">
                      <a16:colId xmlns:a16="http://schemas.microsoft.com/office/drawing/2014/main" val="20000"/>
                    </a:ext>
                  </a:extLst>
                </a:gridCol>
              </a:tblGrid>
              <a:tr h="362740">
                <a:tc>
                  <a:txBody>
                    <a:bodyPr/>
                    <a:lstStyle/>
                    <a:p>
                      <a:pPr algn="l" fontAlgn="b"/>
                      <a:r>
                        <a:rPr lang="en-IN" sz="1600" b="1" u="none" strike="noStrike" dirty="0">
                          <a:effectLst/>
                        </a:rPr>
                        <a:t>Income</a:t>
                      </a:r>
                      <a:endParaRPr lang="en-IN"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362740">
                <a:tc>
                  <a:txBody>
                    <a:bodyPr/>
                    <a:lstStyle/>
                    <a:p>
                      <a:pPr algn="l" fontAlgn="b"/>
                      <a:r>
                        <a:rPr lang="en-IN" sz="1600" u="none" strike="noStrike" dirty="0">
                          <a:effectLst/>
                        </a:rPr>
                        <a:t>&gt;50K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62740">
                <a:tc>
                  <a:txBody>
                    <a:bodyPr/>
                    <a:lstStyle/>
                    <a:p>
                      <a:pPr algn="l" fontAlgn="b"/>
                      <a:r>
                        <a:rPr lang="en-IN" sz="1600" u="none" strike="noStrike" dirty="0">
                          <a:effectLst/>
                        </a:rPr>
                        <a:t>&lt;=50K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362740">
                <a:tc>
                  <a:txBody>
                    <a:bodyPr/>
                    <a:lstStyle/>
                    <a:p>
                      <a:pPr algn="l" fontAlgn="b"/>
                      <a:r>
                        <a:rPr lang="en-IN" sz="1600" u="none" strike="noStrike" dirty="0">
                          <a:effectLst/>
                        </a:rPr>
                        <a:t>&gt;50K</a:t>
                      </a:r>
                      <a:endParaRPr lang="en-IN"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40330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788" y="36513"/>
            <a:ext cx="8596668" cy="1320800"/>
          </a:xfrm>
        </p:spPr>
        <p:txBody>
          <a:bodyPr/>
          <a:lstStyle/>
          <a:p>
            <a:r>
              <a:rPr lang="en-IN" dirty="0">
                <a:solidFill>
                  <a:srgbClr val="002060"/>
                </a:solidFill>
              </a:rPr>
              <a:t>Introduction</a:t>
            </a:r>
          </a:p>
        </p:txBody>
      </p:sp>
      <p:sp>
        <p:nvSpPr>
          <p:cNvPr id="3" name="Content Placeholder 2"/>
          <p:cNvSpPr>
            <a:spLocks noGrp="1"/>
          </p:cNvSpPr>
          <p:nvPr>
            <p:ph idx="1"/>
          </p:nvPr>
        </p:nvSpPr>
        <p:spPr>
          <a:xfrm>
            <a:off x="385678" y="859809"/>
            <a:ext cx="10327816" cy="5712441"/>
          </a:xfrm>
        </p:spPr>
        <p:txBody>
          <a:bodyPr>
            <a:normAutofit/>
          </a:bodyPr>
          <a:lstStyle/>
          <a:p>
            <a:pPr algn="just"/>
            <a:r>
              <a:rPr lang="en-IN" sz="2400" dirty="0">
                <a:solidFill>
                  <a:srgbClr val="C00000"/>
                </a:solidFill>
              </a:rPr>
              <a:t>To solve a problem </a:t>
            </a:r>
            <a:r>
              <a:rPr lang="en-IN" sz="2400" dirty="0"/>
              <a:t>on a computer, </a:t>
            </a:r>
            <a:r>
              <a:rPr lang="en-IN" sz="2400" dirty="0">
                <a:solidFill>
                  <a:srgbClr val="C00000"/>
                </a:solidFill>
              </a:rPr>
              <a:t>we need an algorithm</a:t>
            </a:r>
            <a:r>
              <a:rPr lang="en-IN" sz="2400" dirty="0"/>
              <a:t>. </a:t>
            </a:r>
          </a:p>
          <a:p>
            <a:pPr algn="just"/>
            <a:r>
              <a:rPr lang="en-IN" sz="2400" dirty="0"/>
              <a:t>An </a:t>
            </a:r>
            <a:r>
              <a:rPr lang="en-IN" sz="2400" dirty="0">
                <a:solidFill>
                  <a:srgbClr val="C00000"/>
                </a:solidFill>
              </a:rPr>
              <a:t>algorithm</a:t>
            </a:r>
            <a:r>
              <a:rPr lang="en-IN" sz="2400" dirty="0"/>
              <a:t> is a </a:t>
            </a:r>
            <a:r>
              <a:rPr lang="en-IN" sz="2400" dirty="0">
                <a:solidFill>
                  <a:srgbClr val="C00000"/>
                </a:solidFill>
              </a:rPr>
              <a:t>sequence</a:t>
            </a:r>
            <a:r>
              <a:rPr lang="en-IN" sz="2400" dirty="0"/>
              <a:t> </a:t>
            </a:r>
            <a:r>
              <a:rPr lang="en-IN" sz="2400" dirty="0">
                <a:solidFill>
                  <a:srgbClr val="C00000"/>
                </a:solidFill>
              </a:rPr>
              <a:t>of</a:t>
            </a:r>
            <a:r>
              <a:rPr lang="en-IN" sz="2400" dirty="0"/>
              <a:t> </a:t>
            </a:r>
            <a:r>
              <a:rPr lang="en-IN" sz="2400" dirty="0">
                <a:solidFill>
                  <a:srgbClr val="C00000"/>
                </a:solidFill>
              </a:rPr>
              <a:t>instructions</a:t>
            </a:r>
            <a:r>
              <a:rPr lang="en-IN" sz="2400" dirty="0"/>
              <a:t> that should be carried out to transform the input to output. </a:t>
            </a:r>
          </a:p>
          <a:p>
            <a:pPr algn="just"/>
            <a:r>
              <a:rPr lang="en-IN" sz="2400" dirty="0"/>
              <a:t>For example, one can devise an </a:t>
            </a:r>
            <a:r>
              <a:rPr lang="en-IN" sz="2400" dirty="0">
                <a:solidFill>
                  <a:srgbClr val="C00000"/>
                </a:solidFill>
              </a:rPr>
              <a:t>algorithm</a:t>
            </a:r>
            <a:r>
              <a:rPr lang="en-IN" sz="2400" dirty="0"/>
              <a:t> </a:t>
            </a:r>
            <a:r>
              <a:rPr lang="en-IN" sz="2400" dirty="0">
                <a:solidFill>
                  <a:srgbClr val="C00000"/>
                </a:solidFill>
              </a:rPr>
              <a:t>for</a:t>
            </a:r>
            <a:r>
              <a:rPr lang="en-IN" sz="2400" dirty="0"/>
              <a:t> </a:t>
            </a:r>
            <a:r>
              <a:rPr lang="en-IN" sz="2400" dirty="0">
                <a:solidFill>
                  <a:srgbClr val="C00000"/>
                </a:solidFill>
              </a:rPr>
              <a:t>sorting</a:t>
            </a:r>
            <a:r>
              <a:rPr lang="en-IN" sz="2400" dirty="0"/>
              <a:t>.</a:t>
            </a:r>
          </a:p>
          <a:p>
            <a:pPr algn="just"/>
            <a:endParaRPr lang="en-IN" sz="2400" dirty="0"/>
          </a:p>
          <a:p>
            <a:pPr algn="just"/>
            <a:r>
              <a:rPr lang="en-IN" sz="2400" dirty="0"/>
              <a:t>For some tasks, however, we </a:t>
            </a:r>
            <a:r>
              <a:rPr lang="en-IN" sz="2400" dirty="0">
                <a:solidFill>
                  <a:srgbClr val="C00000"/>
                </a:solidFill>
              </a:rPr>
              <a:t>do not have an algorithm</a:t>
            </a:r>
            <a:r>
              <a:rPr lang="en-US" sz="2400" dirty="0"/>
              <a:t>—</a:t>
            </a:r>
            <a:r>
              <a:rPr lang="en-IN" sz="2400" dirty="0"/>
              <a:t>for example, to tell </a:t>
            </a:r>
            <a:r>
              <a:rPr lang="en-IN" sz="2400" dirty="0">
                <a:solidFill>
                  <a:srgbClr val="C00000"/>
                </a:solidFill>
              </a:rPr>
              <a:t>spam emails </a:t>
            </a:r>
            <a:r>
              <a:rPr lang="en-IN" sz="2400" dirty="0"/>
              <a:t>from legitimate emails.</a:t>
            </a:r>
          </a:p>
          <a:p>
            <a:pPr algn="just"/>
            <a:r>
              <a:rPr lang="en-IN" sz="2400" dirty="0">
                <a:solidFill>
                  <a:srgbClr val="C00000"/>
                </a:solidFill>
              </a:rPr>
              <a:t>What we lack in knowledge, we make up for in data</a:t>
            </a:r>
            <a:r>
              <a:rPr lang="en-IN" sz="2400" dirty="0"/>
              <a:t>. </a:t>
            </a:r>
          </a:p>
          <a:p>
            <a:pPr algn="just"/>
            <a:r>
              <a:rPr lang="en-IN" sz="2400" dirty="0"/>
              <a:t>We can easily compile </a:t>
            </a:r>
            <a:r>
              <a:rPr lang="en-IN" sz="2400" dirty="0">
                <a:solidFill>
                  <a:srgbClr val="C00000"/>
                </a:solidFill>
              </a:rPr>
              <a:t>thousands of example </a:t>
            </a:r>
            <a:r>
              <a:rPr lang="en-IN" sz="2400" dirty="0"/>
              <a:t>messages some of which we know to be spam and what we want is to </a:t>
            </a:r>
            <a:r>
              <a:rPr lang="en-US" sz="2400" dirty="0">
                <a:solidFill>
                  <a:srgbClr val="C00000"/>
                </a:solidFill>
              </a:rPr>
              <a:t>“</a:t>
            </a:r>
            <a:r>
              <a:rPr lang="en-IN" sz="2400" dirty="0">
                <a:solidFill>
                  <a:srgbClr val="C00000"/>
                </a:solidFill>
              </a:rPr>
              <a:t>learn</a:t>
            </a:r>
            <a:r>
              <a:rPr lang="en-US" sz="2400" dirty="0">
                <a:solidFill>
                  <a:srgbClr val="C00000"/>
                </a:solidFill>
              </a:rPr>
              <a:t>”</a:t>
            </a:r>
            <a:r>
              <a:rPr lang="en-IN" sz="2400" dirty="0">
                <a:solidFill>
                  <a:srgbClr val="C00000"/>
                </a:solidFill>
              </a:rPr>
              <a:t> </a:t>
            </a:r>
            <a:r>
              <a:rPr lang="en-IN" sz="2400" dirty="0"/>
              <a:t>what constitutes spam from them. </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247913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Training, Testing and Validation Dataset</a:t>
            </a:r>
          </a:p>
        </p:txBody>
      </p:sp>
      <p:pic>
        <p:nvPicPr>
          <p:cNvPr id="6" name="Content Placeholder 5">
            <a:extLst>
              <a:ext uri="{FF2B5EF4-FFF2-40B4-BE49-F238E27FC236}">
                <a16:creationId xmlns:a16="http://schemas.microsoft.com/office/drawing/2014/main" id="{C86B05C0-8429-C78D-48FA-222022B511BA}"/>
              </a:ext>
            </a:extLst>
          </p:cNvPr>
          <p:cNvPicPr>
            <a:picLocks noGrp="1" noChangeAspect="1"/>
          </p:cNvPicPr>
          <p:nvPr>
            <p:ph idx="1"/>
          </p:nvPr>
        </p:nvPicPr>
        <p:blipFill>
          <a:blip r:embed="rId2"/>
          <a:stretch>
            <a:fillRect/>
          </a:stretch>
        </p:blipFill>
        <p:spPr>
          <a:xfrm>
            <a:off x="677862" y="1903751"/>
            <a:ext cx="10793011" cy="3087303"/>
          </a:xfrm>
        </p:spPr>
      </p:pic>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4068739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Cross Validation</a:t>
            </a:r>
          </a:p>
        </p:txBody>
      </p:sp>
      <p:sp>
        <p:nvSpPr>
          <p:cNvPr id="3" name="Content Placeholder 2"/>
          <p:cNvSpPr>
            <a:spLocks noGrp="1"/>
          </p:cNvSpPr>
          <p:nvPr>
            <p:ph idx="1"/>
          </p:nvPr>
        </p:nvSpPr>
        <p:spPr>
          <a:xfrm>
            <a:off x="677334" y="996287"/>
            <a:ext cx="10090750" cy="5045075"/>
          </a:xfrm>
        </p:spPr>
        <p:txBody>
          <a:bodyPr>
            <a:normAutofit lnSpcReduction="10000"/>
          </a:bodyPr>
          <a:lstStyle/>
          <a:p>
            <a:pPr algn="just"/>
            <a:r>
              <a:rPr lang="en-US" sz="2400" dirty="0"/>
              <a:t>In machine learning, we couldn’t fit the model on the training data and can’t say that the model will work accurately for the real data. For this, we must assure that our model got the correct patterns from the data, and it is not getting up too much noise. For this purpose, we use the cross-validation technique.</a:t>
            </a:r>
          </a:p>
          <a:p>
            <a:pPr algn="just"/>
            <a:endParaRPr lang="en-US" sz="2400" dirty="0"/>
          </a:p>
          <a:p>
            <a:pPr algn="just"/>
            <a:r>
              <a:rPr lang="en-US" sz="2400" dirty="0"/>
              <a:t>Cross validation is a technique used in machine learning to evaluate the performance of a model on unseen data. It involves dividing the available data into multiple folds or subsets, using one of these folds as a validation set, and training the model on the remaining folds. This process is repeated multiple times, each time using a different fold as the validation set. Finally, the results from each validation step are averaged to produce a more robust estimate of the model’s performance.</a:t>
            </a:r>
            <a:endParaRPr lang="en-IN" sz="24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290280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Cross Validation</a:t>
            </a:r>
          </a:p>
        </p:txBody>
      </p:sp>
      <p:sp>
        <p:nvSpPr>
          <p:cNvPr id="4" name="Footer Placeholder 3"/>
          <p:cNvSpPr>
            <a:spLocks noGrp="1"/>
          </p:cNvSpPr>
          <p:nvPr>
            <p:ph type="ftr" sz="quarter" idx="11"/>
          </p:nvPr>
        </p:nvSpPr>
        <p:spPr/>
        <p:txBody>
          <a:bodyPr/>
          <a:lstStyle/>
          <a:p>
            <a:r>
              <a:rPr lang="en-IN"/>
              <a:t>Dr. Tatwadarshi P. N.</a:t>
            </a:r>
          </a:p>
        </p:txBody>
      </p:sp>
      <p:pic>
        <p:nvPicPr>
          <p:cNvPr id="4098" name="Picture 2" descr="3.1. Cross-validation: evaluating estimator performance — scikit-learn  1.3.2 documentation">
            <a:extLst>
              <a:ext uri="{FF2B5EF4-FFF2-40B4-BE49-F238E27FC236}">
                <a16:creationId xmlns:a16="http://schemas.microsoft.com/office/drawing/2014/main" id="{0543A3D6-7FB0-177C-7E69-979708C6E7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75" y="749508"/>
            <a:ext cx="8656636" cy="599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r>
              <a:rPr lang="en-IN" dirty="0">
                <a:solidFill>
                  <a:srgbClr val="002060"/>
                </a:solidFill>
              </a:rPr>
              <a:t> and </a:t>
            </a:r>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lnSpcReduction="10000"/>
          </a:bodyPr>
          <a:lstStyle/>
          <a:p>
            <a:pPr algn="just"/>
            <a:r>
              <a:rPr lang="en-IN" sz="2400" dirty="0"/>
              <a:t>When we talk about the </a:t>
            </a:r>
            <a:r>
              <a:rPr lang="en-IN" sz="2400" dirty="0">
                <a:solidFill>
                  <a:srgbClr val="C00000"/>
                </a:solidFill>
              </a:rPr>
              <a:t>Machine Learning model</a:t>
            </a:r>
            <a:r>
              <a:rPr lang="en-IN" sz="2400" dirty="0"/>
              <a:t>, we actually talk about how well it performs and its accuracy which is known as </a:t>
            </a:r>
            <a:r>
              <a:rPr lang="en-IN" sz="2400" dirty="0">
                <a:solidFill>
                  <a:srgbClr val="C00000"/>
                </a:solidFill>
              </a:rPr>
              <a:t>prediction errors</a:t>
            </a:r>
            <a:r>
              <a:rPr lang="en-IN" sz="2400" dirty="0"/>
              <a:t>.  </a:t>
            </a:r>
          </a:p>
          <a:p>
            <a:pPr algn="just"/>
            <a:r>
              <a:rPr lang="en-IN" sz="2400" dirty="0"/>
              <a:t>Let us consider that we are designing a machine learning model. </a:t>
            </a:r>
          </a:p>
          <a:p>
            <a:pPr algn="just"/>
            <a:r>
              <a:rPr lang="en-IN" sz="2400" dirty="0"/>
              <a:t>A model is said to be a </a:t>
            </a:r>
            <a:r>
              <a:rPr lang="en-IN" sz="2400" dirty="0">
                <a:solidFill>
                  <a:srgbClr val="C00000"/>
                </a:solidFill>
              </a:rPr>
              <a:t>good machine learning model if it generalizes </a:t>
            </a:r>
            <a:r>
              <a:rPr lang="en-IN" sz="2400" dirty="0"/>
              <a:t>any new input data from the problem domain </a:t>
            </a:r>
            <a:r>
              <a:rPr lang="en-IN" sz="2400" dirty="0">
                <a:solidFill>
                  <a:srgbClr val="C00000"/>
                </a:solidFill>
              </a:rPr>
              <a:t>in a proper way</a:t>
            </a:r>
            <a:r>
              <a:rPr lang="en-IN" sz="2400" dirty="0"/>
              <a:t>. </a:t>
            </a:r>
          </a:p>
          <a:p>
            <a:pPr algn="just"/>
            <a:r>
              <a:rPr lang="en-IN" sz="2400" dirty="0"/>
              <a:t>This helps us to make predictions about the future data, that the data model has never seen. </a:t>
            </a:r>
          </a:p>
          <a:p>
            <a:pPr algn="just"/>
            <a:r>
              <a:rPr lang="en-IN" sz="2400" dirty="0"/>
              <a:t>Now, suppose we want to check how well our machine learning model learns and generalizes to the new data. </a:t>
            </a:r>
          </a:p>
          <a:p>
            <a:pPr algn="just"/>
            <a:r>
              <a:rPr lang="en-IN" sz="2400" dirty="0"/>
              <a:t>For that, we have </a:t>
            </a:r>
            <a:r>
              <a:rPr lang="en-IN" sz="2400" dirty="0" err="1">
                <a:solidFill>
                  <a:srgbClr val="C00000"/>
                </a:solidFill>
              </a:rPr>
              <a:t>overfitting</a:t>
            </a:r>
            <a:r>
              <a:rPr lang="en-IN" sz="2400" dirty="0">
                <a:solidFill>
                  <a:srgbClr val="C00000"/>
                </a:solidFill>
              </a:rPr>
              <a:t> and </a:t>
            </a:r>
            <a:r>
              <a:rPr lang="en-IN" sz="2400" dirty="0" err="1">
                <a:solidFill>
                  <a:srgbClr val="C00000"/>
                </a:solidFill>
              </a:rPr>
              <a:t>underfitting</a:t>
            </a:r>
            <a:r>
              <a:rPr lang="en-IN" sz="2400" dirty="0"/>
              <a:t>, which </a:t>
            </a:r>
            <a:r>
              <a:rPr lang="en-IN" sz="2400" dirty="0">
                <a:solidFill>
                  <a:srgbClr val="C00000"/>
                </a:solidFill>
              </a:rPr>
              <a:t>are majorly responsible for the poor performances</a:t>
            </a:r>
            <a:r>
              <a:rPr lang="en-IN" sz="2400" dirty="0"/>
              <a:t> of the machine learning algorithms.</a:t>
            </a:r>
            <a:endParaRPr lang="en-IN" sz="2400" dirty="0">
              <a:solidFill>
                <a:srgbClr val="C00000"/>
              </a:solidFill>
            </a:endParaRP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27701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r>
              <a:rPr lang="en-IN" dirty="0">
                <a:solidFill>
                  <a:srgbClr val="002060"/>
                </a:solidFill>
              </a:rPr>
              <a:t> and </a:t>
            </a:r>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fontAlgn="base"/>
            <a:endParaRPr lang="en-IN" sz="2200" dirty="0"/>
          </a:p>
          <a:p>
            <a:pPr fontAlgn="base"/>
            <a:endParaRPr lang="en-IN" sz="2400" dirty="0"/>
          </a:p>
        </p:txBody>
      </p:sp>
      <p:sp>
        <p:nvSpPr>
          <p:cNvPr id="4" name="Footer Placeholder 3"/>
          <p:cNvSpPr>
            <a:spLocks noGrp="1"/>
          </p:cNvSpPr>
          <p:nvPr>
            <p:ph type="ftr" sz="quarter" idx="11"/>
          </p:nvPr>
        </p:nvSpPr>
        <p:spPr/>
        <p:txBody>
          <a:bodyPr/>
          <a:lstStyle/>
          <a:p>
            <a:r>
              <a:rPr lang="en-IN"/>
              <a:t>Dr. Tatwadarshi P. N.</a:t>
            </a:r>
          </a:p>
        </p:txBody>
      </p:sp>
      <p:pic>
        <p:nvPicPr>
          <p:cNvPr id="5" name="Picture 4"/>
          <p:cNvPicPr>
            <a:picLocks noChangeAspect="1"/>
          </p:cNvPicPr>
          <p:nvPr/>
        </p:nvPicPr>
        <p:blipFill>
          <a:blip r:embed="rId2"/>
          <a:stretch>
            <a:fillRect/>
          </a:stretch>
        </p:blipFill>
        <p:spPr>
          <a:xfrm>
            <a:off x="358020" y="1355062"/>
            <a:ext cx="11430000" cy="4686300"/>
          </a:xfrm>
          <a:prstGeom prst="rect">
            <a:avLst/>
          </a:prstGeom>
        </p:spPr>
      </p:pic>
    </p:spTree>
    <p:extLst>
      <p:ext uri="{BB962C8B-B14F-4D97-AF65-F5344CB8AC3E}">
        <p14:creationId xmlns:p14="http://schemas.microsoft.com/office/powerpoint/2010/main" val="109068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Bias and Variance</a:t>
            </a:r>
          </a:p>
        </p:txBody>
      </p:sp>
      <p:sp>
        <p:nvSpPr>
          <p:cNvPr id="3" name="Content Placeholder 2"/>
          <p:cNvSpPr>
            <a:spLocks noGrp="1"/>
          </p:cNvSpPr>
          <p:nvPr>
            <p:ph idx="1"/>
          </p:nvPr>
        </p:nvSpPr>
        <p:spPr>
          <a:xfrm>
            <a:off x="677334" y="996287"/>
            <a:ext cx="10090750" cy="5045075"/>
          </a:xfrm>
        </p:spPr>
        <p:txBody>
          <a:bodyPr>
            <a:normAutofit/>
          </a:bodyPr>
          <a:lstStyle/>
          <a:p>
            <a:pPr fontAlgn="base"/>
            <a:r>
              <a:rPr lang="en-IN" sz="2400" b="1" dirty="0"/>
              <a:t>Bias: </a:t>
            </a:r>
            <a:r>
              <a:rPr lang="en-IN" sz="2400" dirty="0"/>
              <a:t>Assumptions made by a model to make a function easier to learn. It is actually the </a:t>
            </a:r>
            <a:r>
              <a:rPr lang="en-IN" sz="2400" dirty="0">
                <a:solidFill>
                  <a:srgbClr val="C00000"/>
                </a:solidFill>
              </a:rPr>
              <a:t>error rate of the training data</a:t>
            </a:r>
            <a:r>
              <a:rPr lang="en-IN" sz="2400" dirty="0"/>
              <a:t>. When the error rate has a high value, we call it High Bias and when the error rate has a low value, we call it low Bias.</a:t>
            </a:r>
          </a:p>
          <a:p>
            <a:pPr fontAlgn="base"/>
            <a:r>
              <a:rPr lang="en-IN" sz="2400" b="1" dirty="0"/>
              <a:t>Variance: </a:t>
            </a:r>
            <a:r>
              <a:rPr lang="en-IN" sz="2400" dirty="0"/>
              <a:t> The </a:t>
            </a:r>
            <a:r>
              <a:rPr lang="en-IN" sz="2400" dirty="0">
                <a:solidFill>
                  <a:srgbClr val="C00000"/>
                </a:solidFill>
              </a:rPr>
              <a:t>error rate of the testing data is called variance</a:t>
            </a:r>
            <a:r>
              <a:rPr lang="en-IN" sz="2400" dirty="0"/>
              <a:t>. When the error rate has a high value, we call it High variance and when the error rate has a low value, we call it Low variance.</a:t>
            </a:r>
          </a:p>
          <a:p>
            <a:pPr algn="just"/>
            <a:endParaRPr lang="en-IN" sz="2400" dirty="0"/>
          </a:p>
        </p:txBody>
      </p:sp>
      <p:sp>
        <p:nvSpPr>
          <p:cNvPr id="4" name="Footer Placeholder 3"/>
          <p:cNvSpPr>
            <a:spLocks noGrp="1"/>
          </p:cNvSpPr>
          <p:nvPr>
            <p:ph type="ftr" sz="quarter" idx="11"/>
          </p:nvPr>
        </p:nvSpPr>
        <p:spPr/>
        <p:txBody>
          <a:bodyPr/>
          <a:lstStyle/>
          <a:p>
            <a:r>
              <a:rPr lang="en-IN"/>
              <a:t>Dr. Tatwadarshi P. N.</a:t>
            </a:r>
          </a:p>
        </p:txBody>
      </p:sp>
      <p:pic>
        <p:nvPicPr>
          <p:cNvPr id="5" name="Picture 4"/>
          <p:cNvPicPr>
            <a:picLocks noChangeAspect="1"/>
          </p:cNvPicPr>
          <p:nvPr/>
        </p:nvPicPr>
        <p:blipFill>
          <a:blip r:embed="rId2"/>
          <a:stretch>
            <a:fillRect/>
          </a:stretch>
        </p:blipFill>
        <p:spPr>
          <a:xfrm>
            <a:off x="2368079" y="3960728"/>
            <a:ext cx="4576549" cy="2897272"/>
          </a:xfrm>
          <a:prstGeom prst="rect">
            <a:avLst/>
          </a:prstGeom>
        </p:spPr>
      </p:pic>
    </p:spTree>
    <p:extLst>
      <p:ext uri="{BB962C8B-B14F-4D97-AF65-F5344CB8AC3E}">
        <p14:creationId xmlns:p14="http://schemas.microsoft.com/office/powerpoint/2010/main" val="3445540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a:solidFill>
                  <a:srgbClr val="002060"/>
                </a:solidFill>
              </a:rPr>
              <a:t>Bias and Variance</a:t>
            </a:r>
          </a:p>
        </p:txBody>
      </p:sp>
      <p:sp>
        <p:nvSpPr>
          <p:cNvPr id="3" name="Content Placeholder 2"/>
          <p:cNvSpPr>
            <a:spLocks noGrp="1"/>
          </p:cNvSpPr>
          <p:nvPr>
            <p:ph idx="1"/>
          </p:nvPr>
        </p:nvSpPr>
        <p:spPr>
          <a:xfrm>
            <a:off x="677334" y="996287"/>
            <a:ext cx="10090750" cy="5045075"/>
          </a:xfrm>
        </p:spPr>
        <p:txBody>
          <a:bodyPr>
            <a:normAutofit/>
          </a:bodyPr>
          <a:lstStyle/>
          <a:p>
            <a:pPr fontAlgn="base"/>
            <a:r>
              <a:rPr lang="en-IN" sz="2400" b="1" dirty="0"/>
              <a:t>Low Bias</a:t>
            </a:r>
            <a:r>
              <a:rPr lang="en-IN" sz="2400" dirty="0"/>
              <a:t>: Suggests less assumptions about the form of the target function.</a:t>
            </a:r>
          </a:p>
          <a:p>
            <a:pPr fontAlgn="base"/>
            <a:r>
              <a:rPr lang="en-IN" sz="2400" b="1" dirty="0"/>
              <a:t>High-Bias</a:t>
            </a:r>
            <a:r>
              <a:rPr lang="en-IN" sz="2400" dirty="0"/>
              <a:t>: Suggests more assumptions about the form of the target function.</a:t>
            </a:r>
          </a:p>
          <a:p>
            <a:pPr algn="just"/>
            <a:endParaRPr lang="en-IN" sz="2400" dirty="0"/>
          </a:p>
          <a:p>
            <a:pPr fontAlgn="base"/>
            <a:r>
              <a:rPr lang="en-IN" sz="2400" b="1" dirty="0"/>
              <a:t>Low Variance</a:t>
            </a:r>
            <a:r>
              <a:rPr lang="en-IN" sz="2400" dirty="0"/>
              <a:t>: Suggests small changes to the estimate of the target function with changes to the training dataset.</a:t>
            </a:r>
          </a:p>
          <a:p>
            <a:pPr fontAlgn="base"/>
            <a:r>
              <a:rPr lang="en-IN" sz="2400" b="1" dirty="0"/>
              <a:t>High Variance</a:t>
            </a:r>
            <a:r>
              <a:rPr lang="en-IN" sz="2400" dirty="0"/>
              <a:t>: Suggests large changes to the estimate of the target function with changes to the training dataset.</a:t>
            </a:r>
          </a:p>
          <a:p>
            <a:pPr algn="just"/>
            <a:endParaRPr lang="en-IN" sz="24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359994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a:r>
              <a:rPr lang="en-IN" sz="2400" dirty="0"/>
              <a:t>A statistical model or a machine learning algorithm is said to have </a:t>
            </a:r>
            <a:r>
              <a:rPr lang="en-IN" sz="2400" dirty="0" err="1"/>
              <a:t>underfitting</a:t>
            </a:r>
            <a:r>
              <a:rPr lang="en-IN" sz="2400" dirty="0"/>
              <a:t> when it cannot capture the underlying trend of the data, i.e., it </a:t>
            </a:r>
            <a:r>
              <a:rPr lang="en-IN" sz="2400" dirty="0">
                <a:solidFill>
                  <a:srgbClr val="C00000"/>
                </a:solidFill>
              </a:rPr>
              <a:t>only performs well on training data but performs poorly on testing data</a:t>
            </a:r>
            <a:r>
              <a:rPr lang="en-IN" sz="2400" dirty="0"/>
              <a:t>. </a:t>
            </a:r>
          </a:p>
          <a:p>
            <a:pPr algn="just"/>
            <a:endParaRPr lang="en-IN" sz="2400" dirty="0"/>
          </a:p>
          <a:p>
            <a:pPr algn="just"/>
            <a:r>
              <a:rPr lang="en-IN" sz="2400" dirty="0" err="1"/>
              <a:t>Underfitting</a:t>
            </a:r>
            <a:r>
              <a:rPr lang="en-IN" sz="2400" dirty="0"/>
              <a:t> destroys the accuracy of our machine learning model. </a:t>
            </a:r>
          </a:p>
          <a:p>
            <a:pPr algn="just"/>
            <a:r>
              <a:rPr lang="en-IN" sz="2400" dirty="0"/>
              <a:t>Its occurrence simply means that our model or the </a:t>
            </a:r>
            <a:r>
              <a:rPr lang="en-IN" sz="2400" dirty="0">
                <a:solidFill>
                  <a:srgbClr val="C00000"/>
                </a:solidFill>
              </a:rPr>
              <a:t>algorithm does not fit the data well enough</a:t>
            </a:r>
            <a:r>
              <a:rPr lang="en-IN" sz="2400" dirty="0"/>
              <a:t>. </a:t>
            </a:r>
          </a:p>
          <a:p>
            <a:pPr algn="just"/>
            <a:endParaRPr lang="en-IN" sz="2400" dirty="0"/>
          </a:p>
          <a:p>
            <a:pPr algn="just"/>
            <a:r>
              <a:rPr lang="en-IN" sz="2400" dirty="0">
                <a:solidFill>
                  <a:srgbClr val="C00000"/>
                </a:solidFill>
              </a:rPr>
              <a:t>An </a:t>
            </a:r>
            <a:r>
              <a:rPr lang="en-IN" sz="2400" dirty="0" err="1">
                <a:solidFill>
                  <a:srgbClr val="C00000"/>
                </a:solidFill>
              </a:rPr>
              <a:t>underfitted</a:t>
            </a:r>
            <a:r>
              <a:rPr lang="en-IN" sz="2400" dirty="0">
                <a:solidFill>
                  <a:srgbClr val="C00000"/>
                </a:solidFill>
              </a:rPr>
              <a:t> model has </a:t>
            </a:r>
            <a:r>
              <a:rPr lang="en-IN" sz="2400" b="1" dirty="0">
                <a:solidFill>
                  <a:srgbClr val="C00000"/>
                </a:solidFill>
              </a:rPr>
              <a:t>high bias </a:t>
            </a:r>
            <a:r>
              <a:rPr lang="en-IN" sz="2400" dirty="0">
                <a:solidFill>
                  <a:srgbClr val="C00000"/>
                </a:solidFill>
              </a:rPr>
              <a:t>and </a:t>
            </a:r>
            <a:r>
              <a:rPr lang="en-IN" sz="2400" b="1" dirty="0">
                <a:solidFill>
                  <a:srgbClr val="C00000"/>
                </a:solidFill>
              </a:rPr>
              <a:t>low variance</a:t>
            </a:r>
            <a:r>
              <a:rPr lang="en-IN" sz="2400" dirty="0"/>
              <a:t>.</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3510591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a:r>
              <a:rPr lang="en-IN" sz="2400" dirty="0"/>
              <a:t>It usually happens when we have fewer data to build an accurate model and also when we try to build a linear model with fewer non-linear data. </a:t>
            </a:r>
          </a:p>
          <a:p>
            <a:pPr algn="just"/>
            <a:r>
              <a:rPr lang="en-IN" sz="2400" dirty="0"/>
              <a:t>In such cases, the rules of the machine learning model are too easy and flexible to be applied on such minimal data and therefore the model will probably make a lot of wrong predictions. </a:t>
            </a:r>
          </a:p>
          <a:p>
            <a:pPr algn="just"/>
            <a:r>
              <a:rPr lang="en-IN" sz="2400" dirty="0"/>
              <a:t>Underfitting </a:t>
            </a:r>
            <a:r>
              <a:rPr lang="en-IN" sz="2400" dirty="0">
                <a:solidFill>
                  <a:srgbClr val="C00000"/>
                </a:solidFill>
              </a:rPr>
              <a:t>can be avoided by using more data </a:t>
            </a:r>
            <a:r>
              <a:rPr lang="en-IN" sz="2400" dirty="0"/>
              <a:t>and also </a:t>
            </a:r>
            <a:r>
              <a:rPr lang="en-IN" sz="2400" dirty="0">
                <a:solidFill>
                  <a:srgbClr val="C00000"/>
                </a:solidFill>
              </a:rPr>
              <a:t>increasing the features</a:t>
            </a:r>
            <a:r>
              <a:rPr lang="en-IN" sz="2400" dirty="0"/>
              <a:t> by feature selection. </a:t>
            </a:r>
          </a:p>
          <a:p>
            <a:pPr algn="just"/>
            <a:endParaRPr lang="en-IN" sz="24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721579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fontAlgn="base"/>
            <a:r>
              <a:rPr lang="en-IN" sz="2400" b="1" dirty="0"/>
              <a:t>Reasons for</a:t>
            </a:r>
            <a:r>
              <a:rPr lang="en-IN" sz="2400" dirty="0"/>
              <a:t> </a:t>
            </a:r>
            <a:r>
              <a:rPr lang="en-IN" sz="2400" b="1" dirty="0" err="1"/>
              <a:t>Underfitting</a:t>
            </a:r>
            <a:r>
              <a:rPr lang="en-IN" sz="2400" b="1" dirty="0"/>
              <a:t>:</a:t>
            </a:r>
            <a:endParaRPr lang="en-IN" sz="2400" dirty="0"/>
          </a:p>
          <a:p>
            <a:pPr lvl="1" algn="just" fontAlgn="base"/>
            <a:r>
              <a:rPr lang="en-IN" sz="2200" dirty="0"/>
              <a:t>High bias and low variance </a:t>
            </a:r>
          </a:p>
          <a:p>
            <a:pPr lvl="1" algn="just" fontAlgn="base"/>
            <a:r>
              <a:rPr lang="en-IN" sz="2200" dirty="0"/>
              <a:t>The size of the training dataset used is not enough.</a:t>
            </a:r>
          </a:p>
          <a:p>
            <a:pPr lvl="1" algn="just" fontAlgn="base"/>
            <a:r>
              <a:rPr lang="en-IN" sz="2200" dirty="0"/>
              <a:t>The model is too simple.</a:t>
            </a:r>
          </a:p>
          <a:p>
            <a:pPr lvl="1" algn="just" fontAlgn="base"/>
            <a:r>
              <a:rPr lang="en-IN" sz="2200" dirty="0"/>
              <a:t>Training data is not cleaned and also contains noise in it.</a:t>
            </a:r>
          </a:p>
          <a:p>
            <a:pPr algn="just" fontAlgn="base"/>
            <a:r>
              <a:rPr lang="en-IN" sz="2400" b="1" dirty="0"/>
              <a:t>Techniques to reduce </a:t>
            </a:r>
            <a:r>
              <a:rPr lang="en-IN" sz="2400" b="1" dirty="0" err="1"/>
              <a:t>underfitting</a:t>
            </a:r>
            <a:r>
              <a:rPr lang="en-IN" sz="2400" b="1" dirty="0"/>
              <a:t>: </a:t>
            </a:r>
            <a:endParaRPr lang="en-IN" sz="2400" dirty="0"/>
          </a:p>
          <a:p>
            <a:pPr lvl="1" algn="just" fontAlgn="base"/>
            <a:r>
              <a:rPr lang="en-IN" sz="2200" dirty="0"/>
              <a:t>Increase model complexity</a:t>
            </a:r>
          </a:p>
          <a:p>
            <a:pPr lvl="1" algn="just" fontAlgn="base"/>
            <a:r>
              <a:rPr lang="en-IN" sz="2200" dirty="0"/>
              <a:t>Increase the number of features, performing feature engineering</a:t>
            </a:r>
          </a:p>
          <a:p>
            <a:pPr lvl="1" algn="just" fontAlgn="base"/>
            <a:r>
              <a:rPr lang="en-IN" sz="2200" dirty="0"/>
              <a:t>Remove noise from the data.</a:t>
            </a:r>
          </a:p>
          <a:p>
            <a:pPr lvl="1" algn="just" fontAlgn="base"/>
            <a:r>
              <a:rPr lang="en-IN" sz="2200" dirty="0"/>
              <a:t>Increase the number of epochs or increase the duration of training to get better results.</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49330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22" y="31482"/>
            <a:ext cx="8596668" cy="1320800"/>
          </a:xfrm>
        </p:spPr>
        <p:txBody>
          <a:bodyPr/>
          <a:lstStyle/>
          <a:p>
            <a:r>
              <a:rPr lang="en-IN" dirty="0">
                <a:solidFill>
                  <a:srgbClr val="002060"/>
                </a:solidFill>
              </a:rPr>
              <a:t>Machine Learning</a:t>
            </a:r>
          </a:p>
        </p:txBody>
      </p:sp>
      <p:sp>
        <p:nvSpPr>
          <p:cNvPr id="4" name="Footer Placeholder 3"/>
          <p:cNvSpPr>
            <a:spLocks noGrp="1"/>
          </p:cNvSpPr>
          <p:nvPr>
            <p:ph type="ftr" sz="quarter" idx="11"/>
          </p:nvPr>
        </p:nvSpPr>
        <p:spPr/>
        <p:txBody>
          <a:bodyPr/>
          <a:lstStyle/>
          <a:p>
            <a:r>
              <a:rPr lang="en-IN" dirty="0" err="1"/>
              <a:t>Dr.</a:t>
            </a:r>
            <a:r>
              <a:rPr lang="en-IN" dirty="0"/>
              <a:t> Tatwadarshi P. N.</a:t>
            </a:r>
          </a:p>
        </p:txBody>
      </p:sp>
      <p:pic>
        <p:nvPicPr>
          <p:cNvPr id="2050" name="Picture 2" descr="Image result for machine learning terminologi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5286" y="1352282"/>
            <a:ext cx="8650412" cy="436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212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fontAlgn="base"/>
            <a:r>
              <a:rPr lang="en-IN" sz="2400" dirty="0"/>
              <a:t>A statistical model is said to be </a:t>
            </a:r>
            <a:r>
              <a:rPr lang="en-IN" sz="2400" dirty="0" err="1"/>
              <a:t>overfitted</a:t>
            </a:r>
            <a:r>
              <a:rPr lang="en-IN" sz="2400" dirty="0"/>
              <a:t> when the </a:t>
            </a:r>
            <a:r>
              <a:rPr lang="en-IN" sz="2400" dirty="0">
                <a:solidFill>
                  <a:srgbClr val="C00000"/>
                </a:solidFill>
              </a:rPr>
              <a:t>model does not make accurate predictions on testing data</a:t>
            </a:r>
            <a:r>
              <a:rPr lang="en-IN" sz="2400" dirty="0"/>
              <a:t>. </a:t>
            </a:r>
          </a:p>
          <a:p>
            <a:pPr algn="just" fontAlgn="base"/>
            <a:r>
              <a:rPr lang="en-IN" sz="2400" dirty="0"/>
              <a:t>When a model gets trained with so much data, it starts </a:t>
            </a:r>
            <a:r>
              <a:rPr lang="en-IN" sz="2400" dirty="0">
                <a:solidFill>
                  <a:srgbClr val="C00000"/>
                </a:solidFill>
              </a:rPr>
              <a:t>learning from the noise and inaccurate data entries</a:t>
            </a:r>
            <a:r>
              <a:rPr lang="en-IN" sz="2400" dirty="0"/>
              <a:t> in our data set. </a:t>
            </a:r>
          </a:p>
          <a:p>
            <a:pPr algn="just" fontAlgn="base"/>
            <a:r>
              <a:rPr lang="en-IN" sz="2400" dirty="0"/>
              <a:t>And when testing with test data results in High variance. </a:t>
            </a:r>
          </a:p>
          <a:p>
            <a:pPr algn="just" fontAlgn="base"/>
            <a:r>
              <a:rPr lang="en-IN" sz="2400" dirty="0"/>
              <a:t>Then the model does not categorize the data correctly, because of too many details and noise. </a:t>
            </a:r>
          </a:p>
          <a:p>
            <a:pPr algn="just" fontAlgn="base"/>
            <a:r>
              <a:rPr lang="en-IN" sz="2400" dirty="0"/>
              <a:t>The </a:t>
            </a:r>
            <a:r>
              <a:rPr lang="en-IN" sz="2400" dirty="0">
                <a:solidFill>
                  <a:srgbClr val="C00000"/>
                </a:solidFill>
              </a:rPr>
              <a:t>causes of </a:t>
            </a:r>
            <a:r>
              <a:rPr lang="en-IN" sz="2400" dirty="0" err="1">
                <a:solidFill>
                  <a:srgbClr val="C00000"/>
                </a:solidFill>
              </a:rPr>
              <a:t>overfitting</a:t>
            </a:r>
            <a:r>
              <a:rPr lang="en-IN" sz="2400" dirty="0">
                <a:solidFill>
                  <a:srgbClr val="C00000"/>
                </a:solidFill>
              </a:rPr>
              <a:t> are the non-parametric and non-linear methods </a:t>
            </a:r>
            <a:r>
              <a:rPr lang="en-IN" sz="2400" dirty="0"/>
              <a:t>because these types of machine learning algorithms have more freedom in building the model based on the dataset and therefore they can really build unrealistic models. </a:t>
            </a:r>
            <a:endParaRPr lang="en-IN" sz="22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2345423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fontAlgn="base"/>
            <a:r>
              <a:rPr lang="en-IN" sz="2400" dirty="0"/>
              <a:t>A solution to avoid </a:t>
            </a:r>
            <a:r>
              <a:rPr lang="en-IN" sz="2400" dirty="0" err="1"/>
              <a:t>overfitting</a:t>
            </a:r>
            <a:r>
              <a:rPr lang="en-IN" sz="2400" dirty="0"/>
              <a:t> is using a linear algorithm if we have linear data or using the parameters like the maximal depth if we are using decision trees. </a:t>
            </a:r>
          </a:p>
          <a:p>
            <a:pPr algn="just" fontAlgn="base"/>
            <a:endParaRPr lang="en-IN" sz="2400" dirty="0"/>
          </a:p>
          <a:p>
            <a:pPr algn="just" fontAlgn="base"/>
            <a:r>
              <a:rPr lang="en-IN" sz="2400" dirty="0">
                <a:solidFill>
                  <a:srgbClr val="C00000"/>
                </a:solidFill>
              </a:rPr>
              <a:t>Very Good Validation Accuracy and Very Poor Testing Accuracy</a:t>
            </a:r>
            <a:r>
              <a:rPr lang="en-IN" sz="2400" dirty="0"/>
              <a:t>.</a:t>
            </a:r>
          </a:p>
          <a:p>
            <a:pPr algn="just" fontAlgn="base"/>
            <a:endParaRPr lang="en-IN" sz="2400" dirty="0"/>
          </a:p>
          <a:p>
            <a:pPr algn="just" fontAlgn="base"/>
            <a:r>
              <a:rPr lang="en-IN" sz="2400" dirty="0">
                <a:solidFill>
                  <a:srgbClr val="C00000"/>
                </a:solidFill>
              </a:rPr>
              <a:t>The </a:t>
            </a:r>
            <a:r>
              <a:rPr lang="en-IN" sz="2400" dirty="0" err="1">
                <a:solidFill>
                  <a:srgbClr val="C00000"/>
                </a:solidFill>
              </a:rPr>
              <a:t>overfitted</a:t>
            </a:r>
            <a:r>
              <a:rPr lang="en-IN" sz="2400" dirty="0">
                <a:solidFill>
                  <a:srgbClr val="C00000"/>
                </a:solidFill>
              </a:rPr>
              <a:t> model has </a:t>
            </a:r>
            <a:r>
              <a:rPr lang="en-IN" sz="2400" b="1" dirty="0">
                <a:solidFill>
                  <a:srgbClr val="C00000"/>
                </a:solidFill>
              </a:rPr>
              <a:t>low bias</a:t>
            </a:r>
            <a:r>
              <a:rPr lang="en-IN" sz="2400" dirty="0">
                <a:solidFill>
                  <a:srgbClr val="C00000"/>
                </a:solidFill>
              </a:rPr>
              <a:t> and </a:t>
            </a:r>
            <a:r>
              <a:rPr lang="en-IN" sz="2400" b="1" dirty="0">
                <a:solidFill>
                  <a:srgbClr val="C00000"/>
                </a:solidFill>
              </a:rPr>
              <a:t>high variance.</a:t>
            </a:r>
            <a:endParaRPr lang="en-IN" sz="2400" dirty="0">
              <a:solidFill>
                <a:srgbClr val="C00000"/>
              </a:solidFill>
            </a:endParaRP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016113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fontAlgn="base"/>
            <a:r>
              <a:rPr lang="en-IN" sz="2400" b="1" dirty="0"/>
              <a:t>Reasons for </a:t>
            </a:r>
            <a:r>
              <a:rPr lang="en-IN" sz="2400" b="1" dirty="0" err="1"/>
              <a:t>Overfitting</a:t>
            </a:r>
            <a:r>
              <a:rPr lang="en-IN" sz="2400" b="1" dirty="0"/>
              <a:t> are as follows:</a:t>
            </a:r>
          </a:p>
          <a:p>
            <a:pPr lvl="1" algn="just" fontAlgn="base"/>
            <a:r>
              <a:rPr lang="en-IN" sz="2200" dirty="0"/>
              <a:t>High variance and low bias </a:t>
            </a:r>
          </a:p>
          <a:p>
            <a:pPr lvl="1" algn="just" fontAlgn="base"/>
            <a:r>
              <a:rPr lang="en-IN" sz="2200" dirty="0"/>
              <a:t>The model is too complex</a:t>
            </a:r>
          </a:p>
          <a:p>
            <a:pPr lvl="1" algn="just" fontAlgn="base"/>
            <a:r>
              <a:rPr lang="en-IN" sz="2200" dirty="0"/>
              <a:t>The size of the training data </a:t>
            </a:r>
          </a:p>
          <a:p>
            <a:pPr algn="just" fontAlgn="base"/>
            <a:r>
              <a:rPr lang="en-IN" sz="2400" b="1" dirty="0"/>
              <a:t>Techniques to reduce </a:t>
            </a:r>
            <a:r>
              <a:rPr lang="en-IN" sz="2400" b="1" dirty="0" err="1"/>
              <a:t>overfitting</a:t>
            </a:r>
            <a:r>
              <a:rPr lang="en-IN" sz="2400" b="1" dirty="0"/>
              <a:t>:</a:t>
            </a:r>
            <a:endParaRPr lang="en-IN" sz="2400" dirty="0"/>
          </a:p>
          <a:p>
            <a:pPr lvl="1" algn="just" fontAlgn="base"/>
            <a:r>
              <a:rPr lang="en-IN" sz="2200" dirty="0"/>
              <a:t>Increase training data.</a:t>
            </a:r>
          </a:p>
          <a:p>
            <a:pPr lvl="1" algn="just" fontAlgn="base"/>
            <a:r>
              <a:rPr lang="en-IN" sz="2200" dirty="0"/>
              <a:t>Reduce model complexity.</a:t>
            </a:r>
          </a:p>
          <a:p>
            <a:pPr lvl="1" algn="just" fontAlgn="base"/>
            <a:r>
              <a:rPr lang="en-IN" sz="2200" dirty="0"/>
              <a:t>Early stopping during the training phase (have an eye over the loss over the training period as soon as loss begins to increase stop training).</a:t>
            </a:r>
          </a:p>
          <a:p>
            <a:pPr lvl="1" algn="just" fontAlgn="base"/>
            <a:r>
              <a:rPr lang="en-IN" sz="2200" dirty="0"/>
              <a:t>Ridge Regularization and Lasso Regularization</a:t>
            </a:r>
          </a:p>
          <a:p>
            <a:pPr lvl="1" algn="just" fontAlgn="base"/>
            <a:r>
              <a:rPr lang="en-IN" sz="2200" dirty="0"/>
              <a:t>Use dropout for neural networks to tackle </a:t>
            </a:r>
            <a:r>
              <a:rPr lang="en-IN" sz="2200" dirty="0" err="1"/>
              <a:t>overfitting</a:t>
            </a:r>
            <a:r>
              <a:rPr lang="en-IN" sz="2200" dirty="0"/>
              <a:t>.</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257934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20" y="0"/>
            <a:ext cx="8596668" cy="1320800"/>
          </a:xfrm>
        </p:spPr>
        <p:txBody>
          <a:bodyPr/>
          <a:lstStyle/>
          <a:p>
            <a:r>
              <a:rPr lang="en-IN" dirty="0" err="1">
                <a:solidFill>
                  <a:srgbClr val="002060"/>
                </a:solidFill>
              </a:rPr>
              <a:t>Overfitting</a:t>
            </a:r>
            <a:r>
              <a:rPr lang="en-IN" dirty="0">
                <a:solidFill>
                  <a:srgbClr val="002060"/>
                </a:solidFill>
              </a:rPr>
              <a:t> and </a:t>
            </a:r>
            <a:r>
              <a:rPr lang="en-IN" dirty="0" err="1">
                <a:solidFill>
                  <a:srgbClr val="002060"/>
                </a:solidFill>
              </a:rPr>
              <a:t>Underfitting</a:t>
            </a:r>
            <a:endParaRPr lang="en-IN" dirty="0">
              <a:solidFill>
                <a:srgbClr val="002060"/>
              </a:solidFill>
            </a:endParaRPr>
          </a:p>
        </p:txBody>
      </p:sp>
      <p:sp>
        <p:nvSpPr>
          <p:cNvPr id="3" name="Content Placeholder 2"/>
          <p:cNvSpPr>
            <a:spLocks noGrp="1"/>
          </p:cNvSpPr>
          <p:nvPr>
            <p:ph idx="1"/>
          </p:nvPr>
        </p:nvSpPr>
        <p:spPr>
          <a:xfrm>
            <a:off x="677334" y="996287"/>
            <a:ext cx="10090750" cy="5045075"/>
          </a:xfrm>
        </p:spPr>
        <p:txBody>
          <a:bodyPr>
            <a:normAutofit/>
          </a:bodyPr>
          <a:lstStyle/>
          <a:p>
            <a:pPr algn="just"/>
            <a:r>
              <a:rPr lang="en-IN" sz="2400" dirty="0"/>
              <a:t>Use these steps to determine if your machine learning model, deep learning model or neural network is currently </a:t>
            </a:r>
            <a:r>
              <a:rPr lang="en-IN" sz="2400" b="1" dirty="0" err="1"/>
              <a:t>underfit</a:t>
            </a:r>
            <a:r>
              <a:rPr lang="en-IN" sz="2400" dirty="0"/>
              <a:t> or </a:t>
            </a:r>
            <a:r>
              <a:rPr lang="en-IN" sz="2400" b="1" dirty="0" err="1"/>
              <a:t>overfit</a:t>
            </a:r>
            <a:r>
              <a:rPr lang="en-IN" sz="2400" dirty="0"/>
              <a:t>.</a:t>
            </a:r>
          </a:p>
          <a:p>
            <a:pPr algn="just"/>
            <a:endParaRPr lang="en-IN" sz="2400" b="1" dirty="0"/>
          </a:p>
          <a:p>
            <a:pPr algn="just"/>
            <a:r>
              <a:rPr lang="en-IN" sz="2400" dirty="0"/>
              <a:t>Ensure that you are using validation loss next to training loss in the training phase.</a:t>
            </a:r>
          </a:p>
          <a:p>
            <a:pPr algn="just"/>
            <a:r>
              <a:rPr lang="en-IN" sz="2400" dirty="0">
                <a:solidFill>
                  <a:srgbClr val="C00000"/>
                </a:solidFill>
              </a:rPr>
              <a:t>When your validation loss is decreasing, the model is still </a:t>
            </a:r>
            <a:r>
              <a:rPr lang="en-IN" sz="2400" dirty="0" err="1">
                <a:solidFill>
                  <a:srgbClr val="C00000"/>
                </a:solidFill>
              </a:rPr>
              <a:t>underfit</a:t>
            </a:r>
            <a:r>
              <a:rPr lang="en-IN" sz="2400" dirty="0">
                <a:solidFill>
                  <a:srgbClr val="C00000"/>
                </a:solidFill>
              </a:rPr>
              <a:t>.</a:t>
            </a:r>
          </a:p>
          <a:p>
            <a:pPr algn="just"/>
            <a:r>
              <a:rPr lang="en-IN" sz="2400" dirty="0">
                <a:solidFill>
                  <a:srgbClr val="C00000"/>
                </a:solidFill>
              </a:rPr>
              <a:t>When your validation loss is increasing, the model is </a:t>
            </a:r>
            <a:r>
              <a:rPr lang="en-IN" sz="2400" dirty="0" err="1">
                <a:solidFill>
                  <a:srgbClr val="C00000"/>
                </a:solidFill>
              </a:rPr>
              <a:t>overfit</a:t>
            </a:r>
            <a:r>
              <a:rPr lang="en-IN" sz="2400" dirty="0">
                <a:solidFill>
                  <a:srgbClr val="C00000"/>
                </a:solidFill>
              </a:rPr>
              <a:t>.</a:t>
            </a:r>
          </a:p>
          <a:p>
            <a:pPr algn="just"/>
            <a:r>
              <a:rPr lang="en-IN" sz="2400" dirty="0">
                <a:solidFill>
                  <a:srgbClr val="C00000"/>
                </a:solidFill>
              </a:rPr>
              <a:t>When your validation loss is equal, the model is either perfectly fit or in a local minimum</a:t>
            </a:r>
            <a:r>
              <a:rPr lang="en-IN" sz="2400" dirty="0"/>
              <a:t>.</a:t>
            </a:r>
          </a:p>
          <a:p>
            <a:pPr algn="just" fontAlgn="base"/>
            <a:endParaRPr lang="en-IN" sz="22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486954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6179A-414A-A62E-6691-854BDA8EF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6FCAA0-F673-84A9-1E08-D5C3EAA3A04D}"/>
              </a:ext>
            </a:extLst>
          </p:cNvPr>
          <p:cNvSpPr>
            <a:spLocks noGrp="1"/>
          </p:cNvSpPr>
          <p:nvPr>
            <p:ph type="title"/>
          </p:nvPr>
        </p:nvSpPr>
        <p:spPr>
          <a:xfrm>
            <a:off x="363009" y="0"/>
            <a:ext cx="8596668" cy="1320800"/>
          </a:xfrm>
        </p:spPr>
        <p:txBody>
          <a:bodyPr/>
          <a:lstStyle/>
          <a:p>
            <a:r>
              <a:rPr lang="en-IN" dirty="0">
                <a:solidFill>
                  <a:srgbClr val="002060"/>
                </a:solidFill>
              </a:rPr>
              <a:t>Issues in Machine Learning</a:t>
            </a:r>
          </a:p>
        </p:txBody>
      </p:sp>
      <p:graphicFrame>
        <p:nvGraphicFramePr>
          <p:cNvPr id="16" name="Content Placeholder 2">
            <a:extLst>
              <a:ext uri="{FF2B5EF4-FFF2-40B4-BE49-F238E27FC236}">
                <a16:creationId xmlns:a16="http://schemas.microsoft.com/office/drawing/2014/main" id="{832B8CDD-EFB7-A13C-D6D4-0346A64700C3}"/>
              </a:ext>
            </a:extLst>
          </p:cNvPr>
          <p:cNvGraphicFramePr>
            <a:graphicFrameLocks noGrp="1"/>
          </p:cNvGraphicFramePr>
          <p:nvPr>
            <p:ph idx="1"/>
          </p:nvPr>
        </p:nvGraphicFramePr>
        <p:xfrm>
          <a:off x="485775" y="757239"/>
          <a:ext cx="11415713" cy="5649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95DC58E-C7DE-003E-E1E5-6F7EF610232C}"/>
              </a:ext>
            </a:extLst>
          </p:cNvPr>
          <p:cNvSpPr>
            <a:spLocks noGrp="1"/>
          </p:cNvSpPr>
          <p:nvPr>
            <p:ph type="ftr" sz="quarter" idx="11"/>
          </p:nvPr>
        </p:nvSpPr>
        <p:spPr>
          <a:xfrm>
            <a:off x="485775" y="6492875"/>
            <a:ext cx="6297612" cy="365125"/>
          </a:xfrm>
        </p:spPr>
        <p:txBody>
          <a:bodyPr/>
          <a:lstStyle/>
          <a:p>
            <a:r>
              <a:rPr lang="en-IN"/>
              <a:t>Dr. Tatwadarshi P. N.</a:t>
            </a:r>
            <a:endParaRPr lang="en-IN" dirty="0"/>
          </a:p>
        </p:txBody>
      </p:sp>
    </p:spTree>
    <p:extLst>
      <p:ext uri="{BB962C8B-B14F-4D97-AF65-F5344CB8AC3E}">
        <p14:creationId xmlns:p14="http://schemas.microsoft.com/office/powerpoint/2010/main" val="3920242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DD54-B378-5227-CC61-E6BD9E1D0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115DF-D827-503D-FF82-BEE8CBD342AA}"/>
              </a:ext>
            </a:extLst>
          </p:cNvPr>
          <p:cNvSpPr>
            <a:spLocks noGrp="1"/>
          </p:cNvSpPr>
          <p:nvPr>
            <p:ph type="title"/>
          </p:nvPr>
        </p:nvSpPr>
        <p:spPr>
          <a:xfrm>
            <a:off x="448734" y="36513"/>
            <a:ext cx="8596668" cy="1320800"/>
          </a:xfrm>
        </p:spPr>
        <p:txBody>
          <a:bodyPr/>
          <a:lstStyle/>
          <a:p>
            <a:r>
              <a:rPr lang="en-IN" dirty="0">
                <a:solidFill>
                  <a:srgbClr val="002060"/>
                </a:solidFill>
              </a:rPr>
              <a:t>Applications of Machine Learning</a:t>
            </a:r>
          </a:p>
        </p:txBody>
      </p:sp>
      <p:sp>
        <p:nvSpPr>
          <p:cNvPr id="3" name="Content Placeholder 2">
            <a:extLst>
              <a:ext uri="{FF2B5EF4-FFF2-40B4-BE49-F238E27FC236}">
                <a16:creationId xmlns:a16="http://schemas.microsoft.com/office/drawing/2014/main" id="{A117727D-2887-11A7-A4C3-EA3DDAE2C9E5}"/>
              </a:ext>
            </a:extLst>
          </p:cNvPr>
          <p:cNvSpPr>
            <a:spLocks noGrp="1"/>
          </p:cNvSpPr>
          <p:nvPr>
            <p:ph idx="1"/>
          </p:nvPr>
        </p:nvSpPr>
        <p:spPr>
          <a:xfrm>
            <a:off x="677334" y="957263"/>
            <a:ext cx="8596668" cy="5084099"/>
          </a:xfrm>
        </p:spPr>
        <p:txBody>
          <a:bodyPr>
            <a:noAutofit/>
          </a:bodyPr>
          <a:lstStyle/>
          <a:p>
            <a:r>
              <a:rPr lang="en-IN" sz="2400" dirty="0"/>
              <a:t>Automating Employee Access Control</a:t>
            </a:r>
          </a:p>
          <a:p>
            <a:r>
              <a:rPr lang="en-IN" sz="2400" dirty="0"/>
              <a:t>Protecting Animals</a:t>
            </a:r>
          </a:p>
          <a:p>
            <a:r>
              <a:rPr lang="en-IN" sz="2400" dirty="0"/>
              <a:t>Predicting Emergency Room Wait Times</a:t>
            </a:r>
          </a:p>
          <a:p>
            <a:r>
              <a:rPr lang="en-IN" sz="2400" dirty="0"/>
              <a:t>Identifying Heart Failure</a:t>
            </a:r>
          </a:p>
          <a:p>
            <a:r>
              <a:rPr lang="en-IN" sz="2400" dirty="0"/>
              <a:t>Predicting Strokes and Seizures</a:t>
            </a:r>
          </a:p>
          <a:p>
            <a:r>
              <a:rPr lang="en-IN" sz="2400" dirty="0"/>
              <a:t>Predicting Hospital Readmissions</a:t>
            </a:r>
          </a:p>
          <a:p>
            <a:r>
              <a:rPr lang="en-IN" sz="2400" dirty="0"/>
              <a:t>Stop Malware</a:t>
            </a:r>
          </a:p>
          <a:p>
            <a:r>
              <a:rPr lang="en-IN" sz="2400" dirty="0"/>
              <a:t>Understand Legalese</a:t>
            </a:r>
          </a:p>
          <a:p>
            <a:r>
              <a:rPr lang="en-IN" sz="2400" dirty="0"/>
              <a:t>Improve </a:t>
            </a:r>
            <a:r>
              <a:rPr lang="en-IN" sz="2400" dirty="0" err="1"/>
              <a:t>Cybersecurity</a:t>
            </a:r>
            <a:endParaRPr lang="en-IN" sz="2400" dirty="0"/>
          </a:p>
          <a:p>
            <a:r>
              <a:rPr lang="en-IN" sz="2400" dirty="0"/>
              <a:t>Get Ready For Smart Cars</a:t>
            </a:r>
          </a:p>
        </p:txBody>
      </p:sp>
      <p:sp>
        <p:nvSpPr>
          <p:cNvPr id="4" name="Footer Placeholder 3">
            <a:extLst>
              <a:ext uri="{FF2B5EF4-FFF2-40B4-BE49-F238E27FC236}">
                <a16:creationId xmlns:a16="http://schemas.microsoft.com/office/drawing/2014/main" id="{E43070DF-2704-980F-4FD1-1DE5FEF4C8EB}"/>
              </a:ext>
            </a:extLst>
          </p:cNvPr>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55709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0BC13-042D-E92D-4607-DD577F5C0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99BF70-90BA-C536-3A2B-F69507EBD739}"/>
              </a:ext>
            </a:extLst>
          </p:cNvPr>
          <p:cNvSpPr>
            <a:spLocks noGrp="1"/>
          </p:cNvSpPr>
          <p:nvPr>
            <p:ph type="title"/>
          </p:nvPr>
        </p:nvSpPr>
        <p:spPr>
          <a:xfrm>
            <a:off x="458970" y="0"/>
            <a:ext cx="8596668" cy="1320800"/>
          </a:xfrm>
        </p:spPr>
        <p:txBody>
          <a:bodyPr/>
          <a:lstStyle/>
          <a:p>
            <a:r>
              <a:rPr lang="en-IN" dirty="0">
                <a:solidFill>
                  <a:srgbClr val="002060"/>
                </a:solidFill>
              </a:rPr>
              <a:t>Applications of Machine Learning</a:t>
            </a:r>
          </a:p>
        </p:txBody>
      </p:sp>
      <p:sp>
        <p:nvSpPr>
          <p:cNvPr id="4" name="Footer Placeholder 3">
            <a:extLst>
              <a:ext uri="{FF2B5EF4-FFF2-40B4-BE49-F238E27FC236}">
                <a16:creationId xmlns:a16="http://schemas.microsoft.com/office/drawing/2014/main" id="{ADB586E0-9299-21FB-2496-C4E3C5630F20}"/>
              </a:ext>
            </a:extLst>
          </p:cNvPr>
          <p:cNvSpPr>
            <a:spLocks noGrp="1"/>
          </p:cNvSpPr>
          <p:nvPr>
            <p:ph type="ftr" sz="quarter" idx="11"/>
          </p:nvPr>
        </p:nvSpPr>
        <p:spPr/>
        <p:txBody>
          <a:bodyPr/>
          <a:lstStyle/>
          <a:p>
            <a:r>
              <a:rPr lang="en-IN"/>
              <a:t>Dr. Tatwadarshi P. N., AI&amp;DS, Vidyavardhini’s College of Engineering and Technology</a:t>
            </a:r>
          </a:p>
        </p:txBody>
      </p:sp>
      <p:pic>
        <p:nvPicPr>
          <p:cNvPr id="6" name="Picture 5">
            <a:extLst>
              <a:ext uri="{FF2B5EF4-FFF2-40B4-BE49-F238E27FC236}">
                <a16:creationId xmlns:a16="http://schemas.microsoft.com/office/drawing/2014/main" id="{B5CF5A11-B1EE-C03B-B793-146B2540BD43}"/>
              </a:ext>
            </a:extLst>
          </p:cNvPr>
          <p:cNvPicPr>
            <a:picLocks noChangeAspect="1"/>
          </p:cNvPicPr>
          <p:nvPr/>
        </p:nvPicPr>
        <p:blipFill>
          <a:blip r:embed="rId2"/>
          <a:stretch>
            <a:fillRect/>
          </a:stretch>
        </p:blipFill>
        <p:spPr>
          <a:xfrm>
            <a:off x="1735251" y="581706"/>
            <a:ext cx="7320387" cy="6276294"/>
          </a:xfrm>
          <a:prstGeom prst="rect">
            <a:avLst/>
          </a:prstGeom>
        </p:spPr>
      </p:pic>
    </p:spTree>
    <p:extLst>
      <p:ext uri="{BB962C8B-B14F-4D97-AF65-F5344CB8AC3E}">
        <p14:creationId xmlns:p14="http://schemas.microsoft.com/office/powerpoint/2010/main" val="310705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70" y="0"/>
            <a:ext cx="8596668" cy="1320800"/>
          </a:xfrm>
        </p:spPr>
        <p:txBody>
          <a:bodyPr/>
          <a:lstStyle/>
          <a:p>
            <a:r>
              <a:rPr lang="en-IN" dirty="0">
                <a:solidFill>
                  <a:srgbClr val="002060"/>
                </a:solidFill>
              </a:rPr>
              <a:t>Classical Approach </a:t>
            </a:r>
            <a:r>
              <a:rPr lang="en-IN" dirty="0" err="1">
                <a:solidFill>
                  <a:srgbClr val="002060"/>
                </a:solidFill>
              </a:rPr>
              <a:t>Vs</a:t>
            </a:r>
            <a:r>
              <a:rPr lang="en-IN" dirty="0">
                <a:solidFill>
                  <a:srgbClr val="002060"/>
                </a:solidFill>
              </a:rPr>
              <a:t> Machine Learning</a:t>
            </a:r>
          </a:p>
        </p:txBody>
      </p:sp>
      <p:sp>
        <p:nvSpPr>
          <p:cNvPr id="4" name="Footer Placeholder 3"/>
          <p:cNvSpPr>
            <a:spLocks noGrp="1"/>
          </p:cNvSpPr>
          <p:nvPr>
            <p:ph type="ftr" sz="quarter" idx="11"/>
          </p:nvPr>
        </p:nvSpPr>
        <p:spPr/>
        <p:txBody>
          <a:bodyPr/>
          <a:lstStyle/>
          <a:p>
            <a:r>
              <a:rPr lang="en-IN"/>
              <a:t>Dr. Tatwadarshi P. N., AI&amp;DS, Vidyavardhini’s College of Engineering and Technology</a:t>
            </a:r>
          </a:p>
        </p:txBody>
      </p:sp>
      <p:pic>
        <p:nvPicPr>
          <p:cNvPr id="6" name="Picture 5"/>
          <p:cNvPicPr>
            <a:picLocks noChangeAspect="1"/>
          </p:cNvPicPr>
          <p:nvPr/>
        </p:nvPicPr>
        <p:blipFill>
          <a:blip r:embed="rId2"/>
          <a:stretch>
            <a:fillRect/>
          </a:stretch>
        </p:blipFill>
        <p:spPr>
          <a:xfrm>
            <a:off x="877681" y="714986"/>
            <a:ext cx="10204300" cy="6143014"/>
          </a:xfrm>
          <a:prstGeom prst="rect">
            <a:avLst/>
          </a:prstGeom>
        </p:spPr>
      </p:pic>
    </p:spTree>
    <p:extLst>
      <p:ext uri="{BB962C8B-B14F-4D97-AF65-F5344CB8AC3E}">
        <p14:creationId xmlns:p14="http://schemas.microsoft.com/office/powerpoint/2010/main" val="1967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26" y="0"/>
            <a:ext cx="8596668" cy="1320800"/>
          </a:xfrm>
        </p:spPr>
        <p:txBody>
          <a:bodyPr/>
          <a:lstStyle/>
          <a:p>
            <a:r>
              <a:rPr lang="en-IN" dirty="0">
                <a:solidFill>
                  <a:srgbClr val="002060"/>
                </a:solidFill>
              </a:rPr>
              <a:t>Definition</a:t>
            </a:r>
          </a:p>
        </p:txBody>
      </p:sp>
      <p:sp>
        <p:nvSpPr>
          <p:cNvPr id="3" name="Content Placeholder 2"/>
          <p:cNvSpPr>
            <a:spLocks noGrp="1"/>
          </p:cNvSpPr>
          <p:nvPr>
            <p:ph idx="1"/>
          </p:nvPr>
        </p:nvSpPr>
        <p:spPr>
          <a:xfrm>
            <a:off x="677333" y="777922"/>
            <a:ext cx="9735909" cy="5628565"/>
          </a:xfrm>
        </p:spPr>
        <p:txBody>
          <a:bodyPr>
            <a:normAutofit/>
          </a:bodyPr>
          <a:lstStyle/>
          <a:p>
            <a:pPr algn="just"/>
            <a:r>
              <a:rPr lang="en-IN" sz="2400" dirty="0"/>
              <a:t>Machine learning is </a:t>
            </a:r>
            <a:r>
              <a:rPr lang="en-IN" sz="2400" dirty="0">
                <a:solidFill>
                  <a:srgbClr val="C00000"/>
                </a:solidFill>
              </a:rPr>
              <a:t>programming</a:t>
            </a:r>
            <a:r>
              <a:rPr lang="en-IN" sz="2400" dirty="0"/>
              <a:t> computers to </a:t>
            </a:r>
            <a:r>
              <a:rPr lang="en-IN" sz="2400" dirty="0">
                <a:solidFill>
                  <a:srgbClr val="C00000"/>
                </a:solidFill>
              </a:rPr>
              <a:t>optimize</a:t>
            </a:r>
            <a:r>
              <a:rPr lang="en-IN" sz="2400" dirty="0"/>
              <a:t> a </a:t>
            </a:r>
            <a:r>
              <a:rPr lang="en-IN" sz="2400" dirty="0">
                <a:solidFill>
                  <a:srgbClr val="C00000"/>
                </a:solidFill>
              </a:rPr>
              <a:t>performance</a:t>
            </a:r>
            <a:r>
              <a:rPr lang="en-IN" sz="2400" dirty="0"/>
              <a:t> </a:t>
            </a:r>
            <a:r>
              <a:rPr lang="en-IN" sz="2400" dirty="0">
                <a:solidFill>
                  <a:srgbClr val="C00000"/>
                </a:solidFill>
              </a:rPr>
              <a:t>criterion</a:t>
            </a:r>
            <a:r>
              <a:rPr lang="en-IN" sz="2400" dirty="0"/>
              <a:t> </a:t>
            </a:r>
            <a:r>
              <a:rPr lang="en-IN" sz="2400" dirty="0">
                <a:solidFill>
                  <a:srgbClr val="C00000"/>
                </a:solidFill>
              </a:rPr>
              <a:t>using</a:t>
            </a:r>
            <a:r>
              <a:rPr lang="en-IN" sz="2400" dirty="0"/>
              <a:t> </a:t>
            </a:r>
            <a:r>
              <a:rPr lang="en-IN" sz="2400" dirty="0">
                <a:solidFill>
                  <a:srgbClr val="C00000"/>
                </a:solidFill>
              </a:rPr>
              <a:t>example</a:t>
            </a:r>
            <a:r>
              <a:rPr lang="en-IN" sz="2400" dirty="0"/>
              <a:t> </a:t>
            </a:r>
            <a:r>
              <a:rPr lang="en-IN" sz="2400" dirty="0">
                <a:solidFill>
                  <a:srgbClr val="C00000"/>
                </a:solidFill>
              </a:rPr>
              <a:t>data</a:t>
            </a:r>
            <a:r>
              <a:rPr lang="en-IN" sz="2400" dirty="0"/>
              <a:t> or past experience. </a:t>
            </a:r>
          </a:p>
          <a:p>
            <a:pPr algn="just"/>
            <a:endParaRPr lang="en-IN" sz="2400" dirty="0"/>
          </a:p>
          <a:p>
            <a:pPr algn="just"/>
            <a:r>
              <a:rPr lang="en-IN" sz="2400" dirty="0"/>
              <a:t>We have a model defined up to some parameters, and learning is the execution of a computer program to </a:t>
            </a:r>
            <a:r>
              <a:rPr lang="en-IN" sz="2400" dirty="0">
                <a:solidFill>
                  <a:srgbClr val="C00000"/>
                </a:solidFill>
              </a:rPr>
              <a:t>optimize</a:t>
            </a:r>
            <a:r>
              <a:rPr lang="en-IN" sz="2400" dirty="0"/>
              <a:t> the </a:t>
            </a:r>
            <a:r>
              <a:rPr lang="en-IN" sz="2400" dirty="0">
                <a:solidFill>
                  <a:srgbClr val="C00000"/>
                </a:solidFill>
              </a:rPr>
              <a:t>parameters</a:t>
            </a:r>
            <a:r>
              <a:rPr lang="en-IN" sz="2400" dirty="0"/>
              <a:t> of the model </a:t>
            </a:r>
            <a:r>
              <a:rPr lang="en-IN" sz="2400" dirty="0">
                <a:solidFill>
                  <a:srgbClr val="C00000"/>
                </a:solidFill>
              </a:rPr>
              <a:t>using</a:t>
            </a:r>
            <a:r>
              <a:rPr lang="en-IN" sz="2400" dirty="0"/>
              <a:t> the </a:t>
            </a:r>
            <a:r>
              <a:rPr lang="en-IN" sz="2400" dirty="0">
                <a:solidFill>
                  <a:srgbClr val="C00000"/>
                </a:solidFill>
              </a:rPr>
              <a:t>training</a:t>
            </a:r>
            <a:r>
              <a:rPr lang="en-IN" sz="2400" dirty="0"/>
              <a:t> </a:t>
            </a:r>
            <a:r>
              <a:rPr lang="en-IN" sz="2400" dirty="0">
                <a:solidFill>
                  <a:srgbClr val="C00000"/>
                </a:solidFill>
              </a:rPr>
              <a:t>data</a:t>
            </a:r>
            <a:r>
              <a:rPr lang="en-IN" sz="2400" dirty="0"/>
              <a:t> or </a:t>
            </a:r>
            <a:r>
              <a:rPr lang="en-IN" sz="2400" dirty="0">
                <a:solidFill>
                  <a:srgbClr val="C00000"/>
                </a:solidFill>
              </a:rPr>
              <a:t>past</a:t>
            </a:r>
            <a:r>
              <a:rPr lang="en-IN" sz="2400" dirty="0"/>
              <a:t> </a:t>
            </a:r>
            <a:r>
              <a:rPr lang="en-IN" sz="2400" dirty="0">
                <a:solidFill>
                  <a:srgbClr val="C00000"/>
                </a:solidFill>
              </a:rPr>
              <a:t>experience</a:t>
            </a:r>
            <a:r>
              <a:rPr lang="en-IN" sz="2400" dirty="0"/>
              <a:t>.</a:t>
            </a:r>
          </a:p>
          <a:p>
            <a:pPr algn="just"/>
            <a:endParaRPr lang="en-IN" sz="2400" dirty="0"/>
          </a:p>
          <a:p>
            <a:pPr algn="just"/>
            <a:r>
              <a:rPr lang="en-IN" sz="2400" dirty="0"/>
              <a:t>Machine learning is turning data into information.</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41852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26" y="0"/>
            <a:ext cx="8596668" cy="1320800"/>
          </a:xfrm>
        </p:spPr>
        <p:txBody>
          <a:bodyPr/>
          <a:lstStyle/>
          <a:p>
            <a:r>
              <a:rPr lang="en-US" dirty="0">
                <a:solidFill>
                  <a:srgbClr val="002060"/>
                </a:solidFill>
              </a:rPr>
              <a:t>How does Machine Learning work ????</a:t>
            </a:r>
          </a:p>
        </p:txBody>
      </p:sp>
      <p:sp>
        <p:nvSpPr>
          <p:cNvPr id="3" name="Content Placeholder 2"/>
          <p:cNvSpPr>
            <a:spLocks noGrp="1"/>
          </p:cNvSpPr>
          <p:nvPr>
            <p:ph idx="1"/>
          </p:nvPr>
        </p:nvSpPr>
        <p:spPr>
          <a:xfrm>
            <a:off x="677333" y="777922"/>
            <a:ext cx="9735909" cy="5628565"/>
          </a:xfrm>
        </p:spPr>
        <p:txBody>
          <a:bodyPr>
            <a:normAutofit/>
          </a:bodyPr>
          <a:lstStyle/>
          <a:p>
            <a:pPr algn="just"/>
            <a:r>
              <a:rPr lang="en-US" sz="2400" dirty="0"/>
              <a:t>A Machine Learning system learns from historical data, builds the prediction models, and whenever it receives new data, predicts the output for it. </a:t>
            </a:r>
          </a:p>
          <a:p>
            <a:pPr algn="just"/>
            <a:r>
              <a:rPr lang="en-US" sz="2400" dirty="0"/>
              <a:t>The accuracy of predicted output depends upon the amount of data, as the huge amount of data helps to build a better model which predicts the output more accurately.</a:t>
            </a:r>
          </a:p>
          <a:p>
            <a:pPr algn="just"/>
            <a:endParaRPr lang="en-IN" sz="2400" dirty="0"/>
          </a:p>
        </p:txBody>
      </p:sp>
      <p:sp>
        <p:nvSpPr>
          <p:cNvPr id="4" name="Footer Placeholder 3"/>
          <p:cNvSpPr>
            <a:spLocks noGrp="1"/>
          </p:cNvSpPr>
          <p:nvPr>
            <p:ph type="ftr" sz="quarter" idx="11"/>
          </p:nvPr>
        </p:nvSpPr>
        <p:spPr/>
        <p:txBody>
          <a:bodyPr/>
          <a:lstStyle/>
          <a:p>
            <a:r>
              <a:rPr lang="en-IN"/>
              <a:t>Dr. Tatwadarshi P. N.</a:t>
            </a:r>
          </a:p>
        </p:txBody>
      </p:sp>
      <p:pic>
        <p:nvPicPr>
          <p:cNvPr id="5" name="Google Shape;122;p5">
            <a:extLst>
              <a:ext uri="{FF2B5EF4-FFF2-40B4-BE49-F238E27FC236}">
                <a16:creationId xmlns:a16="http://schemas.microsoft.com/office/drawing/2014/main" id="{93FD58A0-AFC8-79B4-000E-30FC6E2C5AAE}"/>
              </a:ext>
            </a:extLst>
          </p:cNvPr>
          <p:cNvPicPr preferRelativeResize="0"/>
          <p:nvPr/>
        </p:nvPicPr>
        <p:blipFill rotWithShape="1">
          <a:blip r:embed="rId2">
            <a:alphaModFix/>
          </a:blip>
          <a:srcRect/>
          <a:stretch/>
        </p:blipFill>
        <p:spPr>
          <a:xfrm>
            <a:off x="762000" y="3537680"/>
            <a:ext cx="10752666" cy="2605946"/>
          </a:xfrm>
          <a:prstGeom prst="rect">
            <a:avLst/>
          </a:prstGeom>
          <a:noFill/>
          <a:ln>
            <a:noFill/>
          </a:ln>
        </p:spPr>
      </p:pic>
    </p:spTree>
    <p:extLst>
      <p:ext uri="{BB962C8B-B14F-4D97-AF65-F5344CB8AC3E}">
        <p14:creationId xmlns:p14="http://schemas.microsoft.com/office/powerpoint/2010/main" val="147813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26" y="0"/>
            <a:ext cx="8596668" cy="1320800"/>
          </a:xfrm>
        </p:spPr>
        <p:txBody>
          <a:bodyPr/>
          <a:lstStyle/>
          <a:p>
            <a:r>
              <a:rPr lang="en-US" dirty="0">
                <a:solidFill>
                  <a:srgbClr val="002060"/>
                </a:solidFill>
              </a:rPr>
              <a:t>Why is ML required?</a:t>
            </a:r>
          </a:p>
        </p:txBody>
      </p:sp>
      <p:sp>
        <p:nvSpPr>
          <p:cNvPr id="3" name="Content Placeholder 2"/>
          <p:cNvSpPr>
            <a:spLocks noGrp="1"/>
          </p:cNvSpPr>
          <p:nvPr>
            <p:ph idx="1"/>
          </p:nvPr>
        </p:nvSpPr>
        <p:spPr>
          <a:xfrm>
            <a:off x="677333" y="777922"/>
            <a:ext cx="9735909" cy="5628565"/>
          </a:xfrm>
        </p:spPr>
        <p:txBody>
          <a:bodyPr>
            <a:normAutofit/>
          </a:bodyPr>
          <a:lstStyle/>
          <a:p>
            <a:pPr algn="just"/>
            <a:r>
              <a:rPr lang="en-US" sz="2400" dirty="0"/>
              <a:t>Rapid increment in the production of data</a:t>
            </a:r>
          </a:p>
          <a:p>
            <a:pPr algn="just"/>
            <a:endParaRPr lang="en-US" sz="2400" dirty="0"/>
          </a:p>
          <a:p>
            <a:pPr algn="just"/>
            <a:r>
              <a:rPr lang="en-US" sz="2400" dirty="0"/>
              <a:t>Solving complex problems, which are difficult for a human</a:t>
            </a:r>
          </a:p>
          <a:p>
            <a:pPr algn="just"/>
            <a:endParaRPr lang="en-US" sz="2400" dirty="0"/>
          </a:p>
          <a:p>
            <a:pPr algn="just"/>
            <a:r>
              <a:rPr lang="en-US" sz="2400" dirty="0"/>
              <a:t>Decision making in various sector including finance</a:t>
            </a:r>
          </a:p>
          <a:p>
            <a:pPr algn="just"/>
            <a:endParaRPr lang="en-US" sz="2400" dirty="0"/>
          </a:p>
          <a:p>
            <a:pPr algn="just"/>
            <a:r>
              <a:rPr lang="en-US" sz="2400" dirty="0"/>
              <a:t>Finding hidden patterns and extracting useful information from data</a:t>
            </a:r>
            <a:endParaRPr lang="en-IN" sz="2400" dirty="0"/>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99312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39" y="0"/>
            <a:ext cx="8596668" cy="1320800"/>
          </a:xfrm>
        </p:spPr>
        <p:txBody>
          <a:bodyPr/>
          <a:lstStyle/>
          <a:p>
            <a:r>
              <a:rPr lang="en-IN" dirty="0">
                <a:solidFill>
                  <a:srgbClr val="002060"/>
                </a:solidFill>
              </a:rPr>
              <a:t>Key </a:t>
            </a:r>
            <a:br>
              <a:rPr lang="en-IN" dirty="0">
                <a:solidFill>
                  <a:srgbClr val="002060"/>
                </a:solidFill>
              </a:rPr>
            </a:br>
            <a:r>
              <a:rPr lang="en-IN" dirty="0">
                <a:solidFill>
                  <a:srgbClr val="002060"/>
                </a:solidFill>
              </a:rPr>
              <a:t>Terminologies </a:t>
            </a:r>
          </a:p>
        </p:txBody>
      </p:sp>
      <p:sp>
        <p:nvSpPr>
          <p:cNvPr id="4" name="Footer Placeholder 3"/>
          <p:cNvSpPr>
            <a:spLocks noGrp="1"/>
          </p:cNvSpPr>
          <p:nvPr>
            <p:ph type="ftr" sz="quarter" idx="11"/>
          </p:nvPr>
        </p:nvSpPr>
        <p:spPr/>
        <p:txBody>
          <a:bodyPr/>
          <a:lstStyle/>
          <a:p>
            <a:r>
              <a:rPr lang="en-IN"/>
              <a:t>Dr. Tatwadarshi P. N.</a:t>
            </a:r>
          </a:p>
        </p:txBody>
      </p:sp>
      <p:pic>
        <p:nvPicPr>
          <p:cNvPr id="11" name="Picture 10">
            <a:extLst>
              <a:ext uri="{FF2B5EF4-FFF2-40B4-BE49-F238E27FC236}">
                <a16:creationId xmlns:a16="http://schemas.microsoft.com/office/drawing/2014/main" id="{FC914E64-ABA7-FE38-6A91-3155C0DEC007}"/>
              </a:ext>
            </a:extLst>
          </p:cNvPr>
          <p:cNvPicPr>
            <a:picLocks noChangeAspect="1"/>
          </p:cNvPicPr>
          <p:nvPr/>
        </p:nvPicPr>
        <p:blipFill>
          <a:blip r:embed="rId2"/>
          <a:stretch>
            <a:fillRect/>
          </a:stretch>
        </p:blipFill>
        <p:spPr>
          <a:xfrm>
            <a:off x="3327816" y="0"/>
            <a:ext cx="8864184" cy="6858000"/>
          </a:xfrm>
          <a:prstGeom prst="rect">
            <a:avLst/>
          </a:prstGeom>
        </p:spPr>
      </p:pic>
    </p:spTree>
    <p:extLst>
      <p:ext uri="{BB962C8B-B14F-4D97-AF65-F5344CB8AC3E}">
        <p14:creationId xmlns:p14="http://schemas.microsoft.com/office/powerpoint/2010/main" val="244253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70" y="10497"/>
            <a:ext cx="8596668" cy="1320800"/>
          </a:xfrm>
        </p:spPr>
        <p:txBody>
          <a:bodyPr/>
          <a:lstStyle/>
          <a:p>
            <a:r>
              <a:rPr lang="en-IN" dirty="0">
                <a:solidFill>
                  <a:srgbClr val="002060"/>
                </a:solidFill>
              </a:rPr>
              <a:t>Key Task of Machine Learning</a:t>
            </a:r>
          </a:p>
        </p:txBody>
      </p:sp>
      <p:sp>
        <p:nvSpPr>
          <p:cNvPr id="3" name="Content Placeholder 2"/>
          <p:cNvSpPr>
            <a:spLocks noGrp="1"/>
          </p:cNvSpPr>
          <p:nvPr>
            <p:ph idx="1"/>
          </p:nvPr>
        </p:nvSpPr>
        <p:spPr>
          <a:xfrm>
            <a:off x="677334" y="846162"/>
            <a:ext cx="10138304" cy="5440338"/>
          </a:xfrm>
        </p:spPr>
        <p:txBody>
          <a:bodyPr>
            <a:noAutofit/>
          </a:bodyPr>
          <a:lstStyle/>
          <a:p>
            <a:pPr algn="just"/>
            <a:r>
              <a:rPr lang="en-IN" sz="2400" dirty="0"/>
              <a:t>Classification</a:t>
            </a:r>
          </a:p>
          <a:p>
            <a:pPr lvl="1" algn="just"/>
            <a:r>
              <a:rPr lang="en-IN" sz="2200" dirty="0"/>
              <a:t>In classification, our job is to predict what class an instance of data should fall into.</a:t>
            </a:r>
          </a:p>
          <a:p>
            <a:pPr lvl="1" algn="just"/>
            <a:endParaRPr lang="en-IN" sz="2000" dirty="0"/>
          </a:p>
          <a:p>
            <a:pPr algn="just"/>
            <a:r>
              <a:rPr lang="en-IN" sz="2400" dirty="0"/>
              <a:t>Regression</a:t>
            </a:r>
          </a:p>
          <a:p>
            <a:pPr lvl="1" algn="just"/>
            <a:r>
              <a:rPr lang="en-IN" sz="2200" dirty="0"/>
              <a:t>Regression is the prediction of a numeric value.</a:t>
            </a:r>
          </a:p>
          <a:p>
            <a:pPr lvl="1" algn="just"/>
            <a:endParaRPr lang="en-IN" sz="2000" dirty="0"/>
          </a:p>
          <a:p>
            <a:pPr algn="just"/>
            <a:r>
              <a:rPr lang="en-IN" sz="2400" dirty="0"/>
              <a:t>Clustering</a:t>
            </a:r>
          </a:p>
          <a:p>
            <a:pPr lvl="1" algn="just"/>
            <a:r>
              <a:rPr lang="en-IN" sz="2200" dirty="0"/>
              <a:t>In unsupervised learning, there’s no label or target value given for the data. </a:t>
            </a:r>
          </a:p>
          <a:p>
            <a:pPr lvl="1" algn="just"/>
            <a:r>
              <a:rPr lang="en-IN" sz="2200" dirty="0"/>
              <a:t>A task where we group similar items together is known as </a:t>
            </a:r>
            <a:r>
              <a:rPr lang="en-IN" sz="2200" i="1" dirty="0"/>
              <a:t>clustering</a:t>
            </a:r>
            <a:r>
              <a:rPr lang="en-IN" sz="2200" dirty="0"/>
              <a:t>.</a:t>
            </a:r>
          </a:p>
        </p:txBody>
      </p:sp>
      <p:sp>
        <p:nvSpPr>
          <p:cNvPr id="4" name="Footer Placeholder 3"/>
          <p:cNvSpPr>
            <a:spLocks noGrp="1"/>
          </p:cNvSpPr>
          <p:nvPr>
            <p:ph type="ftr" sz="quarter" idx="11"/>
          </p:nvPr>
        </p:nvSpPr>
        <p:spPr/>
        <p:txBody>
          <a:bodyPr/>
          <a:lstStyle/>
          <a:p>
            <a:r>
              <a:rPr lang="en-IN"/>
              <a:t>Dr. Tatwadarshi P. N.</a:t>
            </a:r>
          </a:p>
        </p:txBody>
      </p:sp>
    </p:spTree>
    <p:extLst>
      <p:ext uri="{BB962C8B-B14F-4D97-AF65-F5344CB8AC3E}">
        <p14:creationId xmlns:p14="http://schemas.microsoft.com/office/powerpoint/2010/main" val="1838893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2697</TotalTime>
  <Words>2408</Words>
  <Application>Microsoft Office PowerPoint</Application>
  <PresentationFormat>Widescreen</PresentationFormat>
  <Paragraphs>282</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 Introduction to Machine Learning</vt:lpstr>
      <vt:lpstr>Introduction</vt:lpstr>
      <vt:lpstr>Machine Learning</vt:lpstr>
      <vt:lpstr>Classical Approach Vs Machine Learning</vt:lpstr>
      <vt:lpstr>Definition</vt:lpstr>
      <vt:lpstr>How does Machine Learning work ????</vt:lpstr>
      <vt:lpstr>Why is ML required?</vt:lpstr>
      <vt:lpstr>Key  Terminologies </vt:lpstr>
      <vt:lpstr>Key Task of Machine Learning</vt:lpstr>
      <vt:lpstr>Types of Machine Learning</vt:lpstr>
      <vt:lpstr>Machine Learning Classification</vt:lpstr>
      <vt:lpstr>Supervised Learning</vt:lpstr>
      <vt:lpstr>Unsupervised Learning</vt:lpstr>
      <vt:lpstr>Semi Supervised Learning</vt:lpstr>
      <vt:lpstr>Reinforcement Learning</vt:lpstr>
      <vt:lpstr>How to choose the right Algorithm</vt:lpstr>
      <vt:lpstr>Contd…</vt:lpstr>
      <vt:lpstr>Steps in developing a machine learning application</vt:lpstr>
      <vt:lpstr>Reading a dataset</vt:lpstr>
      <vt:lpstr>Training, Testing and Validation Dataset</vt:lpstr>
      <vt:lpstr>Cross Validation</vt:lpstr>
      <vt:lpstr>Cross Validation</vt:lpstr>
      <vt:lpstr>Overfitting and Underfitting</vt:lpstr>
      <vt:lpstr>Overfitting and Underfitting</vt:lpstr>
      <vt:lpstr>Bias and Variance</vt:lpstr>
      <vt:lpstr>Bias and Variance</vt:lpstr>
      <vt:lpstr>Underfitting</vt:lpstr>
      <vt:lpstr>Underfitting</vt:lpstr>
      <vt:lpstr>Underfitting</vt:lpstr>
      <vt:lpstr>Overfitting</vt:lpstr>
      <vt:lpstr>Overfitting</vt:lpstr>
      <vt:lpstr>Overfitting</vt:lpstr>
      <vt:lpstr>Overfitting and Underfitting</vt:lpstr>
      <vt:lpstr>Issues in Machine Learning</vt:lpstr>
      <vt:lpstr>Applications of Machine Learning</vt:lpstr>
      <vt:lpstr>Applications of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2  Learning with Regression</dc:title>
  <dc:creator>Tatwadarshi Nagarhalli</dc:creator>
  <cp:lastModifiedBy>tatwadarshi nagarhalli</cp:lastModifiedBy>
  <cp:revision>40</cp:revision>
  <dcterms:created xsi:type="dcterms:W3CDTF">2016-12-28T09:56:08Z</dcterms:created>
  <dcterms:modified xsi:type="dcterms:W3CDTF">2024-02-18T07:46:10Z</dcterms:modified>
</cp:coreProperties>
</file>