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notesMasterIdLst>
    <p:notesMasterId r:id="rId35"/>
  </p:notesMasterIdLst>
  <p:sldIdLst>
    <p:sldId id="256" r:id="rId3"/>
    <p:sldId id="267" r:id="rId4"/>
    <p:sldId id="258" r:id="rId5"/>
    <p:sldId id="259" r:id="rId6"/>
    <p:sldId id="260" r:id="rId7"/>
    <p:sldId id="261" r:id="rId8"/>
    <p:sldId id="279" r:id="rId9"/>
    <p:sldId id="262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8" r:id="rId29"/>
    <p:sldId id="263" r:id="rId30"/>
    <p:sldId id="264" r:id="rId31"/>
    <p:sldId id="265" r:id="rId32"/>
    <p:sldId id="266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DFB9F-787F-4239-8E7C-A78BC79206F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C2AE-386C-4345-A40C-94D18155E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2A4C-493E-4026-9D82-3D25132B4C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1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2AF83-E735-4033-A097-EF1E6E6A967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9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2AF83-E735-4033-A097-EF1E6E6A967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5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2AF83-E735-4033-A097-EF1E6E6A967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4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2AF83-E735-4033-A097-EF1E6E6A967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3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2AF83-E735-4033-A097-EF1E6E6A967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8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2AF83-E735-4033-A097-EF1E6E6A967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0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2AF83-E735-4033-A097-EF1E6E6A9678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2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3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9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874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8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2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71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774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EE90-0A26-4421-9627-7FE5DD3C018A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37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772D-DDE8-435E-BAAE-92DED9D2679B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6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91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7909-C51A-4667-B617-AEC27D17E273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26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18A-9A28-4192-BC37-78E631239D49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86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6C26-69AB-40E6-A17E-43A452971377}" type="datetime1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3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ECC5-7621-44BD-98F1-E6ADFC803E61}" type="datetime1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69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72D4-A1A0-4FE5-AF92-576084E6285B}" type="datetime1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67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36FE-846C-4987-A7B8-CE3A9AE8BAFD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60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8062-23D2-4F5E-9D54-0E11102FADFA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3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9CCD-C238-4FF3-9C81-F691A66CE5FD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11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4C0-4BB3-447A-B49F-BBEC73980FE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98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CD91-A8A3-4A68-88CA-C34B3C08210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9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7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0740-DA15-40B5-8944-26E2EDA949E9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74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5A68-6DED-4324-8A74-CF0782889042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87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DB7C-17E6-4660-BF27-A9675847AE51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8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33C-2B24-4B63-935B-AF2C186D26AE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1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2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5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6E36-1432-425D-81DA-7A18F28F54D8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6F48EA-3423-454E-9116-84D08C4D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5700-2D40-44D1-AF04-CEE63F189062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Tatwadarshi P.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A9C6A-EBA0-4359-8F0B-C2AE9A0FD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9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077" y="2216105"/>
            <a:ext cx="7766936" cy="1646302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9992" y="5675474"/>
            <a:ext cx="7766936" cy="10968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Tatwadarshi P. N.</a:t>
            </a:r>
          </a:p>
        </p:txBody>
      </p:sp>
    </p:spTree>
    <p:extLst>
      <p:ext uri="{BB962C8B-B14F-4D97-AF65-F5344CB8AC3E}">
        <p14:creationId xmlns:p14="http://schemas.microsoft.com/office/powerpoint/2010/main" val="399546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88" y="3651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78" y="859809"/>
            <a:ext cx="10327816" cy="571244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C00000"/>
                </a:solidFill>
              </a:rPr>
              <a:t>To solve a problem </a:t>
            </a:r>
            <a:r>
              <a:rPr lang="en-IN" sz="2400" dirty="0"/>
              <a:t>on a computer, </a:t>
            </a:r>
            <a:r>
              <a:rPr lang="en-IN" sz="2400" dirty="0">
                <a:solidFill>
                  <a:srgbClr val="C00000"/>
                </a:solidFill>
              </a:rPr>
              <a:t>we need an algorithm</a:t>
            </a:r>
            <a:r>
              <a:rPr lang="en-IN" sz="2400" dirty="0"/>
              <a:t>. </a:t>
            </a:r>
          </a:p>
          <a:p>
            <a:pPr algn="just"/>
            <a:r>
              <a:rPr lang="en-IN" sz="2400" dirty="0"/>
              <a:t>An </a:t>
            </a:r>
            <a:r>
              <a:rPr lang="en-IN" sz="2400" dirty="0">
                <a:solidFill>
                  <a:srgbClr val="C00000"/>
                </a:solidFill>
              </a:rPr>
              <a:t>algorithm</a:t>
            </a:r>
            <a:r>
              <a:rPr lang="en-IN" sz="2400" dirty="0"/>
              <a:t> is a </a:t>
            </a:r>
            <a:r>
              <a:rPr lang="en-IN" sz="2400" dirty="0">
                <a:solidFill>
                  <a:srgbClr val="C00000"/>
                </a:solidFill>
              </a:rPr>
              <a:t>sequence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of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instructions</a:t>
            </a:r>
            <a:r>
              <a:rPr lang="en-IN" sz="2400" dirty="0"/>
              <a:t> that should be carried out to transform the input to output. </a:t>
            </a:r>
          </a:p>
          <a:p>
            <a:pPr algn="just"/>
            <a:r>
              <a:rPr lang="en-IN" sz="2400" dirty="0"/>
              <a:t>For example, one can devise an </a:t>
            </a:r>
            <a:r>
              <a:rPr lang="en-IN" sz="2400" dirty="0">
                <a:solidFill>
                  <a:srgbClr val="C00000"/>
                </a:solidFill>
              </a:rPr>
              <a:t>algorithm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for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sorting</a:t>
            </a:r>
            <a:r>
              <a:rPr lang="en-IN" sz="2400" dirty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For some tasks, however, we </a:t>
            </a:r>
            <a:r>
              <a:rPr lang="en-IN" sz="2400" dirty="0">
                <a:solidFill>
                  <a:srgbClr val="C00000"/>
                </a:solidFill>
              </a:rPr>
              <a:t>do not have an algorithm</a:t>
            </a:r>
            <a:r>
              <a:rPr lang="en-US" sz="2400" dirty="0"/>
              <a:t>—</a:t>
            </a:r>
            <a:r>
              <a:rPr lang="en-IN" sz="2400" dirty="0"/>
              <a:t>for example, to tell </a:t>
            </a:r>
            <a:r>
              <a:rPr lang="en-IN" sz="2400" dirty="0">
                <a:solidFill>
                  <a:srgbClr val="C00000"/>
                </a:solidFill>
              </a:rPr>
              <a:t>spam emails </a:t>
            </a:r>
            <a:r>
              <a:rPr lang="en-IN" sz="2400" dirty="0"/>
              <a:t>from legitimate emails.</a:t>
            </a:r>
          </a:p>
          <a:p>
            <a:pPr algn="just"/>
            <a:r>
              <a:rPr lang="en-IN" sz="2400" dirty="0">
                <a:solidFill>
                  <a:srgbClr val="C00000"/>
                </a:solidFill>
              </a:rPr>
              <a:t>What we lack in knowledge, we make up for in data</a:t>
            </a:r>
            <a:r>
              <a:rPr lang="en-IN" sz="2400" dirty="0"/>
              <a:t>. </a:t>
            </a:r>
          </a:p>
          <a:p>
            <a:pPr algn="just"/>
            <a:r>
              <a:rPr lang="en-IN" sz="2400" dirty="0"/>
              <a:t>We can easily compile </a:t>
            </a:r>
            <a:r>
              <a:rPr lang="en-IN" sz="2400" dirty="0">
                <a:solidFill>
                  <a:srgbClr val="C00000"/>
                </a:solidFill>
              </a:rPr>
              <a:t>thousands of example </a:t>
            </a:r>
            <a:r>
              <a:rPr lang="en-IN" sz="2400" dirty="0"/>
              <a:t>messages some of which we know to be spam and what we want is to </a:t>
            </a:r>
            <a:r>
              <a:rPr lang="en-US" sz="2400" dirty="0">
                <a:solidFill>
                  <a:srgbClr val="C00000"/>
                </a:solidFill>
              </a:rPr>
              <a:t>“</a:t>
            </a:r>
            <a:r>
              <a:rPr lang="en-IN" sz="2400" dirty="0">
                <a:solidFill>
                  <a:srgbClr val="C00000"/>
                </a:solidFill>
              </a:rPr>
              <a:t>learn</a:t>
            </a:r>
            <a:r>
              <a:rPr lang="en-US" sz="2400" dirty="0">
                <a:solidFill>
                  <a:srgbClr val="C00000"/>
                </a:solidFill>
              </a:rPr>
              <a:t>”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what constitutes spam from them.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Tatwadarshi P. N.</a:t>
            </a:r>
          </a:p>
        </p:txBody>
      </p:sp>
    </p:spTree>
    <p:extLst>
      <p:ext uri="{BB962C8B-B14F-4D97-AF65-F5344CB8AC3E}">
        <p14:creationId xmlns:p14="http://schemas.microsoft.com/office/powerpoint/2010/main" val="170016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9" y="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Regression/Classification: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800"/>
            <a:ext cx="10418297" cy="4720562"/>
          </a:xfrm>
        </p:spPr>
        <p:txBody>
          <a:bodyPr>
            <a:normAutofit/>
          </a:bodyPr>
          <a:lstStyle/>
          <a:p>
            <a:r>
              <a:rPr lang="en-IN" sz="2800" dirty="0"/>
              <a:t>Input: Finite range of Continuous Values/Categorical.</a:t>
            </a:r>
          </a:p>
          <a:p>
            <a:r>
              <a:rPr lang="en-IN" sz="2800" dirty="0"/>
              <a:t>Output: Finite range of Continuous Values/Categorical.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18" y="2641600"/>
            <a:ext cx="6840270" cy="42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19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9" y="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Regression/Classification: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800"/>
            <a:ext cx="10418297" cy="4720562"/>
          </a:xfrm>
        </p:spPr>
        <p:txBody>
          <a:bodyPr>
            <a:normAutofit/>
          </a:bodyPr>
          <a:lstStyle/>
          <a:p>
            <a:r>
              <a:rPr lang="en-IN" sz="2800" dirty="0"/>
              <a:t>Input: Finite range of Continuous Values/Categorical.</a:t>
            </a:r>
          </a:p>
          <a:p>
            <a:r>
              <a:rPr lang="en-IN" sz="2800" dirty="0"/>
              <a:t>Output: Finite range of Continuous Values/Categorical.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34" y="2357555"/>
            <a:ext cx="6564572" cy="49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70" y="0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Machine Learning</a:t>
            </a:r>
          </a:p>
        </p:txBody>
      </p:sp>
      <p:pic>
        <p:nvPicPr>
          <p:cNvPr id="5" name="Picture 2" descr="Image result for machine learning terminolog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7" y="1009650"/>
            <a:ext cx="9966667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Tatwadarshi P. N.</a:t>
            </a:r>
          </a:p>
        </p:txBody>
      </p:sp>
    </p:spTree>
    <p:extLst>
      <p:ext uri="{BB962C8B-B14F-4D97-AF65-F5344CB8AC3E}">
        <p14:creationId xmlns:p14="http://schemas.microsoft.com/office/powerpoint/2010/main" val="90163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9" y="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Regression/Classification: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800"/>
            <a:ext cx="10418297" cy="4720562"/>
          </a:xfrm>
        </p:spPr>
        <p:txBody>
          <a:bodyPr>
            <a:normAutofit/>
          </a:bodyPr>
          <a:lstStyle/>
          <a:p>
            <a:r>
              <a:rPr lang="en-IN" sz="2800" dirty="0"/>
              <a:t>Input: Finite range of Continuous Values.</a:t>
            </a:r>
          </a:p>
          <a:p>
            <a:r>
              <a:rPr lang="en-IN" sz="2800" dirty="0"/>
              <a:t>Output: Finite range of Continuous Values/Categorical.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19" y="2642215"/>
            <a:ext cx="6298584" cy="42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0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9" y="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Clustering: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800"/>
            <a:ext cx="10418297" cy="4720562"/>
          </a:xfrm>
        </p:spPr>
        <p:txBody>
          <a:bodyPr>
            <a:normAutofit/>
          </a:bodyPr>
          <a:lstStyle/>
          <a:p>
            <a:r>
              <a:rPr lang="en-IN" sz="2800" dirty="0"/>
              <a:t>Input: Finite range of Continuous Values.</a:t>
            </a:r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65" y="1922769"/>
            <a:ext cx="7175494" cy="49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81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  <p:pic>
        <p:nvPicPr>
          <p:cNvPr id="2050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10" y="1096062"/>
            <a:ext cx="679251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2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9" y="0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Machine Learning Models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" y="941696"/>
            <a:ext cx="12050999" cy="49677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</p:spTree>
    <p:extLst>
      <p:ext uri="{BB962C8B-B14F-4D97-AF65-F5344CB8AC3E}">
        <p14:creationId xmlns:p14="http://schemas.microsoft.com/office/powerpoint/2010/main" val="23087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5" y="0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Reading a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859809"/>
            <a:ext cx="4781770" cy="4659729"/>
          </a:xfrm>
        </p:spPr>
        <p:txBody>
          <a:bodyPr/>
          <a:lstStyle/>
          <a:p>
            <a:r>
              <a:rPr lang="en-IN" dirty="0"/>
              <a:t>Continuous Data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1242" y="859809"/>
            <a:ext cx="4782681" cy="4659730"/>
          </a:xfrm>
        </p:spPr>
        <p:txBody>
          <a:bodyPr/>
          <a:lstStyle/>
          <a:p>
            <a:r>
              <a:rPr lang="en-IN" dirty="0"/>
              <a:t>Categorical Data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1369830" cy="365125"/>
          </a:xfrm>
        </p:spPr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0" y="1428021"/>
            <a:ext cx="5116371" cy="409151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23294" y="1428022"/>
          <a:ext cx="4317403" cy="400723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13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Marital</a:t>
                      </a:r>
                      <a:r>
                        <a:rPr lang="en-IN" sz="1600" b="1" u="none" strike="noStrike" baseline="0" dirty="0">
                          <a:effectLst/>
                        </a:rPr>
                        <a:t> </a:t>
                      </a:r>
                      <a:r>
                        <a:rPr lang="en-IN" sz="1600" b="1" u="none" strike="noStrike" dirty="0">
                          <a:effectLst/>
                        </a:rPr>
                        <a:t>Status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Race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Sex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Widowed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White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419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Widowed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White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7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Widowed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Black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Divorced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White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Separated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White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Divorced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White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Separated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White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Never-married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White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Divorced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White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011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Never-married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White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24584" y="5759355"/>
            <a:ext cx="450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Continuous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Targets (Categorical / Continuous 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6835" y="5759355"/>
            <a:ext cx="342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Features / Attributes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Training Set / Testing Set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319122" y="1428022"/>
          <a:ext cx="899337" cy="39901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9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&lt;=50K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&lt;=50K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&lt;=50K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&lt;=50K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&lt;=50K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&lt;=50K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&lt;=50K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&gt;50K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&lt;=50K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&gt;50K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30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9" y="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Regression: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800"/>
            <a:ext cx="10131693" cy="4720562"/>
          </a:xfrm>
        </p:spPr>
        <p:txBody>
          <a:bodyPr>
            <a:normAutofit/>
          </a:bodyPr>
          <a:lstStyle/>
          <a:p>
            <a:r>
              <a:rPr lang="en-IN" sz="2800" dirty="0"/>
              <a:t>Input: Finite range of Continuous Values.</a:t>
            </a:r>
          </a:p>
          <a:p>
            <a:r>
              <a:rPr lang="en-IN" sz="2800" dirty="0"/>
              <a:t>Output: Finite range of Continuous Values.</a:t>
            </a:r>
          </a:p>
          <a:p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67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Tatwadarshi P. N.</a:t>
            </a:r>
          </a:p>
        </p:txBody>
      </p:sp>
      <p:graphicFrame>
        <p:nvGraphicFramePr>
          <p:cNvPr id="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3400" y="1524000"/>
          <a:ext cx="6629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93840" imgH="2073240" progId="Visio.Drawing.4">
                  <p:embed/>
                </p:oleObj>
              </mc:Choice>
              <mc:Fallback>
                <p:oleObj name="VISIO" r:id="rId2" imgW="3993840" imgH="2073240" progId="Visio.Drawing.4">
                  <p:embed/>
                  <p:pic>
                    <p:nvPicPr>
                      <p:cNvPr id="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6629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0" y="2209800"/>
          <a:ext cx="1995488" cy="34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4959000" imgH="6238800" progId="MS_ClipArt_Gallery.2">
                  <p:embed/>
                </p:oleObj>
              </mc:Choice>
              <mc:Fallback>
                <p:oleObj name="ClipArt" r:id="rId4" imgW="4959000" imgH="6238800" progId="MS_ClipArt_Gallery.2">
                  <p:embed/>
                  <p:pic>
                    <p:nvPicPr>
                      <p:cNvPr id="6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09800"/>
                        <a:ext cx="1995488" cy="34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37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9" y="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Classification: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800"/>
            <a:ext cx="10131693" cy="4720562"/>
          </a:xfrm>
        </p:spPr>
        <p:txBody>
          <a:bodyPr>
            <a:normAutofit/>
          </a:bodyPr>
          <a:lstStyle/>
          <a:p>
            <a:r>
              <a:rPr lang="en-IN" sz="2800" dirty="0"/>
              <a:t>Input: Finite range of Continuous Values.</a:t>
            </a:r>
          </a:p>
          <a:p>
            <a:r>
              <a:rPr lang="en-IN" sz="2800" dirty="0"/>
              <a:t>Output: Categorical.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Tatwadarshi P. N.</a:t>
            </a:r>
          </a:p>
        </p:txBody>
      </p:sp>
      <p:pic>
        <p:nvPicPr>
          <p:cNvPr id="2052" name="Picture 4" descr="GraphPad Prism 8 Curve Fitting Guide - How simple logistic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845" y="2402601"/>
            <a:ext cx="6572181" cy="445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15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2380</TotalTime>
  <Words>433</Words>
  <Application>Microsoft Office PowerPoint</Application>
  <PresentationFormat>Widescreen</PresentationFormat>
  <Paragraphs>115</Paragraphs>
  <Slides>32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1_Facet</vt:lpstr>
      <vt:lpstr>VISIO</vt:lpstr>
      <vt:lpstr>ClipArt</vt:lpstr>
      <vt:lpstr>Machine Learning Algorithms</vt:lpstr>
      <vt:lpstr>Introduction</vt:lpstr>
      <vt:lpstr>Machine Learning</vt:lpstr>
      <vt:lpstr>Machine Learning Models</vt:lpstr>
      <vt:lpstr>Reading a dataset</vt:lpstr>
      <vt:lpstr>Regression: Linear Regression</vt:lpstr>
      <vt:lpstr>Regression</vt:lpstr>
      <vt:lpstr>Classification: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Regression/Classification: Decision Trees</vt:lpstr>
      <vt:lpstr>Regression/Classification: Random Forest</vt:lpstr>
      <vt:lpstr>Regression/Classification: Neural Network</vt:lpstr>
      <vt:lpstr>Clustering: K-Means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Tatwadarshi Nagarhalli</dc:creator>
  <cp:lastModifiedBy>tatwadarshi nagarhalli</cp:lastModifiedBy>
  <cp:revision>7</cp:revision>
  <dcterms:created xsi:type="dcterms:W3CDTF">2023-06-11T16:48:14Z</dcterms:created>
  <dcterms:modified xsi:type="dcterms:W3CDTF">2024-02-20T04:18:05Z</dcterms:modified>
</cp:coreProperties>
</file>