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d9094787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d9094787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d9094787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d9094787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9094787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9094787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9094787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9094787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9094787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9094787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9094787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9094787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90947874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90947874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9094787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d9094787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d9094787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d9094787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9094787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9094787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d909478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d909478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9094787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9094787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9094787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d9094787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90947874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90947874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4343cb0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4343cb0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d909478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d909478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9094787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9094787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9094787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9094787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9094787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9094787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9094787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9094787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9094787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9094787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9094787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9094787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11225" y="743650"/>
            <a:ext cx="5852400" cy="19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Group delay features for openly available dataset-1</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Tejaswini Anuhya Suma - 2018102018</a:t>
            </a:r>
            <a:endParaRPr/>
          </a:p>
          <a:p>
            <a:pPr indent="0" lvl="0" marL="0" rtl="0" algn="ctr">
              <a:spcBef>
                <a:spcPts val="0"/>
              </a:spcBef>
              <a:spcAft>
                <a:spcPts val="0"/>
              </a:spcAft>
              <a:buNone/>
            </a:pPr>
            <a:r>
              <a:rPr lang="en-GB"/>
              <a:t>Jaideep Kumar-2018102001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Demo file graphs-(1/2)</a:t>
            </a:r>
            <a:endParaRPr/>
          </a:p>
        </p:txBody>
      </p:sp>
      <p:sp>
        <p:nvSpPr>
          <p:cNvPr id="124" name="Google Shape;124;p22"/>
          <p:cNvSpPr txBox="1"/>
          <p:nvPr>
            <p:ph idx="1" type="body"/>
          </p:nvPr>
        </p:nvSpPr>
        <p:spPr>
          <a:xfrm>
            <a:off x="0" y="1489825"/>
            <a:ext cx="16485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Group delay graph of a demo .wav file</a:t>
            </a:r>
            <a:endParaRPr/>
          </a:p>
          <a:p>
            <a:pPr indent="0" lvl="0" marL="0" rtl="0" algn="l">
              <a:spcBef>
                <a:spcPts val="1600"/>
              </a:spcBef>
              <a:spcAft>
                <a:spcPts val="1600"/>
              </a:spcAft>
              <a:buNone/>
            </a:pPr>
            <a:r>
              <a:rPr lang="en-GB"/>
              <a:t>Sampling frequency of demo file is 48kHz.</a:t>
            </a:r>
            <a:endParaRPr/>
          </a:p>
        </p:txBody>
      </p:sp>
      <p:pic>
        <p:nvPicPr>
          <p:cNvPr id="125" name="Google Shape;125;p22"/>
          <p:cNvPicPr preferRelativeResize="0"/>
          <p:nvPr/>
        </p:nvPicPr>
        <p:blipFill rotWithShape="1">
          <a:blip r:embed="rId3">
            <a:alphaModFix/>
          </a:blip>
          <a:srcRect b="6857" l="0" r="0" t="10327"/>
          <a:stretch/>
        </p:blipFill>
        <p:spPr>
          <a:xfrm>
            <a:off x="1648400" y="1251800"/>
            <a:ext cx="7495601" cy="38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Demo file Graphs-(2/2)</a:t>
            </a:r>
            <a:endParaRPr/>
          </a:p>
        </p:txBody>
      </p:sp>
      <p:sp>
        <p:nvSpPr>
          <p:cNvPr id="131" name="Google Shape;131;p23"/>
          <p:cNvSpPr txBox="1"/>
          <p:nvPr>
            <p:ph idx="1" type="body"/>
          </p:nvPr>
        </p:nvSpPr>
        <p:spPr>
          <a:xfrm>
            <a:off x="0" y="1344722"/>
            <a:ext cx="1945800" cy="28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numerator group delay function graph for demo file of 48kHz sampling frequency.</a:t>
            </a:r>
            <a:endParaRPr/>
          </a:p>
          <a:p>
            <a:pPr indent="0" lvl="0" marL="0" rtl="0" algn="l">
              <a:spcBef>
                <a:spcPts val="1600"/>
              </a:spcBef>
              <a:spcAft>
                <a:spcPts val="1600"/>
              </a:spcAft>
              <a:buNone/>
            </a:pPr>
            <a:r>
              <a:t/>
            </a:r>
            <a:endParaRPr/>
          </a:p>
        </p:txBody>
      </p:sp>
      <p:pic>
        <p:nvPicPr>
          <p:cNvPr id="132" name="Google Shape;132;p23"/>
          <p:cNvPicPr preferRelativeResize="0"/>
          <p:nvPr/>
        </p:nvPicPr>
        <p:blipFill rotWithShape="1">
          <a:blip r:embed="rId3">
            <a:alphaModFix/>
          </a:blip>
          <a:srcRect b="8291" l="0" r="0" t="8375"/>
          <a:stretch/>
        </p:blipFill>
        <p:spPr>
          <a:xfrm>
            <a:off x="2015675" y="1375725"/>
            <a:ext cx="7128324" cy="376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Healthy person graphs-(1/2)</a:t>
            </a:r>
            <a:endParaRPr/>
          </a:p>
        </p:txBody>
      </p:sp>
      <p:sp>
        <p:nvSpPr>
          <p:cNvPr id="138" name="Google Shape;138;p24"/>
          <p:cNvSpPr txBox="1"/>
          <p:nvPr>
            <p:ph idx="1" type="body"/>
          </p:nvPr>
        </p:nvSpPr>
        <p:spPr>
          <a:xfrm>
            <a:off x="0" y="1489825"/>
            <a:ext cx="2305200" cy="3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is group delay function graph for utterance “a” of a healthy person. </a:t>
            </a:r>
            <a:endParaRPr/>
          </a:p>
          <a:p>
            <a:pPr indent="0" lvl="0" marL="0" rtl="0" algn="l">
              <a:spcBef>
                <a:spcPts val="1600"/>
              </a:spcBef>
              <a:spcAft>
                <a:spcPts val="1600"/>
              </a:spcAft>
              <a:buNone/>
            </a:pPr>
            <a:r>
              <a:rPr lang="en-GB"/>
              <a:t>Sampling frequency is 44.1kHz.</a:t>
            </a:r>
            <a:endParaRPr/>
          </a:p>
        </p:txBody>
      </p:sp>
      <p:pic>
        <p:nvPicPr>
          <p:cNvPr id="139" name="Google Shape;139;p24"/>
          <p:cNvPicPr preferRelativeResize="0"/>
          <p:nvPr/>
        </p:nvPicPr>
        <p:blipFill rotWithShape="1">
          <a:blip r:embed="rId3">
            <a:alphaModFix/>
          </a:blip>
          <a:srcRect b="5742" l="0" r="0" t="8933"/>
          <a:stretch/>
        </p:blipFill>
        <p:spPr>
          <a:xfrm>
            <a:off x="2367250" y="1227000"/>
            <a:ext cx="6776750" cy="391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Healthy person graphs-(2/2)</a:t>
            </a:r>
            <a:endParaRPr/>
          </a:p>
        </p:txBody>
      </p:sp>
      <p:sp>
        <p:nvSpPr>
          <p:cNvPr id="145" name="Google Shape;145;p25"/>
          <p:cNvSpPr txBox="1"/>
          <p:nvPr>
            <p:ph idx="1" type="body"/>
          </p:nvPr>
        </p:nvSpPr>
        <p:spPr>
          <a:xfrm>
            <a:off x="0" y="1489825"/>
            <a:ext cx="29001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is numerator group delay function graph for utterance “a” of a healthy person. </a:t>
            </a:r>
            <a:endParaRPr/>
          </a:p>
          <a:p>
            <a:pPr indent="0" lvl="0" marL="0" rtl="0" algn="l">
              <a:spcBef>
                <a:spcPts val="1600"/>
              </a:spcBef>
              <a:spcAft>
                <a:spcPts val="0"/>
              </a:spcAft>
              <a:buNone/>
            </a:pPr>
            <a:r>
              <a:rPr lang="en-GB"/>
              <a:t>Sampling frequency is 44.1kHz.</a:t>
            </a:r>
            <a:endParaRPr/>
          </a:p>
          <a:p>
            <a:pPr indent="0" lvl="0" marL="0" rtl="0" algn="l">
              <a:spcBef>
                <a:spcPts val="1600"/>
              </a:spcBef>
              <a:spcAft>
                <a:spcPts val="1600"/>
              </a:spcAft>
              <a:buNone/>
            </a:pPr>
            <a:r>
              <a:t/>
            </a:r>
            <a:endParaRPr/>
          </a:p>
        </p:txBody>
      </p:sp>
      <p:pic>
        <p:nvPicPr>
          <p:cNvPr id="146" name="Google Shape;146;p25"/>
          <p:cNvPicPr preferRelativeResize="0"/>
          <p:nvPr/>
        </p:nvPicPr>
        <p:blipFill rotWithShape="1">
          <a:blip r:embed="rId3">
            <a:alphaModFix/>
          </a:blip>
          <a:srcRect b="7342" l="0" r="0" t="-11498"/>
          <a:stretch/>
        </p:blipFill>
        <p:spPr>
          <a:xfrm>
            <a:off x="2801050" y="1053500"/>
            <a:ext cx="6342949" cy="4089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Patient </a:t>
            </a:r>
            <a:r>
              <a:rPr lang="en-GB"/>
              <a:t>graphs-(1/2)</a:t>
            </a:r>
            <a:endParaRPr/>
          </a:p>
        </p:txBody>
      </p:sp>
      <p:sp>
        <p:nvSpPr>
          <p:cNvPr id="152" name="Google Shape;152;p26"/>
          <p:cNvSpPr txBox="1"/>
          <p:nvPr>
            <p:ph idx="1" type="body"/>
          </p:nvPr>
        </p:nvSpPr>
        <p:spPr>
          <a:xfrm>
            <a:off x="0" y="1489825"/>
            <a:ext cx="22842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is group delay function graph for utterance “a” of a patient. </a:t>
            </a:r>
            <a:endParaRPr/>
          </a:p>
          <a:p>
            <a:pPr indent="0" lvl="0" marL="0" rtl="0" algn="l">
              <a:spcBef>
                <a:spcPts val="1600"/>
              </a:spcBef>
              <a:spcAft>
                <a:spcPts val="0"/>
              </a:spcAft>
              <a:buNone/>
            </a:pPr>
            <a:r>
              <a:rPr lang="en-GB"/>
              <a:t>Sampling frequency is 44.1kHz.</a:t>
            </a:r>
            <a:endParaRPr/>
          </a:p>
          <a:p>
            <a:pPr indent="0" lvl="0" marL="0" rtl="0" algn="l">
              <a:spcBef>
                <a:spcPts val="1600"/>
              </a:spcBef>
              <a:spcAft>
                <a:spcPts val="1600"/>
              </a:spcAft>
              <a:buNone/>
            </a:pPr>
            <a:r>
              <a:t/>
            </a:r>
            <a:endParaRPr/>
          </a:p>
        </p:txBody>
      </p:sp>
      <p:pic>
        <p:nvPicPr>
          <p:cNvPr id="153" name="Google Shape;153;p26"/>
          <p:cNvPicPr preferRelativeResize="0"/>
          <p:nvPr/>
        </p:nvPicPr>
        <p:blipFill rotWithShape="1">
          <a:blip r:embed="rId3">
            <a:alphaModFix/>
          </a:blip>
          <a:srcRect b="6608" l="0" r="0" t="10058"/>
          <a:stretch/>
        </p:blipFill>
        <p:spPr>
          <a:xfrm>
            <a:off x="2284200" y="1489825"/>
            <a:ext cx="6859799" cy="3653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Patient </a:t>
            </a:r>
            <a:r>
              <a:rPr lang="en-GB"/>
              <a:t>graphs-(2/2)</a:t>
            </a:r>
            <a:endParaRPr/>
          </a:p>
        </p:txBody>
      </p:sp>
      <p:sp>
        <p:nvSpPr>
          <p:cNvPr id="159" name="Google Shape;159;p27"/>
          <p:cNvSpPr txBox="1"/>
          <p:nvPr>
            <p:ph idx="1" type="body"/>
          </p:nvPr>
        </p:nvSpPr>
        <p:spPr>
          <a:xfrm>
            <a:off x="0" y="1489825"/>
            <a:ext cx="28506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is numerator group delay function graph for utterance “a” of a patient. </a:t>
            </a:r>
            <a:endParaRPr/>
          </a:p>
          <a:p>
            <a:pPr indent="0" lvl="0" marL="0" rtl="0" algn="l">
              <a:spcBef>
                <a:spcPts val="1600"/>
              </a:spcBef>
              <a:spcAft>
                <a:spcPts val="1600"/>
              </a:spcAft>
              <a:buNone/>
            </a:pPr>
            <a:r>
              <a:rPr lang="en-GB"/>
              <a:t>Sampling frequency is 44.1kHz.</a:t>
            </a:r>
            <a:endParaRPr/>
          </a:p>
        </p:txBody>
      </p:sp>
      <p:pic>
        <p:nvPicPr>
          <p:cNvPr id="160" name="Google Shape;160;p27"/>
          <p:cNvPicPr preferRelativeResize="0"/>
          <p:nvPr/>
        </p:nvPicPr>
        <p:blipFill rotWithShape="1">
          <a:blip r:embed="rId3">
            <a:alphaModFix/>
          </a:blip>
          <a:srcRect b="7454" l="0" r="0" t="9715"/>
          <a:stretch/>
        </p:blipFill>
        <p:spPr>
          <a:xfrm>
            <a:off x="2763850" y="1549250"/>
            <a:ext cx="6380149" cy="359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25925" y="4456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Observations:-</a:t>
            </a:r>
            <a:endParaRPr/>
          </a:p>
        </p:txBody>
      </p:sp>
      <p:sp>
        <p:nvSpPr>
          <p:cNvPr id="166" name="Google Shape;166;p28"/>
          <p:cNvSpPr txBox="1"/>
          <p:nvPr>
            <p:ph idx="1" type="body"/>
          </p:nvPr>
        </p:nvSpPr>
        <p:spPr>
          <a:xfrm>
            <a:off x="0" y="1131750"/>
            <a:ext cx="9144000" cy="428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The very first thing to note is how numerator group delay/product spectrum is better than group delay. This is because the magnitude term in the denominator of group delay makes it risky because if the magnitude is small then the group delay will seem like an impulse function.</a:t>
            </a:r>
            <a:endParaRPr sz="1600"/>
          </a:p>
          <a:p>
            <a:pPr indent="-330200" lvl="0" marL="457200" rtl="0" algn="l">
              <a:spcBef>
                <a:spcPts val="0"/>
              </a:spcBef>
              <a:spcAft>
                <a:spcPts val="0"/>
              </a:spcAft>
              <a:buSzPts val="1600"/>
              <a:buChar char="●"/>
            </a:pPr>
            <a:r>
              <a:rPr lang="en-GB" sz="1600"/>
              <a:t>Assumption while all these graphs are plotting is, they are plotted under similar conditions(same number for fft etc.,) </a:t>
            </a:r>
            <a:endParaRPr sz="1600"/>
          </a:p>
          <a:p>
            <a:pPr indent="-330200" lvl="0" marL="457200" rtl="0" algn="l">
              <a:spcBef>
                <a:spcPts val="0"/>
              </a:spcBef>
              <a:spcAft>
                <a:spcPts val="0"/>
              </a:spcAft>
              <a:buSzPts val="1600"/>
              <a:buChar char="●"/>
            </a:pPr>
            <a:r>
              <a:rPr lang="en-GB" sz="1600"/>
              <a:t>While plotting what we have observed is when you try to plot group delay/numerator group delay the number of points of fft makes a difference. </a:t>
            </a:r>
            <a:endParaRPr sz="1600"/>
          </a:p>
          <a:p>
            <a:pPr indent="-330200" lvl="0" marL="457200" rtl="0" algn="l">
              <a:spcBef>
                <a:spcPts val="0"/>
              </a:spcBef>
              <a:spcAft>
                <a:spcPts val="0"/>
              </a:spcAft>
              <a:buSzPts val="1600"/>
              <a:buChar char="●"/>
            </a:pPr>
            <a:r>
              <a:rPr lang="en-GB" sz="1600"/>
              <a:t>This is because when fft for higher number size is calculated the values become more resolved/ higher precision because of which values comc close. </a:t>
            </a:r>
            <a:endParaRPr sz="1600"/>
          </a:p>
          <a:p>
            <a:pPr indent="-330200" lvl="0" marL="457200" rtl="0" algn="l">
              <a:spcBef>
                <a:spcPts val="0"/>
              </a:spcBef>
              <a:spcAft>
                <a:spcPts val="0"/>
              </a:spcAft>
              <a:buSzPts val="1600"/>
              <a:buChar char="●"/>
            </a:pPr>
            <a:r>
              <a:rPr lang="en-GB" sz="1600"/>
              <a:t>Although it is important to have resolution, if we increase the size of fft by more than required, we can see impulse like graphs because the derivative </a:t>
            </a:r>
            <a:r>
              <a:rPr lang="en-GB" sz="1600"/>
              <a:t>won't</a:t>
            </a:r>
            <a:r>
              <a:rPr lang="en-GB" sz="1600"/>
              <a:t> be very stable</a:t>
            </a:r>
            <a:endParaRPr sz="1600"/>
          </a:p>
          <a:p>
            <a:pPr indent="-330200" lvl="0" marL="457200" rtl="0" algn="l">
              <a:spcBef>
                <a:spcPts val="0"/>
              </a:spcBef>
              <a:spcAft>
                <a:spcPts val="0"/>
              </a:spcAft>
              <a:buSzPts val="1600"/>
              <a:buChar char="●"/>
            </a:pPr>
            <a:r>
              <a:rPr lang="en-GB" sz="1600"/>
              <a:t>Another thing to note is  formant frequencies(top 15) for patient will be of less dimension than healthy person.</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Formant Frequencies </a:t>
            </a:r>
            <a:endParaRPr/>
          </a:p>
        </p:txBody>
      </p:sp>
      <p:sp>
        <p:nvSpPr>
          <p:cNvPr id="172" name="Google Shape;172;p29"/>
          <p:cNvSpPr txBox="1"/>
          <p:nvPr>
            <p:ph idx="1" type="body"/>
          </p:nvPr>
        </p:nvSpPr>
        <p:spPr>
          <a:xfrm>
            <a:off x="0" y="1474875"/>
            <a:ext cx="9144000" cy="366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sz="2100"/>
              <a:t> </a:t>
            </a:r>
            <a:r>
              <a:rPr lang="en-GB" sz="2100">
                <a:latin typeface="Times New Roman"/>
                <a:ea typeface="Times New Roman"/>
                <a:cs typeface="Times New Roman"/>
                <a:sym typeface="Times New Roman"/>
              </a:rPr>
              <a:t>Formant analysis provides information about the frequency spectrum. Each utterance has a clearly defined location of formant which captures the resonant frequency of the vocal tract system</a:t>
            </a:r>
            <a:endParaRPr sz="2100">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a:t>So while analysis of pathological speech, analysing formant frequencies can provide a clear perspective to differentiate between a healthy person and a patient.</a:t>
            </a:r>
            <a:endParaRPr/>
          </a:p>
          <a:p>
            <a:pPr indent="-342900" lvl="0" marL="457200" rtl="0" algn="l">
              <a:spcBef>
                <a:spcPts val="0"/>
              </a:spcBef>
              <a:spcAft>
                <a:spcPts val="0"/>
              </a:spcAft>
              <a:buSzPts val="1800"/>
              <a:buChar char="●"/>
            </a:pPr>
            <a:r>
              <a:rPr lang="en-GB"/>
              <a:t>The above statement hold because SLI is caused by abnormality in cleft </a:t>
            </a:r>
            <a:r>
              <a:rPr lang="en-GB"/>
              <a:t>palate</a:t>
            </a:r>
            <a:r>
              <a:rPr lang="en-GB"/>
              <a:t>, and if cleft palate is abnormal, the the resonant frequencies will also change.</a:t>
            </a:r>
            <a:endParaRPr/>
          </a:p>
          <a:p>
            <a:pPr indent="-342900" lvl="0" marL="457200" rtl="0" algn="l">
              <a:spcBef>
                <a:spcPts val="0"/>
              </a:spcBef>
              <a:spcAft>
                <a:spcPts val="0"/>
              </a:spcAft>
              <a:buSzPts val="1800"/>
              <a:buChar char="●"/>
            </a:pPr>
            <a:r>
              <a:rPr lang="en-GB"/>
              <a:t>So we have chose to analyse formants for both healthy and patients using numerator group delay process and then classify using those frequencies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Helper Function-matlab snippet</a:t>
            </a:r>
            <a:endParaRPr/>
          </a:p>
        </p:txBody>
      </p:sp>
      <p:sp>
        <p:nvSpPr>
          <p:cNvPr id="178" name="Google Shape;178;p30"/>
          <p:cNvSpPr txBox="1"/>
          <p:nvPr>
            <p:ph idx="1" type="body"/>
          </p:nvPr>
        </p:nvSpPr>
        <p:spPr>
          <a:xfrm>
            <a:off x="387900" y="1489825"/>
            <a:ext cx="1805700" cy="227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the script used to send all the .wav files to the code and then save the matrix as csv file</a:t>
            </a:r>
            <a:endParaRPr/>
          </a:p>
        </p:txBody>
      </p:sp>
      <p:pic>
        <p:nvPicPr>
          <p:cNvPr id="179" name="Google Shape;179;p30"/>
          <p:cNvPicPr preferRelativeResize="0"/>
          <p:nvPr/>
        </p:nvPicPr>
        <p:blipFill>
          <a:blip r:embed="rId3">
            <a:alphaModFix/>
          </a:blip>
          <a:stretch>
            <a:fillRect/>
          </a:stretch>
        </p:blipFill>
        <p:spPr>
          <a:xfrm>
            <a:off x="2271650" y="1296525"/>
            <a:ext cx="6797999" cy="384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Pseudo</a:t>
            </a:r>
            <a:r>
              <a:rPr lang="en-GB"/>
              <a:t> Code-matlab</a:t>
            </a:r>
            <a:endParaRPr/>
          </a:p>
        </p:txBody>
      </p:sp>
      <p:sp>
        <p:nvSpPr>
          <p:cNvPr id="185" name="Google Shape;185;p31"/>
          <p:cNvSpPr txBox="1"/>
          <p:nvPr>
            <p:ph idx="1" type="body"/>
          </p:nvPr>
        </p:nvSpPr>
        <p:spPr>
          <a:xfrm>
            <a:off x="0" y="1350950"/>
            <a:ext cx="9144000" cy="379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Take a speech signal and divide it into 25ms.</a:t>
            </a:r>
            <a:endParaRPr/>
          </a:p>
          <a:p>
            <a:pPr indent="-342900" lvl="0" marL="457200" rtl="0" algn="l">
              <a:spcBef>
                <a:spcPts val="0"/>
              </a:spcBef>
              <a:spcAft>
                <a:spcPts val="0"/>
              </a:spcAft>
              <a:buSzPts val="1800"/>
              <a:buChar char="●"/>
            </a:pPr>
            <a:r>
              <a:rPr lang="en-GB"/>
              <a:t>Create another signal x, which is obtained by multiplying n to the speech signal y to obtain differentiative term.</a:t>
            </a:r>
            <a:endParaRPr/>
          </a:p>
          <a:p>
            <a:pPr indent="-342900" lvl="0" marL="457200" rtl="0" algn="l">
              <a:spcBef>
                <a:spcPts val="0"/>
              </a:spcBef>
              <a:spcAft>
                <a:spcPts val="0"/>
              </a:spcAft>
              <a:buSzPts val="1800"/>
              <a:buChar char="●"/>
            </a:pPr>
            <a:r>
              <a:rPr lang="en-GB"/>
              <a:t>Apply hamming window on both x,y with overlap step of 5ms.</a:t>
            </a:r>
            <a:endParaRPr/>
          </a:p>
          <a:p>
            <a:pPr indent="-342900" lvl="0" marL="457200" rtl="0" algn="l">
              <a:spcBef>
                <a:spcPts val="0"/>
              </a:spcBef>
              <a:spcAft>
                <a:spcPts val="0"/>
              </a:spcAft>
              <a:buSzPts val="1800"/>
              <a:buChar char="●"/>
            </a:pPr>
            <a:r>
              <a:rPr lang="en-GB"/>
              <a:t>Calculate fft’s both x,y and substitute according to the given formula.</a:t>
            </a:r>
            <a:endParaRPr/>
          </a:p>
          <a:p>
            <a:pPr indent="-342900" lvl="0" marL="457200" rtl="0" algn="l">
              <a:spcBef>
                <a:spcPts val="0"/>
              </a:spcBef>
              <a:spcAft>
                <a:spcPts val="0"/>
              </a:spcAft>
              <a:buSzPts val="1800"/>
              <a:buChar char="●"/>
            </a:pPr>
            <a:r>
              <a:rPr lang="en-GB"/>
              <a:t>Divide sampling frequency to same as fft(x) or fft(y) and take the same frame. </a:t>
            </a:r>
            <a:endParaRPr/>
          </a:p>
          <a:p>
            <a:pPr indent="-342900" lvl="0" marL="457200" rtl="0" algn="l">
              <a:spcBef>
                <a:spcPts val="0"/>
              </a:spcBef>
              <a:spcAft>
                <a:spcPts val="0"/>
              </a:spcAft>
              <a:buSzPts val="1800"/>
              <a:buChar char="●"/>
            </a:pPr>
            <a:r>
              <a:rPr lang="en-GB"/>
              <a:t>Find peaks in the numerator group delay function using findpeaks function.</a:t>
            </a:r>
            <a:endParaRPr/>
          </a:p>
          <a:p>
            <a:pPr indent="-342900" lvl="0" marL="457200" rtl="0" algn="l">
              <a:spcBef>
                <a:spcPts val="0"/>
              </a:spcBef>
              <a:spcAft>
                <a:spcPts val="0"/>
              </a:spcAft>
              <a:buSzPts val="1800"/>
              <a:buChar char="●"/>
            </a:pPr>
            <a:r>
              <a:rPr lang="en-GB"/>
              <a:t>Sort the peaks and take top 15 peak locations.</a:t>
            </a:r>
            <a:endParaRPr/>
          </a:p>
          <a:p>
            <a:pPr indent="-342900" lvl="0" marL="457200" rtl="0" algn="l">
              <a:spcBef>
                <a:spcPts val="0"/>
              </a:spcBef>
              <a:spcAft>
                <a:spcPts val="0"/>
              </a:spcAft>
              <a:buSzPts val="1800"/>
              <a:buChar char="●"/>
            </a:pPr>
            <a:r>
              <a:rPr lang="en-GB"/>
              <a:t>Use this location to get the formant frequencies in that particular frame. Calculate for all frames and store in matrix. </a:t>
            </a:r>
            <a:endParaRPr/>
          </a:p>
          <a:p>
            <a:pPr indent="-342900" lvl="0" marL="457200" rtl="0" algn="l">
              <a:spcBef>
                <a:spcPts val="0"/>
              </a:spcBef>
              <a:spcAft>
                <a:spcPts val="0"/>
              </a:spcAft>
              <a:buSzPts val="1800"/>
              <a:buChar char="●"/>
            </a:pPr>
            <a:r>
              <a:rPr lang="en-GB"/>
              <a:t>Output the matrix.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0" name="Google Shape;70;p14"/>
          <p:cNvSpPr txBox="1"/>
          <p:nvPr>
            <p:ph idx="1" type="body"/>
          </p:nvPr>
        </p:nvSpPr>
        <p:spPr>
          <a:xfrm>
            <a:off x="173525" y="1375725"/>
            <a:ext cx="8737800" cy="34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Speech is a quasi-stationary process and its characteristics are 1D function of time. </a:t>
            </a:r>
            <a:endParaRPr/>
          </a:p>
          <a:p>
            <a:pPr indent="-342900" lvl="0" marL="457200" rtl="0" algn="l">
              <a:spcBef>
                <a:spcPts val="0"/>
              </a:spcBef>
              <a:spcAft>
                <a:spcPts val="0"/>
              </a:spcAft>
              <a:buSzPts val="1800"/>
              <a:buChar char="●"/>
            </a:pPr>
            <a:r>
              <a:rPr lang="en-GB"/>
              <a:t>Speech has alot of information like language information, speaker information, emotion of the person etc., So its very important to analyse speech properly by extracting as much as information as we can.</a:t>
            </a:r>
            <a:endParaRPr/>
          </a:p>
          <a:p>
            <a:pPr indent="-342900" lvl="0" marL="457200" rtl="0" algn="l">
              <a:spcBef>
                <a:spcPts val="0"/>
              </a:spcBef>
              <a:spcAft>
                <a:spcPts val="0"/>
              </a:spcAft>
              <a:buSzPts val="1800"/>
              <a:buChar char="●"/>
            </a:pPr>
            <a:r>
              <a:rPr lang="en-GB"/>
              <a:t>Speech can be analysed in many ways as per our requirement of parameters. Some very important and common analyses include Linear Predictive Coding(LPC), Mel Frequency Cepstral Coefficients etc.,</a:t>
            </a:r>
            <a:endParaRPr/>
          </a:p>
          <a:p>
            <a:pPr indent="-342900" lvl="0" marL="457200" rtl="0" algn="l">
              <a:spcBef>
                <a:spcPts val="0"/>
              </a:spcBef>
              <a:spcAft>
                <a:spcPts val="0"/>
              </a:spcAft>
              <a:buSzPts val="1800"/>
              <a:buChar char="●"/>
            </a:pPr>
            <a:r>
              <a:rPr lang="en-GB"/>
              <a:t>These methods don’t capture the phase information of the signal which can be very useful in many cases, so group delay features can be used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Learning part</a:t>
            </a:r>
            <a:endParaRPr/>
          </a:p>
        </p:txBody>
      </p:sp>
      <p:sp>
        <p:nvSpPr>
          <p:cNvPr id="191" name="Google Shape;19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used SVM(support vector Machine) for machine learning model.</a:t>
            </a:r>
            <a:endParaRPr/>
          </a:p>
          <a:p>
            <a:pPr indent="-342900" lvl="0" marL="457200" rtl="0" algn="l">
              <a:spcBef>
                <a:spcPts val="0"/>
              </a:spcBef>
              <a:spcAft>
                <a:spcPts val="0"/>
              </a:spcAft>
              <a:buSzPts val="1800"/>
              <a:buChar char="●"/>
            </a:pPr>
            <a:r>
              <a:rPr lang="en-GB"/>
              <a:t>We use cross validation to calculate accuracy and prevent overfitting on the date.</a:t>
            </a:r>
            <a:endParaRPr/>
          </a:p>
          <a:p>
            <a:pPr indent="-342900" lvl="0" marL="457200" rtl="0" algn="l">
              <a:spcBef>
                <a:spcPts val="0"/>
              </a:spcBef>
              <a:spcAft>
                <a:spcPts val="0"/>
              </a:spcAft>
              <a:buSzPts val="1800"/>
              <a:buChar char="●"/>
            </a:pPr>
            <a:r>
              <a:rPr lang="en-GB"/>
              <a:t>It is a popular method because it is simple to understand and procedure is as follows:</a:t>
            </a:r>
            <a:endParaRPr/>
          </a:p>
          <a:p>
            <a:pPr indent="-317500" lvl="1" marL="914400" rtl="0" algn="l">
              <a:spcBef>
                <a:spcPts val="0"/>
              </a:spcBef>
              <a:spcAft>
                <a:spcPts val="0"/>
              </a:spcAft>
              <a:buSzPts val="1400"/>
              <a:buChar char="○"/>
            </a:pPr>
            <a:r>
              <a:rPr lang="en-GB"/>
              <a:t>Shuffle the dataset randomly and split it into k groups.(we took k=5)</a:t>
            </a:r>
            <a:endParaRPr/>
          </a:p>
          <a:p>
            <a:pPr indent="-317500" lvl="1" marL="914400" rtl="0" algn="l">
              <a:spcBef>
                <a:spcPts val="0"/>
              </a:spcBef>
              <a:spcAft>
                <a:spcPts val="0"/>
              </a:spcAft>
              <a:buSzPts val="1400"/>
              <a:buChar char="○"/>
            </a:pPr>
            <a:r>
              <a:rPr lang="en-GB"/>
              <a:t>Take the group as a hold out or test data set</a:t>
            </a:r>
            <a:endParaRPr/>
          </a:p>
          <a:p>
            <a:pPr indent="-317500" lvl="1" marL="914400" rtl="0" algn="l">
              <a:spcBef>
                <a:spcPts val="0"/>
              </a:spcBef>
              <a:spcAft>
                <a:spcPts val="0"/>
              </a:spcAft>
              <a:buSzPts val="1400"/>
              <a:buChar char="○"/>
            </a:pPr>
            <a:r>
              <a:rPr lang="en-GB"/>
              <a:t>Take the remaining groups as a training data set </a:t>
            </a:r>
            <a:endParaRPr/>
          </a:p>
          <a:p>
            <a:pPr indent="-317500" lvl="1" marL="914400" rtl="0" algn="l">
              <a:spcBef>
                <a:spcPts val="0"/>
              </a:spcBef>
              <a:spcAft>
                <a:spcPts val="0"/>
              </a:spcAft>
              <a:buSzPts val="1400"/>
              <a:buChar char="○"/>
            </a:pPr>
            <a:r>
              <a:rPr lang="en-GB"/>
              <a:t>Fit the model on the training set and evaluate it on the test set</a:t>
            </a:r>
            <a:endParaRPr/>
          </a:p>
          <a:p>
            <a:pPr indent="-317500" lvl="1" marL="914400" rtl="0" algn="l">
              <a:spcBef>
                <a:spcPts val="0"/>
              </a:spcBef>
              <a:spcAft>
                <a:spcPts val="0"/>
              </a:spcAft>
              <a:buSzPts val="1400"/>
              <a:buChar char="○"/>
            </a:pPr>
            <a:r>
              <a:rPr lang="en-GB"/>
              <a:t>Retain the evaluation score and discard the model</a:t>
            </a:r>
            <a:endParaRPr/>
          </a:p>
          <a:p>
            <a:pPr indent="-317500" lvl="1" marL="914400" rtl="0" algn="l">
              <a:spcBef>
                <a:spcPts val="0"/>
              </a:spcBef>
              <a:spcAft>
                <a:spcPts val="0"/>
              </a:spcAft>
              <a:buSzPts val="1400"/>
              <a:buChar char="○"/>
            </a:pPr>
            <a:r>
              <a:rPr lang="en-GB"/>
              <a:t>Calculate mean of scores to get the final accuracy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Pseudo Code-python</a:t>
            </a:r>
            <a:endParaRPr/>
          </a:p>
        </p:txBody>
      </p:sp>
      <p:sp>
        <p:nvSpPr>
          <p:cNvPr id="197" name="Google Shape;197;p33"/>
          <p:cNvSpPr txBox="1"/>
          <p:nvPr>
            <p:ph idx="1" type="body"/>
          </p:nvPr>
        </p:nvSpPr>
        <p:spPr>
          <a:xfrm>
            <a:off x="0" y="1499675"/>
            <a:ext cx="9144000" cy="364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Download the above matrix for each .wav file as .csv files and load into the notebook using os library.</a:t>
            </a:r>
            <a:endParaRPr/>
          </a:p>
          <a:p>
            <a:pPr indent="-342900" lvl="0" marL="457200" rtl="0" algn="l">
              <a:spcBef>
                <a:spcPts val="0"/>
              </a:spcBef>
              <a:spcAft>
                <a:spcPts val="0"/>
              </a:spcAft>
              <a:buSzPts val="1800"/>
              <a:buChar char="●"/>
            </a:pPr>
            <a:r>
              <a:rPr lang="en-GB"/>
              <a:t>Read each csv as a dataframe and seperate the last column which is the id(0-healthy, 1-patient) </a:t>
            </a:r>
            <a:endParaRPr/>
          </a:p>
          <a:p>
            <a:pPr indent="-342900" lvl="0" marL="457200" rtl="0" algn="l">
              <a:spcBef>
                <a:spcPts val="0"/>
              </a:spcBef>
              <a:spcAft>
                <a:spcPts val="0"/>
              </a:spcAft>
              <a:buSzPts val="1800"/>
              <a:buChar char="●"/>
            </a:pPr>
            <a:r>
              <a:rPr lang="en-GB"/>
              <a:t>Calculate the mean, standard deviation, skewness and kurtosis</a:t>
            </a:r>
            <a:endParaRPr/>
          </a:p>
          <a:p>
            <a:pPr indent="-317500" lvl="1" marL="914400" rtl="0" algn="l">
              <a:spcBef>
                <a:spcPts val="0"/>
              </a:spcBef>
              <a:spcAft>
                <a:spcPts val="0"/>
              </a:spcAft>
              <a:buSzPts val="1400"/>
              <a:buChar char="○"/>
            </a:pPr>
            <a:r>
              <a:rPr lang="en-GB"/>
              <a:t>Skewness is a measure of asymmetry and kurtosis is a measure how much the tails of this distribution are different from normal distribution</a:t>
            </a:r>
            <a:endParaRPr/>
          </a:p>
          <a:p>
            <a:pPr indent="-342900" lvl="0" marL="457200" rtl="0" algn="l">
              <a:spcBef>
                <a:spcPts val="0"/>
              </a:spcBef>
              <a:spcAft>
                <a:spcPts val="0"/>
              </a:spcAft>
              <a:buSzPts val="1800"/>
              <a:buChar char="●"/>
            </a:pPr>
            <a:r>
              <a:rPr lang="en-GB"/>
              <a:t>Append them  horizontally to get the final feature vector</a:t>
            </a:r>
            <a:endParaRPr/>
          </a:p>
          <a:p>
            <a:pPr indent="-342900" lvl="0" marL="457200" rtl="0" algn="l">
              <a:spcBef>
                <a:spcPts val="0"/>
              </a:spcBef>
              <a:spcAft>
                <a:spcPts val="0"/>
              </a:spcAft>
              <a:buSzPts val="1800"/>
              <a:buChar char="●"/>
            </a:pPr>
            <a:r>
              <a:rPr lang="en-GB"/>
              <a:t>Create a model(Here SVM)</a:t>
            </a:r>
            <a:endParaRPr/>
          </a:p>
          <a:p>
            <a:pPr indent="-342900" lvl="0" marL="457200" rtl="0" algn="l">
              <a:spcBef>
                <a:spcPts val="0"/>
              </a:spcBef>
              <a:spcAft>
                <a:spcPts val="0"/>
              </a:spcAft>
              <a:buSzPts val="1800"/>
              <a:buChar char="●"/>
            </a:pPr>
            <a:r>
              <a:rPr lang="en-GB"/>
              <a:t>Use inbuilt libraries for </a:t>
            </a:r>
            <a:r>
              <a:rPr lang="en-GB"/>
              <a:t>K Fold</a:t>
            </a:r>
            <a:r>
              <a:rPr lang="en-GB"/>
              <a:t> and cross_validation_score to split the dataset and fit the model. Calculate accuracy using the mean(scores)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203" name="Google Shape;203;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When we used only vowels for training the model, we got 60 percent accuracy.</a:t>
            </a:r>
            <a:endParaRPr/>
          </a:p>
          <a:p>
            <a:pPr indent="-342900" lvl="0" marL="457200" rtl="0" algn="l">
              <a:spcBef>
                <a:spcPts val="0"/>
              </a:spcBef>
              <a:spcAft>
                <a:spcPts val="0"/>
              </a:spcAft>
              <a:buSzPts val="1800"/>
              <a:buChar char="●"/>
            </a:pPr>
            <a:r>
              <a:rPr lang="en-GB"/>
              <a:t>When we used the whole dataset(which makes the model more robust), we got  around the same values.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182880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76" name="Google Shape;76;p15"/>
          <p:cNvSpPr txBox="1"/>
          <p:nvPr>
            <p:ph idx="1" type="body"/>
          </p:nvPr>
        </p:nvSpPr>
        <p:spPr>
          <a:xfrm>
            <a:off x="148725" y="1388125"/>
            <a:ext cx="8812200" cy="35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Pathology in speech refers to communication disorders (speech disorders and language disorders), cognitive-communication disorders, voice disorders, and swallowing disorders.</a:t>
            </a:r>
            <a:endParaRPr/>
          </a:p>
          <a:p>
            <a:pPr indent="-342900" lvl="0" marL="457200" rtl="0" algn="l">
              <a:spcBef>
                <a:spcPts val="0"/>
              </a:spcBef>
              <a:spcAft>
                <a:spcPts val="0"/>
              </a:spcAft>
              <a:buSzPts val="1800"/>
              <a:buChar char="●"/>
            </a:pPr>
            <a:r>
              <a:rPr lang="en-GB"/>
              <a:t>The most common case of voice channel pathology (especially in children) is due to the cleft palate(Cleft palate, both primarily and secondary, is a hard, unsightly malformation, most commonly encountered in face's fracture).</a:t>
            </a:r>
            <a:endParaRPr/>
          </a:p>
          <a:p>
            <a:pPr indent="-342900" lvl="0" marL="457200" rtl="0" algn="l">
              <a:spcBef>
                <a:spcPts val="0"/>
              </a:spcBef>
              <a:spcAft>
                <a:spcPts val="0"/>
              </a:spcAft>
              <a:buSzPts val="1800"/>
              <a:buChar char="●"/>
            </a:pPr>
            <a:r>
              <a:rPr lang="en-GB"/>
              <a:t>Cleft palate, direct effect of which is permanent and uncontrolled acoustic feedback between oral and nose channel revealed by forced nasalization of initially non-nose speech sounds.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Pictorial Representation</a:t>
            </a:r>
            <a:endParaRPr/>
          </a:p>
        </p:txBody>
      </p:sp>
      <p:sp>
        <p:nvSpPr>
          <p:cNvPr id="82" name="Google Shape;82;p16"/>
          <p:cNvSpPr txBox="1"/>
          <p:nvPr>
            <p:ph idx="1" type="body"/>
          </p:nvPr>
        </p:nvSpPr>
        <p:spPr>
          <a:xfrm>
            <a:off x="0" y="1365900"/>
            <a:ext cx="20451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deformed elements of speech organs are not capable of shaping sound as subtly as healthy organs.</a:t>
            </a:r>
            <a:endParaRPr/>
          </a:p>
          <a:p>
            <a:pPr indent="0" lvl="0" marL="0" rtl="0" algn="l">
              <a:spcBef>
                <a:spcPts val="1600"/>
              </a:spcBef>
              <a:spcAft>
                <a:spcPts val="1600"/>
              </a:spcAft>
              <a:buNone/>
            </a:pPr>
            <a:r>
              <a:rPr lang="en-GB"/>
              <a:t>So there would be irregularities in speech related aspects</a:t>
            </a:r>
            <a:endParaRPr/>
          </a:p>
        </p:txBody>
      </p:sp>
      <p:pic>
        <p:nvPicPr>
          <p:cNvPr id="83" name="Google Shape;83;p16"/>
          <p:cNvPicPr preferRelativeResize="0"/>
          <p:nvPr/>
        </p:nvPicPr>
        <p:blipFill rotWithShape="1">
          <a:blip r:embed="rId3">
            <a:alphaModFix/>
          </a:blip>
          <a:srcRect b="0" l="-2406" r="0" t="0"/>
          <a:stretch/>
        </p:blipFill>
        <p:spPr>
          <a:xfrm>
            <a:off x="1964550" y="1567363"/>
            <a:ext cx="7179450" cy="292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is our project?</a:t>
            </a:r>
            <a:endParaRPr/>
          </a:p>
        </p:txBody>
      </p:sp>
      <p:sp>
        <p:nvSpPr>
          <p:cNvPr id="89" name="Google Shape;89;p17"/>
          <p:cNvSpPr txBox="1"/>
          <p:nvPr>
            <p:ph idx="1" type="body"/>
          </p:nvPr>
        </p:nvSpPr>
        <p:spPr>
          <a:xfrm>
            <a:off x="0" y="1474900"/>
            <a:ext cx="9144000" cy="376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Our project is to extract group delay features on the pathological dataset and observe/classify how it is different from normal speech using the features.</a:t>
            </a:r>
            <a:endParaRPr/>
          </a:p>
          <a:p>
            <a:pPr indent="-342900" lvl="0" marL="457200" rtl="0" algn="l">
              <a:spcBef>
                <a:spcPts val="0"/>
              </a:spcBef>
              <a:spcAft>
                <a:spcPts val="0"/>
              </a:spcAft>
              <a:buSzPts val="1800"/>
              <a:buChar char="●"/>
            </a:pPr>
            <a:r>
              <a:rPr lang="en-GB"/>
              <a:t>Our dataset is “Speech Database of Typical Children and Children with Speech Language Impairment”- from children from 4 to 11 years</a:t>
            </a:r>
            <a:endParaRPr/>
          </a:p>
          <a:p>
            <a:pPr indent="-342900" lvl="0" marL="457200" rtl="0" algn="l">
              <a:spcBef>
                <a:spcPts val="0"/>
              </a:spcBef>
              <a:spcAft>
                <a:spcPts val="0"/>
              </a:spcAft>
              <a:buSzPts val="1800"/>
              <a:buChar char="●"/>
            </a:pPr>
            <a:r>
              <a:rPr lang="en-GB"/>
              <a:t>This dataset is created by the LANNA research group in the Faculty of Electrical Engineering at Czech Technical University in Prague.</a:t>
            </a:r>
            <a:endParaRPr/>
          </a:p>
          <a:p>
            <a:pPr indent="-342900" lvl="0" marL="457200" rtl="0" algn="l">
              <a:spcBef>
                <a:spcPts val="0"/>
              </a:spcBef>
              <a:spcAft>
                <a:spcPts val="0"/>
              </a:spcAft>
              <a:buSzPts val="1800"/>
              <a:buChar char="●"/>
            </a:pPr>
            <a:r>
              <a:rPr lang="en-GB"/>
              <a:t> Two databases were recorded: one for healthy children’s speech (recorded in kindergarten and in the first level of elementary school) and the other for pathological speech of children with a Specific Language Impairment (recorded at a surgery of speech and language therapists and at the hospital).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Dataset Contents</a:t>
            </a:r>
            <a:endParaRPr/>
          </a:p>
        </p:txBody>
      </p:sp>
      <p:sp>
        <p:nvSpPr>
          <p:cNvPr id="95" name="Google Shape;95;p18"/>
          <p:cNvSpPr txBox="1"/>
          <p:nvPr>
            <p:ph idx="1" type="body"/>
          </p:nvPr>
        </p:nvSpPr>
        <p:spPr>
          <a:xfrm>
            <a:off x="0" y="1487275"/>
            <a:ext cx="9144000" cy="374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There 2 main folders in this dataset, Healthy folder and patients folder. </a:t>
            </a:r>
            <a:endParaRPr/>
          </a:p>
          <a:p>
            <a:pPr indent="-342900" lvl="0" marL="457200" rtl="0" algn="l">
              <a:spcBef>
                <a:spcPts val="0"/>
              </a:spcBef>
              <a:spcAft>
                <a:spcPts val="0"/>
              </a:spcAft>
              <a:buSzPts val="1800"/>
              <a:buChar char="●"/>
            </a:pPr>
            <a:r>
              <a:rPr lang="en-GB"/>
              <a:t>In each folder there are .wav files for different utterances and for different patients.</a:t>
            </a:r>
            <a:endParaRPr/>
          </a:p>
          <a:p>
            <a:pPr indent="-317500" lvl="1" marL="914400" rtl="0" algn="l">
              <a:spcBef>
                <a:spcPts val="0"/>
              </a:spcBef>
              <a:spcAft>
                <a:spcPts val="0"/>
              </a:spcAft>
              <a:buSzPts val="1400"/>
              <a:buChar char="○"/>
            </a:pPr>
            <a:r>
              <a:rPr lang="en-GB"/>
              <a:t>Vowels, consonants, 1 </a:t>
            </a:r>
            <a:r>
              <a:rPr lang="en-GB"/>
              <a:t>syllable</a:t>
            </a:r>
            <a:r>
              <a:rPr lang="en-GB"/>
              <a:t>, 2 syllables...5 syllables.</a:t>
            </a:r>
            <a:endParaRPr/>
          </a:p>
          <a:p>
            <a:pPr indent="-342900" lvl="0" marL="457200" rtl="0" algn="l">
              <a:spcBef>
                <a:spcPts val="0"/>
              </a:spcBef>
              <a:spcAft>
                <a:spcPts val="0"/>
              </a:spcAft>
              <a:buSzPts val="1800"/>
              <a:buChar char="●"/>
            </a:pPr>
            <a:r>
              <a:rPr lang="en-GB"/>
              <a:t>Number of patients taken for analysis are </a:t>
            </a:r>
            <a:endParaRPr/>
          </a:p>
          <a:p>
            <a:pPr indent="-317500" lvl="1" marL="914400" rtl="0" algn="l">
              <a:spcBef>
                <a:spcPts val="0"/>
              </a:spcBef>
              <a:spcAft>
                <a:spcPts val="0"/>
              </a:spcAft>
              <a:buSzPts val="1400"/>
              <a:buChar char="○"/>
            </a:pPr>
            <a:r>
              <a:rPr lang="en-GB"/>
              <a:t>Healthy-P26 to P69- 43 persons</a:t>
            </a:r>
            <a:endParaRPr/>
          </a:p>
          <a:p>
            <a:pPr indent="-317500" lvl="1" marL="914400" rtl="0" algn="l">
              <a:spcBef>
                <a:spcPts val="0"/>
              </a:spcBef>
              <a:spcAft>
                <a:spcPts val="0"/>
              </a:spcAft>
              <a:buSzPts val="1400"/>
              <a:buChar char="○"/>
            </a:pPr>
            <a:r>
              <a:rPr lang="en-GB"/>
              <a:t>Patients-P8 to P61-54 persons</a:t>
            </a:r>
            <a:endParaRPr/>
          </a:p>
          <a:p>
            <a:pPr indent="-342900" lvl="0" marL="457200" rtl="0" algn="l">
              <a:spcBef>
                <a:spcPts val="0"/>
              </a:spcBef>
              <a:spcAft>
                <a:spcPts val="0"/>
              </a:spcAft>
              <a:buSzPts val="1800"/>
              <a:buChar char="●"/>
            </a:pPr>
            <a:r>
              <a:rPr lang="en-GB"/>
              <a:t>One important thing to note about this dataset is every .wav file resampled to 44.1kHz sampling frequency.</a:t>
            </a:r>
            <a:endParaRPr/>
          </a:p>
          <a:p>
            <a:pPr indent="-342900" lvl="0" marL="457200" rtl="0" algn="l">
              <a:spcBef>
                <a:spcPts val="0"/>
              </a:spcBef>
              <a:spcAft>
                <a:spcPts val="0"/>
              </a:spcAft>
              <a:buSzPts val="1800"/>
              <a:buChar char="●"/>
            </a:pPr>
            <a:r>
              <a:rPr lang="en-GB"/>
              <a:t>Total number of .wav files are 1680(Healthy)+2079(patients)=3759 speech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is Group Delay?</a:t>
            </a:r>
            <a:endParaRPr/>
          </a:p>
        </p:txBody>
      </p:sp>
      <p:sp>
        <p:nvSpPr>
          <p:cNvPr id="101" name="Google Shape;101;p19"/>
          <p:cNvSpPr txBox="1"/>
          <p:nvPr>
            <p:ph idx="1" type="body"/>
          </p:nvPr>
        </p:nvSpPr>
        <p:spPr>
          <a:xfrm>
            <a:off x="387900" y="1489824"/>
            <a:ext cx="8368200" cy="100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Group delay is derived from phase information of a signal</a:t>
            </a:r>
            <a:endParaRPr/>
          </a:p>
          <a:p>
            <a:pPr indent="-342900" lvl="0" marL="457200" rtl="0" algn="l">
              <a:spcBef>
                <a:spcPts val="0"/>
              </a:spcBef>
              <a:spcAft>
                <a:spcPts val="0"/>
              </a:spcAft>
              <a:buSzPts val="1800"/>
              <a:buChar char="●"/>
            </a:pPr>
            <a:r>
              <a:rPr lang="en-GB"/>
              <a:t>To be precise:</a:t>
            </a:r>
            <a:endParaRPr/>
          </a:p>
          <a:p>
            <a:pPr indent="-317500" lvl="1" marL="914400" rtl="0" algn="l">
              <a:spcBef>
                <a:spcPts val="0"/>
              </a:spcBef>
              <a:spcAft>
                <a:spcPts val="0"/>
              </a:spcAft>
              <a:buSzPts val="1400"/>
              <a:buChar char="○"/>
            </a:pPr>
            <a:r>
              <a:rPr lang="en-GB"/>
              <a:t>Group delay is defined as negative derivative of phase(FT signal).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2" name="Google Shape;102;p19"/>
          <p:cNvPicPr preferRelativeResize="0"/>
          <p:nvPr/>
        </p:nvPicPr>
        <p:blipFill>
          <a:blip r:embed="rId3">
            <a:alphaModFix/>
          </a:blip>
          <a:stretch>
            <a:fillRect/>
          </a:stretch>
        </p:blipFill>
        <p:spPr>
          <a:xfrm>
            <a:off x="2246350" y="2571750"/>
            <a:ext cx="3888250" cy="1141656"/>
          </a:xfrm>
          <a:prstGeom prst="rect">
            <a:avLst/>
          </a:prstGeom>
          <a:noFill/>
          <a:ln>
            <a:noFill/>
          </a:ln>
        </p:spPr>
      </p:pic>
      <p:sp>
        <p:nvSpPr>
          <p:cNvPr id="103" name="Google Shape;103;p19"/>
          <p:cNvSpPr txBox="1"/>
          <p:nvPr/>
        </p:nvSpPr>
        <p:spPr>
          <a:xfrm>
            <a:off x="446200" y="3854550"/>
            <a:ext cx="8427900" cy="1141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Roboto"/>
              <a:buChar char="●"/>
            </a:pPr>
            <a:r>
              <a:rPr lang="en-GB" sz="2100">
                <a:solidFill>
                  <a:schemeClr val="dk1"/>
                </a:solidFill>
                <a:latin typeface="Roboto"/>
                <a:ea typeface="Roboto"/>
                <a:cs typeface="Roboto"/>
                <a:sym typeface="Roboto"/>
              </a:rPr>
              <a:t>Let x[n] be a signal, whose continuous phase spectrum is given by θ(e jω) and calculated from fft of cepstrum(ifft(log(fft))) of the signal and use that for group delay functions.</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Properties Of Group Delay</a:t>
            </a:r>
            <a:endParaRPr/>
          </a:p>
        </p:txBody>
      </p:sp>
      <p:sp>
        <p:nvSpPr>
          <p:cNvPr id="109" name="Google Shape;109;p20"/>
          <p:cNvSpPr txBox="1"/>
          <p:nvPr>
            <p:ph idx="1" type="body"/>
          </p:nvPr>
        </p:nvSpPr>
        <p:spPr>
          <a:xfrm>
            <a:off x="0" y="1450100"/>
            <a:ext cx="9144000" cy="3693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t> Poles  and zeros of the transfer function show as peaks and valleys in the group delay function respectively.</a:t>
            </a:r>
            <a:endParaRPr/>
          </a:p>
          <a:p>
            <a:pPr indent="-342900" lvl="0" marL="457200" rtl="0" algn="l">
              <a:lnSpc>
                <a:spcPct val="100000"/>
              </a:lnSpc>
              <a:spcBef>
                <a:spcPts val="0"/>
              </a:spcBef>
              <a:spcAft>
                <a:spcPts val="0"/>
              </a:spcAft>
              <a:buSzPts val="1800"/>
              <a:buChar char="●"/>
            </a:pPr>
            <a:r>
              <a:rPr lang="en-GB"/>
              <a:t>The peaks in group delay function plot are having more resolution than compared to magnitude spectrum(high resolution property) because of which this is preferred compared to magnitude spectrum.</a:t>
            </a:r>
            <a:endParaRPr/>
          </a:p>
          <a:p>
            <a:pPr indent="-342900" lvl="0" marL="457200" rtl="0" algn="l">
              <a:lnSpc>
                <a:spcPct val="100000"/>
              </a:lnSpc>
              <a:spcBef>
                <a:spcPts val="0"/>
              </a:spcBef>
              <a:spcAft>
                <a:spcPts val="0"/>
              </a:spcAft>
              <a:buSzPts val="1800"/>
              <a:buChar char="●"/>
            </a:pPr>
            <a:r>
              <a:rPr lang="en-GB"/>
              <a:t>Peaks in Group delay spectrum give formant frequencies.</a:t>
            </a:r>
            <a:endParaRPr/>
          </a:p>
          <a:p>
            <a:pPr indent="-342900" lvl="0" marL="457200" rtl="0" algn="l">
              <a:lnSpc>
                <a:spcPct val="100000"/>
              </a:lnSpc>
              <a:spcBef>
                <a:spcPts val="0"/>
              </a:spcBef>
              <a:spcAft>
                <a:spcPts val="0"/>
              </a:spcAft>
              <a:buSzPts val="1800"/>
              <a:buChar char="●"/>
            </a:pPr>
            <a:r>
              <a:rPr lang="en-GB"/>
              <a:t>Group delay can  be simplified as follows, where Y(</a:t>
            </a:r>
            <a:r>
              <a:rPr lang="en-GB" sz="2100"/>
              <a:t>ω</a:t>
            </a:r>
            <a:r>
              <a:rPr lang="en-GB"/>
              <a:t>) is fft of n*x[n](differentiation property of fourier transform)</a:t>
            </a:r>
            <a:endParaRPr/>
          </a:p>
        </p:txBody>
      </p:sp>
      <p:pic>
        <p:nvPicPr>
          <p:cNvPr id="110" name="Google Shape;110;p20"/>
          <p:cNvPicPr preferRelativeResize="0"/>
          <p:nvPr/>
        </p:nvPicPr>
        <p:blipFill>
          <a:blip r:embed="rId3">
            <a:alphaModFix/>
          </a:blip>
          <a:stretch>
            <a:fillRect/>
          </a:stretch>
        </p:blipFill>
        <p:spPr>
          <a:xfrm>
            <a:off x="2327225" y="3769175"/>
            <a:ext cx="3417725" cy="126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Product Spectrum/Numerator group delay</a:t>
            </a:r>
            <a:endParaRPr/>
          </a:p>
        </p:txBody>
      </p:sp>
      <p:sp>
        <p:nvSpPr>
          <p:cNvPr id="116" name="Google Shape;116;p21"/>
          <p:cNvSpPr txBox="1"/>
          <p:nvPr>
            <p:ph idx="1" type="body"/>
          </p:nvPr>
        </p:nvSpPr>
        <p:spPr>
          <a:xfrm>
            <a:off x="387900" y="15270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Product Spectrum is defined as follows:</a:t>
            </a:r>
            <a:endParaRPr/>
          </a:p>
          <a:p>
            <a:pPr indent="0" lvl="0" marL="914400" rtl="0" algn="l">
              <a:spcBef>
                <a:spcPts val="160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2337875" y="1941801"/>
            <a:ext cx="3819525" cy="929000"/>
          </a:xfrm>
          <a:prstGeom prst="rect">
            <a:avLst/>
          </a:prstGeom>
          <a:noFill/>
          <a:ln>
            <a:noFill/>
          </a:ln>
        </p:spPr>
      </p:pic>
      <p:sp>
        <p:nvSpPr>
          <p:cNvPr id="118" name="Google Shape;118;p21"/>
          <p:cNvSpPr txBox="1"/>
          <p:nvPr/>
        </p:nvSpPr>
        <p:spPr>
          <a:xfrm>
            <a:off x="508175" y="3011750"/>
            <a:ext cx="7733700" cy="189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 The product spectrum is influenced by both the magnitude spectrum and the phase spectrum.</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 It enhances the region of peaks and poles Group Delay Function and has an envelope comparable to that of the power spectrum.</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This Product Spectrum helps in avoiding the </a:t>
            </a:r>
            <a:r>
              <a:rPr lang="en-GB" sz="1800">
                <a:solidFill>
                  <a:schemeClr val="dk1"/>
                </a:solidFill>
                <a:latin typeface="Roboto"/>
                <a:ea typeface="Roboto"/>
                <a:cs typeface="Roboto"/>
                <a:sym typeface="Roboto"/>
              </a:rPr>
              <a:t>spurious</a:t>
            </a:r>
            <a:r>
              <a:rPr lang="en-GB" sz="1800">
                <a:solidFill>
                  <a:schemeClr val="dk1"/>
                </a:solidFill>
                <a:latin typeface="Roboto"/>
                <a:ea typeface="Roboto"/>
                <a:cs typeface="Roboto"/>
                <a:sym typeface="Roboto"/>
              </a:rPr>
              <a:t> peaks which we get in group delay function</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