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91FDE15-8154-45DB-9204-9735C71BAF4D}"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2B26C6-FC54-4CD9-9E17-1CBDDD96CE82}" type="slidenum">
              <a:rPr lang="en-US" smtClean="0"/>
              <a:t>‹#›</a:t>
            </a:fld>
            <a:endParaRPr lang="en-US"/>
          </a:p>
        </p:txBody>
      </p:sp>
    </p:spTree>
    <p:extLst>
      <p:ext uri="{BB962C8B-B14F-4D97-AF65-F5344CB8AC3E}">
        <p14:creationId xmlns:p14="http://schemas.microsoft.com/office/powerpoint/2010/main" val="3815664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1FDE15-8154-45DB-9204-9735C71BAF4D}"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2B26C6-FC54-4CD9-9E17-1CBDDD96CE82}" type="slidenum">
              <a:rPr lang="en-US" smtClean="0"/>
              <a:t>‹#›</a:t>
            </a:fld>
            <a:endParaRPr lang="en-US"/>
          </a:p>
        </p:txBody>
      </p:sp>
    </p:spTree>
    <p:extLst>
      <p:ext uri="{BB962C8B-B14F-4D97-AF65-F5344CB8AC3E}">
        <p14:creationId xmlns:p14="http://schemas.microsoft.com/office/powerpoint/2010/main" val="2944865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1FDE15-8154-45DB-9204-9735C71BAF4D}"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2B26C6-FC54-4CD9-9E17-1CBDDD96CE82}" type="slidenum">
              <a:rPr lang="en-US" smtClean="0"/>
              <a:t>‹#›</a:t>
            </a:fld>
            <a:endParaRPr lang="en-US"/>
          </a:p>
        </p:txBody>
      </p:sp>
    </p:spTree>
    <p:extLst>
      <p:ext uri="{BB962C8B-B14F-4D97-AF65-F5344CB8AC3E}">
        <p14:creationId xmlns:p14="http://schemas.microsoft.com/office/powerpoint/2010/main" val="661502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1FDE15-8154-45DB-9204-9735C71BAF4D}"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2B26C6-FC54-4CD9-9E17-1CBDDD96CE82}" type="slidenum">
              <a:rPr lang="en-US" smtClean="0"/>
              <a:t>‹#›</a:t>
            </a:fld>
            <a:endParaRPr lang="en-US"/>
          </a:p>
        </p:txBody>
      </p:sp>
    </p:spTree>
    <p:extLst>
      <p:ext uri="{BB962C8B-B14F-4D97-AF65-F5344CB8AC3E}">
        <p14:creationId xmlns:p14="http://schemas.microsoft.com/office/powerpoint/2010/main" val="1057736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91FDE15-8154-45DB-9204-9735C71BAF4D}"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2B26C6-FC54-4CD9-9E17-1CBDDD96CE82}" type="slidenum">
              <a:rPr lang="en-US" smtClean="0"/>
              <a:t>‹#›</a:t>
            </a:fld>
            <a:endParaRPr lang="en-US"/>
          </a:p>
        </p:txBody>
      </p:sp>
    </p:spTree>
    <p:extLst>
      <p:ext uri="{BB962C8B-B14F-4D97-AF65-F5344CB8AC3E}">
        <p14:creationId xmlns:p14="http://schemas.microsoft.com/office/powerpoint/2010/main" val="606853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91FDE15-8154-45DB-9204-9735C71BAF4D}" type="datetimeFigureOut">
              <a:rPr lang="en-US" smtClean="0"/>
              <a:t>9/22/2024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2B26C6-FC54-4CD9-9E17-1CBDDD96CE82}" type="slidenum">
              <a:rPr lang="en-US" smtClean="0"/>
              <a:t>‹#›</a:t>
            </a:fld>
            <a:endParaRPr lang="en-US"/>
          </a:p>
        </p:txBody>
      </p:sp>
    </p:spTree>
    <p:extLst>
      <p:ext uri="{BB962C8B-B14F-4D97-AF65-F5344CB8AC3E}">
        <p14:creationId xmlns:p14="http://schemas.microsoft.com/office/powerpoint/2010/main" val="2154107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91FDE15-8154-45DB-9204-9735C71BAF4D}" type="datetimeFigureOut">
              <a:rPr lang="en-US" smtClean="0"/>
              <a:t>9/22/2024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2B26C6-FC54-4CD9-9E17-1CBDDD96CE82}" type="slidenum">
              <a:rPr lang="en-US" smtClean="0"/>
              <a:t>‹#›</a:t>
            </a:fld>
            <a:endParaRPr lang="en-US"/>
          </a:p>
        </p:txBody>
      </p:sp>
    </p:spTree>
    <p:extLst>
      <p:ext uri="{BB962C8B-B14F-4D97-AF65-F5344CB8AC3E}">
        <p14:creationId xmlns:p14="http://schemas.microsoft.com/office/powerpoint/2010/main" val="2091991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91FDE15-8154-45DB-9204-9735C71BAF4D}" type="datetimeFigureOut">
              <a:rPr lang="en-US" smtClean="0"/>
              <a:t>9/22/2024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2B26C6-FC54-4CD9-9E17-1CBDDD96CE82}" type="slidenum">
              <a:rPr lang="en-US" smtClean="0"/>
              <a:t>‹#›</a:t>
            </a:fld>
            <a:endParaRPr lang="en-US"/>
          </a:p>
        </p:txBody>
      </p:sp>
    </p:spTree>
    <p:extLst>
      <p:ext uri="{BB962C8B-B14F-4D97-AF65-F5344CB8AC3E}">
        <p14:creationId xmlns:p14="http://schemas.microsoft.com/office/powerpoint/2010/main" val="4005090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1FDE15-8154-45DB-9204-9735C71BAF4D}" type="datetimeFigureOut">
              <a:rPr lang="en-US" smtClean="0"/>
              <a:t>9/22/2024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2B26C6-FC54-4CD9-9E17-1CBDDD96CE82}" type="slidenum">
              <a:rPr lang="en-US" smtClean="0"/>
              <a:t>‹#›</a:t>
            </a:fld>
            <a:endParaRPr lang="en-US"/>
          </a:p>
        </p:txBody>
      </p:sp>
    </p:spTree>
    <p:extLst>
      <p:ext uri="{BB962C8B-B14F-4D97-AF65-F5344CB8AC3E}">
        <p14:creationId xmlns:p14="http://schemas.microsoft.com/office/powerpoint/2010/main" val="1518754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91FDE15-8154-45DB-9204-9735C71BAF4D}" type="datetimeFigureOut">
              <a:rPr lang="en-US" smtClean="0"/>
              <a:t>9/22/2024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2B26C6-FC54-4CD9-9E17-1CBDDD96CE82}" type="slidenum">
              <a:rPr lang="en-US" smtClean="0"/>
              <a:t>‹#›</a:t>
            </a:fld>
            <a:endParaRPr lang="en-US"/>
          </a:p>
        </p:txBody>
      </p:sp>
    </p:spTree>
    <p:extLst>
      <p:ext uri="{BB962C8B-B14F-4D97-AF65-F5344CB8AC3E}">
        <p14:creationId xmlns:p14="http://schemas.microsoft.com/office/powerpoint/2010/main" val="3064817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91FDE15-8154-45DB-9204-9735C71BAF4D}" type="datetimeFigureOut">
              <a:rPr lang="en-US" smtClean="0"/>
              <a:t>9/22/2024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2B26C6-FC54-4CD9-9E17-1CBDDD96CE82}" type="slidenum">
              <a:rPr lang="en-US" smtClean="0"/>
              <a:t>‹#›</a:t>
            </a:fld>
            <a:endParaRPr lang="en-US"/>
          </a:p>
        </p:txBody>
      </p:sp>
    </p:spTree>
    <p:extLst>
      <p:ext uri="{BB962C8B-B14F-4D97-AF65-F5344CB8AC3E}">
        <p14:creationId xmlns:p14="http://schemas.microsoft.com/office/powerpoint/2010/main" val="205671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1FDE15-8154-45DB-9204-9735C71BAF4D}" type="datetimeFigureOut">
              <a:rPr lang="en-US" smtClean="0"/>
              <a:t>9/22/2024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2B26C6-FC54-4CD9-9E17-1CBDDD96CE82}" type="slidenum">
              <a:rPr lang="en-US" smtClean="0"/>
              <a:t>‹#›</a:t>
            </a:fld>
            <a:endParaRPr lang="en-US"/>
          </a:p>
        </p:txBody>
      </p:sp>
    </p:spTree>
    <p:extLst>
      <p:ext uri="{BB962C8B-B14F-4D97-AF65-F5344CB8AC3E}">
        <p14:creationId xmlns:p14="http://schemas.microsoft.com/office/powerpoint/2010/main" val="2364172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999" y="1122364"/>
            <a:ext cx="8821271" cy="186484"/>
          </a:xfrm>
        </p:spPr>
        <p:txBody>
          <a:bodyPr>
            <a:normAutofit fontScale="90000"/>
          </a:bodyPr>
          <a:lstStyle/>
          <a:p>
            <a:r>
              <a:rPr lang="en-US" sz="2800" b="1" u="sng" dirty="0" smtClean="0">
                <a:solidFill>
                  <a:srgbClr val="7030A0"/>
                </a:solidFill>
              </a:rPr>
              <a:t>SDLC (Software Development life Cycle)</a:t>
            </a:r>
            <a:endParaRPr lang="en-US" sz="2800" b="1" u="sng" dirty="0">
              <a:solidFill>
                <a:srgbClr val="7030A0"/>
              </a:solidFill>
            </a:endParaRPr>
          </a:p>
        </p:txBody>
      </p:sp>
      <p:sp>
        <p:nvSpPr>
          <p:cNvPr id="3" name="Subtitle 2"/>
          <p:cNvSpPr>
            <a:spLocks noGrp="1"/>
          </p:cNvSpPr>
          <p:nvPr>
            <p:ph type="subTitle" idx="1"/>
          </p:nvPr>
        </p:nvSpPr>
        <p:spPr>
          <a:xfrm>
            <a:off x="-2542903" y="3340781"/>
            <a:ext cx="8620974" cy="1697384"/>
          </a:xfrm>
        </p:spPr>
        <p:txBody>
          <a:bodyPr>
            <a:normAutofit lnSpcReduction="10000"/>
          </a:bodyPr>
          <a:lstStyle/>
          <a:p>
            <a:r>
              <a:rPr lang="en-US" dirty="0" smtClean="0">
                <a:solidFill>
                  <a:srgbClr val="92D050"/>
                </a:solidFill>
              </a:rPr>
              <a:t>1.Introduction</a:t>
            </a:r>
          </a:p>
          <a:p>
            <a:r>
              <a:rPr lang="en-US" dirty="0" smtClean="0">
                <a:solidFill>
                  <a:srgbClr val="92D050"/>
                </a:solidFill>
              </a:rPr>
              <a:t>    2.Phases of SDLC</a:t>
            </a:r>
          </a:p>
          <a:p>
            <a:r>
              <a:rPr lang="en-US" dirty="0" smtClean="0">
                <a:solidFill>
                  <a:srgbClr val="92D050"/>
                </a:solidFill>
              </a:rPr>
              <a:t>  3.SDLC  Models</a:t>
            </a:r>
          </a:p>
          <a:p>
            <a:r>
              <a:rPr lang="en-US" dirty="0" smtClean="0">
                <a:solidFill>
                  <a:srgbClr val="92D050"/>
                </a:solidFill>
              </a:rPr>
              <a:t>4.Conclusion</a:t>
            </a:r>
            <a:endParaRPr lang="en-US" dirty="0" smtClean="0">
              <a:solidFill>
                <a:srgbClr val="92D050"/>
              </a:solidFill>
            </a:endParaRPr>
          </a:p>
          <a:p>
            <a:endParaRPr lang="en-US" dirty="0" smtClean="0">
              <a:solidFill>
                <a:srgbClr val="92D050"/>
              </a:solidFill>
            </a:endParaRPr>
          </a:p>
          <a:p>
            <a:endParaRPr lang="en-US" dirty="0"/>
          </a:p>
        </p:txBody>
      </p:sp>
    </p:spTree>
    <p:extLst>
      <p:ext uri="{BB962C8B-B14F-4D97-AF65-F5344CB8AC3E}">
        <p14:creationId xmlns:p14="http://schemas.microsoft.com/office/powerpoint/2010/main" val="1717366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err="1" smtClean="0"/>
              <a:t>Defination</a:t>
            </a:r>
            <a:r>
              <a:rPr lang="en-US" sz="2800" dirty="0" smtClean="0"/>
              <a:t>:</a:t>
            </a:r>
            <a:endParaRPr lang="en-US" sz="2800" b="1" u="sng" dirty="0"/>
          </a:p>
        </p:txBody>
      </p:sp>
      <p:sp>
        <p:nvSpPr>
          <p:cNvPr id="3" name="Content Placeholder 2"/>
          <p:cNvSpPr>
            <a:spLocks noGrp="1"/>
          </p:cNvSpPr>
          <p:nvPr>
            <p:ph idx="1"/>
          </p:nvPr>
        </p:nvSpPr>
        <p:spPr/>
        <p:txBody>
          <a:bodyPr>
            <a:normAutofit/>
          </a:bodyPr>
          <a:lstStyle/>
          <a:p>
            <a:r>
              <a:rPr lang="en-US" sz="2400" dirty="0"/>
              <a:t>SDLC stands for Software Development Life Cycle, a systematic process that helps software developers plan, design, build, test, and deploy software. The SDLC is a framework that outlines a series of steps to ensure that software is developed efficiently and </a:t>
            </a:r>
            <a:r>
              <a:rPr lang="en-US" sz="2400" dirty="0" smtClean="0"/>
              <a:t>consistently.</a:t>
            </a:r>
          </a:p>
          <a:p>
            <a:pPr marL="0" indent="0">
              <a:buNone/>
            </a:pP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0823" y="3175010"/>
            <a:ext cx="10128068" cy="3408669"/>
          </a:xfrm>
          <a:prstGeom prst="rect">
            <a:avLst/>
          </a:prstGeom>
        </p:spPr>
      </p:pic>
    </p:spTree>
    <p:extLst>
      <p:ext uri="{BB962C8B-B14F-4D97-AF65-F5344CB8AC3E}">
        <p14:creationId xmlns:p14="http://schemas.microsoft.com/office/powerpoint/2010/main" val="2011536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smtClean="0"/>
              <a:t>Phases of SDLC</a:t>
            </a:r>
            <a:r>
              <a:rPr lang="en-US" sz="2800" dirty="0" smtClean="0"/>
              <a:t>:</a:t>
            </a:r>
            <a:endParaRPr lang="en-US" sz="2800" b="1" u="sng" dirty="0"/>
          </a:p>
        </p:txBody>
      </p:sp>
      <p:sp>
        <p:nvSpPr>
          <p:cNvPr id="3" name="Content Placeholder 2"/>
          <p:cNvSpPr>
            <a:spLocks noGrp="1"/>
          </p:cNvSpPr>
          <p:nvPr>
            <p:ph idx="1"/>
          </p:nvPr>
        </p:nvSpPr>
        <p:spPr/>
        <p:txBody>
          <a:bodyPr/>
          <a:lstStyle/>
          <a:p>
            <a:pPr marL="0" indent="0">
              <a:buNone/>
            </a:pPr>
            <a:r>
              <a:rPr lang="en-US" sz="2000" b="1" dirty="0" smtClean="0"/>
              <a:t>1.Requirement Gathering and Analysis:</a:t>
            </a:r>
            <a:r>
              <a:rPr lang="en-US" sz="2000" dirty="0" smtClean="0"/>
              <a:t> This initial phase involves collecting requirements from stakeholders and analyzing them to understand what the software needs to accomplish. This may include interviews, surveys, and document analysis.</a:t>
            </a:r>
          </a:p>
          <a:p>
            <a:pPr marL="0" indent="0">
              <a:buNone/>
            </a:pPr>
            <a:endParaRPr lang="en-US" sz="2000" dirty="0" smtClean="0"/>
          </a:p>
          <a:p>
            <a:pPr marL="0" indent="0">
              <a:buNone/>
            </a:pPr>
            <a:r>
              <a:rPr lang="en-US" sz="2000" b="1" dirty="0" smtClean="0"/>
              <a:t>2. Design: </a:t>
            </a:r>
            <a:r>
              <a:rPr lang="en-US" sz="2000" dirty="0" smtClean="0"/>
              <a:t>In this phase, the software's architecture and design are defined based on the gathered requirements. This includes creating design specifications, user interfaces, and system architecture</a:t>
            </a:r>
            <a:r>
              <a:rPr lang="en-US" dirty="0" smtClean="0"/>
              <a:t>.</a:t>
            </a:r>
          </a:p>
          <a:p>
            <a:pPr marL="0" indent="0">
              <a:buNone/>
            </a:pPr>
            <a:endParaRPr lang="en-US" sz="2000" dirty="0" smtClean="0"/>
          </a:p>
          <a:p>
            <a:pPr marL="0" indent="0">
              <a:buNone/>
            </a:pPr>
            <a:r>
              <a:rPr lang="en-US" sz="2000" b="1" dirty="0" smtClean="0"/>
              <a:t>3. *Implementation (Coding): </a:t>
            </a:r>
            <a:r>
              <a:rPr lang="en-US" sz="2000" dirty="0" smtClean="0"/>
              <a:t>During this phase, developers write the actual code based on the design specifications. This phase may involve various programming languages and technologies</a:t>
            </a:r>
            <a:r>
              <a:rPr lang="en-US" dirty="0" smtClean="0"/>
              <a:t>.</a:t>
            </a:r>
            <a:endParaRPr lang="en-US" dirty="0"/>
          </a:p>
        </p:txBody>
      </p:sp>
    </p:spTree>
    <p:extLst>
      <p:ext uri="{BB962C8B-B14F-4D97-AF65-F5344CB8AC3E}">
        <p14:creationId xmlns:p14="http://schemas.microsoft.com/office/powerpoint/2010/main" val="4262931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buNone/>
            </a:pPr>
            <a:r>
              <a:rPr lang="en-US" sz="2000" b="1" dirty="0" smtClean="0"/>
              <a:t>4.Testing: </a:t>
            </a:r>
            <a:r>
              <a:rPr lang="en-US" sz="2000" dirty="0" smtClean="0"/>
              <a:t>After coding, the software undergoes rigorous testing to identify and fix defects. Different types of testing, such as unit testing, integration testing, system testing, and user acceptance testing, are performed to ensure the software functions as intended.</a:t>
            </a:r>
          </a:p>
          <a:p>
            <a:pPr marL="0" indent="0">
              <a:buNone/>
            </a:pPr>
            <a:endParaRPr lang="en-US" sz="2000" b="1" dirty="0" smtClean="0"/>
          </a:p>
          <a:p>
            <a:pPr marL="0" indent="0">
              <a:buNone/>
            </a:pPr>
            <a:r>
              <a:rPr lang="en-US" sz="2000" b="1" dirty="0" smtClean="0"/>
              <a:t>5.Deployment:</a:t>
            </a:r>
            <a:r>
              <a:rPr lang="en-US" sz="2000" dirty="0" smtClean="0"/>
              <a:t> Once the software has been tested and is deemed ready, it is deployed to a production environment. This phase may involve installation, configuration, and user training.</a:t>
            </a:r>
          </a:p>
          <a:p>
            <a:pPr marL="0" indent="0">
              <a:buNone/>
            </a:pPr>
            <a:endParaRPr lang="en-US" sz="2000" b="1" dirty="0" smtClean="0"/>
          </a:p>
          <a:p>
            <a:pPr marL="0" indent="0">
              <a:buNone/>
            </a:pPr>
            <a:r>
              <a:rPr lang="en-US" sz="2000" b="1" dirty="0" smtClean="0"/>
              <a:t>6. Maintenance and Support: </a:t>
            </a:r>
            <a:r>
              <a:rPr lang="en-US" sz="2000" dirty="0" smtClean="0"/>
              <a:t>Post-deployment, the software requires ongoing maintenance to fix bugs, implement updates, and enhance features as needed. This phase ensures that the software continues to meet user needs and adapts to changing requirements.</a:t>
            </a:r>
          </a:p>
          <a:p>
            <a:pPr marL="0" indent="0">
              <a:buNone/>
            </a:pPr>
            <a:endParaRPr lang="en-US" sz="2000" b="1" dirty="0" smtClean="0"/>
          </a:p>
          <a:p>
            <a:pPr marL="0" indent="0">
              <a:buNone/>
            </a:pPr>
            <a:r>
              <a:rPr lang="en-US" sz="2000" b="1" dirty="0" smtClean="0"/>
              <a:t>7.Evaluation: </a:t>
            </a:r>
            <a:r>
              <a:rPr lang="en-US" sz="2000" dirty="0" smtClean="0"/>
              <a:t>This phase involves assessing the software's performance and effectiveness after deployment. Feedback is collected from users, and lessons learned are documented for future projects.</a:t>
            </a:r>
            <a:endParaRPr lang="en-US" sz="2000" dirty="0"/>
          </a:p>
        </p:txBody>
      </p:sp>
    </p:spTree>
    <p:extLst>
      <p:ext uri="{BB962C8B-B14F-4D97-AF65-F5344CB8AC3E}">
        <p14:creationId xmlns:p14="http://schemas.microsoft.com/office/powerpoint/2010/main" val="3742674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3663" y="190954"/>
            <a:ext cx="10515600" cy="1325563"/>
          </a:xfrm>
        </p:spPr>
        <p:txBody>
          <a:bodyPr>
            <a:normAutofit/>
          </a:bodyPr>
          <a:lstStyle/>
          <a:p>
            <a:r>
              <a:rPr lang="en-US" sz="2800" b="1" u="sng" dirty="0" smtClean="0"/>
              <a:t>Models in SDLC</a:t>
            </a:r>
            <a:r>
              <a:rPr lang="en-US" sz="2800" dirty="0" smtClean="0"/>
              <a:t>:</a:t>
            </a:r>
            <a:endParaRPr lang="en-US" sz="2800" b="1" u="sng" dirty="0"/>
          </a:p>
        </p:txBody>
      </p:sp>
      <p:sp>
        <p:nvSpPr>
          <p:cNvPr id="3" name="Content Placeholder 2"/>
          <p:cNvSpPr>
            <a:spLocks noGrp="1"/>
          </p:cNvSpPr>
          <p:nvPr>
            <p:ph idx="1"/>
          </p:nvPr>
        </p:nvSpPr>
        <p:spPr/>
        <p:txBody>
          <a:bodyPr>
            <a:normAutofit/>
          </a:bodyPr>
          <a:lstStyle/>
          <a:p>
            <a:r>
              <a:rPr lang="en-US" sz="2000" dirty="0" smtClean="0"/>
              <a:t>There are several models of the Software Development Life Cycle (SDLC), each with its unique approach to managing the development process. Here are some of the most common SDLC models</a:t>
            </a:r>
            <a:r>
              <a:rPr lang="en-US" dirty="0" smtClean="0"/>
              <a:t>:</a:t>
            </a:r>
          </a:p>
          <a:p>
            <a:pPr marL="457200" indent="-457200">
              <a:buAutoNum type="arabicPeriod"/>
            </a:pPr>
            <a:r>
              <a:rPr lang="en-US" sz="2000" b="1" dirty="0" smtClean="0"/>
              <a:t>Waterfall Model</a:t>
            </a:r>
            <a:r>
              <a:rPr lang="en-US" sz="2000" dirty="0" smtClean="0"/>
              <a:t>: This is a linear and sequential approach where each phase must be completed before the next one begins. It is straightforward and easy to manage but lacks flexibility for changes once a phase is completed.</a:t>
            </a:r>
          </a:p>
          <a:p>
            <a:pPr marL="457200" indent="-457200">
              <a:buAutoNum type="arabicPeriod"/>
            </a:pPr>
            <a:r>
              <a:rPr lang="en-US" sz="2000" b="1" dirty="0" smtClean="0"/>
              <a:t> Agile Model: </a:t>
            </a:r>
            <a:r>
              <a:rPr lang="en-US" sz="2000" dirty="0" smtClean="0"/>
              <a:t>Agile focuses on iterative development, where requirements and solutions evolve through collaboration between self-organizing cross-functional teams. It promotes adaptive planning, evolutionary development, and early delivery, allowing for changes in requirements even late in the development process</a:t>
            </a:r>
            <a:r>
              <a:rPr lang="en-US" dirty="0" smtClean="0"/>
              <a:t>.</a:t>
            </a:r>
            <a:endParaRPr lang="en-US" dirty="0"/>
          </a:p>
        </p:txBody>
      </p:sp>
    </p:spTree>
    <p:extLst>
      <p:ext uri="{BB962C8B-B14F-4D97-AF65-F5344CB8AC3E}">
        <p14:creationId xmlns:p14="http://schemas.microsoft.com/office/powerpoint/2010/main" val="251105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000" b="1" dirty="0" smtClean="0"/>
              <a:t>3. Spiral Model</a:t>
            </a:r>
            <a:r>
              <a:rPr lang="en-US" sz="2000" dirty="0" smtClean="0"/>
              <a:t>: This model combines iterative development with the systematic risk analysis of the waterfall model. It emphasizes risk assessment and allows for multiple iterations of development, making it suitable for complex and high-risk projects.</a:t>
            </a:r>
          </a:p>
          <a:p>
            <a:pPr marL="0" indent="0">
              <a:buNone/>
            </a:pPr>
            <a:r>
              <a:rPr lang="en-US" sz="2000" b="1" dirty="0" smtClean="0"/>
              <a:t>4. V-Model (Validation and Verification Model):</a:t>
            </a:r>
            <a:r>
              <a:rPr lang="en-US" sz="2000" dirty="0" smtClean="0"/>
              <a:t> The V-Model is an extension of the waterfall model that emphasizes validation and verification. Each development phase has a corresponding testing phase, ensuring that verification is planned in parallel with development</a:t>
            </a:r>
            <a:r>
              <a:rPr lang="en-US" dirty="0" smtClean="0"/>
              <a:t>.</a:t>
            </a:r>
          </a:p>
          <a:p>
            <a:pPr marL="0" indent="0">
              <a:buNone/>
            </a:pPr>
            <a:r>
              <a:rPr lang="en-US" sz="2200" b="1" dirty="0" smtClean="0"/>
              <a:t>5. Big Bang Model:</a:t>
            </a:r>
            <a:r>
              <a:rPr lang="en-US" sz="2200" dirty="0" smtClean="0"/>
              <a:t> This model is characterized by a lack of formal planning. Development starts without a defined process, and coding is done until the software is finished. It is highly unpredictable and is generally suited for small projects or prototypes.</a:t>
            </a:r>
          </a:p>
          <a:p>
            <a:pPr marL="0" indent="0">
              <a:buNone/>
            </a:pPr>
            <a:r>
              <a:rPr lang="en-US" sz="2200" b="1" dirty="0" smtClean="0"/>
              <a:t>6. Incremental Model</a:t>
            </a:r>
            <a:r>
              <a:rPr lang="en-US" sz="2200" dirty="0" smtClean="0"/>
              <a:t>: In this approach, the software is developed in small, incremental parts or modules. Each increment builds on the previous one, allowing for partial deployment and gradual improvement based on user feedback.</a:t>
            </a:r>
          </a:p>
          <a:p>
            <a:pPr marL="0" indent="0">
              <a:buNone/>
            </a:pPr>
            <a:endParaRPr lang="en-US" dirty="0"/>
          </a:p>
        </p:txBody>
      </p:sp>
    </p:spTree>
    <p:extLst>
      <p:ext uri="{BB962C8B-B14F-4D97-AF65-F5344CB8AC3E}">
        <p14:creationId xmlns:p14="http://schemas.microsoft.com/office/powerpoint/2010/main" val="3101953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000" b="1" dirty="0" smtClean="0"/>
              <a:t> 7. RAD (Rapid Application Development) Model: </a:t>
            </a:r>
            <a:r>
              <a:rPr lang="en-US" sz="2000" dirty="0" smtClean="0"/>
              <a:t>RAD focuses on quick development and iteration of prototypes over rigorous planning and testing. It emphasizes user feedback and fast delivery of functional components.</a:t>
            </a:r>
          </a:p>
          <a:p>
            <a:pPr marL="0" indent="0">
              <a:buNone/>
            </a:pPr>
            <a:endParaRPr lang="en-US" sz="2000" dirty="0" smtClean="0"/>
          </a:p>
          <a:p>
            <a:pPr marL="0" indent="0">
              <a:buNone/>
            </a:pPr>
            <a:r>
              <a:rPr lang="en-US" sz="2000" b="1" dirty="0" smtClean="0"/>
              <a:t>8. </a:t>
            </a:r>
            <a:r>
              <a:rPr lang="en-US" sz="2000" b="1" dirty="0" err="1" smtClean="0"/>
              <a:t>Devops</a:t>
            </a:r>
            <a:r>
              <a:rPr lang="en-US" sz="2000" b="1" dirty="0" smtClean="0"/>
              <a:t> Model: </a:t>
            </a:r>
            <a:r>
              <a:rPr lang="en-US" sz="2000" dirty="0" smtClean="0"/>
              <a:t>This modern approach integrates development (Dev) and operations (Ops) to improve collaboration and productivity. It emphasizes continuous integration, continuous delivery, and automation of processes to ensure quick and reliable software releases.</a:t>
            </a:r>
          </a:p>
          <a:p>
            <a:pPr marL="0" indent="0">
              <a:buNone/>
            </a:pPr>
            <a:endParaRPr lang="en-US" sz="2000" dirty="0"/>
          </a:p>
          <a:p>
            <a:pPr marL="0" indent="0">
              <a:buNone/>
            </a:pPr>
            <a:r>
              <a:rPr lang="en-US" sz="2000" dirty="0" smtClean="0"/>
              <a:t>Each of these models has its strengths and weaknesses, and the choice of model often depends on project specifics, team dynamics, and stakeholder </a:t>
            </a:r>
            <a:r>
              <a:rPr lang="en-US" sz="2000" dirty="0" err="1" smtClean="0"/>
              <a:t>requiremnts</a:t>
            </a:r>
            <a:r>
              <a:rPr lang="en-US" sz="2000" dirty="0" smtClean="0"/>
              <a:t>.</a:t>
            </a:r>
            <a:endParaRPr lang="en-US" sz="2000" dirty="0"/>
          </a:p>
        </p:txBody>
      </p:sp>
    </p:spTree>
    <p:extLst>
      <p:ext uri="{BB962C8B-B14F-4D97-AF65-F5344CB8AC3E}">
        <p14:creationId xmlns:p14="http://schemas.microsoft.com/office/powerpoint/2010/main" val="3456784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smtClean="0">
                <a:solidFill>
                  <a:srgbClr val="FF0000"/>
                </a:solidFill>
              </a:rPr>
              <a:t>Conclusion</a:t>
            </a:r>
            <a:r>
              <a:rPr lang="en-US" sz="2800" dirty="0" smtClean="0">
                <a:solidFill>
                  <a:srgbClr val="FF0000"/>
                </a:solidFill>
              </a:rPr>
              <a:t>:</a:t>
            </a:r>
            <a:endParaRPr lang="en-US" sz="2800" b="1" u="sng" dirty="0">
              <a:solidFill>
                <a:srgbClr val="FF0000"/>
              </a:solidFill>
            </a:endParaRPr>
          </a:p>
        </p:txBody>
      </p:sp>
      <p:sp>
        <p:nvSpPr>
          <p:cNvPr id="3" name="Content Placeholder 2"/>
          <p:cNvSpPr>
            <a:spLocks noGrp="1"/>
          </p:cNvSpPr>
          <p:nvPr>
            <p:ph idx="1"/>
          </p:nvPr>
        </p:nvSpPr>
        <p:spPr/>
        <p:txBody>
          <a:bodyPr>
            <a:normAutofit/>
          </a:bodyPr>
          <a:lstStyle/>
          <a:p>
            <a:pPr marL="0" indent="0">
              <a:buNone/>
            </a:pPr>
            <a:endParaRPr lang="en-US" sz="2000" dirty="0"/>
          </a:p>
          <a:p>
            <a:pPr marL="0" indent="0">
              <a:buNone/>
            </a:pPr>
            <a:r>
              <a:rPr lang="en-US" sz="2000" dirty="0" smtClean="0"/>
              <a:t>The </a:t>
            </a:r>
            <a:r>
              <a:rPr lang="en-US" sz="2000" dirty="0"/>
              <a:t>software development lifecycle (SDLC) is the cost-effective and time-efficient process that development teams use to design and build high-quality software. The goal of SDLC is to minimize project risks through forward planning so that software meets customer expectations during production and beyond</a:t>
            </a:r>
            <a:r>
              <a:rPr lang="en-US" sz="2000" dirty="0" smtClean="0"/>
              <a:t>.    </a:t>
            </a:r>
          </a:p>
          <a:p>
            <a:pPr marL="0" indent="0">
              <a:buNone/>
            </a:pPr>
            <a:endParaRPr lang="en-US" sz="2000" dirty="0"/>
          </a:p>
          <a:p>
            <a:pPr marL="0" indent="0">
              <a:buNone/>
            </a:pPr>
            <a:r>
              <a:rPr lang="en-US" sz="2000" b="1" dirty="0" smtClean="0"/>
              <a:t>                                                                                                                              </a:t>
            </a:r>
          </a:p>
          <a:p>
            <a:pPr marL="0" indent="0">
              <a:buNone/>
            </a:pPr>
            <a:r>
              <a:rPr lang="en-US" sz="2000" b="1" dirty="0">
                <a:solidFill>
                  <a:srgbClr val="FF66CC"/>
                </a:solidFill>
              </a:rPr>
              <a:t> </a:t>
            </a:r>
            <a:r>
              <a:rPr lang="en-US" sz="2000" b="1" dirty="0" smtClean="0">
                <a:solidFill>
                  <a:srgbClr val="FF66CC"/>
                </a:solidFill>
              </a:rPr>
              <a:t>                                                                                                                                </a:t>
            </a:r>
            <a:r>
              <a:rPr lang="en-US" sz="2000" b="1" dirty="0" err="1" smtClean="0">
                <a:solidFill>
                  <a:srgbClr val="FF66CC"/>
                </a:solidFill>
              </a:rPr>
              <a:t>Name:P.Tejaswini</a:t>
            </a:r>
            <a:endParaRPr lang="en-US" sz="2000" b="1" dirty="0" smtClean="0">
              <a:solidFill>
                <a:srgbClr val="FF66CC"/>
              </a:solidFill>
            </a:endParaRPr>
          </a:p>
          <a:p>
            <a:pPr marL="0" indent="0">
              <a:buNone/>
            </a:pPr>
            <a:r>
              <a:rPr lang="en-US" sz="2000" b="1" dirty="0" smtClean="0">
                <a:solidFill>
                  <a:srgbClr val="FF66CC"/>
                </a:solidFill>
              </a:rPr>
              <a:t>                                                                                                                                 Batch</a:t>
            </a:r>
            <a:r>
              <a:rPr lang="en-US" sz="2000" b="1" dirty="0" smtClean="0">
                <a:solidFill>
                  <a:srgbClr val="FF66CC"/>
                </a:solidFill>
              </a:rPr>
              <a:t>:25r</a:t>
            </a:r>
            <a:endParaRPr lang="en-US" sz="2000" b="1" dirty="0" smtClean="0">
              <a:solidFill>
                <a:srgbClr val="FF66CC"/>
              </a:solidFill>
            </a:endParaRPr>
          </a:p>
          <a:p>
            <a:pPr marL="0" indent="0">
              <a:buNone/>
            </a:pPr>
            <a:endParaRPr lang="en-US" sz="2000" dirty="0" smtClean="0"/>
          </a:p>
          <a:p>
            <a:pPr marL="0" indent="0">
              <a:buNone/>
            </a:pPr>
            <a:r>
              <a:rPr lang="en-US" sz="2000" dirty="0" smtClean="0"/>
              <a:t>                                                                                                                </a:t>
            </a:r>
            <a:endParaRPr lang="en-US" sz="2000" dirty="0"/>
          </a:p>
          <a:p>
            <a:pPr marL="0" indent="0">
              <a:buNone/>
            </a:pPr>
            <a:endParaRPr lang="en-US" sz="2000" dirty="0"/>
          </a:p>
        </p:txBody>
      </p:sp>
    </p:spTree>
    <p:extLst>
      <p:ext uri="{BB962C8B-B14F-4D97-AF65-F5344CB8AC3E}">
        <p14:creationId xmlns:p14="http://schemas.microsoft.com/office/powerpoint/2010/main" val="20911405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695</Words>
  <Application>Microsoft Office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SDLC (Software Development life Cycle)</vt:lpstr>
      <vt:lpstr>Defination:</vt:lpstr>
      <vt:lpstr>Phases of SDLC:</vt:lpstr>
      <vt:lpstr>PowerPoint Presentation</vt:lpstr>
      <vt:lpstr>Models in SDLC:</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6</cp:revision>
  <dcterms:created xsi:type="dcterms:W3CDTF">2024-09-21T21:26:10Z</dcterms:created>
  <dcterms:modified xsi:type="dcterms:W3CDTF">2024-09-21T22:08:25Z</dcterms:modified>
</cp:coreProperties>
</file>