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D95"/>
    <a:srgbClr val="260FAD"/>
    <a:srgbClr val="2A11B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FF278-7B58-4F0B-A3A1-6A624C1E031A}"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D7B3-0A86-4F0F-B2A0-84A55534D942}" type="slidenum">
              <a:rPr lang="en-US" smtClean="0"/>
              <a:t>‹#›</a:t>
            </a:fld>
            <a:endParaRPr lang="en-US"/>
          </a:p>
        </p:txBody>
      </p:sp>
    </p:spTree>
    <p:extLst>
      <p:ext uri="{BB962C8B-B14F-4D97-AF65-F5344CB8AC3E}">
        <p14:creationId xmlns:p14="http://schemas.microsoft.com/office/powerpoint/2010/main" val="369091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9D7B3-0A86-4F0F-B2A0-84A55534D942}" type="slidenum">
              <a:rPr lang="en-US" smtClean="0"/>
              <a:t>5</a:t>
            </a:fld>
            <a:endParaRPr lang="en-US"/>
          </a:p>
        </p:txBody>
      </p:sp>
    </p:spTree>
    <p:extLst>
      <p:ext uri="{BB962C8B-B14F-4D97-AF65-F5344CB8AC3E}">
        <p14:creationId xmlns:p14="http://schemas.microsoft.com/office/powerpoint/2010/main" val="9682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9D7B3-0A86-4F0F-B2A0-84A55534D942}" type="slidenum">
              <a:rPr lang="en-US" smtClean="0"/>
              <a:t>14</a:t>
            </a:fld>
            <a:endParaRPr lang="en-US"/>
          </a:p>
        </p:txBody>
      </p:sp>
    </p:spTree>
    <p:extLst>
      <p:ext uri="{BB962C8B-B14F-4D97-AF65-F5344CB8AC3E}">
        <p14:creationId xmlns:p14="http://schemas.microsoft.com/office/powerpoint/2010/main" val="348064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6FDD-9567-0DF4-8849-EBEA0710C8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AFB939-E5FC-9916-5A08-53A0224A7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BEF182-578E-E3E9-5129-A9FDC0BF39AB}"/>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DF003B77-FED8-7E95-ABA9-92D51FBD2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AB1E7-CA81-7DE8-181D-8E5D78C9C919}"/>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49826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CE2-37C7-302B-19D3-B6097AE70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A2E80-6219-E665-2F9E-5DE93885C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A6257-1AC6-1CAB-94EE-96A47BFE9527}"/>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6B6AAFD8-2ED8-4F18-5BBD-32D2CC06E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E9A97-F3CA-0712-9131-D66D206A4148}"/>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26245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D8583-2DC7-C158-0E4B-7387D4BB34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2F6C8B-85C9-CE0A-1E73-B623FE33B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B149F-BFE5-FDB8-1C8A-CB3E726AD8F6}"/>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1A6F3C65-1F88-6C44-B3C9-2EE58AE85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1C47D-9F51-F0E1-936E-A566FC4E3526}"/>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75511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F2A6-2AEE-EE36-D75D-9DD0E33C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73CF8-88E4-A8EB-F27F-0D67C9976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114EE-E274-B0E7-9985-B7446060420C}"/>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0D7B74CF-A43B-D032-4348-5AC1227E9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8CBC7-4B69-47EB-8821-30FE86BAF644}"/>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162736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086F-9067-3B89-A919-C33E3BFFB8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81239-4DCE-51B6-40A3-EA47431FD7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ABE2A-1D7F-E551-FD99-FD8C1060D897}"/>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51F2E452-52A9-22BE-1E6F-F57DB87FE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0491C-B842-E52B-96D1-55EB5E499738}"/>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134989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05B1-9D32-BCEA-8C60-04BDBD9F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54754-7210-154E-2897-B516DE691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9D6229-F042-95C0-A4E2-BE60DBF0F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DB2E1F-20C2-2622-B102-2D2CBF385525}"/>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6" name="Footer Placeholder 5">
            <a:extLst>
              <a:ext uri="{FF2B5EF4-FFF2-40B4-BE49-F238E27FC236}">
                <a16:creationId xmlns:a16="http://schemas.microsoft.com/office/drawing/2014/main" id="{60EEC952-9C27-C789-6215-89A204347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3E295-2CC0-3EF2-6900-9794A33D716B}"/>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94972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BA06-4E5D-B6CA-B7FC-A0360031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4760D-579F-E865-D0EB-C7BB70A88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47DAC-6363-AA82-3107-90F137F67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A11E06-0F82-49A2-6D35-3D1098FE2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AFC02-37F1-55D7-D4B4-B060394EB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16086-E157-DB04-145C-C96303E3B9F7}"/>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8" name="Footer Placeholder 7">
            <a:extLst>
              <a:ext uri="{FF2B5EF4-FFF2-40B4-BE49-F238E27FC236}">
                <a16:creationId xmlns:a16="http://schemas.microsoft.com/office/drawing/2014/main" id="{E459619E-E2C2-95E2-5610-2BF2D8B86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2C5877-EE82-7494-AB34-CEC582CCB084}"/>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38091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B232-F4A1-38CE-0801-DA5CA7632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74246-288B-8F00-2918-85220FFAC454}"/>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4" name="Footer Placeholder 3">
            <a:extLst>
              <a:ext uri="{FF2B5EF4-FFF2-40B4-BE49-F238E27FC236}">
                <a16:creationId xmlns:a16="http://schemas.microsoft.com/office/drawing/2014/main" id="{6BEED9BF-49FE-E484-9727-3264A4859D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89EA97-7ECA-89F5-BA90-2F14B5ADA46D}"/>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46186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E4ACD-0D1F-4290-D4DC-8C429AA56E1B}"/>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3" name="Footer Placeholder 2">
            <a:extLst>
              <a:ext uri="{FF2B5EF4-FFF2-40B4-BE49-F238E27FC236}">
                <a16:creationId xmlns:a16="http://schemas.microsoft.com/office/drawing/2014/main" id="{D90D2AC8-FE31-5C36-646B-EE51FF7FD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FE2F7-9182-4329-CF0C-B43ED43165D4}"/>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32274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CF5-9029-2C98-46C2-B0D93DCED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8E1D22-1FC2-E68E-DFDE-452E672F3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24806-B705-EE2F-6061-A31EF69FB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163AB-9336-2FC7-A42F-A91116904D8A}"/>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6" name="Footer Placeholder 5">
            <a:extLst>
              <a:ext uri="{FF2B5EF4-FFF2-40B4-BE49-F238E27FC236}">
                <a16:creationId xmlns:a16="http://schemas.microsoft.com/office/drawing/2014/main" id="{B4839281-9C84-D862-38FF-F955B36C7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60766-A9BE-9E2B-153A-16D5568AEA53}"/>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144613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3463-8B83-B47B-6283-9D821000E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3B301-EA95-6CBB-451E-973817D57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AA42C-48AB-F176-5541-1230586AC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031DE-47D9-6251-8A32-F2637A0E4443}"/>
              </a:ext>
            </a:extLst>
          </p:cNvPr>
          <p:cNvSpPr>
            <a:spLocks noGrp="1"/>
          </p:cNvSpPr>
          <p:nvPr>
            <p:ph type="dt" sz="half" idx="10"/>
          </p:nvPr>
        </p:nvSpPr>
        <p:spPr/>
        <p:txBody>
          <a:bodyPr/>
          <a:lstStyle/>
          <a:p>
            <a:fld id="{35B7B93B-8BAB-405F-A93E-80875D0185A3}" type="datetimeFigureOut">
              <a:rPr lang="en-US" smtClean="0"/>
              <a:t>5/28/2024</a:t>
            </a:fld>
            <a:endParaRPr lang="en-US"/>
          </a:p>
        </p:txBody>
      </p:sp>
      <p:sp>
        <p:nvSpPr>
          <p:cNvPr id="6" name="Footer Placeholder 5">
            <a:extLst>
              <a:ext uri="{FF2B5EF4-FFF2-40B4-BE49-F238E27FC236}">
                <a16:creationId xmlns:a16="http://schemas.microsoft.com/office/drawing/2014/main" id="{E71C2755-A3F9-3674-362D-9EC56B849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8E475-296E-1C5B-F7C5-B7595004A9E4}"/>
              </a:ext>
            </a:extLst>
          </p:cNvPr>
          <p:cNvSpPr>
            <a:spLocks noGrp="1"/>
          </p:cNvSpPr>
          <p:nvPr>
            <p:ph type="sldNum" sz="quarter" idx="12"/>
          </p:nvPr>
        </p:nvSpPr>
        <p:spPr/>
        <p:txBody>
          <a:bodyPr/>
          <a:lstStyle/>
          <a:p>
            <a:fld id="{DDB37E2E-45F3-4278-A813-998E8AD9E073}" type="slidenum">
              <a:rPr lang="en-US" smtClean="0"/>
              <a:t>‹#›</a:t>
            </a:fld>
            <a:endParaRPr lang="en-US"/>
          </a:p>
        </p:txBody>
      </p:sp>
    </p:spTree>
    <p:extLst>
      <p:ext uri="{BB962C8B-B14F-4D97-AF65-F5344CB8AC3E}">
        <p14:creationId xmlns:p14="http://schemas.microsoft.com/office/powerpoint/2010/main" val="57357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7D60E-C994-B4C1-9A1B-EFECC521C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D9269-A06A-B3F0-DBCF-0D7F6E2E2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79A7D-93BA-1970-5D39-F1B54838E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7B93B-8BAB-405F-A93E-80875D0185A3}" type="datetimeFigureOut">
              <a:rPr lang="en-US" smtClean="0"/>
              <a:t>5/28/2024</a:t>
            </a:fld>
            <a:endParaRPr lang="en-US"/>
          </a:p>
        </p:txBody>
      </p:sp>
      <p:sp>
        <p:nvSpPr>
          <p:cNvPr id="5" name="Footer Placeholder 4">
            <a:extLst>
              <a:ext uri="{FF2B5EF4-FFF2-40B4-BE49-F238E27FC236}">
                <a16:creationId xmlns:a16="http://schemas.microsoft.com/office/drawing/2014/main" id="{F19B0E16-9820-6434-A33D-596A55C64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63B6F-D996-CC81-16AD-772CB50A9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37E2E-45F3-4278-A813-998E8AD9E073}" type="slidenum">
              <a:rPr lang="en-US" smtClean="0"/>
              <a:t>‹#›</a:t>
            </a:fld>
            <a:endParaRPr lang="en-US"/>
          </a:p>
        </p:txBody>
      </p:sp>
    </p:spTree>
    <p:extLst>
      <p:ext uri="{BB962C8B-B14F-4D97-AF65-F5344CB8AC3E}">
        <p14:creationId xmlns:p14="http://schemas.microsoft.com/office/powerpoint/2010/main" val="151927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954A-873B-F74B-5AB1-2687299AFCD3}"/>
              </a:ext>
            </a:extLst>
          </p:cNvPr>
          <p:cNvSpPr>
            <a:spLocks noGrp="1"/>
          </p:cNvSpPr>
          <p:nvPr>
            <p:ph type="title"/>
          </p:nvPr>
        </p:nvSpPr>
        <p:spPr>
          <a:xfrm>
            <a:off x="2919662" y="557504"/>
            <a:ext cx="7331243" cy="1628660"/>
          </a:xfrm>
        </p:spPr>
        <p:txBody>
          <a:bodyPr>
            <a:normAutofit/>
          </a:bodyPr>
          <a:lstStyle/>
          <a:p>
            <a:pPr algn="ctr">
              <a:spcAft>
                <a:spcPts val="800"/>
              </a:spcAft>
              <a:tabLst>
                <a:tab pos="57150" algn="l"/>
              </a:tabLst>
            </a:pPr>
            <a:r>
              <a:rPr lang="en-US" sz="1200" b="1" dirty="0">
                <a:solidFill>
                  <a:srgbClr val="0000BE"/>
                </a:solidFill>
                <a:effectLst/>
                <a:latin typeface="Times New Roman" panose="02020603050405020304" pitchFamily="18" charset="0"/>
                <a:ea typeface="Times New Roman" panose="02020603050405020304" pitchFamily="18" charset="0"/>
              </a:rPr>
              <a:t> DEPARTMENT OF COMPUTER SCIENCE &amp; ENGINEERING</a:t>
            </a:r>
            <a:br>
              <a:rPr lang="en-IN" sz="1200" dirty="0">
                <a:effectLst/>
                <a:latin typeface="Calibri" panose="020F0502020204030204" pitchFamily="34" charset="0"/>
                <a:ea typeface="Calibri" panose="020F0502020204030204" pitchFamily="34" charset="0"/>
              </a:rPr>
            </a:br>
            <a:r>
              <a:rPr lang="en-US" sz="1200" b="1" dirty="0">
                <a:solidFill>
                  <a:srgbClr val="000000"/>
                </a:solidFill>
                <a:effectLst/>
                <a:latin typeface="Times New Roman" panose="02020603050405020304" pitchFamily="18" charset="0"/>
                <a:ea typeface="Times New Roman" panose="02020603050405020304" pitchFamily="18" charset="0"/>
              </a:rPr>
              <a:t>(</a:t>
            </a:r>
            <a:r>
              <a:rPr lang="en-US" sz="1200" b="1" i="1" dirty="0">
                <a:solidFill>
                  <a:srgbClr val="000000"/>
                </a:solidFill>
                <a:effectLst/>
                <a:latin typeface="Times New Roman" panose="02020603050405020304" pitchFamily="18" charset="0"/>
                <a:ea typeface="Times New Roman" panose="02020603050405020304" pitchFamily="18" charset="0"/>
              </a:rPr>
              <a:t>Accredited by NBA</a:t>
            </a:r>
            <a:r>
              <a:rPr lang="en-US" sz="1200" b="1" dirty="0">
                <a:solidFill>
                  <a:srgbClr val="000000"/>
                </a:solidFill>
                <a:effectLst/>
                <a:latin typeface="Times New Roman" panose="02020603050405020304" pitchFamily="18" charset="0"/>
                <a:ea typeface="Times New Roman" panose="02020603050405020304" pitchFamily="18" charset="0"/>
              </a:rPr>
              <a:t>)</a:t>
            </a:r>
            <a:r>
              <a:rPr lang="en-US" sz="1200" b="1" dirty="0">
                <a:solidFill>
                  <a:srgbClr val="FF0000"/>
                </a:solidFill>
                <a:effectLst/>
                <a:latin typeface="Times New Roman" panose="02020603050405020304" pitchFamily="18" charset="0"/>
                <a:ea typeface="Times New Roman" panose="02020603050405020304" pitchFamily="18" charset="0"/>
              </a:rPr>
              <a:t> </a:t>
            </a:r>
            <a:br>
              <a:rPr lang="en-IN" sz="1200" dirty="0">
                <a:effectLst/>
                <a:latin typeface="Calibri" panose="020F0502020204030204" pitchFamily="34" charset="0"/>
                <a:ea typeface="Calibri" panose="020F0502020204030204" pitchFamily="34" charset="0"/>
              </a:rPr>
            </a:br>
            <a:r>
              <a:rPr lang="en-US" sz="1200" b="1" dirty="0">
                <a:solidFill>
                  <a:srgbClr val="002060"/>
                </a:solidFill>
                <a:effectLst/>
                <a:latin typeface="Times New Roman" panose="02020603050405020304" pitchFamily="18" charset="0"/>
                <a:ea typeface="Times New Roman" panose="02020603050405020304" pitchFamily="18" charset="0"/>
              </a:rPr>
              <a:t>    </a:t>
            </a:r>
            <a:r>
              <a:rPr lang="en-US" sz="1400" b="1" dirty="0">
                <a:solidFill>
                  <a:srgbClr val="002060"/>
                </a:solidFill>
                <a:effectLst/>
                <a:latin typeface="Times New Roman" panose="02020603050405020304" pitchFamily="18" charset="0"/>
                <a:ea typeface="Times New Roman" panose="02020603050405020304" pitchFamily="18" charset="0"/>
              </a:rPr>
              <a:t>MANGALORE INSTITUTE OF TECHNOLOGY &amp; ENGINEERING</a:t>
            </a:r>
            <a:br>
              <a:rPr lang="en-IN" sz="1200" dirty="0">
                <a:effectLst/>
                <a:latin typeface="Calibri" panose="020F0502020204030204" pitchFamily="34" charset="0"/>
                <a:ea typeface="Calibri" panose="020F0502020204030204" pitchFamily="34" charset="0"/>
              </a:rPr>
            </a:br>
            <a:r>
              <a:rPr lang="en-US" sz="1200" i="1" dirty="0">
                <a:effectLst/>
                <a:latin typeface="Times New Roman" panose="02020603050405020304" pitchFamily="18" charset="0"/>
                <a:ea typeface="Times New Roman" panose="02020603050405020304" pitchFamily="18" charset="0"/>
                <a:cs typeface="Calibri" panose="020F0502020204030204" pitchFamily="34" charset="0"/>
              </a:rPr>
              <a:t>(A Unit of Rajalaxmi Education Trust®, Mangalore)</a:t>
            </a:r>
            <a:br>
              <a:rPr lang="en-IN" sz="1200" dirty="0">
                <a:effectLst/>
                <a:latin typeface="Calibri" panose="020F0502020204030204" pitchFamily="34" charset="0"/>
                <a:ea typeface="Calibri" panose="020F0502020204030204" pitchFamily="34" charset="0"/>
              </a:rPr>
            </a:br>
            <a:r>
              <a:rPr lang="en-US" sz="1200" i="1" dirty="0">
                <a:effectLst/>
                <a:latin typeface="Times New Roman" panose="02020603050405020304" pitchFamily="18" charset="0"/>
                <a:ea typeface="Times New Roman" panose="02020603050405020304" pitchFamily="18" charset="0"/>
                <a:cs typeface="Calibri" panose="020F0502020204030204" pitchFamily="34" charset="0"/>
              </a:rPr>
              <a:t>Autonomous Institute affiliated to V.T.U, Belagavi, Approved by AICTE, New Delhi</a:t>
            </a:r>
            <a:br>
              <a:rPr lang="en-IN" sz="1200" dirty="0">
                <a:effectLst/>
                <a:latin typeface="Calibri" panose="020F0502020204030204" pitchFamily="34" charset="0"/>
                <a:ea typeface="Calibri" panose="020F0502020204030204" pitchFamily="34" charset="0"/>
              </a:rPr>
            </a:br>
            <a:r>
              <a:rPr lang="en-US" sz="1200" i="1" dirty="0">
                <a:effectLst/>
                <a:latin typeface="Times New Roman" panose="02020603050405020304" pitchFamily="18" charset="0"/>
                <a:ea typeface="Times New Roman" panose="02020603050405020304" pitchFamily="18" charset="0"/>
                <a:cs typeface="Calibri" panose="020F0502020204030204" pitchFamily="34" charset="0"/>
              </a:rPr>
              <a:t>Accredited by NAAC with A+ Grade &amp; ISO9001:2015 Certified Institution</a:t>
            </a:r>
            <a:br>
              <a:rPr lang="en-IN" sz="1200" dirty="0">
                <a:effectLst/>
                <a:latin typeface="Calibri" panose="020F0502020204030204" pitchFamily="34" charset="0"/>
                <a:ea typeface="Calibri" panose="020F0502020204030204" pitchFamily="34" charset="0"/>
              </a:rPr>
            </a:br>
            <a:endParaRPr lang="en-US" sz="1200" dirty="0"/>
          </a:p>
        </p:txBody>
      </p:sp>
      <p:pic>
        <p:nvPicPr>
          <p:cNvPr id="4" name="image1.png">
            <a:extLst>
              <a:ext uri="{FF2B5EF4-FFF2-40B4-BE49-F238E27FC236}">
                <a16:creationId xmlns:a16="http://schemas.microsoft.com/office/drawing/2014/main" id="{075B03D9-7FF6-2988-3CA8-019F0BFA8421}"/>
              </a:ext>
            </a:extLst>
          </p:cNvPr>
          <p:cNvPicPr/>
          <p:nvPr/>
        </p:nvPicPr>
        <p:blipFill>
          <a:blip r:embed="rId2"/>
          <a:srcRect/>
          <a:stretch>
            <a:fillRect/>
          </a:stretch>
        </p:blipFill>
        <p:spPr>
          <a:xfrm>
            <a:off x="1520876" y="557504"/>
            <a:ext cx="1573645" cy="1628660"/>
          </a:xfrm>
          <a:prstGeom prst="rect">
            <a:avLst/>
          </a:prstGeom>
          <a:ln/>
        </p:spPr>
      </p:pic>
      <p:sp>
        <p:nvSpPr>
          <p:cNvPr id="5" name="Title 1">
            <a:extLst>
              <a:ext uri="{FF2B5EF4-FFF2-40B4-BE49-F238E27FC236}">
                <a16:creationId xmlns:a16="http://schemas.microsoft.com/office/drawing/2014/main" id="{F2D7B1A6-522F-1BFE-2B33-B6AD4C6F9B0E}"/>
              </a:ext>
            </a:extLst>
          </p:cNvPr>
          <p:cNvSpPr txBox="1">
            <a:spLocks/>
          </p:cNvSpPr>
          <p:nvPr/>
        </p:nvSpPr>
        <p:spPr>
          <a:xfrm>
            <a:off x="-1" y="2357243"/>
            <a:ext cx="12192001" cy="21744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250"/>
              </a:spcAft>
            </a:pPr>
            <a:r>
              <a:rPr lang="en-US" sz="2400"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Internship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Presentation</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25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250"/>
              </a:spcAft>
            </a:pP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ARTIFICIAL INTELLIGENCE AND MACHINE LEARNING</a:t>
            </a: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ctr">
              <a:lnSpc>
                <a:spcPct val="107000"/>
              </a:lnSpc>
              <a:spcAft>
                <a:spcPts val="250"/>
              </a:spcAft>
            </a:pP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62B352AB-8867-0F3D-EAFD-15123BA82C0A}"/>
              </a:ext>
            </a:extLst>
          </p:cNvPr>
          <p:cNvSpPr txBox="1"/>
          <p:nvPr/>
        </p:nvSpPr>
        <p:spPr>
          <a:xfrm>
            <a:off x="7175090" y="4512104"/>
            <a:ext cx="3102986" cy="1077218"/>
          </a:xfrm>
          <a:prstGeom prst="rect">
            <a:avLst/>
          </a:prstGeom>
          <a:noFill/>
        </p:spPr>
        <p:txBody>
          <a:bodyPr wrap="square" numCol="1" rtlCol="0">
            <a:spAutoFit/>
          </a:bodyPr>
          <a:lstStyle/>
          <a:p>
            <a:pPr algn="ctr"/>
            <a:r>
              <a:rPr lang="en-US" sz="1600" b="1" u="sng" dirty="0">
                <a:solidFill>
                  <a:srgbClr val="200D95"/>
                </a:solidFill>
                <a:latin typeface="Times New Roman" panose="02020603050405020304" pitchFamily="18" charset="0"/>
                <a:cs typeface="Times New Roman" panose="02020603050405020304" pitchFamily="18" charset="0"/>
              </a:rPr>
              <a:t>Under the Guidance of</a:t>
            </a:r>
            <a:endParaRPr lang="en-US" sz="1600" b="1" dirty="0">
              <a:solidFill>
                <a:srgbClr val="200D95"/>
              </a:solidFill>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Ms. MEDHINI B V</a:t>
            </a:r>
          </a:p>
          <a:p>
            <a:pPr algn="ctr"/>
            <a:r>
              <a:rPr lang="en-US" sz="1600" b="1" dirty="0">
                <a:latin typeface="Times New Roman" panose="02020603050405020304" pitchFamily="18" charset="0"/>
                <a:cs typeface="Times New Roman" panose="02020603050405020304" pitchFamily="18" charset="0"/>
              </a:rPr>
              <a:t>Robotics &amp; Design Engineer</a:t>
            </a:r>
          </a:p>
          <a:p>
            <a:pPr algn="ctr"/>
            <a:r>
              <a:rPr lang="en-US" sz="1600" b="1" dirty="0" err="1">
                <a:latin typeface="Times New Roman" panose="02020603050405020304" pitchFamily="18" charset="0"/>
                <a:cs typeface="Times New Roman" panose="02020603050405020304" pitchFamily="18" charset="0"/>
              </a:rPr>
              <a:t>DLithe</a:t>
            </a:r>
            <a:r>
              <a:rPr lang="en-US" sz="1600" b="1" dirty="0">
                <a:latin typeface="Times New Roman" panose="02020603050405020304" pitchFamily="18" charset="0"/>
                <a:cs typeface="Times New Roman" panose="02020603050405020304" pitchFamily="18" charset="0"/>
              </a:rPr>
              <a:t>, Bangalore</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C74CF3F-3196-5987-8555-59E34EB8AE0D}"/>
              </a:ext>
            </a:extLst>
          </p:cNvPr>
          <p:cNvSpPr txBox="1"/>
          <p:nvPr/>
        </p:nvSpPr>
        <p:spPr>
          <a:xfrm>
            <a:off x="2158181" y="4512104"/>
            <a:ext cx="3102986" cy="941925"/>
          </a:xfrm>
          <a:prstGeom prst="rect">
            <a:avLst/>
          </a:prstGeom>
          <a:noFill/>
        </p:spPr>
        <p:txBody>
          <a:bodyPr wrap="square" numCol="1" rtlCol="0">
            <a:spAutoFit/>
          </a:bodyPr>
          <a:lstStyle/>
          <a:p>
            <a:pPr algn="ctr">
              <a:lnSpc>
                <a:spcPct val="107000"/>
              </a:lnSpc>
              <a:spcAft>
                <a:spcPts val="25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By</a:t>
            </a:r>
          </a:p>
          <a:p>
            <a:pPr algn="ctr">
              <a:lnSpc>
                <a:spcPct val="107000"/>
              </a:lnSpc>
              <a:spcAft>
                <a:spcPts val="25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TEJASWINI PEERU GOUDA</a:t>
            </a:r>
          </a:p>
          <a:p>
            <a:pPr algn="ctr">
              <a:lnSpc>
                <a:spcPct val="107000"/>
              </a:lnSpc>
              <a:spcAft>
                <a:spcPts val="25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4MT20CS170</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43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F63D-B033-260D-55B2-0CE5D4B0D92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METHODLOGY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B120C-2335-D028-268D-F5CFC86F294A}"/>
              </a:ext>
            </a:extLst>
          </p:cNvPr>
          <p:cNvSpPr>
            <a:spLocks noGrp="1"/>
          </p:cNvSpPr>
          <p:nvPr>
            <p:ph idx="1"/>
          </p:nvPr>
        </p:nvSpPr>
        <p:spPr>
          <a:xfrm>
            <a:off x="838200" y="1809250"/>
            <a:ext cx="10515600" cy="4908216"/>
          </a:xfrm>
        </p:spPr>
        <p:txBody>
          <a:bodyPr>
            <a:noAutofit/>
          </a:bodyPr>
          <a:lstStyle/>
          <a:p>
            <a:pPr marL="342900" indent="-342900" algn="just">
              <a:lnSpc>
                <a:spcPct val="150000"/>
              </a:lnSpc>
              <a:buFont typeface="+mj-lt"/>
              <a:buAutoNum type="arabicPeriod"/>
            </a:pPr>
            <a:r>
              <a:rPr lang="en-IN" sz="2000" b="1" dirty="0">
                <a:effectLst/>
                <a:latin typeface="Times New Roman" panose="02020603050405020304" pitchFamily="18" charset="0"/>
                <a:cs typeface="Times New Roman" panose="02020603050405020304" pitchFamily="18" charset="0"/>
              </a:rPr>
              <a:t>Importing libraries</a:t>
            </a:r>
            <a:r>
              <a:rPr lang="en-US" sz="2000" dirty="0">
                <a:latin typeface="Times New Roman" panose="02020603050405020304" pitchFamily="18" charset="0"/>
                <a:cs typeface="Times New Roman" panose="02020603050405020304" pitchFamily="18" charset="0"/>
              </a:rPr>
              <a:t>: Libraries are useful tools that can make a web developer's job more efficient. It's a set of prewritten code, that we can call while programming the code.</a:t>
            </a:r>
            <a:endParaRPr lang="en-IN" sz="200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Created a dataset of 1000 handwritten digit images. Preprocessed the images by resizing them to a consistent size (64x64), converting them to grayscale, and normalizing the pixel values.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360" indent="-342900" algn="just">
              <a:lnSpc>
                <a:spcPct val="150000"/>
              </a:lnSpc>
              <a:spcBef>
                <a:spcPts val="1000"/>
              </a:spcBef>
              <a:spcAft>
                <a:spcPts val="0"/>
              </a:spcAft>
              <a:buFont typeface="+mj-lt"/>
              <a:buAutoNum type="arabicPeriod"/>
              <a:tabLst>
                <a:tab pos="317500" algn="l"/>
              </a:tabLst>
            </a:pP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Model Architecture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Designed a CNN architecture for handwritten digit recognition.</a:t>
            </a:r>
          </a:p>
        </p:txBody>
      </p:sp>
    </p:spTree>
    <p:extLst>
      <p:ext uri="{BB962C8B-B14F-4D97-AF65-F5344CB8AC3E}">
        <p14:creationId xmlns:p14="http://schemas.microsoft.com/office/powerpoint/2010/main" val="246088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B120C-2335-D028-268D-F5CFC86F294A}"/>
              </a:ext>
            </a:extLst>
          </p:cNvPr>
          <p:cNvSpPr>
            <a:spLocks noGrp="1"/>
          </p:cNvSpPr>
          <p:nvPr>
            <p:ph idx="1"/>
          </p:nvPr>
        </p:nvSpPr>
        <p:spPr>
          <a:xfrm>
            <a:off x="838200" y="757690"/>
            <a:ext cx="10515600" cy="5765030"/>
          </a:xfrm>
        </p:spPr>
        <p:txBody>
          <a:bodyPr>
            <a:noAutofit/>
          </a:bodyPr>
          <a:lstStyle/>
          <a:p>
            <a:pPr marL="0" marR="86360" indent="0" algn="just">
              <a:lnSpc>
                <a:spcPct val="150000"/>
              </a:lnSpc>
              <a:spcBef>
                <a:spcPts val="1000"/>
              </a:spcBef>
              <a:spcAft>
                <a:spcPts val="0"/>
              </a:spcAft>
              <a:buNone/>
              <a:tabLst>
                <a:tab pos="317500" algn="l"/>
              </a:tabLs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The CNN architecture includes the following layers:</a:t>
            </a:r>
          </a:p>
          <a:p>
            <a:pPr marL="0" marR="86360" indent="0" algn="just">
              <a:lnSpc>
                <a:spcPct val="150000"/>
              </a:lnSpc>
              <a:spcBef>
                <a:spcPts val="1000"/>
              </a:spcBef>
              <a:spcAft>
                <a:spcPts val="0"/>
              </a:spcAft>
              <a:buNone/>
              <a:tabLst>
                <a:tab pos="317500" algn="l"/>
              </a:tabLst>
            </a:pPr>
            <a:endParaRPr lang="en-US" sz="2000" spc="5" dirty="0">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US" sz="2000" spc="5" dirty="0">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50000"/>
              </a:lnSpc>
              <a:spcBef>
                <a:spcPts val="1000"/>
              </a:spcBef>
              <a:spcAft>
                <a:spcPts val="0"/>
              </a:spcAft>
              <a:buNone/>
              <a:tabLst>
                <a:tab pos="3175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86360" algn="just">
              <a:lnSpc>
                <a:spcPct val="150000"/>
              </a:lnSpc>
              <a:tabLst>
                <a:tab pos="317500" algn="l"/>
              </a:tabLst>
            </a:pP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Convolutional layer</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This layer extracts low-level features from the input image.</a:t>
            </a:r>
            <a:endParaRPr lang="en-IN" sz="2000" dirty="0"/>
          </a:p>
          <a:p>
            <a:pPr marL="0" indent="0">
              <a:buNone/>
            </a:pPr>
            <a:endParaRPr lang="en-IN" sz="2000" dirty="0"/>
          </a:p>
        </p:txBody>
      </p:sp>
      <p:pic>
        <p:nvPicPr>
          <p:cNvPr id="1026" name="Picture 2" descr="Introduction to Convolution Neural Network - GeeksforGeeks">
            <a:extLst>
              <a:ext uri="{FF2B5EF4-FFF2-40B4-BE49-F238E27FC236}">
                <a16:creationId xmlns:a16="http://schemas.microsoft.com/office/drawing/2014/main" id="{5390F00A-5C98-C304-C63F-86FE53540E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3"/>
          <a:stretch/>
        </p:blipFill>
        <p:spPr bwMode="auto">
          <a:xfrm>
            <a:off x="914400" y="1683035"/>
            <a:ext cx="10174515" cy="369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82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338981-DF4B-74DC-ED52-0AE0DC8E2D59}"/>
              </a:ext>
            </a:extLst>
          </p:cNvPr>
          <p:cNvPicPr>
            <a:picLocks noGrp="1" noChangeAspect="1"/>
          </p:cNvPicPr>
          <p:nvPr>
            <p:ph idx="1"/>
          </p:nvPr>
        </p:nvPicPr>
        <p:blipFill rotWithShape="1">
          <a:blip r:embed="rId2"/>
          <a:srcRect l="13405" r="11568"/>
          <a:stretch/>
        </p:blipFill>
        <p:spPr>
          <a:xfrm>
            <a:off x="3657600" y="756950"/>
            <a:ext cx="4617720" cy="2551355"/>
          </a:xfrm>
          <a:prstGeom prst="rect">
            <a:avLst/>
          </a:prstGeom>
        </p:spPr>
      </p:pic>
      <p:sp>
        <p:nvSpPr>
          <p:cNvPr id="5" name="Content Placeholder 2">
            <a:extLst>
              <a:ext uri="{FF2B5EF4-FFF2-40B4-BE49-F238E27FC236}">
                <a16:creationId xmlns:a16="http://schemas.microsoft.com/office/drawing/2014/main" id="{4C0941B1-15BA-14A3-81B0-2CC733EB9784}"/>
              </a:ext>
            </a:extLst>
          </p:cNvPr>
          <p:cNvSpPr txBox="1">
            <a:spLocks/>
          </p:cNvSpPr>
          <p:nvPr/>
        </p:nvSpPr>
        <p:spPr>
          <a:xfrm>
            <a:off x="838200" y="504736"/>
            <a:ext cx="10515600" cy="60179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Max pooling layer</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This layer reduces the dimensionality of the feature maps while preserving important information.</a:t>
            </a:r>
          </a:p>
          <a:p>
            <a:pPr marL="0" indent="0">
              <a:buFont typeface="Arial" panose="020B0604020202020204" pitchFamily="34" charset="0"/>
              <a:buNone/>
            </a:pPr>
            <a:endParaRPr lang="en-IN" sz="2000" dirty="0"/>
          </a:p>
          <a:p>
            <a:pPr marL="0" indent="0">
              <a:buFont typeface="Arial" panose="020B0604020202020204" pitchFamily="34" charset="0"/>
              <a:buNone/>
            </a:pPr>
            <a:endParaRPr lang="en-IN" sz="2000" dirty="0"/>
          </a:p>
          <a:p>
            <a:pPr marL="0" indent="0">
              <a:buFont typeface="Arial" panose="020B0604020202020204" pitchFamily="34" charset="0"/>
              <a:buNone/>
            </a:pPr>
            <a:endParaRPr lang="en-IN" sz="2000" dirty="0"/>
          </a:p>
          <a:p>
            <a:pPr marL="0" indent="0">
              <a:buFont typeface="Arial" panose="020B0604020202020204" pitchFamily="34" charset="0"/>
              <a:buNone/>
            </a:pPr>
            <a:endParaRPr lang="en-IN" sz="2000" dirty="0"/>
          </a:p>
          <a:p>
            <a:pPr>
              <a:lnSpc>
                <a:spcPct val="150000"/>
              </a:lnSpc>
            </a:pPr>
            <a:r>
              <a:rPr lang="en-US" sz="2000" b="1" dirty="0">
                <a:latin typeface="Times New Roman" panose="02020603050405020304" pitchFamily="18" charset="0"/>
                <a:cs typeface="Times New Roman" panose="02020603050405020304" pitchFamily="18" charset="0"/>
              </a:rPr>
              <a:t>Flatten layer</a:t>
            </a:r>
            <a:r>
              <a:rPr lang="en-US" sz="2000" dirty="0">
                <a:latin typeface="Times New Roman" panose="02020603050405020304" pitchFamily="18" charset="0"/>
                <a:cs typeface="Times New Roman" panose="02020603050405020304" pitchFamily="18" charset="0"/>
              </a:rPr>
              <a:t>: This layer converts the feature maps from a 2D to 1D format. </a:t>
            </a:r>
          </a:p>
          <a:p>
            <a:pPr>
              <a:lnSpc>
                <a:spcPct val="150000"/>
              </a:lnSpc>
              <a:spcBef>
                <a:spcPts val="0"/>
              </a:spcBef>
            </a:pPr>
            <a:r>
              <a:rPr lang="en-US" sz="2000" b="1" dirty="0">
                <a:latin typeface="Times New Roman" panose="02020603050405020304" pitchFamily="18" charset="0"/>
                <a:cs typeface="Times New Roman" panose="02020603050405020304" pitchFamily="18" charset="0"/>
              </a:rPr>
              <a:t>Dense layer</a:t>
            </a:r>
            <a:r>
              <a:rPr lang="en-US" sz="2000" dirty="0">
                <a:latin typeface="Times New Roman" panose="02020603050405020304" pitchFamily="18" charset="0"/>
                <a:cs typeface="Times New Roman" panose="02020603050405020304" pitchFamily="18" charset="0"/>
              </a:rPr>
              <a:t>: This layer combines the high-level features extracted from the previous layers and outputs a probability distribution over the 10 digit classes.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AD91B65-B70E-6D0A-BCC9-3D03ACD233AE}"/>
              </a:ext>
            </a:extLst>
          </p:cNvPr>
          <p:cNvPicPr>
            <a:picLocks noChangeAspect="1"/>
          </p:cNvPicPr>
          <p:nvPr/>
        </p:nvPicPr>
        <p:blipFill>
          <a:blip r:embed="rId3"/>
          <a:stretch>
            <a:fillRect/>
          </a:stretch>
        </p:blipFill>
        <p:spPr>
          <a:xfrm>
            <a:off x="4188493" y="4685546"/>
            <a:ext cx="3815014" cy="1943853"/>
          </a:xfrm>
          <a:prstGeom prst="rect">
            <a:avLst/>
          </a:prstGeom>
        </p:spPr>
      </p:pic>
    </p:spTree>
    <p:extLst>
      <p:ext uri="{BB962C8B-B14F-4D97-AF65-F5344CB8AC3E}">
        <p14:creationId xmlns:p14="http://schemas.microsoft.com/office/powerpoint/2010/main" val="197740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769C2A5-5F1A-46C8-278B-1F50880054AC}"/>
              </a:ext>
            </a:extLst>
          </p:cNvPr>
          <p:cNvSpPr txBox="1">
            <a:spLocks/>
          </p:cNvSpPr>
          <p:nvPr/>
        </p:nvSpPr>
        <p:spPr>
          <a:xfrm>
            <a:off x="838200" y="1092879"/>
            <a:ext cx="10515600" cy="49082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86360" indent="-457200" algn="just">
              <a:lnSpc>
                <a:spcPct val="150000"/>
              </a:lnSpc>
              <a:buFont typeface="+mj-lt"/>
              <a:buAutoNum type="arabicPeriod" startAt="4"/>
              <a:tabLst>
                <a:tab pos="317500" algn="l"/>
              </a:tabLst>
            </a:pPr>
            <a:r>
              <a:rPr lang="en-US" sz="2000" b="1" dirty="0">
                <a:latin typeface="Times New Roman" panose="02020603050405020304" pitchFamily="18" charset="0"/>
                <a:cs typeface="Times New Roman" panose="02020603050405020304" pitchFamily="18" charset="0"/>
              </a:rPr>
              <a:t>Training the Model</a:t>
            </a:r>
            <a:r>
              <a:rPr lang="en-US" sz="2000" dirty="0">
                <a:latin typeface="Times New Roman" panose="02020603050405020304" pitchFamily="18" charset="0"/>
                <a:cs typeface="Times New Roman" panose="02020603050405020304" pitchFamily="18" charset="0"/>
              </a:rPr>
              <a:t>: We are training the model using 2 dense layers, which combines to form a full    connected layer. We flatten the pixels of the greyscale image in the input layer.</a:t>
            </a:r>
          </a:p>
          <a:p>
            <a:pPr marL="457200" marR="86360" indent="-457200" algn="just">
              <a:lnSpc>
                <a:spcPct val="150000"/>
              </a:lnSpc>
              <a:buFont typeface="+mj-lt"/>
              <a:buAutoNum type="arabicPeriod" startAt="4"/>
              <a:tabLst>
                <a:tab pos="317500" algn="l"/>
              </a:tabLst>
            </a:pPr>
            <a:r>
              <a:rPr lang="en-US" sz="2000" b="1" dirty="0">
                <a:latin typeface="Times New Roman" panose="02020603050405020304" pitchFamily="18" charset="0"/>
                <a:cs typeface="Times New Roman" panose="02020603050405020304" pitchFamily="18" charset="0"/>
              </a:rPr>
              <a:t>Testing the Model</a:t>
            </a:r>
            <a:r>
              <a:rPr lang="en-US" sz="2000" dirty="0">
                <a:latin typeface="Times New Roman" panose="02020603050405020304" pitchFamily="18" charset="0"/>
                <a:cs typeface="Times New Roman" panose="02020603050405020304" pitchFamily="18" charset="0"/>
              </a:rPr>
              <a:t>: Once the model is trained, we can use the loss function and accuracy function to test the model. We used “ADAM” as our optimizer, “cross-entropy” as our loss and “accuracy” as our metrics. </a:t>
            </a:r>
          </a:p>
          <a:p>
            <a:pPr marL="457200" marR="86360" indent="-457200" algn="just">
              <a:lnSpc>
                <a:spcPct val="150000"/>
              </a:lnSpc>
              <a:buFont typeface="+mj-lt"/>
              <a:buAutoNum type="arabicPeriod" startAt="4"/>
              <a:tabLst>
                <a:tab pos="317500" algn="l"/>
              </a:tabLst>
            </a:pPr>
            <a:r>
              <a:rPr lang="en-US" sz="2000" b="1" dirty="0">
                <a:latin typeface="Times New Roman" panose="02020603050405020304" pitchFamily="18" charset="0"/>
                <a:cs typeface="Times New Roman" panose="02020603050405020304" pitchFamily="18" charset="0"/>
              </a:rPr>
              <a:t>Getting the output</a:t>
            </a:r>
            <a:r>
              <a:rPr lang="en-US" sz="2000" dirty="0">
                <a:latin typeface="Times New Roman" panose="02020603050405020304" pitchFamily="18" charset="0"/>
                <a:cs typeface="Times New Roman" panose="02020603050405020304" pitchFamily="18" charset="0"/>
              </a:rPr>
              <a:t>: We took a set of inputs and upload them into our model. Then we use a while loop to analyze each input individually and give the predictions for each image</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marR="86360" indent="-457200" algn="just">
              <a:lnSpc>
                <a:spcPct val="150000"/>
              </a:lnSpc>
              <a:buFont typeface="+mj-lt"/>
              <a:buAutoNum type="arabicPeriod" startAt="4"/>
              <a:tabLst>
                <a:tab pos="317500" algn="l"/>
              </a:tabLst>
            </a:pPr>
            <a:endParaRPr lang="en-US" sz="2000" dirty="0">
              <a:latin typeface="Times New Roman" panose="02020603050405020304" pitchFamily="18" charset="0"/>
              <a:cs typeface="Times New Roman" panose="02020603050405020304" pitchFamily="18" charset="0"/>
            </a:endParaRPr>
          </a:p>
          <a:p>
            <a:pPr marL="342900" marR="86360" indent="-342900" algn="just">
              <a:lnSpc>
                <a:spcPct val="150000"/>
              </a:lnSpc>
              <a:buFont typeface="+mj-lt"/>
              <a:buAutoNum type="arabicPeriod" startAt="4"/>
              <a:tabLst>
                <a:tab pos="317500" algn="l"/>
              </a:tabLst>
            </a:pPr>
            <a:endParaRPr lang="en-IN" sz="2000" dirty="0"/>
          </a:p>
        </p:txBody>
      </p:sp>
    </p:spTree>
    <p:extLst>
      <p:ext uri="{BB962C8B-B14F-4D97-AF65-F5344CB8AC3E}">
        <p14:creationId xmlns:p14="http://schemas.microsoft.com/office/powerpoint/2010/main" val="317602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37C8-ACE1-E8B6-E132-C37F290E4776}"/>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IMPLEMENTATION</a:t>
            </a:r>
            <a:endParaRPr lang="en-US" dirty="0"/>
          </a:p>
        </p:txBody>
      </p:sp>
      <p:sp>
        <p:nvSpPr>
          <p:cNvPr id="3" name="Content Placeholder 2">
            <a:extLst>
              <a:ext uri="{FF2B5EF4-FFF2-40B4-BE49-F238E27FC236}">
                <a16:creationId xmlns:a16="http://schemas.microsoft.com/office/drawing/2014/main" id="{B2D797F4-7D17-DDB1-7D3E-9EB796A3D149}"/>
              </a:ext>
            </a:extLst>
          </p:cNvPr>
          <p:cNvSpPr>
            <a:spLocks noGrp="1"/>
          </p:cNvSpPr>
          <p:nvPr>
            <p:ph idx="1"/>
          </p:nvPr>
        </p:nvSpPr>
        <p:spPr>
          <a:xfrm>
            <a:off x="838200" y="1690688"/>
            <a:ext cx="10515600" cy="4351338"/>
          </a:xfrm>
        </p:spPr>
        <p:txBody>
          <a:bodyPr>
            <a:noAutofit/>
          </a:bodyPr>
          <a:lstStyle/>
          <a:p>
            <a:pPr marL="342900" indent="-342900" algn="just">
              <a:lnSpc>
                <a:spcPct val="170000"/>
              </a:lnSpc>
              <a:spcBef>
                <a:spcPts val="1005"/>
              </a:spcBef>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Creation</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dataset will be in the form of collection of hand written digit images.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70000"/>
              </a:lnSpc>
              <a:spcBef>
                <a:spcPts val="1005"/>
              </a:spcBef>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0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collection of images will be preprocessed and converted into binary matrix which represents the corresponding image. </a:t>
            </a:r>
          </a:p>
          <a:p>
            <a:pPr marL="342900" indent="-342900" algn="just">
              <a:lnSpc>
                <a:spcPct val="170000"/>
              </a:lnSpc>
              <a:spcBef>
                <a:spcPts val="1005"/>
              </a:spcBef>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Model Creation: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includes designing the CNN architecture and configuring the model with appropriate activation functions like ReLU, layers, and output units. </a:t>
            </a:r>
          </a:p>
          <a:p>
            <a:pPr marL="342900" indent="-342900" algn="just">
              <a:lnSpc>
                <a:spcPct val="170000"/>
              </a:lnSpc>
              <a:spcBef>
                <a:spcPts val="1005"/>
              </a:spcBef>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CNN model is trained on the training set, validating it on a separate validation 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40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C8121A-7624-C8E8-274D-2505DBFEDBF3}"/>
              </a:ext>
            </a:extLst>
          </p:cNvPr>
          <p:cNvSpPr>
            <a:spLocks noGrp="1"/>
          </p:cNvSpPr>
          <p:nvPr>
            <p:ph idx="1"/>
          </p:nvPr>
        </p:nvSpPr>
        <p:spPr>
          <a:xfrm>
            <a:off x="838200" y="691858"/>
            <a:ext cx="10515600" cy="2131553"/>
          </a:xfrm>
        </p:spPr>
        <p:txBody>
          <a:bodyPr>
            <a:normAutofit/>
          </a:bodyPr>
          <a:lstStyle/>
          <a:p>
            <a:pPr marL="457200" indent="-457200" algn="just">
              <a:lnSpc>
                <a:spcPct val="150000"/>
              </a:lnSpc>
              <a:spcBef>
                <a:spcPts val="995"/>
              </a:spcBef>
              <a:buFont typeface="+mj-lt"/>
              <a:buAutoNum type="arabicPeriod" startAt="5"/>
              <a:tabLst>
                <a:tab pos="2999740" algn="ctr"/>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valuating the trained model on the test set to assess its performance, calculating metrics such as accuracy and precision. </a:t>
            </a:r>
          </a:p>
          <a:p>
            <a:pPr marL="457200" indent="-457200" algn="just">
              <a:lnSpc>
                <a:spcPct val="150000"/>
              </a:lnSpc>
              <a:spcBef>
                <a:spcPts val="995"/>
              </a:spcBef>
              <a:buFont typeface="+mj-lt"/>
              <a:buAutoNum type="arabicPeriod" startAt="5"/>
              <a:tabLst>
                <a:tab pos="2999740" algn="ctr"/>
              </a:tabLst>
            </a:pPr>
            <a:r>
              <a:rPr lang="en-US" sz="2000" b="1" dirty="0">
                <a:latin typeface="Times New Roman" panose="02020603050405020304" pitchFamily="18" charset="0"/>
                <a:cs typeface="Times New Roman" panose="02020603050405020304" pitchFamily="18" charset="0"/>
              </a:rPr>
              <a:t>Web Application Development and Deployment</a:t>
            </a:r>
            <a:r>
              <a:rPr lang="en-US" sz="2000" dirty="0">
                <a:latin typeface="Times New Roman" panose="02020603050405020304" pitchFamily="18" charset="0"/>
                <a:cs typeface="Times New Roman" panose="02020603050405020304" pitchFamily="18" charset="0"/>
              </a:rPr>
              <a:t>: By utilizing Streamlit, the model was successfully integrated with the web application</a:t>
            </a:r>
            <a:r>
              <a:rPr lang="en-US" sz="2200" dirty="0">
                <a:latin typeface="Times New Roman" panose="02020603050405020304" pitchFamily="18" charset="0"/>
                <a:cs typeface="Times New Roman" panose="02020603050405020304" pitchFamily="18" charset="0"/>
              </a:rPr>
              <a:t>. </a:t>
            </a:r>
          </a:p>
          <a:p>
            <a:pPr marL="514350" indent="-514350" algn="just">
              <a:lnSpc>
                <a:spcPct val="150000"/>
              </a:lnSpc>
              <a:spcBef>
                <a:spcPts val="995"/>
              </a:spcBef>
              <a:buFont typeface="+mj-lt"/>
              <a:buAutoNum type="arabicPeriod" startAt="5"/>
              <a:tabLst>
                <a:tab pos="2999740" algn="ctr"/>
              </a:tabLst>
            </a:pP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F2D126-9751-212F-CFAC-775905E8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31957"/>
            <a:ext cx="5097379" cy="3420407"/>
          </a:xfrm>
          <a:prstGeom prst="rect">
            <a:avLst/>
          </a:prstGeom>
        </p:spPr>
      </p:pic>
      <p:pic>
        <p:nvPicPr>
          <p:cNvPr id="5" name="Picture 4">
            <a:extLst>
              <a:ext uri="{FF2B5EF4-FFF2-40B4-BE49-F238E27FC236}">
                <a16:creationId xmlns:a16="http://schemas.microsoft.com/office/drawing/2014/main" id="{2FF21AA0-AE26-942B-1AC9-7EE374F5B35C}"/>
              </a:ext>
            </a:extLst>
          </p:cNvPr>
          <p:cNvPicPr>
            <a:picLocks noChangeAspect="1"/>
          </p:cNvPicPr>
          <p:nvPr/>
        </p:nvPicPr>
        <p:blipFill>
          <a:blip r:embed="rId3"/>
          <a:stretch>
            <a:fillRect/>
          </a:stretch>
        </p:blipFill>
        <p:spPr>
          <a:xfrm>
            <a:off x="6256419" y="3031956"/>
            <a:ext cx="5097379" cy="3420408"/>
          </a:xfrm>
          <a:prstGeom prst="rect">
            <a:avLst/>
          </a:prstGeom>
        </p:spPr>
      </p:pic>
    </p:spTree>
    <p:extLst>
      <p:ext uri="{BB962C8B-B14F-4D97-AF65-F5344CB8AC3E}">
        <p14:creationId xmlns:p14="http://schemas.microsoft.com/office/powerpoint/2010/main" val="399552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A649-6C1B-27CB-D6D1-953E1005AD96}"/>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1010B373-91E1-9F72-9063-A7586AF5DFB0}"/>
              </a:ext>
            </a:extLst>
          </p:cNvPr>
          <p:cNvSpPr>
            <a:spLocks noGrp="1"/>
          </p:cNvSpPr>
          <p:nvPr>
            <p:ph idx="1"/>
          </p:nvPr>
        </p:nvSpPr>
        <p:spPr>
          <a:xfrm>
            <a:off x="838200" y="1866231"/>
            <a:ext cx="10515599" cy="369285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conclusion, this implementation effectively digitizes handwritten digits by analyzing and predicting their values using a neural network. The system saves images from MS Paint, processes them, and predicts their values using a trained model. By leveraging a Sequential Model with ReLU and SoftMax activations, optimized by the Adam algorithm, and evaluated using Cross-Entropy and Accuracy functions, it accurately recognizes and digitalizes handwritten data. This demonstrates a successful application of neural networks for image recognition, showcasing a comprehensive understanding and application of key machine learning concepts and techniques.</a:t>
            </a:r>
            <a:endParaRPr lang="en-US" sz="2000" dirty="0"/>
          </a:p>
        </p:txBody>
      </p:sp>
    </p:spTree>
    <p:extLst>
      <p:ext uri="{BB962C8B-B14F-4D97-AF65-F5344CB8AC3E}">
        <p14:creationId xmlns:p14="http://schemas.microsoft.com/office/powerpoint/2010/main" val="307737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E594-27BE-79B4-AAEE-72438C12CCA0}"/>
              </a:ext>
            </a:extLst>
          </p:cNvPr>
          <p:cNvSpPr>
            <a:spLocks noGrp="1"/>
          </p:cNvSpPr>
          <p:nvPr>
            <p:ph type="title"/>
          </p:nvPr>
        </p:nvSpPr>
        <p:spPr>
          <a:xfrm>
            <a:off x="838200" y="2766218"/>
            <a:ext cx="10515600" cy="1325563"/>
          </a:xfrm>
        </p:spPr>
        <p:txBody>
          <a:bodyPr>
            <a:normAutofit/>
          </a:bodyPr>
          <a:lstStyle/>
          <a:p>
            <a:pPr algn="ctr"/>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5158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61F0-0113-0152-F44E-B9B4ADF3DF6E}"/>
              </a:ext>
            </a:extLst>
          </p:cNvPr>
          <p:cNvSpPr>
            <a:spLocks noGrp="1"/>
          </p:cNvSpPr>
          <p:nvPr>
            <p:ph type="title"/>
          </p:nvPr>
        </p:nvSpPr>
        <p:spPr>
          <a:xfrm>
            <a:off x="838200" y="244423"/>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ABOUT COMPANY</a:t>
            </a:r>
            <a:endParaRPr lang="en-US" dirty="0"/>
          </a:p>
        </p:txBody>
      </p:sp>
      <p:sp>
        <p:nvSpPr>
          <p:cNvPr id="3" name="Content Placeholder 2">
            <a:extLst>
              <a:ext uri="{FF2B5EF4-FFF2-40B4-BE49-F238E27FC236}">
                <a16:creationId xmlns:a16="http://schemas.microsoft.com/office/drawing/2014/main" id="{B72B4A94-5764-55AF-8CA2-B8B83C5EE5E7}"/>
              </a:ext>
            </a:extLst>
          </p:cNvPr>
          <p:cNvSpPr>
            <a:spLocks noGrp="1"/>
          </p:cNvSpPr>
          <p:nvPr>
            <p:ph idx="1"/>
          </p:nvPr>
        </p:nvSpPr>
        <p:spPr>
          <a:xfrm>
            <a:off x="838200" y="1569986"/>
            <a:ext cx="10515600"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Company: DLithe Consultancy Services Pvt. Ltd</a:t>
            </a:r>
          </a:p>
          <a:p>
            <a:pPr marL="0" indent="0">
              <a:buNone/>
            </a:pPr>
            <a:r>
              <a:rPr lang="en-US" sz="2000" b="1" dirty="0">
                <a:latin typeface="Times New Roman" panose="02020603050405020304" pitchFamily="18" charset="0"/>
                <a:cs typeface="Times New Roman" panose="02020603050405020304" pitchFamily="18" charset="0"/>
              </a:rPr>
              <a:t>Founder: Arun </a:t>
            </a:r>
            <a:r>
              <a:rPr lang="en-US" sz="2000" b="1" dirty="0" err="1">
                <a:latin typeface="Times New Roman" panose="02020603050405020304" pitchFamily="18" charset="0"/>
                <a:cs typeface="Times New Roman" panose="02020603050405020304" pitchFamily="18" charset="0"/>
              </a:rPr>
              <a:t>Rajpurohit</a:t>
            </a:r>
            <a:endParaRPr lang="en-US" sz="2000" b="1" dirty="0">
              <a:latin typeface="Times New Roman" panose="02020603050405020304" pitchFamily="18" charset="0"/>
              <a:cs typeface="Times New Roman" panose="02020603050405020304" pitchFamily="18" charset="0"/>
            </a:endParaRP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DLithe is an EdTech company serving IT Companies and Academic Institutions, since the year 2018. With experiences drawn from corporate time, the foundation of DLithe is built to innovate products that transform the upcoming generation.</a:t>
            </a:r>
          </a:p>
          <a:p>
            <a:pPr marL="0" indent="0">
              <a:buNone/>
            </a:pPr>
            <a:endParaRPr lang="en-US" sz="2000" dirty="0"/>
          </a:p>
        </p:txBody>
      </p:sp>
      <p:pic>
        <p:nvPicPr>
          <p:cNvPr id="5" name="Image 1">
            <a:extLst>
              <a:ext uri="{FF2B5EF4-FFF2-40B4-BE49-F238E27FC236}">
                <a16:creationId xmlns:a16="http://schemas.microsoft.com/office/drawing/2014/main" id="{3979BB47-E3CA-7990-70AD-09278124C820}"/>
              </a:ext>
            </a:extLst>
          </p:cNvPr>
          <p:cNvPicPr>
            <a:picLocks/>
          </p:cNvPicPr>
          <p:nvPr/>
        </p:nvPicPr>
        <p:blipFill>
          <a:blip r:embed="rId2" cstate="print"/>
          <a:stretch>
            <a:fillRect/>
          </a:stretch>
        </p:blipFill>
        <p:spPr>
          <a:xfrm>
            <a:off x="9529289" y="483891"/>
            <a:ext cx="1986416" cy="1157118"/>
          </a:xfrm>
          <a:prstGeom prst="rect">
            <a:avLst/>
          </a:prstGeom>
        </p:spPr>
      </p:pic>
      <p:pic>
        <p:nvPicPr>
          <p:cNvPr id="11" name="Picture 10">
            <a:extLst>
              <a:ext uri="{FF2B5EF4-FFF2-40B4-BE49-F238E27FC236}">
                <a16:creationId xmlns:a16="http://schemas.microsoft.com/office/drawing/2014/main" id="{AE1E198F-7521-343E-856A-49D3FFFB27A5}"/>
              </a:ext>
            </a:extLst>
          </p:cNvPr>
          <p:cNvPicPr>
            <a:picLocks noChangeAspect="1"/>
          </p:cNvPicPr>
          <p:nvPr/>
        </p:nvPicPr>
        <p:blipFill>
          <a:blip r:embed="rId3"/>
          <a:stretch>
            <a:fillRect/>
          </a:stretch>
        </p:blipFill>
        <p:spPr>
          <a:xfrm>
            <a:off x="2037075" y="3303638"/>
            <a:ext cx="4053913" cy="1695218"/>
          </a:xfrm>
          <a:prstGeom prst="rect">
            <a:avLst/>
          </a:prstGeom>
        </p:spPr>
      </p:pic>
      <p:pic>
        <p:nvPicPr>
          <p:cNvPr id="14" name="Picture 13">
            <a:extLst>
              <a:ext uri="{FF2B5EF4-FFF2-40B4-BE49-F238E27FC236}">
                <a16:creationId xmlns:a16="http://schemas.microsoft.com/office/drawing/2014/main" id="{CD775456-98C2-EC3F-7608-A2646FCAC0AB}"/>
              </a:ext>
            </a:extLst>
          </p:cNvPr>
          <p:cNvPicPr>
            <a:picLocks noChangeAspect="1"/>
          </p:cNvPicPr>
          <p:nvPr/>
        </p:nvPicPr>
        <p:blipFill>
          <a:blip r:embed="rId4"/>
          <a:stretch>
            <a:fillRect/>
          </a:stretch>
        </p:blipFill>
        <p:spPr>
          <a:xfrm>
            <a:off x="6454607" y="3294673"/>
            <a:ext cx="3700318" cy="1704183"/>
          </a:xfrm>
          <a:prstGeom prst="rect">
            <a:avLst/>
          </a:prstGeom>
        </p:spPr>
      </p:pic>
      <p:pic>
        <p:nvPicPr>
          <p:cNvPr id="16" name="Picture 15">
            <a:extLst>
              <a:ext uri="{FF2B5EF4-FFF2-40B4-BE49-F238E27FC236}">
                <a16:creationId xmlns:a16="http://schemas.microsoft.com/office/drawing/2014/main" id="{D318DEC6-48E3-6081-5BB0-0D188A7BD667}"/>
              </a:ext>
            </a:extLst>
          </p:cNvPr>
          <p:cNvPicPr>
            <a:picLocks noChangeAspect="1"/>
          </p:cNvPicPr>
          <p:nvPr/>
        </p:nvPicPr>
        <p:blipFill>
          <a:blip r:embed="rId5"/>
          <a:stretch>
            <a:fillRect/>
          </a:stretch>
        </p:blipFill>
        <p:spPr>
          <a:xfrm>
            <a:off x="2044556" y="5078846"/>
            <a:ext cx="4046432" cy="1653662"/>
          </a:xfrm>
          <a:prstGeom prst="rect">
            <a:avLst/>
          </a:prstGeom>
        </p:spPr>
      </p:pic>
      <p:pic>
        <p:nvPicPr>
          <p:cNvPr id="18" name="Picture 17">
            <a:extLst>
              <a:ext uri="{FF2B5EF4-FFF2-40B4-BE49-F238E27FC236}">
                <a16:creationId xmlns:a16="http://schemas.microsoft.com/office/drawing/2014/main" id="{9B6B5A66-7BDE-E61F-BF5A-710E0E11D06C}"/>
              </a:ext>
            </a:extLst>
          </p:cNvPr>
          <p:cNvPicPr>
            <a:picLocks noChangeAspect="1"/>
          </p:cNvPicPr>
          <p:nvPr/>
        </p:nvPicPr>
        <p:blipFill>
          <a:blip r:embed="rId6"/>
          <a:stretch>
            <a:fillRect/>
          </a:stretch>
        </p:blipFill>
        <p:spPr>
          <a:xfrm>
            <a:off x="6454608" y="5051904"/>
            <a:ext cx="3692836" cy="1671640"/>
          </a:xfrm>
          <a:prstGeom prst="rect">
            <a:avLst/>
          </a:prstGeom>
        </p:spPr>
      </p:pic>
    </p:spTree>
    <p:extLst>
      <p:ext uri="{BB962C8B-B14F-4D97-AF65-F5344CB8AC3E}">
        <p14:creationId xmlns:p14="http://schemas.microsoft.com/office/powerpoint/2010/main" val="61581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8FA1-3A48-23E4-52E5-6526A44F6427}"/>
              </a:ext>
            </a:extLst>
          </p:cNvPr>
          <p:cNvSpPr>
            <a:spLocks noGrp="1"/>
          </p:cNvSpPr>
          <p:nvPr>
            <p:ph type="title"/>
          </p:nvPr>
        </p:nvSpPr>
        <p:spPr>
          <a:xfrm>
            <a:off x="545432" y="365125"/>
            <a:ext cx="11101136"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WEEKLY OVERVIEW OF INTERNSHIP ACTIVITY</a:t>
            </a:r>
          </a:p>
        </p:txBody>
      </p:sp>
      <p:sp>
        <p:nvSpPr>
          <p:cNvPr id="3" name="Content Placeholder 2">
            <a:extLst>
              <a:ext uri="{FF2B5EF4-FFF2-40B4-BE49-F238E27FC236}">
                <a16:creationId xmlns:a16="http://schemas.microsoft.com/office/drawing/2014/main" id="{D5DE6282-359B-DFE9-6461-54254C2245D3}"/>
              </a:ext>
            </a:extLst>
          </p:cNvPr>
          <p:cNvSpPr>
            <a:spLocks noGrp="1"/>
          </p:cNvSpPr>
          <p:nvPr>
            <p:ph idx="1"/>
          </p:nvPr>
        </p:nvSpPr>
        <p:spPr/>
        <p:txBody>
          <a:bodyPr>
            <a:normAutofit/>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Week 1</a:t>
            </a:r>
            <a:endParaRPr 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Understanding Python Fundamentals for AI &amp; ML.</a:t>
            </a:r>
          </a:p>
          <a:p>
            <a:pPr marL="0" indent="0">
              <a:lnSpc>
                <a:spcPct val="150000"/>
              </a:lnSpc>
              <a:buNone/>
            </a:pPr>
            <a:r>
              <a:rPr lang="en-US" sz="2000" b="1" dirty="0">
                <a:latin typeface="Times New Roman" panose="02020603050405020304" pitchFamily="18" charset="0"/>
                <a:cs typeface="Times New Roman" panose="02020603050405020304" pitchFamily="18" charset="0"/>
              </a:rPr>
              <a:t>Activities</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Covered Python syntax and data structures.</a:t>
            </a:r>
          </a:p>
          <a:p>
            <a:pPr lvl="1">
              <a:lnSpc>
                <a:spcPct val="150000"/>
              </a:lnSpc>
            </a:pPr>
            <a:r>
              <a:rPr lang="en-US" sz="2000" dirty="0">
                <a:latin typeface="Times New Roman" panose="02020603050405020304" pitchFamily="18" charset="0"/>
                <a:cs typeface="Times New Roman" panose="02020603050405020304" pitchFamily="18" charset="0"/>
              </a:rPr>
              <a:t>Explored essential libraries used in AI and ML.</a:t>
            </a:r>
          </a:p>
          <a:p>
            <a:pPr lvl="1">
              <a:lnSpc>
                <a:spcPct val="150000"/>
              </a:lnSpc>
            </a:pPr>
            <a:r>
              <a:rPr lang="en-US" sz="2000" dirty="0">
                <a:latin typeface="Times New Roman" panose="02020603050405020304" pitchFamily="18" charset="0"/>
                <a:cs typeface="Times New Roman" panose="02020603050405020304" pitchFamily="18" charset="0"/>
              </a:rPr>
              <a:t>Worked on basic Python programming exercises and projects.</a:t>
            </a:r>
          </a:p>
        </p:txBody>
      </p:sp>
    </p:spTree>
    <p:extLst>
      <p:ext uri="{BB962C8B-B14F-4D97-AF65-F5344CB8AC3E}">
        <p14:creationId xmlns:p14="http://schemas.microsoft.com/office/powerpoint/2010/main" val="42807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E6282-359B-DFE9-6461-54254C2245D3}"/>
              </a:ext>
            </a:extLst>
          </p:cNvPr>
          <p:cNvSpPr>
            <a:spLocks noGrp="1"/>
          </p:cNvSpPr>
          <p:nvPr>
            <p:ph idx="1"/>
          </p:nvPr>
        </p:nvSpPr>
        <p:spPr>
          <a:xfrm>
            <a:off x="838200" y="943897"/>
            <a:ext cx="10515600" cy="4758813"/>
          </a:xfrm>
        </p:spPr>
        <p:txBody>
          <a:bodyPr>
            <a:normAutofit fontScale="92500" lnSpcReduction="10000"/>
          </a:bodyPr>
          <a:lstStyle/>
          <a:p>
            <a:pPr marL="0" indent="0">
              <a:lnSpc>
                <a:spcPct val="150000"/>
              </a:lnSpc>
              <a:buNone/>
            </a:pPr>
            <a:r>
              <a:rPr lang="en-US" sz="2600" b="1" dirty="0">
                <a:solidFill>
                  <a:srgbClr val="C00000"/>
                </a:solidFill>
                <a:latin typeface="Times New Roman" panose="02020603050405020304" pitchFamily="18" charset="0"/>
                <a:cs typeface="Times New Roman" panose="02020603050405020304" pitchFamily="18" charset="0"/>
              </a:rPr>
              <a:t>Week 2</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200" b="1" dirty="0">
                <a:latin typeface="Times New Roman" panose="02020603050405020304" pitchFamily="18" charset="0"/>
                <a:cs typeface="Times New Roman" panose="02020603050405020304" pitchFamily="18" charset="0"/>
              </a:rPr>
              <a:t>Objective</a:t>
            </a:r>
            <a:r>
              <a:rPr lang="en-US" sz="2200" dirty="0">
                <a:latin typeface="Times New Roman" panose="02020603050405020304" pitchFamily="18" charset="0"/>
                <a:cs typeface="Times New Roman" panose="02020603050405020304" pitchFamily="18" charset="0"/>
              </a:rPr>
              <a:t>:</a:t>
            </a:r>
          </a:p>
          <a:p>
            <a:pPr lvl="1">
              <a:lnSpc>
                <a:spcPct val="150000"/>
              </a:lnSpc>
            </a:pPr>
            <a:r>
              <a:rPr lang="en-US" sz="2200" dirty="0">
                <a:latin typeface="Times New Roman" panose="02020603050405020304" pitchFamily="18" charset="0"/>
                <a:cs typeface="Times New Roman" panose="02020603050405020304" pitchFamily="18" charset="0"/>
              </a:rPr>
              <a:t>Learning Various Machine Learning Algorithms and Implementation in Python.</a:t>
            </a:r>
          </a:p>
          <a:p>
            <a:pPr marL="0" indent="0">
              <a:lnSpc>
                <a:spcPct val="150000"/>
              </a:lnSpc>
              <a:buNone/>
            </a:pPr>
            <a:r>
              <a:rPr lang="en-US" sz="2200" b="1" dirty="0">
                <a:latin typeface="Times New Roman" panose="02020603050405020304" pitchFamily="18" charset="0"/>
                <a:cs typeface="Times New Roman" panose="02020603050405020304" pitchFamily="18" charset="0"/>
              </a:rPr>
              <a:t>Activities</a:t>
            </a:r>
            <a:r>
              <a:rPr lang="en-US" sz="2200" dirty="0">
                <a:latin typeface="Times New Roman" panose="02020603050405020304" pitchFamily="18" charset="0"/>
                <a:cs typeface="Times New Roman" panose="02020603050405020304" pitchFamily="18" charset="0"/>
              </a:rPr>
              <a:t>: </a:t>
            </a:r>
          </a:p>
          <a:p>
            <a:pPr lvl="1">
              <a:lnSpc>
                <a:spcPct val="150000"/>
              </a:lnSpc>
            </a:pPr>
            <a:r>
              <a:rPr lang="en-US" sz="2200" dirty="0">
                <a:latin typeface="Times New Roman" panose="02020603050405020304" pitchFamily="18" charset="0"/>
                <a:cs typeface="Times New Roman" panose="02020603050405020304" pitchFamily="18" charset="0"/>
              </a:rPr>
              <a:t>Hands-on implementation of Binary Classification algorithms.</a:t>
            </a:r>
          </a:p>
          <a:p>
            <a:pPr lvl="1">
              <a:lnSpc>
                <a:spcPct val="150000"/>
              </a:lnSpc>
            </a:pPr>
            <a:r>
              <a:rPr lang="en-US" sz="2200" dirty="0">
                <a:latin typeface="Times New Roman" panose="02020603050405020304" pitchFamily="18" charset="0"/>
                <a:cs typeface="Times New Roman" panose="02020603050405020304" pitchFamily="18" charset="0"/>
              </a:rPr>
              <a:t>Worked on Linear Regression and its use cases.</a:t>
            </a:r>
          </a:p>
          <a:p>
            <a:pPr lvl="1">
              <a:lnSpc>
                <a:spcPct val="150000"/>
              </a:lnSpc>
            </a:pPr>
            <a:r>
              <a:rPr lang="en-US" sz="2200" dirty="0">
                <a:latin typeface="Times New Roman" panose="02020603050405020304" pitchFamily="18" charset="0"/>
                <a:cs typeface="Times New Roman" panose="02020603050405020304" pitchFamily="18" charset="0"/>
              </a:rPr>
              <a:t>Explored Decision Trees and their practical applications.</a:t>
            </a:r>
          </a:p>
          <a:p>
            <a:pPr lvl="1">
              <a:lnSpc>
                <a:spcPct val="150000"/>
              </a:lnSpc>
            </a:pPr>
            <a:r>
              <a:rPr lang="en-US" sz="2200" dirty="0">
                <a:latin typeface="Times New Roman" panose="02020603050405020304" pitchFamily="18" charset="0"/>
                <a:cs typeface="Times New Roman" panose="02020603050405020304" pitchFamily="18" charset="0"/>
              </a:rPr>
              <a:t>Applied CNN on MNIST dataset for image classification.</a:t>
            </a:r>
          </a:p>
          <a:p>
            <a:pPr lvl="1">
              <a:lnSpc>
                <a:spcPct val="150000"/>
              </a:lnSpc>
            </a:pPr>
            <a:r>
              <a:rPr lang="en-US" sz="2200" dirty="0">
                <a:latin typeface="Times New Roman" panose="02020603050405020304" pitchFamily="18" charset="0"/>
                <a:cs typeface="Times New Roman" panose="02020603050405020304" pitchFamily="18" charset="0"/>
              </a:rPr>
              <a:t>Understood concepts of Forward Propagation and Neural Networks.</a:t>
            </a:r>
          </a:p>
        </p:txBody>
      </p:sp>
    </p:spTree>
    <p:extLst>
      <p:ext uri="{BB962C8B-B14F-4D97-AF65-F5344CB8AC3E}">
        <p14:creationId xmlns:p14="http://schemas.microsoft.com/office/powerpoint/2010/main" val="39293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E6282-359B-DFE9-6461-54254C2245D3}"/>
              </a:ext>
            </a:extLst>
          </p:cNvPr>
          <p:cNvSpPr>
            <a:spLocks noGrp="1"/>
          </p:cNvSpPr>
          <p:nvPr>
            <p:ph idx="1"/>
          </p:nvPr>
        </p:nvSpPr>
        <p:spPr>
          <a:xfrm>
            <a:off x="838200" y="892929"/>
            <a:ext cx="10515600" cy="4816501"/>
          </a:xfrm>
        </p:spPr>
        <p:txBody>
          <a:bodyPr>
            <a:normAutofit/>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Week 3</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Use Case Selection, Data Collection, Preprocessing, and Algorithm Exploration.</a:t>
            </a:r>
          </a:p>
          <a:p>
            <a:pPr marL="0" indent="0">
              <a:lnSpc>
                <a:spcPct val="150000"/>
              </a:lnSpc>
              <a:buNone/>
            </a:pPr>
            <a:r>
              <a:rPr lang="en-US" sz="2000" b="1" dirty="0">
                <a:latin typeface="Times New Roman" panose="02020603050405020304" pitchFamily="18" charset="0"/>
                <a:cs typeface="Times New Roman" panose="02020603050405020304" pitchFamily="18" charset="0"/>
              </a:rPr>
              <a:t>Activities</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Dataset: Created dataset with over 1000 samples of hand-written digits.</a:t>
            </a:r>
          </a:p>
          <a:p>
            <a:pPr lvl="1">
              <a:lnSpc>
                <a:spcPct val="150000"/>
              </a:lnSpc>
            </a:pPr>
            <a:r>
              <a:rPr lang="en-US" sz="2000" dirty="0">
                <a:latin typeface="Times New Roman" panose="02020603050405020304" pitchFamily="18" charset="0"/>
                <a:cs typeface="Times New Roman" panose="02020603050405020304" pitchFamily="18" charset="0"/>
              </a:rPr>
              <a:t>Preprocessing: Pre-processed the data to remove null values, and further found ways to annotate data.</a:t>
            </a:r>
          </a:p>
          <a:p>
            <a:pPr lvl="1">
              <a:lnSpc>
                <a:spcPct val="150000"/>
              </a:lnSpc>
            </a:pPr>
            <a:r>
              <a:rPr lang="en-US" sz="2000" dirty="0">
                <a:latin typeface="Times New Roman" panose="02020603050405020304" pitchFamily="18" charset="0"/>
                <a:cs typeface="Times New Roman" panose="02020603050405020304" pitchFamily="18" charset="0"/>
              </a:rPr>
              <a:t>Discussed potential challenges and approaches with the mentor during weekly sessions.</a:t>
            </a:r>
          </a:p>
        </p:txBody>
      </p:sp>
    </p:spTree>
    <p:extLst>
      <p:ext uri="{BB962C8B-B14F-4D97-AF65-F5344CB8AC3E}">
        <p14:creationId xmlns:p14="http://schemas.microsoft.com/office/powerpoint/2010/main" val="297539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E6282-359B-DFE9-6461-54254C2245D3}"/>
              </a:ext>
            </a:extLst>
          </p:cNvPr>
          <p:cNvSpPr>
            <a:spLocks noGrp="1"/>
          </p:cNvSpPr>
          <p:nvPr>
            <p:ph idx="1"/>
          </p:nvPr>
        </p:nvSpPr>
        <p:spPr>
          <a:xfrm>
            <a:off x="838200" y="990600"/>
            <a:ext cx="10515600" cy="4876799"/>
          </a:xfrm>
        </p:spPr>
        <p:txBody>
          <a:bodyPr>
            <a:normAutofit/>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Week 4</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Model Training, Testing, Sentiment Analysis, Interface Development and Deployment.</a:t>
            </a:r>
          </a:p>
          <a:p>
            <a:pPr marL="0" indent="0">
              <a:lnSpc>
                <a:spcPct val="150000"/>
              </a:lnSpc>
              <a:buNone/>
            </a:pPr>
            <a:r>
              <a:rPr lang="en-US" sz="2000" b="1" dirty="0">
                <a:latin typeface="Times New Roman" panose="02020603050405020304" pitchFamily="18" charset="0"/>
                <a:cs typeface="Times New Roman" panose="02020603050405020304" pitchFamily="18" charset="0"/>
              </a:rPr>
              <a:t>Activities</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Training: Trained the model using dataset.</a:t>
            </a:r>
          </a:p>
          <a:p>
            <a:pPr lvl="1">
              <a:lnSpc>
                <a:spcPct val="150000"/>
              </a:lnSpc>
            </a:pPr>
            <a:r>
              <a:rPr lang="en-US" sz="2000" dirty="0">
                <a:latin typeface="Times New Roman" panose="02020603050405020304" pitchFamily="18" charset="0"/>
                <a:cs typeface="Times New Roman" panose="02020603050405020304" pitchFamily="18" charset="0"/>
              </a:rPr>
              <a:t>Model Evaluation: Evaluated the trained model on the test set to assess its performance, calculating metrics such as accuracy and precision. </a:t>
            </a:r>
          </a:p>
          <a:p>
            <a:pPr lvl="1">
              <a:lnSpc>
                <a:spcPct val="150000"/>
              </a:lnSpc>
            </a:pPr>
            <a:r>
              <a:rPr lang="en-US" sz="2000" dirty="0">
                <a:latin typeface="Times New Roman" panose="02020603050405020304" pitchFamily="18" charset="0"/>
                <a:cs typeface="Times New Roman" panose="02020603050405020304" pitchFamily="18" charset="0"/>
              </a:rPr>
              <a:t>Web Application Development and Deployment: By utilizing Streamlit, the model was successfully integrated with the web application. </a:t>
            </a:r>
          </a:p>
        </p:txBody>
      </p:sp>
    </p:spTree>
    <p:extLst>
      <p:ext uri="{BB962C8B-B14F-4D97-AF65-F5344CB8AC3E}">
        <p14:creationId xmlns:p14="http://schemas.microsoft.com/office/powerpoint/2010/main" val="277495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F63D-B033-260D-55B2-0CE5D4B0D920}"/>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HANDWRITTEN DIGIT RECOGNITION</a:t>
            </a:r>
          </a:p>
        </p:txBody>
      </p:sp>
      <p:sp>
        <p:nvSpPr>
          <p:cNvPr id="3" name="Content Placeholder 2">
            <a:extLst>
              <a:ext uri="{FF2B5EF4-FFF2-40B4-BE49-F238E27FC236}">
                <a16:creationId xmlns:a16="http://schemas.microsoft.com/office/drawing/2014/main" id="{BDFB120C-2335-D028-268D-F5CFC86F294A}"/>
              </a:ext>
            </a:extLst>
          </p:cNvPr>
          <p:cNvSpPr>
            <a:spLocks noGrp="1"/>
          </p:cNvSpPr>
          <p:nvPr>
            <p:ph idx="1"/>
          </p:nvPr>
        </p:nvSpPr>
        <p:spPr/>
        <p:txBody>
          <a:bodyPr>
            <a:normAutofit/>
          </a:bodyPr>
          <a:lstStyle/>
          <a:p>
            <a:pPr marL="0" marR="87630" indent="0" algn="just">
              <a:lnSpc>
                <a:spcPct val="150000"/>
              </a:lnSpc>
              <a:spcBef>
                <a:spcPts val="1590"/>
              </a:spcBef>
              <a:spcAft>
                <a:spcPts val="0"/>
              </a:spcAft>
              <a:buNone/>
            </a:pPr>
            <a:r>
              <a:rPr lang="en-US" sz="2000" dirty="0">
                <a:effectLst/>
                <a:latin typeface="Times New Roman" panose="02020603050405020304" pitchFamily="18" charset="0"/>
                <a:ea typeface="Times New Roman" panose="02020603050405020304" pitchFamily="18" charset="0"/>
              </a:rPr>
              <a:t>Handwritten digit recognition is crucial in the digital age for converting handwritten characters into machine-readable formats, aiding applications like license plate recognition. </a:t>
            </a:r>
          </a:p>
          <a:p>
            <a:pPr marL="0" marR="87630" indent="0" algn="just">
              <a:lnSpc>
                <a:spcPct val="150000"/>
              </a:lnSpc>
              <a:spcBef>
                <a:spcPts val="1590"/>
              </a:spcBef>
              <a:spcAft>
                <a:spcPts val="0"/>
              </a:spcAft>
              <a:buNone/>
            </a:pPr>
            <a:r>
              <a:rPr lang="en-US" sz="2000" dirty="0">
                <a:effectLst/>
                <a:latin typeface="Times New Roman" panose="02020603050405020304" pitchFamily="18" charset="0"/>
                <a:ea typeface="Times New Roman" panose="02020603050405020304" pitchFamily="18" charset="0"/>
              </a:rPr>
              <a:t>Convolutional neural networks (CNNs), a type of deep neural architecture, excel over shallow neural networks in this domain. CNNs are widely used in image classification, object recognition, recommendation systems, signal processing, natural language processing, computer vision, and face recognition, offering significant advantages in handwriting recognition technology.</a:t>
            </a:r>
            <a:endParaRPr lang="en-IN" sz="2000" dirty="0"/>
          </a:p>
        </p:txBody>
      </p:sp>
    </p:spTree>
    <p:extLst>
      <p:ext uri="{BB962C8B-B14F-4D97-AF65-F5344CB8AC3E}">
        <p14:creationId xmlns:p14="http://schemas.microsoft.com/office/powerpoint/2010/main" val="191290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F63D-B033-260D-55B2-0CE5D4B0D92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B120C-2335-D028-268D-F5CFC86F294A}"/>
              </a:ext>
            </a:extLst>
          </p:cNvPr>
          <p:cNvSpPr>
            <a:spLocks noGrp="1"/>
          </p:cNvSpPr>
          <p:nvPr>
            <p:ph idx="1"/>
          </p:nvPr>
        </p:nvSpPr>
        <p:spPr/>
        <p:txBody>
          <a:bodyPr>
            <a:noAutofit/>
          </a:bodyPr>
          <a:lstStyle/>
          <a:p>
            <a:pPr marL="0" marR="87630" indent="0" algn="just">
              <a:lnSpc>
                <a:spcPct val="150000"/>
              </a:lnSpc>
              <a:spcBef>
                <a:spcPts val="1590"/>
              </a:spcBef>
              <a:spcAft>
                <a:spcPts val="0"/>
              </a:spcAft>
              <a:buNone/>
            </a:pPr>
            <a:r>
              <a:rPr lang="en-US" sz="2000" dirty="0">
                <a:effectLst/>
                <a:latin typeface="Times New Roman" panose="02020603050405020304" pitchFamily="18" charset="0"/>
                <a:ea typeface="Times New Roman" panose="02020603050405020304" pitchFamily="18" charset="0"/>
              </a:rPr>
              <a:t>The problem of handwritten digit recognition aims to develop a machine learning model that can accurately identify and classify digits from 0 to 9 in handwritten images. </a:t>
            </a:r>
          </a:p>
          <a:p>
            <a:pPr marL="0" marR="87630" indent="0" algn="just">
              <a:lnSpc>
                <a:spcPct val="150000"/>
              </a:lnSpc>
              <a:spcBef>
                <a:spcPts val="1590"/>
              </a:spcBef>
              <a:spcAft>
                <a:spcPts val="0"/>
              </a:spcAft>
              <a:buNone/>
            </a:pPr>
            <a:r>
              <a:rPr lang="en-US" sz="2000" dirty="0">
                <a:effectLst/>
                <a:latin typeface="Times New Roman" panose="02020603050405020304" pitchFamily="18" charset="0"/>
                <a:ea typeface="Times New Roman" panose="02020603050405020304" pitchFamily="18" charset="0"/>
              </a:rPr>
              <a:t>This technology addresses common real-world issues such as:</a:t>
            </a:r>
          </a:p>
          <a:p>
            <a:pPr marR="87630" algn="just">
              <a:lnSpc>
                <a:spcPct val="150000"/>
              </a:lnSpc>
              <a:spcBef>
                <a:spcPts val="1590"/>
              </a:spcBef>
            </a:pPr>
            <a:r>
              <a:rPr lang="en-US" sz="2000" dirty="0">
                <a:effectLst/>
                <a:latin typeface="Times New Roman" panose="02020603050405020304" pitchFamily="18" charset="0"/>
                <a:ea typeface="Times New Roman" panose="02020603050405020304" pitchFamily="18" charset="0"/>
              </a:rPr>
              <a:t>Recognizing numbers on license plates</a:t>
            </a:r>
            <a:r>
              <a:rPr lang="en-US" sz="2000" dirty="0">
                <a:latin typeface="Times New Roman" panose="02020603050405020304" pitchFamily="18" charset="0"/>
                <a:ea typeface="Times New Roman" panose="02020603050405020304" pitchFamily="18" charset="0"/>
              </a:rPr>
              <a:t>.</a:t>
            </a:r>
          </a:p>
          <a:p>
            <a:pPr marR="87630" algn="just">
              <a:lnSpc>
                <a:spcPct val="150000"/>
              </a:lnSpc>
              <a:spcBef>
                <a:spcPts val="1590"/>
              </a:spcBef>
            </a:pPr>
            <a:r>
              <a:rPr lang="en-US" sz="2000" dirty="0">
                <a:effectLst/>
                <a:latin typeface="Times New Roman" panose="02020603050405020304" pitchFamily="18" charset="0"/>
                <a:ea typeface="Times New Roman" panose="02020603050405020304" pitchFamily="18" charset="0"/>
              </a:rPr>
              <a:t>Automating postal mail sorting.</a:t>
            </a:r>
          </a:p>
          <a:p>
            <a:pPr marR="87630" algn="just">
              <a:lnSpc>
                <a:spcPct val="150000"/>
              </a:lnSpc>
              <a:spcBef>
                <a:spcPts val="1590"/>
              </a:spcBef>
            </a:pPr>
            <a:r>
              <a:rPr lang="en-US" sz="2000" dirty="0">
                <a:effectLst/>
                <a:latin typeface="Times New Roman" panose="02020603050405020304" pitchFamily="18" charset="0"/>
                <a:ea typeface="Times New Roman" panose="02020603050405020304" pitchFamily="18" charset="0"/>
              </a:rPr>
              <a:t>Streamlining bank check processing.</a:t>
            </a:r>
          </a:p>
          <a:p>
            <a:pPr marR="87630" algn="just">
              <a:lnSpc>
                <a:spcPct val="150000"/>
              </a:lnSpc>
              <a:spcBef>
                <a:spcPts val="1590"/>
              </a:spcBef>
            </a:pPr>
            <a:r>
              <a:rPr lang="en-US" sz="2000" dirty="0">
                <a:effectLst/>
                <a:latin typeface="Times New Roman" panose="02020603050405020304" pitchFamily="18" charset="0"/>
                <a:ea typeface="Times New Roman" panose="02020603050405020304" pitchFamily="18" charset="0"/>
              </a:rPr>
              <a:t>Digitizing handwritten documents.</a:t>
            </a:r>
          </a:p>
        </p:txBody>
      </p:sp>
    </p:spTree>
    <p:extLst>
      <p:ext uri="{BB962C8B-B14F-4D97-AF65-F5344CB8AC3E}">
        <p14:creationId xmlns:p14="http://schemas.microsoft.com/office/powerpoint/2010/main" val="17740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F63D-B033-260D-55B2-0CE5D4B0D92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B120C-2335-D028-268D-F5CFC86F294A}"/>
              </a:ext>
            </a:extLst>
          </p:cNvPr>
          <p:cNvSpPr>
            <a:spLocks noGrp="1"/>
          </p:cNvSpPr>
          <p:nvPr>
            <p:ph idx="1"/>
          </p:nvPr>
        </p:nvSpPr>
        <p:spPr>
          <a:xfrm>
            <a:off x="838200" y="1584660"/>
            <a:ext cx="10515600" cy="4908216"/>
          </a:xfrm>
        </p:spPr>
        <p:txBody>
          <a:bodyPr>
            <a:noAutofit/>
          </a:bodyPr>
          <a:lstStyle/>
          <a:p>
            <a:pPr marR="87630" algn="just">
              <a:lnSpc>
                <a:spcPct val="150000"/>
              </a:lnSpc>
              <a:spcBef>
                <a:spcPts val="1590"/>
              </a:spcBef>
            </a:pPr>
            <a:r>
              <a:rPr lang="en-US" sz="2000" b="1" dirty="0">
                <a:effectLst/>
                <a:latin typeface="Times New Roman" panose="02020603050405020304" pitchFamily="18" charset="0"/>
                <a:ea typeface="Times New Roman" panose="02020603050405020304" pitchFamily="18" charset="0"/>
              </a:rPr>
              <a:t>Develop a Recognition Model</a:t>
            </a:r>
            <a:r>
              <a:rPr lang="en-US" sz="2000" dirty="0">
                <a:effectLst/>
                <a:latin typeface="Times New Roman" panose="02020603050405020304" pitchFamily="18" charset="0"/>
                <a:ea typeface="Times New Roman" panose="02020603050405020304" pitchFamily="18" charset="0"/>
              </a:rPr>
              <a:t>: Create a machine learning model that can accurately identify handwritten digits from 0 to 9.</a:t>
            </a:r>
          </a:p>
          <a:p>
            <a:pPr marR="87630" algn="just">
              <a:lnSpc>
                <a:spcPct val="150000"/>
              </a:lnSpc>
              <a:spcBef>
                <a:spcPts val="0"/>
              </a:spcBef>
            </a:pPr>
            <a:r>
              <a:rPr lang="en-US" sz="2000" b="1" dirty="0">
                <a:effectLst/>
                <a:latin typeface="Times New Roman" panose="02020603050405020304" pitchFamily="18" charset="0"/>
                <a:ea typeface="Times New Roman" panose="02020603050405020304" pitchFamily="18" charset="0"/>
              </a:rPr>
              <a:t>Achieve High Accuracy</a:t>
            </a:r>
            <a:r>
              <a:rPr lang="en-US" sz="2000" dirty="0">
                <a:effectLst/>
                <a:latin typeface="Times New Roman" panose="02020603050405020304" pitchFamily="18" charset="0"/>
                <a:ea typeface="Times New Roman" panose="02020603050405020304" pitchFamily="18" charset="0"/>
              </a:rPr>
              <a:t>: Ensure the model performs with high accuracy in recognizing and classifying digits.</a:t>
            </a:r>
          </a:p>
          <a:p>
            <a:pPr marR="87630" algn="just">
              <a:lnSpc>
                <a:spcPct val="150000"/>
              </a:lnSpc>
              <a:spcBef>
                <a:spcPts val="0"/>
              </a:spcBef>
            </a:pPr>
            <a:r>
              <a:rPr lang="en-US" sz="2000" b="1" dirty="0">
                <a:effectLst/>
                <a:latin typeface="Times New Roman" panose="02020603050405020304" pitchFamily="18" charset="0"/>
                <a:ea typeface="Times New Roman" panose="02020603050405020304" pitchFamily="18" charset="0"/>
              </a:rPr>
              <a:t>Optimize for Efficiency</a:t>
            </a:r>
            <a:r>
              <a:rPr lang="en-US" sz="2000" dirty="0">
                <a:effectLst/>
                <a:latin typeface="Times New Roman" panose="02020603050405020304" pitchFamily="18" charset="0"/>
                <a:ea typeface="Times New Roman" panose="02020603050405020304" pitchFamily="18" charset="0"/>
              </a:rPr>
              <a:t>: Design the model to be computationally efficient for quick and reliable digit recognition.</a:t>
            </a:r>
          </a:p>
          <a:p>
            <a:pPr marR="87630" algn="just">
              <a:lnSpc>
                <a:spcPct val="150000"/>
              </a:lnSpc>
              <a:spcBef>
                <a:spcPts val="0"/>
              </a:spcBef>
            </a:pPr>
            <a:r>
              <a:rPr lang="en-US" sz="2000" b="1" dirty="0">
                <a:effectLst/>
                <a:latin typeface="Times New Roman" panose="02020603050405020304" pitchFamily="18" charset="0"/>
                <a:ea typeface="Times New Roman" panose="02020603050405020304" pitchFamily="18" charset="0"/>
              </a:rPr>
              <a:t>Handle Diverse Handwriting Styles</a:t>
            </a:r>
            <a:r>
              <a:rPr lang="en-US" sz="2000" dirty="0">
                <a:effectLst/>
                <a:latin typeface="Times New Roman" panose="02020603050405020304" pitchFamily="18" charset="0"/>
                <a:ea typeface="Times New Roman" panose="02020603050405020304" pitchFamily="18" charset="0"/>
              </a:rPr>
              <a:t>: Train the model to recognize digits written in various handwriting styles and conditions.</a:t>
            </a:r>
          </a:p>
          <a:p>
            <a:pPr marR="87630" algn="just">
              <a:lnSpc>
                <a:spcPct val="150000"/>
              </a:lnSpc>
              <a:spcBef>
                <a:spcPts val="0"/>
              </a:spcBef>
            </a:pPr>
            <a:r>
              <a:rPr lang="en-US" sz="2000" b="1" dirty="0">
                <a:effectLst/>
                <a:latin typeface="Times New Roman" panose="02020603050405020304" pitchFamily="18" charset="0"/>
                <a:ea typeface="Times New Roman" panose="02020603050405020304" pitchFamily="18" charset="0"/>
              </a:rPr>
              <a:t>Enable Practical Applications</a:t>
            </a:r>
            <a:r>
              <a:rPr lang="en-US" sz="2000" dirty="0">
                <a:effectLst/>
                <a:latin typeface="Times New Roman" panose="02020603050405020304" pitchFamily="18" charset="0"/>
                <a:ea typeface="Times New Roman" panose="02020603050405020304" pitchFamily="18" charset="0"/>
              </a:rPr>
              <a:t>: Implement the model to support practical applications.</a:t>
            </a:r>
            <a:endParaRPr lang="en-IN" sz="2000" dirty="0"/>
          </a:p>
        </p:txBody>
      </p:sp>
    </p:spTree>
    <p:extLst>
      <p:ext uri="{BB962C8B-B14F-4D97-AF65-F5344CB8AC3E}">
        <p14:creationId xmlns:p14="http://schemas.microsoft.com/office/powerpoint/2010/main" val="2997222073"/>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1137</Words>
  <Application>Microsoft Office PowerPoint</Application>
  <PresentationFormat>Widescreen</PresentationFormat>
  <Paragraphs>97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DEPARTMENT OF COMPUTER SCIENCE &amp; ENGINEERING (Accredited by NBA)      MANGALORE INSTITUTE OF TECHNOLOGY &amp; ENGINEERING (A Unit of Rajalaxmi Education Trust®, Mangalore) Autonomous Institute affiliated to V.T.U, Belagavi, Approved by AICTE, New Delhi Accredited by NAAC with A+ Grade &amp; ISO9001:2015 Certified Institution </vt:lpstr>
      <vt:lpstr>ABOUT COMPANY</vt:lpstr>
      <vt:lpstr>WEEKLY OVERVIEW OF INTERNSHIP ACTIVITY</vt:lpstr>
      <vt:lpstr>PowerPoint Presentation</vt:lpstr>
      <vt:lpstr>PowerPoint Presentation</vt:lpstr>
      <vt:lpstr>PowerPoint Presentation</vt:lpstr>
      <vt:lpstr>HANDWRITTEN DIGIT RECOGNITION</vt:lpstr>
      <vt:lpstr>PROBLEM STATEMENT</vt:lpstr>
      <vt:lpstr>OBJECTIVE</vt:lpstr>
      <vt:lpstr>METHODLOGY</vt:lpstr>
      <vt:lpstr>PowerPoint Presentation</vt:lpstr>
      <vt:lpstr>PowerPoint Presentation</vt:lpstr>
      <vt:lpstr>PowerPoint Presentation</vt:lpstr>
      <vt:lpstr>IMPLEMENTATION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 </dc:title>
  <dc:creator>Tejaswini Peeru Gouda</dc:creator>
  <cp:lastModifiedBy>Tejaswini Peeru Gouda</cp:lastModifiedBy>
  <cp:revision>56</cp:revision>
  <dcterms:created xsi:type="dcterms:W3CDTF">2024-05-27T10:47:53Z</dcterms:created>
  <dcterms:modified xsi:type="dcterms:W3CDTF">2024-05-28T04:31:04Z</dcterms:modified>
</cp:coreProperties>
</file>