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F3E14-C4AA-202D-A8AD-DD82A0CC2547}" v="2" dt="2025-08-21T08:01:17.192"/>
    <p1510:client id="{FA340502-D5EE-2803-EF99-AA461B62F1EF}" v="181" dt="2025-08-20T14:27:31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6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2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5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6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4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0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3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6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60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A picture of an electromagnetic radiation">
            <a:extLst>
              <a:ext uri="{FF2B5EF4-FFF2-40B4-BE49-F238E27FC236}">
                <a16:creationId xmlns:a16="http://schemas.microsoft.com/office/drawing/2014/main" id="{38E1C8B1-6D4B-F31D-AAFC-511B3BDD85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66" t="23614" r="5519" b="-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03FDB8-D911-F8F8-F9EC-FB7FF5435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4324"/>
            <a:ext cx="12192000" cy="257367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17000"/>
                </a:schemeClr>
              </a:gs>
              <a:gs pos="65000">
                <a:schemeClr val="bg1">
                  <a:alpha val="29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702710"/>
            <a:ext cx="7983068" cy="974347"/>
          </a:xfr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ea typeface="+mj-lt"/>
                <a:cs typeface="+mj-lt"/>
              </a:rPr>
              <a:t>FPGA-Based Defibrillator Pulse Simulation Using ECG Signal Detection </a:t>
            </a:r>
            <a:endParaRPr lang="en-US" sz="3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3108" y="5702710"/>
            <a:ext cx="3633535" cy="974347"/>
          </a:xfrm>
        </p:spPr>
        <p:txBody>
          <a:bodyPr anchor="ctr">
            <a:normAutofit/>
          </a:bodyPr>
          <a:lstStyle/>
          <a:p>
            <a:pPr algn="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04A55-1EB2-C0EB-3BEB-C01FB240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/>
              <a:t>objective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0956-84DD-1957-5EE7-CF372BADC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>
                <a:latin typeface="Candara"/>
                <a:ea typeface="+mn-lt"/>
                <a:cs typeface="+mn-lt"/>
              </a:rPr>
              <a:t>To design and simulate a defibrillator pulse generator on FPGA that identifies abnormal cardiac rhythms using real-time ECG signal detection.</a:t>
            </a:r>
            <a:endParaRPr lang="en-US" sz="1800"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800">
                <a:latin typeface="Candara"/>
                <a:ea typeface="+mn-lt"/>
                <a:cs typeface="+mn-lt"/>
              </a:rPr>
              <a:t>To implement an efficient Verilog-based finite state machine (FSM) for reliable recognition of arrhythmia events and trigger appropriate defibrillation pulses.</a:t>
            </a:r>
            <a:endParaRPr lang="en-US" sz="1800">
              <a:latin typeface="Candara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andara"/>
                <a:ea typeface="+mn-lt"/>
                <a:cs typeface="+mn-lt"/>
              </a:rPr>
              <a:t>To validate the accuracy and responsiveness of the system using synthesized ECG data, ensuring timely and safe pulse delivery.</a:t>
            </a:r>
            <a:endParaRPr lang="en-US" sz="1800" dirty="0">
              <a:latin typeface="Candara"/>
            </a:endParaRPr>
          </a:p>
          <a:p>
            <a:r>
              <a:rPr lang="en-US" sz="1800" b="1">
                <a:ea typeface="+mn-lt"/>
                <a:cs typeface="+mn-lt"/>
              </a:rPr>
              <a:t>Ventricular fibrillation (VF):</a:t>
            </a:r>
            <a:r>
              <a:rPr lang="en-US" sz="1800">
                <a:ea typeface="+mn-lt"/>
                <a:cs typeface="+mn-lt"/>
              </a:rPr>
              <a:t> The heart’s electrical signals become chaotic, and the ventricles quiver instead of pumping blood.</a:t>
            </a:r>
            <a:endParaRPr lang="en-US" sz="1800" dirty="0">
              <a:latin typeface="Candara"/>
            </a:endParaRPr>
          </a:p>
          <a:p>
            <a:r>
              <a:rPr lang="en-US" sz="1800" b="1">
                <a:ea typeface="+mn-lt"/>
                <a:cs typeface="+mn-lt"/>
              </a:rPr>
              <a:t>Ventricular tachycardia (VT):</a:t>
            </a:r>
            <a:r>
              <a:rPr lang="en-US" sz="1800">
                <a:ea typeface="+mn-lt"/>
                <a:cs typeface="+mn-lt"/>
              </a:rPr>
              <a:t> The ventricles beat too fast, which can lead to collapse and cardiac arrest.</a:t>
            </a:r>
            <a:endParaRPr lang="en-US"/>
          </a:p>
          <a:p>
            <a:pPr>
              <a:lnSpc>
                <a:spcPct val="100000"/>
              </a:lnSpc>
            </a:pPr>
            <a:endParaRPr lang="en-US" sz="1800" dirty="0">
              <a:latin typeface="Candara"/>
            </a:endParaRPr>
          </a:p>
          <a:p>
            <a:pPr>
              <a:lnSpc>
                <a:spcPct val="100000"/>
              </a:lnSpc>
            </a:pPr>
            <a:endParaRPr lang="en-US" sz="1700">
              <a:latin typeface="Candara"/>
            </a:endParaRPr>
          </a:p>
          <a:p>
            <a:pPr>
              <a:lnSpc>
                <a:spcPct val="100000"/>
              </a:lnSpc>
            </a:pPr>
            <a:endParaRPr lang="en-US" sz="1700">
              <a:latin typeface="Candar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7A7F0-143F-E7F6-DE41-9CB18A7FFF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51" r="33971" b="6250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8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3E574-342A-8EF5-C33F-13D71B1F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en-US"/>
              <a:t>WHY FPGA ?</a:t>
            </a:r>
          </a:p>
        </p:txBody>
      </p:sp>
      <p:cxnSp>
        <p:nvCxnSpPr>
          <p:cNvPr id="31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SIC Or FPGA, How To Choose Between Them – PCB HERO">
            <a:extLst>
              <a:ext uri="{FF2B5EF4-FFF2-40B4-BE49-F238E27FC236}">
                <a16:creationId xmlns:a16="http://schemas.microsoft.com/office/drawing/2014/main" id="{176AC2C4-DD35-A366-7974-C1C580B72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6" y="1719764"/>
            <a:ext cx="5190349" cy="44432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EC79-65FE-1128-2B13-E301E917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ea typeface="+mn-lt"/>
                <a:cs typeface="+mn-lt"/>
              </a:rPr>
              <a:t>FPGAs are ideal for medical devices like defibrillator simulators because they deliver real-time.</a:t>
            </a:r>
          </a:p>
          <a:p>
            <a:r>
              <a:rPr lang="en-US" sz="2400">
                <a:ea typeface="+mn-lt"/>
                <a:cs typeface="+mn-lt"/>
              </a:rPr>
              <a:t>high-speed parallel processing, flexible and reconfigurable logic, and support rapid prototyping and field updates. </a:t>
            </a:r>
          </a:p>
          <a:p>
            <a:r>
              <a:rPr lang="en-US" sz="2400">
                <a:ea typeface="+mn-lt"/>
                <a:cs typeface="+mn-lt"/>
              </a:rPr>
              <a:t>timely response, future-proofing, and custom hardware performance critical for patient safety and evolving healthcare standards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1294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C464-4DB5-2267-1F93-E58B463C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62163"/>
            <a:ext cx="10691265" cy="1307592"/>
          </a:xfrm>
        </p:spPr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1DCAF-A288-3F47-9C7E-DC90317CF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793" y="1379782"/>
            <a:ext cx="13207870" cy="52237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200" b="1" dirty="0"/>
          </a:p>
          <a:p>
            <a:endParaRPr 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DCC9B5-0656-226E-FC08-A9BB10390D58}"/>
              </a:ext>
            </a:extLst>
          </p:cNvPr>
          <p:cNvSpPr/>
          <p:nvPr/>
        </p:nvSpPr>
        <p:spPr>
          <a:xfrm>
            <a:off x="906379" y="1187115"/>
            <a:ext cx="3340768" cy="1526006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200" b="1">
                <a:solidFill>
                  <a:schemeClr val="bg1"/>
                </a:solidFill>
              </a:rPr>
              <a:t> Load ECG Data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 ECG data is loaded from a CSV file with sampling frequency set to 360 Hz.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647668-CF79-158D-299F-45B683181CA7}"/>
              </a:ext>
            </a:extLst>
          </p:cNvPr>
          <p:cNvSpPr/>
          <p:nvPr/>
        </p:nvSpPr>
        <p:spPr>
          <a:xfrm>
            <a:off x="4498307" y="1109412"/>
            <a:ext cx="3370848" cy="1686425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baseline="0">
                <a:latin typeface="Calisto MT"/>
                <a:ea typeface="Arial"/>
                <a:cs typeface="Arial"/>
              </a:rPr>
              <a:t>Filter the Signal</a:t>
            </a:r>
            <a:r>
              <a:rPr lang="en-US" sz="1200">
                <a:latin typeface="Calisto MT"/>
                <a:ea typeface="Arial"/>
                <a:cs typeface="Arial"/>
              </a:rPr>
              <a:t>​</a:t>
            </a:r>
            <a:br>
              <a:rPr lang="en-US" sz="1200">
                <a:latin typeface="Calisto MT"/>
                <a:ea typeface="Arial"/>
                <a:cs typeface="Arial"/>
              </a:rPr>
            </a:br>
            <a:r>
              <a:rPr lang="en-US" sz="1200" b="1" baseline="0">
                <a:latin typeface="Calisto MT"/>
                <a:ea typeface="Arial"/>
                <a:cs typeface="Arial"/>
              </a:rPr>
              <a:t>A 0.5–40 Hz bandpass Butterworth filter removes baseline drift and high-frequency noise.</a:t>
            </a:r>
            <a:r>
              <a:rPr lang="en-US" sz="1200">
                <a:latin typeface="Calisto MT"/>
                <a:ea typeface="Arial"/>
                <a:cs typeface="Arial"/>
              </a:rPr>
              <a:t>​</a:t>
            </a: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DA1019-A47C-EFA2-40F1-20EF9EBD8208}"/>
              </a:ext>
            </a:extLst>
          </p:cNvPr>
          <p:cNvSpPr/>
          <p:nvPr/>
        </p:nvSpPr>
        <p:spPr>
          <a:xfrm>
            <a:off x="8110286" y="1111917"/>
            <a:ext cx="3370848" cy="1515979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baseline="0">
                <a:latin typeface="Calisto MT"/>
              </a:rPr>
              <a:t>Find R-Peaks</a:t>
            </a:r>
            <a:r>
              <a:rPr lang="en-US" sz="1200">
                <a:latin typeface="Calisto MT"/>
                <a:ea typeface="Calisto MT"/>
                <a:cs typeface="Calisto MT"/>
              </a:rPr>
              <a:t>​</a:t>
            </a:r>
            <a:br>
              <a:rPr lang="en-US" sz="1200">
                <a:latin typeface="Calisto MT"/>
                <a:ea typeface="Calisto MT"/>
                <a:cs typeface="Calisto MT"/>
              </a:rPr>
            </a:br>
            <a:r>
              <a:rPr lang="en-US" sz="1200" b="1" baseline="0">
                <a:latin typeface="Calisto MT"/>
              </a:rPr>
              <a:t>R-peaks are detected using a threshold-based peak detection method with minimum distance.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C1881B-8A7C-5C4C-9F45-A6E0D227D61A}"/>
              </a:ext>
            </a:extLst>
          </p:cNvPr>
          <p:cNvSpPr/>
          <p:nvPr/>
        </p:nvSpPr>
        <p:spPr>
          <a:xfrm>
            <a:off x="913898" y="2909135"/>
            <a:ext cx="3360821" cy="1686425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baseline="0">
                <a:latin typeface="Calisto MT"/>
                <a:ea typeface="Arial"/>
                <a:cs typeface="Arial"/>
              </a:rPr>
              <a:t>Calculate RR Intervals</a:t>
            </a:r>
            <a:r>
              <a:rPr lang="en-US" sz="1200">
                <a:latin typeface="Calisto MT"/>
                <a:ea typeface="Arial"/>
                <a:cs typeface="Arial"/>
              </a:rPr>
              <a:t>​</a:t>
            </a:r>
            <a:br>
              <a:rPr lang="en-US" sz="1200">
                <a:latin typeface="Calisto MT"/>
                <a:ea typeface="Arial"/>
                <a:cs typeface="Arial"/>
              </a:rPr>
            </a:br>
            <a:r>
              <a:rPr lang="en-US" sz="1200" b="1" baseline="0">
                <a:latin typeface="Calisto MT"/>
                <a:ea typeface="Arial"/>
                <a:cs typeface="Arial"/>
              </a:rPr>
              <a:t>RR intervals are obtained by measuring time differences between consecutive detected R-peaks.</a:t>
            </a:r>
            <a:r>
              <a:rPr lang="en-US" sz="1200">
                <a:latin typeface="Calisto MT"/>
                <a:ea typeface="Arial"/>
                <a:cs typeface="Arial"/>
              </a:rPr>
              <a:t>​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87B1CA-F26C-1B88-B1E7-42095CB627C5}"/>
              </a:ext>
            </a:extLst>
          </p:cNvPr>
          <p:cNvSpPr/>
          <p:nvPr/>
        </p:nvSpPr>
        <p:spPr>
          <a:xfrm>
            <a:off x="4596063" y="2911643"/>
            <a:ext cx="3310690" cy="1666372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baseline="0">
                <a:latin typeface="Calisto MT"/>
              </a:rPr>
              <a:t>Detect Abnormal Rhythm</a:t>
            </a:r>
            <a:r>
              <a:rPr lang="en-US" sz="1200">
                <a:latin typeface="Calisto MT"/>
                <a:ea typeface="Calisto MT"/>
                <a:cs typeface="Calisto MT"/>
              </a:rPr>
              <a:t>​</a:t>
            </a:r>
            <a:br>
              <a:rPr lang="en-US" sz="1200" dirty="0">
                <a:latin typeface="Calisto MT"/>
                <a:ea typeface="Calisto MT"/>
                <a:cs typeface="Calisto MT"/>
              </a:rPr>
            </a:br>
            <a:r>
              <a:rPr lang="en-US" sz="1200" b="1" baseline="0">
                <a:latin typeface="Calisto MT"/>
              </a:rPr>
              <a:t>Intervals shorter than 0.6 s or longer than 1.2 s indicate possible arrhythmia.</a:t>
            </a: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4298CD-BF82-7DDB-7B51-8E34523312BC}"/>
              </a:ext>
            </a:extLst>
          </p:cNvPr>
          <p:cNvSpPr/>
          <p:nvPr/>
        </p:nvSpPr>
        <p:spPr>
          <a:xfrm>
            <a:off x="8208044" y="2904123"/>
            <a:ext cx="3180348" cy="1485899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baseline="0">
                <a:latin typeface="Calisto MT"/>
                <a:ea typeface="Arial"/>
                <a:cs typeface="Arial"/>
              </a:rPr>
              <a:t>Simulate Defibrillator</a:t>
            </a:r>
            <a:r>
              <a:rPr lang="en-US" sz="1200">
                <a:latin typeface="Calisto MT"/>
                <a:ea typeface="Arial"/>
                <a:cs typeface="Arial"/>
              </a:rPr>
              <a:t>​</a:t>
            </a:r>
            <a:br>
              <a:rPr lang="en-US" sz="1200">
                <a:latin typeface="Calisto MT"/>
                <a:ea typeface="Arial"/>
                <a:cs typeface="Arial"/>
              </a:rPr>
            </a:br>
            <a:r>
              <a:rPr lang="en-US" sz="1200" b="1" baseline="0">
                <a:latin typeface="Calisto MT"/>
                <a:ea typeface="Arial"/>
                <a:cs typeface="Arial"/>
              </a:rPr>
              <a:t>Abnormal rhythms trigger console warnings and beep sound feedback simulating defibrillator activation.</a:t>
            </a:r>
            <a:r>
              <a:rPr lang="en-US" sz="1200">
                <a:latin typeface="Calisto MT"/>
                <a:ea typeface="Arial"/>
                <a:cs typeface="Arial"/>
              </a:rPr>
              <a:t>​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095AA6-A42D-FF62-15ED-62004F2FF4D0}"/>
              </a:ext>
            </a:extLst>
          </p:cNvPr>
          <p:cNvSpPr/>
          <p:nvPr/>
        </p:nvSpPr>
        <p:spPr>
          <a:xfrm>
            <a:off x="911392" y="4731420"/>
            <a:ext cx="3350794" cy="1465846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baseline="0">
                <a:latin typeface="Calisto MT"/>
              </a:rPr>
              <a:t>Plot ECG with Markers</a:t>
            </a:r>
            <a:r>
              <a:rPr lang="en-US" sz="1200">
                <a:latin typeface="Calisto MT"/>
                <a:ea typeface="Calisto MT"/>
                <a:cs typeface="Calisto MT"/>
              </a:rPr>
              <a:t>​</a:t>
            </a:r>
            <a:br>
              <a:rPr lang="en-US" sz="1200">
                <a:latin typeface="Calisto MT"/>
                <a:ea typeface="Calisto MT"/>
                <a:cs typeface="Calisto MT"/>
              </a:rPr>
            </a:br>
            <a:r>
              <a:rPr lang="en-US" sz="1200" b="1" baseline="0">
                <a:latin typeface="Calisto MT"/>
              </a:rPr>
              <a:t>Filtered ECG is plotted with red R-peak markers and abnormal trigger lines.</a:t>
            </a: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FF6F50-115D-A574-DCB5-FE113E99C7DC}"/>
              </a:ext>
            </a:extLst>
          </p:cNvPr>
          <p:cNvSpPr/>
          <p:nvPr/>
        </p:nvSpPr>
        <p:spPr>
          <a:xfrm>
            <a:off x="4483266" y="4733925"/>
            <a:ext cx="3410953" cy="1465848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baseline="0">
                <a:latin typeface="Calisto MT"/>
              </a:rPr>
              <a:t>Show Normal Segment</a:t>
            </a:r>
            <a:r>
              <a:rPr lang="en-US" sz="1200">
                <a:latin typeface="Calisto MT"/>
                <a:ea typeface="Calisto MT"/>
                <a:cs typeface="Calisto MT"/>
              </a:rPr>
              <a:t>​</a:t>
            </a:r>
            <a:br>
              <a:rPr lang="en-US" sz="1200">
                <a:latin typeface="Calisto MT"/>
                <a:ea typeface="Calisto MT"/>
                <a:cs typeface="Calisto MT"/>
              </a:rPr>
            </a:br>
            <a:r>
              <a:rPr lang="en-US" sz="1200" b="1" baseline="0">
                <a:latin typeface="Calisto MT"/>
              </a:rPr>
              <a:t>A normal 10–20 second ECG segment is plotted to serve as healthy reference.</a:t>
            </a: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509B0D-3726-E3B8-CC65-62E9AE445692}"/>
              </a:ext>
            </a:extLst>
          </p:cNvPr>
          <p:cNvSpPr/>
          <p:nvPr/>
        </p:nvSpPr>
        <p:spPr>
          <a:xfrm>
            <a:off x="8205537" y="4736432"/>
            <a:ext cx="3551322" cy="1445794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baseline="0">
                <a:latin typeface="Calisto MT"/>
              </a:rPr>
              <a:t>Show Abnormal Segment (if any)</a:t>
            </a:r>
            <a:r>
              <a:rPr lang="en-US" sz="1200">
                <a:latin typeface="Calisto MT"/>
                <a:ea typeface="Calisto MT"/>
                <a:cs typeface="Calisto MT"/>
              </a:rPr>
              <a:t>​</a:t>
            </a:r>
            <a:br>
              <a:rPr lang="en-US" sz="1200" dirty="0">
                <a:latin typeface="Calisto MT"/>
                <a:ea typeface="Calisto MT"/>
                <a:cs typeface="Calisto MT"/>
              </a:rPr>
            </a:br>
            <a:r>
              <a:rPr lang="en-US" sz="1200" b="1" baseline="0">
                <a:latin typeface="Calisto MT"/>
              </a:rPr>
              <a:t>ECG around abnormal event is highlighted with shaded region indicating defibrillator trigger.</a:t>
            </a:r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24F6454-7E3C-EB27-D464-696A1DD6E887}"/>
              </a:ext>
            </a:extLst>
          </p:cNvPr>
          <p:cNvSpPr/>
          <p:nvPr/>
        </p:nvSpPr>
        <p:spPr>
          <a:xfrm>
            <a:off x="3784513" y="1113743"/>
            <a:ext cx="978408" cy="484632"/>
          </a:xfrm>
          <a:prstGeom prst="rightArrow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CEB4DB6-28D8-15F6-01DC-14BDEB48CD99}"/>
              </a:ext>
            </a:extLst>
          </p:cNvPr>
          <p:cNvSpPr/>
          <p:nvPr/>
        </p:nvSpPr>
        <p:spPr>
          <a:xfrm>
            <a:off x="7614565" y="1113743"/>
            <a:ext cx="978408" cy="484632"/>
          </a:xfrm>
          <a:prstGeom prst="rightArrow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90B93F1-07E3-BE1C-48BB-17A469D671C6}"/>
              </a:ext>
            </a:extLst>
          </p:cNvPr>
          <p:cNvSpPr/>
          <p:nvPr/>
        </p:nvSpPr>
        <p:spPr>
          <a:xfrm>
            <a:off x="415670" y="2798163"/>
            <a:ext cx="978408" cy="484632"/>
          </a:xfrm>
          <a:prstGeom prst="rightArrow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279E006-E7AC-BA50-889D-45AF70B4EDEE}"/>
              </a:ext>
            </a:extLst>
          </p:cNvPr>
          <p:cNvSpPr/>
          <p:nvPr/>
        </p:nvSpPr>
        <p:spPr>
          <a:xfrm>
            <a:off x="3784513" y="2717953"/>
            <a:ext cx="978408" cy="484632"/>
          </a:xfrm>
          <a:prstGeom prst="rightArrow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08AF9B4-A82C-D335-A343-5EC0C42C07DD}"/>
              </a:ext>
            </a:extLst>
          </p:cNvPr>
          <p:cNvSpPr/>
          <p:nvPr/>
        </p:nvSpPr>
        <p:spPr>
          <a:xfrm>
            <a:off x="7714828" y="2717953"/>
            <a:ext cx="978408" cy="484632"/>
          </a:xfrm>
          <a:prstGeom prst="rightArrow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A098F5D-C4B4-095E-7756-29B5D0E8FE44}"/>
              </a:ext>
            </a:extLst>
          </p:cNvPr>
          <p:cNvSpPr/>
          <p:nvPr/>
        </p:nvSpPr>
        <p:spPr>
          <a:xfrm>
            <a:off x="205118" y="4592874"/>
            <a:ext cx="978408" cy="484632"/>
          </a:xfrm>
          <a:prstGeom prst="rightArrow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55954E-0C5D-C499-E228-8B7725DAECAC}"/>
              </a:ext>
            </a:extLst>
          </p:cNvPr>
          <p:cNvSpPr/>
          <p:nvPr/>
        </p:nvSpPr>
        <p:spPr>
          <a:xfrm>
            <a:off x="7614565" y="4582848"/>
            <a:ext cx="978408" cy="484632"/>
          </a:xfrm>
          <a:prstGeom prst="rightArrow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3F350BE-BFF4-F9F8-F35D-1FF32374AE25}"/>
              </a:ext>
            </a:extLst>
          </p:cNvPr>
          <p:cNvSpPr/>
          <p:nvPr/>
        </p:nvSpPr>
        <p:spPr>
          <a:xfrm>
            <a:off x="3884775" y="4582847"/>
            <a:ext cx="978408" cy="484632"/>
          </a:xfrm>
          <a:prstGeom prst="rightArrow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0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7D25-8B35-36F8-9FBE-6AB0A473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find it’s  abnormal rhythm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4408F-DCBC-B6CB-9B3E-8682AA59F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855477"/>
              </p:ext>
            </p:extLst>
          </p:nvPr>
        </p:nvGraphicFramePr>
        <p:xfrm>
          <a:off x="659983" y="2252579"/>
          <a:ext cx="10691811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63937">
                  <a:extLst>
                    <a:ext uri="{9D8B030D-6E8A-4147-A177-3AD203B41FA5}">
                      <a16:colId xmlns:a16="http://schemas.microsoft.com/office/drawing/2014/main" val="290417860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366050904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1993420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RR Interval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Heart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610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Normal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0.6 – 1.2 sec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50 – 100 BPM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691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Tachycardia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 0.6 sec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 100 BPM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499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Bradycardia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 1.2 sec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 50 BPM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955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50351B-7156-8289-964A-5E86F68C9528}"/>
              </a:ext>
            </a:extLst>
          </p:cNvPr>
          <p:cNvSpPr txBox="1"/>
          <p:nvPr/>
        </p:nvSpPr>
        <p:spPr>
          <a:xfrm>
            <a:off x="703848" y="4182979"/>
            <a:ext cx="781651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What Are Abnormal Rhythms?</a:t>
            </a:r>
          </a:p>
          <a:p>
            <a:endParaRPr lang="en-US"/>
          </a:p>
          <a:p>
            <a:pPr marL="228600" indent="-228600">
              <a:buFont typeface=""/>
              <a:buChar char="•"/>
            </a:pPr>
            <a:r>
              <a:rPr lang="en-US"/>
              <a:t>The </a:t>
            </a:r>
            <a:r>
              <a:rPr lang="en-US" b="1"/>
              <a:t>RR interval</a:t>
            </a:r>
            <a:r>
              <a:rPr lang="en-US"/>
              <a:t> is the time gap between two R-peaks in the ECG signal.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A </a:t>
            </a:r>
            <a:r>
              <a:rPr lang="en-US" b="1"/>
              <a:t>short RR interval</a:t>
            </a:r>
            <a:r>
              <a:rPr lang="en-US"/>
              <a:t> = fast heartbeat = </a:t>
            </a:r>
            <a:r>
              <a:rPr lang="en-US" b="1"/>
              <a:t>Tachycardia</a:t>
            </a:r>
          </a:p>
          <a:p>
            <a:pPr marL="228600" indent="-228600">
              <a:buFont typeface=""/>
              <a:buChar char="•"/>
            </a:pPr>
            <a:r>
              <a:rPr lang="en-US"/>
              <a:t>A </a:t>
            </a:r>
            <a:r>
              <a:rPr lang="en-US" b="1"/>
              <a:t>long RR interval</a:t>
            </a:r>
            <a:r>
              <a:rPr lang="en-US"/>
              <a:t> = slow/missed heartbeat = </a:t>
            </a:r>
            <a:r>
              <a:rPr lang="en-US" b="1"/>
              <a:t>Bradycardia</a:t>
            </a:r>
          </a:p>
        </p:txBody>
      </p:sp>
      <p:pic>
        <p:nvPicPr>
          <p:cNvPr id="7" name="Picture 6" descr="Free Red Heartbeat Line Image | Download at StockCake">
            <a:extLst>
              <a:ext uri="{FF2B5EF4-FFF2-40B4-BE49-F238E27FC236}">
                <a16:creationId xmlns:a16="http://schemas.microsoft.com/office/drawing/2014/main" id="{BD72DF65-6665-AE36-FBD8-5F198491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807" y="3861636"/>
            <a:ext cx="3536782" cy="18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8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109E738-3B9E-4529-9D47-C9708D612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035-6450-3945-1F95-A2D5B65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24" y="1994518"/>
            <a:ext cx="3310979" cy="30208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Applications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062654-89B3-47F1-A970-2D6DE3884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E9FF8-16F1-9C7B-E0F6-399990A16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0941" y="909638"/>
            <a:ext cx="6650971" cy="3020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Smart Ambulance Systems</a:t>
            </a:r>
            <a:endParaRPr lang="en-US" sz="1200"/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/>
              <a:t>Embedded in ambulance to detect abnormal ECG patterns and auto-trigger alerts or instructions to paramedics.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Remote Patient Monitoring</a:t>
            </a:r>
            <a:endParaRPr lang="en-US" sz="1200"/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/>
              <a:t>In telemedicine, helps doctors track patient ECG data and simulate responses in real-time from a remote location.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Smart Wearable Health Devices</a:t>
            </a:r>
            <a:endParaRPr lang="en-US" sz="1200"/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/>
              <a:t>Can be integrated into smartwatches or fitness bands to monitor heartbeat and simulate alerts for abnormal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>
                <a:ea typeface="+mn-lt"/>
                <a:cs typeface="+mn-lt"/>
              </a:rPr>
              <a:t>       Automated External Defibrillator (AED) Testing</a:t>
            </a:r>
            <a:endParaRPr lang="en-US" sz="1200"/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/>
              <a:t>Used in the </a:t>
            </a:r>
            <a:r>
              <a:rPr lang="en-US" sz="1200" b="1"/>
              <a:t>testing and simulation of defibrillator logic</a:t>
            </a:r>
            <a:r>
              <a:rPr lang="en-US" sz="1200"/>
              <a:t> without applying real shocks.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/>
          </a:p>
        </p:txBody>
      </p:sp>
      <p:pic>
        <p:nvPicPr>
          <p:cNvPr id="8" name="Picture 7" descr="Selecting the Best AED Device: Key Considerations">
            <a:extLst>
              <a:ext uri="{FF2B5EF4-FFF2-40B4-BE49-F238E27FC236}">
                <a16:creationId xmlns:a16="http://schemas.microsoft.com/office/drawing/2014/main" id="{FF333EC6-2E9B-C6EE-B0C7-FE201368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7" r="-6" b="1345"/>
          <a:stretch>
            <a:fillRect/>
          </a:stretch>
        </p:blipFill>
        <p:spPr>
          <a:xfrm>
            <a:off x="805188" y="4185241"/>
            <a:ext cx="2473961" cy="1762555"/>
          </a:xfrm>
          <a:prstGeom prst="rect">
            <a:avLst/>
          </a:prstGeom>
        </p:spPr>
      </p:pic>
      <p:pic>
        <p:nvPicPr>
          <p:cNvPr id="6" name="Picture 5" descr="IoT-based smart ambulance system ...">
            <a:extLst>
              <a:ext uri="{FF2B5EF4-FFF2-40B4-BE49-F238E27FC236}">
                <a16:creationId xmlns:a16="http://schemas.microsoft.com/office/drawing/2014/main" id="{5EB69CB8-F1DE-CF44-F4C4-9F0AA942D9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9" r="3" b="3"/>
          <a:stretch>
            <a:fillRect/>
          </a:stretch>
        </p:blipFill>
        <p:spPr>
          <a:xfrm>
            <a:off x="3446110" y="4146849"/>
            <a:ext cx="2513280" cy="1811420"/>
          </a:xfrm>
          <a:prstGeom prst="rect">
            <a:avLst/>
          </a:prstGeom>
        </p:spPr>
      </p:pic>
      <p:pic>
        <p:nvPicPr>
          <p:cNvPr id="5" name="Content Placeholder 4" descr="Smart Wearable Device Wireless ...">
            <a:extLst>
              <a:ext uri="{FF2B5EF4-FFF2-40B4-BE49-F238E27FC236}">
                <a16:creationId xmlns:a16="http://schemas.microsoft.com/office/drawing/2014/main" id="{4B7BEB62-6E75-6C56-F0B1-9E2B9C2B1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40906" r="5329"/>
          <a:stretch>
            <a:fillRect/>
          </a:stretch>
        </p:blipFill>
        <p:spPr>
          <a:xfrm>
            <a:off x="6109175" y="4156969"/>
            <a:ext cx="2247565" cy="1827131"/>
          </a:xfrm>
          <a:prstGeom prst="rect">
            <a:avLst/>
          </a:prstGeom>
        </p:spPr>
      </p:pic>
      <p:pic>
        <p:nvPicPr>
          <p:cNvPr id="7" name="Picture 6" descr="Remote patient monitoring devices - Today's Medical Developments">
            <a:extLst>
              <a:ext uri="{FF2B5EF4-FFF2-40B4-BE49-F238E27FC236}">
                <a16:creationId xmlns:a16="http://schemas.microsoft.com/office/drawing/2014/main" id="{4B2502DE-9827-1243-5F69-295227E8984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5335" r="22901" b="-1"/>
          <a:stretch>
            <a:fillRect/>
          </a:stretch>
        </p:blipFill>
        <p:spPr>
          <a:xfrm>
            <a:off x="8535651" y="4144053"/>
            <a:ext cx="2853438" cy="183236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83A592-A4C2-4101-B9F2-D23243BA1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7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4364-D722-9BAC-80A3-D3A524F6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Paper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A4FF-4E92-DD9B-E020-48612B3D1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088" y="1710650"/>
            <a:ext cx="6164579" cy="4231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b="1"/>
              <a:t>Approach Used in the Paper:</a:t>
            </a:r>
            <a:endParaRPr lang="en-US" sz="1200"/>
          </a:p>
          <a:p>
            <a:r>
              <a:rPr lang="en-US" sz="1200" b="1"/>
              <a:t>Real-Time ECG Acquisition and Processing on FPGA:</a:t>
            </a:r>
            <a:endParaRPr lang="en-US" sz="1200"/>
          </a:p>
          <a:p>
            <a:pPr lvl="1"/>
            <a:r>
              <a:rPr lang="en-US" sz="1200"/>
              <a:t>Uses real or stored ECG signals processed live using FPGA for faster response.</a:t>
            </a:r>
          </a:p>
          <a:p>
            <a:r>
              <a:rPr lang="en-US" sz="1200" b="1"/>
              <a:t>R-Peak Detection Algorithm:</a:t>
            </a:r>
            <a:endParaRPr lang="en-US" sz="1200"/>
          </a:p>
          <a:p>
            <a:pPr lvl="1"/>
            <a:r>
              <a:rPr lang="en-US" sz="1200"/>
              <a:t>Uses a </a:t>
            </a:r>
            <a:r>
              <a:rPr lang="en-US" sz="1200" b="1"/>
              <a:t>threshold-based peak detection</a:t>
            </a:r>
            <a:r>
              <a:rPr lang="en-US" sz="1200"/>
              <a:t> algorithm, optimized for hardware implementation.</a:t>
            </a:r>
          </a:p>
          <a:p>
            <a:r>
              <a:rPr lang="en-US" sz="1200" b="1"/>
              <a:t>Finite State Machine (FSM) for Rhythm Detection:</a:t>
            </a:r>
            <a:endParaRPr lang="en-US" sz="1200"/>
          </a:p>
          <a:p>
            <a:pPr lvl="1"/>
            <a:r>
              <a:rPr lang="en-US" sz="1200"/>
              <a:t>An FSM is designed to analyze </a:t>
            </a:r>
            <a:r>
              <a:rPr lang="en-US" sz="1200" b="1"/>
              <a:t>RR intervals</a:t>
            </a:r>
            <a:r>
              <a:rPr lang="en-US" sz="1200"/>
              <a:t> between detected R-peaks.</a:t>
            </a:r>
          </a:p>
          <a:p>
            <a:pPr lvl="1"/>
            <a:r>
              <a:rPr lang="en-US" sz="1200"/>
              <a:t>If RR interval is too long or too short → abnormal condition detected.</a:t>
            </a:r>
          </a:p>
          <a:p>
            <a:r>
              <a:rPr lang="en-US" sz="1200" b="1"/>
              <a:t>Simulation of Defibrillator Pulse:</a:t>
            </a:r>
            <a:endParaRPr lang="en-US" sz="1200"/>
          </a:p>
          <a:p>
            <a:pPr lvl="1"/>
            <a:r>
              <a:rPr lang="en-US" sz="1200"/>
              <a:t>Instead of triggering a real shock, a </a:t>
            </a:r>
            <a:r>
              <a:rPr lang="en-US" sz="1200" b="1"/>
              <a:t>simulated pulse signal</a:t>
            </a:r>
            <a:r>
              <a:rPr lang="en-US" sz="1200"/>
              <a:t> is generated when abnormal heart rhythm is found.</a:t>
            </a:r>
          </a:p>
          <a:p>
            <a:r>
              <a:rPr lang="en-US" sz="1200" b="1"/>
              <a:t>Timing and Control Modules:</a:t>
            </a:r>
            <a:endParaRPr lang="en-US" sz="1200"/>
          </a:p>
          <a:p>
            <a:pPr lvl="1"/>
            <a:r>
              <a:rPr lang="en-US" sz="1200"/>
              <a:t>Custom timing blocks created to measure intervals and detect bradycardia/tachycardia in real time.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52C0D-7C7E-67F0-887D-882FD8AAC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2633" y="1229386"/>
            <a:ext cx="5212080" cy="49230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/>
              <a:t>Modifications and Contributions in This Work:</a:t>
            </a:r>
            <a:endParaRPr lang="en-US" sz="1600"/>
          </a:p>
          <a:p>
            <a:r>
              <a:rPr lang="en-US" sz="1600" b="1"/>
              <a:t>Hardware-Efficient Design:</a:t>
            </a:r>
            <a:endParaRPr lang="en-US" sz="1600"/>
          </a:p>
          <a:p>
            <a:pPr lvl="1"/>
            <a:r>
              <a:rPr lang="en-US" sz="1600"/>
              <a:t>Optimized the signal processing and detection algorithms for </a:t>
            </a:r>
            <a:r>
              <a:rPr lang="en-US" sz="1600" b="1"/>
              <a:t>low power and low area FPGA implementation</a:t>
            </a:r>
            <a:r>
              <a:rPr lang="en-US" sz="1600"/>
              <a:t>.</a:t>
            </a:r>
          </a:p>
          <a:p>
            <a:r>
              <a:rPr lang="en-US" sz="1600" b="1"/>
              <a:t>Fully FPGA-Based Pipeline:</a:t>
            </a:r>
            <a:endParaRPr lang="en-US" sz="1600"/>
          </a:p>
          <a:p>
            <a:pPr lvl="1"/>
            <a:r>
              <a:rPr lang="en-US" sz="1600"/>
              <a:t>No external processor or software used — the </a:t>
            </a:r>
            <a:r>
              <a:rPr lang="en-US" sz="1600" b="1"/>
              <a:t>entire process (filtering, detection, control)</a:t>
            </a:r>
            <a:r>
              <a:rPr lang="en-US" sz="1600"/>
              <a:t> is implemented on hardware.</a:t>
            </a:r>
          </a:p>
          <a:p>
            <a:r>
              <a:rPr lang="en-US" sz="1600" b="1"/>
              <a:t>Improved Accuracy Over Software-Only Methods:</a:t>
            </a:r>
            <a:endParaRPr lang="en-US" sz="1600"/>
          </a:p>
          <a:p>
            <a:pPr lvl="1"/>
            <a:r>
              <a:rPr lang="en-US" sz="1600"/>
              <a:t>Compared to earlier MATLAB-based or microcontroller-based systems, this design offers </a:t>
            </a:r>
            <a:r>
              <a:rPr lang="en-US" sz="1600" b="1"/>
              <a:t>real-time response with higher accuracyand less delay</a:t>
            </a:r>
            <a:r>
              <a:rPr lang="en-US" sz="1600"/>
              <a:t>.</a:t>
            </a:r>
          </a:p>
          <a:p>
            <a:r>
              <a:rPr lang="en-US" sz="1600" b="1"/>
              <a:t>Portable and Low-Power Design Targeted</a:t>
            </a:r>
            <a:endParaRPr lang="en-US" sz="1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4F70-468B-FF5F-63DA-2146BB6F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36E3-406A-1EB7-1076-226D62A7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Real-time ECG signal analysis was successfully implemented on FPGA.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Efficient R-peak detection was achieved using a threshold-based method.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FSM logic detected abnormal rhythms accurately via RR intervals.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 simulated defibrillator pulse was triggered for abnormal cases.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Design is low-power, fast, and suitable for portable devices.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A7C5-C93D-C052-6B8D-67BB3A23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72" y="1816768"/>
            <a:ext cx="6379950" cy="3754013"/>
          </a:xfrm>
        </p:spPr>
        <p:txBody>
          <a:bodyPr>
            <a:noAutofit/>
          </a:bodyPr>
          <a:lstStyle/>
          <a:p>
            <a:r>
              <a:rPr lang="en-US" sz="96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6EC6-547C-7C7D-2634-C550CA77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503" y="2221992"/>
            <a:ext cx="3883397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 Group-2:</a:t>
            </a:r>
            <a:br>
              <a:rPr lang="en-US"/>
            </a:br>
            <a:r>
              <a:rPr lang="en-US"/>
              <a:t>2310040032 – M. Sravya</a:t>
            </a:r>
            <a:br>
              <a:rPr lang="en-US"/>
            </a:br>
            <a:r>
              <a:rPr lang="en-US"/>
              <a:t>2310040077 – T. Tejaswini Reddy</a:t>
            </a:r>
            <a:br>
              <a:rPr lang="en-US"/>
            </a:br>
            <a:r>
              <a:rPr lang="en-US"/>
              <a:t>2310040041 – K. Pranay Reddy</a:t>
            </a:r>
            <a:br>
              <a:rPr lang="en-US"/>
            </a:br>
            <a:r>
              <a:rPr lang="en-US"/>
              <a:t>2310040044 – S. Bala Sai Ram</a:t>
            </a:r>
          </a:p>
        </p:txBody>
      </p:sp>
    </p:spTree>
    <p:extLst>
      <p:ext uri="{BB962C8B-B14F-4D97-AF65-F5344CB8AC3E}">
        <p14:creationId xmlns:p14="http://schemas.microsoft.com/office/powerpoint/2010/main" val="369711438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ChronicleVTI</vt:lpstr>
      <vt:lpstr>FPGA-Based Defibrillator Pulse Simulation Using ECG Signal Detection </vt:lpstr>
      <vt:lpstr>objective</vt:lpstr>
      <vt:lpstr>WHY FPGA ?</vt:lpstr>
      <vt:lpstr>methodology</vt:lpstr>
      <vt:lpstr>How do we find it’s  abnormal rhythm</vt:lpstr>
      <vt:lpstr>Applications</vt:lpstr>
      <vt:lpstr>Paper analysis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111</cp:revision>
  <dcterms:created xsi:type="dcterms:W3CDTF">2025-07-24T07:59:55Z</dcterms:created>
  <dcterms:modified xsi:type="dcterms:W3CDTF">2025-08-21T08:33:01Z</dcterms:modified>
</cp:coreProperties>
</file>