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1" r:id="rId2"/>
    <p:sldMasterId id="2147483946" r:id="rId3"/>
  </p:sldMasterIdLst>
  <p:notesMasterIdLst>
    <p:notesMasterId r:id="rId15"/>
  </p:notesMasterIdLst>
  <p:handoutMasterIdLst>
    <p:handoutMasterId r:id="rId16"/>
  </p:handoutMasterIdLst>
  <p:sldIdLst>
    <p:sldId id="401" r:id="rId4"/>
    <p:sldId id="441" r:id="rId5"/>
    <p:sldId id="442" r:id="rId6"/>
    <p:sldId id="443" r:id="rId7"/>
    <p:sldId id="444" r:id="rId8"/>
    <p:sldId id="453" r:id="rId9"/>
    <p:sldId id="445" r:id="rId10"/>
    <p:sldId id="449" r:id="rId11"/>
    <p:sldId id="452" r:id="rId12"/>
    <p:sldId id="446" r:id="rId13"/>
    <p:sldId id="454" r:id="rId14"/>
  </p:sldIdLst>
  <p:sldSz cx="10972800" cy="6583363"/>
  <p:notesSz cx="6797675" cy="9874250"/>
  <p:custDataLst>
    <p:tags r:id="rId1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7"/>
    <a:srgbClr val="0085B3"/>
    <a:srgbClr val="0097CC"/>
    <a:srgbClr val="0D1423"/>
    <a:srgbClr val="000000"/>
    <a:srgbClr val="A2BFAF"/>
    <a:srgbClr val="ACB7B2"/>
    <a:srgbClr val="AF1C63"/>
    <a:srgbClr val="6A9529"/>
    <a:srgbClr val="00A0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1826" autoAdjust="0"/>
  </p:normalViewPr>
  <p:slideViewPr>
    <p:cSldViewPr snapToGrid="0">
      <p:cViewPr>
        <p:scale>
          <a:sx n="80" d="100"/>
          <a:sy n="80" d="100"/>
        </p:scale>
        <p:origin x="-1284" y="-420"/>
      </p:cViewPr>
      <p:guideLst>
        <p:guide orient="horz"/>
        <p:guide orient="horz" pos="914"/>
        <p:guide orient="horz" pos="3796"/>
        <p:guide orient="horz" pos="2355"/>
        <p:guide orient="horz" pos="2413"/>
        <p:guide orient="horz" pos="2216"/>
        <p:guide orient="horz" pos="1251"/>
        <p:guide orient="horz" pos="2723"/>
        <p:guide pos="3458"/>
        <p:guide pos="222"/>
        <p:guide pos="3555"/>
        <p:guide pos="3361"/>
        <p:guide pos="6692"/>
        <p:guide pos="670"/>
        <p:guide pos="1783"/>
        <p:guide pos="263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54" y="301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2015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5/31/2017</a:t>
            </a:fld>
            <a:endParaRPr lang="en-US" dirty="0"/>
          </a:p>
        </p:txBody>
      </p:sp>
      <p:sp>
        <p:nvSpPr>
          <p:cNvPr id="4" name="Slide Image Placeholder 3"/>
          <p:cNvSpPr>
            <a:spLocks noGrp="1" noRot="1" noChangeAspect="1"/>
          </p:cNvSpPr>
          <p:nvPr>
            <p:ph type="sldImg" idx="2"/>
          </p:nvPr>
        </p:nvSpPr>
        <p:spPr>
          <a:xfrm>
            <a:off x="314325" y="741363"/>
            <a:ext cx="61690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4325" y="741363"/>
            <a:ext cx="616902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oleObject" Target="../embeddings/oleObject12.bin"/><Relationship Id="rId2" Type="http://schemas.openxmlformats.org/officeDocument/2006/relationships/tags" Target="../tags/tag47.xml"/><Relationship Id="rId1" Type="http://schemas.openxmlformats.org/officeDocument/2006/relationships/vmlDrawing" Target="../drawings/vmlDrawing11.vml"/><Relationship Id="rId6" Type="http://schemas.openxmlformats.org/officeDocument/2006/relationships/tags" Target="../tags/tag51.xml"/><Relationship Id="rId11" Type="http://schemas.openxmlformats.org/officeDocument/2006/relationships/image" Target="../media/image1.emf"/><Relationship Id="rId5" Type="http://schemas.openxmlformats.org/officeDocument/2006/relationships/tags" Target="../tags/tag50.xml"/><Relationship Id="rId10" Type="http://schemas.openxmlformats.org/officeDocument/2006/relationships/oleObject" Target="../embeddings/oleObject11.bin"/><Relationship Id="rId4" Type="http://schemas.openxmlformats.org/officeDocument/2006/relationships/tags" Target="../tags/tag49.xml"/><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65.xml"/><Relationship Id="rId7" Type="http://schemas.openxmlformats.org/officeDocument/2006/relationships/slideMaster" Target="../slideMasters/slideMaster2.xml"/><Relationship Id="rId2" Type="http://schemas.openxmlformats.org/officeDocument/2006/relationships/tags" Target="../tags/tag64.xml"/><Relationship Id="rId1" Type="http://schemas.openxmlformats.org/officeDocument/2006/relationships/vmlDrawing" Target="../drawings/vmlDrawing13.v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15.png"/><Relationship Id="rId4" Type="http://schemas.openxmlformats.org/officeDocument/2006/relationships/tags" Target="../tags/tag66.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5.png"/><Relationship Id="rId2" Type="http://schemas.openxmlformats.org/officeDocument/2006/relationships/tags" Target="../tags/tag69.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9.xml"/><Relationship Id="rId7" Type="http://schemas.openxmlformats.org/officeDocument/2006/relationships/oleObject" Target="../embeddings/oleObject20.bin"/><Relationship Id="rId2" Type="http://schemas.openxmlformats.org/officeDocument/2006/relationships/tags" Target="../tags/tag78.xml"/><Relationship Id="rId1" Type="http://schemas.openxmlformats.org/officeDocument/2006/relationships/vmlDrawing" Target="../drawings/vmlDrawing19.vml"/><Relationship Id="rId6" Type="http://schemas.openxmlformats.org/officeDocument/2006/relationships/image" Target="../media/image6.jpeg"/><Relationship Id="rId5" Type="http://schemas.openxmlformats.org/officeDocument/2006/relationships/slideMaster" Target="../slideMasters/slideMaster3.xml"/><Relationship Id="rId4" Type="http://schemas.openxmlformats.org/officeDocument/2006/relationships/tags" Target="../tags/tag80.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5.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tags" Target="../tags/tag23.xml"/><Relationship Id="rId11" Type="http://schemas.openxmlformats.org/officeDocument/2006/relationships/oleObject" Target="../embeddings/oleObject4.bin"/><Relationship Id="rId5" Type="http://schemas.openxmlformats.org/officeDocument/2006/relationships/tags" Target="../tags/tag22.xml"/><Relationship Id="rId10" Type="http://schemas.openxmlformats.org/officeDocument/2006/relationships/image" Target="../media/image6.jpeg"/><Relationship Id="rId4" Type="http://schemas.openxmlformats.org/officeDocument/2006/relationships/tags" Target="../tags/tag21.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7.xml"/><Relationship Id="rId7" Type="http://schemas.openxmlformats.org/officeDocument/2006/relationships/image" Target="../media/image7.jpeg"/><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7.xml"/><Relationship Id="rId7" Type="http://schemas.openxmlformats.org/officeDocument/2006/relationships/oleObject" Target="../embeddings/oleObject8.bin"/><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32" descr="D:\1. IMP\Live Jobs\2015\Mar 2015\9 Mar_QC rakesh\final image.jpg"/>
          <p:cNvPicPr>
            <a:picLocks noChangeAspect="1" noChangeArrowheads="1"/>
          </p:cNvPicPr>
          <p:nvPr userDrawn="1"/>
        </p:nvPicPr>
        <p:blipFill>
          <a:blip r:embed="rId10" cstate="print"/>
          <a:srcRect/>
          <a:stretch>
            <a:fillRect/>
          </a:stretch>
        </p:blipFill>
        <p:spPr bwMode="auto">
          <a:xfrm>
            <a:off x="0" y="1146874"/>
            <a:ext cx="10972800" cy="5436494"/>
          </a:xfrm>
          <a:prstGeom prst="rect">
            <a:avLst/>
          </a:prstGeom>
          <a:noFill/>
        </p:spPr>
      </p:pic>
      <p:sp>
        <p:nvSpPr>
          <p:cNvPr id="18" name="Rectangle 17"/>
          <p:cNvSpPr/>
          <p:nvPr userDrawn="1">
            <p:custDataLst>
              <p:tags r:id="rId2"/>
            </p:custDataLst>
          </p:nvPr>
        </p:nvSpPr>
        <p:spPr>
          <a:xfrm>
            <a:off x="0" y="6144546"/>
            <a:ext cx="10972800" cy="438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graphicFrame>
        <p:nvGraphicFramePr>
          <p:cNvPr id="5" name="Object 4" hidden="1"/>
          <p:cNvGraphicFramePr>
            <a:graphicFrameLocks noChangeAspect="1"/>
          </p:cNvGraphicFramePr>
          <p:nvPr>
            <p:custDataLst>
              <p:tags r:id="rId3"/>
            </p:custDataLst>
          </p:nvPr>
        </p:nvGraphicFramePr>
        <p:xfrm>
          <a:off x="1" y="0"/>
          <a:ext cx="175846" cy="152393"/>
        </p:xfrm>
        <a:graphic>
          <a:graphicData uri="http://schemas.openxmlformats.org/presentationml/2006/ole">
            <mc:AlternateContent xmlns:mc="http://schemas.openxmlformats.org/markup-compatibility/2006">
              <mc:Choice xmlns:v="urn:schemas-microsoft-com:vml" Requires="v">
                <p:oleObj spid="_x0000_s1643" name="think-cell Slide" r:id="rId11" imgW="360" imgH="360" progId="">
                  <p:embed/>
                </p:oleObj>
              </mc:Choice>
              <mc:Fallback>
                <p:oleObj name="think-cell Slide" r:id="rId11" imgW="360" imgH="360" progId="">
                  <p:embed/>
                  <p:pic>
                    <p:nvPicPr>
                      <p:cNvPr id="0" name="Picture 4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3" cstate="email"/>
          <a:srcRect/>
          <a:stretch>
            <a:fillRect/>
          </a:stretch>
        </p:blipFill>
        <p:spPr bwMode="auto">
          <a:xfrm>
            <a:off x="7277303" y="6259566"/>
            <a:ext cx="3324655" cy="229449"/>
          </a:xfrm>
          <a:prstGeom prst="rect">
            <a:avLst/>
          </a:prstGeom>
          <a:noFill/>
        </p:spPr>
      </p:pic>
      <p:sp>
        <p:nvSpPr>
          <p:cNvPr id="4" name="Rectangle 3"/>
          <p:cNvSpPr/>
          <p:nvPr userDrawn="1"/>
        </p:nvSpPr>
        <p:spPr>
          <a:xfrm>
            <a:off x="-12609" y="1293754"/>
            <a:ext cx="10985409" cy="4850791"/>
          </a:xfrm>
          <a:prstGeom prst="rect">
            <a:avLst/>
          </a:prstGeom>
          <a:gradFill flip="none" rotWithShape="1">
            <a:gsLst>
              <a:gs pos="0">
                <a:schemeClr val="accent5">
                  <a:lumMod val="20000"/>
                  <a:lumOff val="80000"/>
                  <a:alpha val="43000"/>
                </a:schemeClr>
              </a:gs>
              <a:gs pos="100000">
                <a:schemeClr val="bg1">
                  <a:lumMod val="95000"/>
                  <a:alpha val="22000"/>
                </a:schemeClr>
              </a:gs>
            </a:gsLst>
            <a:lin ang="0" scaled="1"/>
            <a:tileRect/>
          </a:gradFill>
          <a:ln>
            <a:noFill/>
          </a:ln>
        </p:spPr>
        <p:txBody>
          <a:bodyPr vert="horz" lIns="231412" tIns="33059" rIns="33059" bIns="33059" rtlCol="0" anchor="ctr">
            <a:noAutofit/>
          </a:bodyPr>
          <a:lstStyle/>
          <a:p>
            <a:pPr lvl="0" defTabSz="914342">
              <a:lnSpc>
                <a:spcPct val="100000"/>
              </a:lnSpc>
              <a:spcBef>
                <a:spcPct val="0"/>
              </a:spcBef>
              <a:buNone/>
            </a:pPr>
            <a:endParaRPr lang="en-GB" sz="3300" b="0" dirty="0" smtClean="0">
              <a:solidFill>
                <a:schemeClr val="tx1"/>
              </a:solidFill>
              <a:ea typeface="+mj-ea"/>
              <a:cs typeface="+mj-cs"/>
            </a:endParaRPr>
          </a:p>
        </p:txBody>
      </p:sp>
      <p:sp>
        <p:nvSpPr>
          <p:cNvPr id="17" name="Rectangle 7"/>
          <p:cNvSpPr/>
          <p:nvPr userDrawn="1">
            <p:custDataLst>
              <p:tags r:id="rId5"/>
            </p:custDataLst>
          </p:nvPr>
        </p:nvSpPr>
        <p:spPr bwMode="auto">
          <a:xfrm>
            <a:off x="-2273" y="0"/>
            <a:ext cx="10975074" cy="25755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3" name="Picture 103" descr="C:\Users\UserSim\Desktop\Capgemini\Capgemini_logo_cmyk.png"/>
          <p:cNvPicPr>
            <a:picLocks noChangeAspect="1" noChangeArrowheads="1"/>
          </p:cNvPicPr>
          <p:nvPr userDrawn="1">
            <p:custDataLst>
              <p:tags r:id="rId6"/>
            </p:custDataLst>
          </p:nvPr>
        </p:nvPicPr>
        <p:blipFill>
          <a:blip r:embed="rId14" cstate="email"/>
          <a:srcRect/>
          <a:stretch>
            <a:fillRect/>
          </a:stretch>
        </p:blipFill>
        <p:spPr bwMode="auto">
          <a:xfrm>
            <a:off x="793368" y="626884"/>
            <a:ext cx="3324193" cy="666870"/>
          </a:xfrm>
          <a:prstGeom prst="rect">
            <a:avLst/>
          </a:prstGeom>
          <a:noFill/>
        </p:spPr>
      </p:pic>
      <p:sp>
        <p:nvSpPr>
          <p:cNvPr id="2" name="Title 1"/>
          <p:cNvSpPr>
            <a:spLocks noGrp="1"/>
          </p:cNvSpPr>
          <p:nvPr>
            <p:ph type="ctrTitle" hasCustomPrompt="1"/>
            <p:custDataLst>
              <p:tags r:id="rId7"/>
            </p:custDataLst>
          </p:nvPr>
        </p:nvSpPr>
        <p:spPr>
          <a:xfrm>
            <a:off x="0" y="2946839"/>
            <a:ext cx="10972800" cy="1428561"/>
          </a:xfrm>
          <a:prstGeom prst="rect">
            <a:avLst/>
          </a:prstGeom>
          <a:noFill/>
          <a:ln>
            <a:noFill/>
          </a:ln>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8"/>
            </p:custDataLst>
          </p:nvPr>
        </p:nvSpPr>
        <p:spPr>
          <a:xfrm>
            <a:off x="2" y="4411624"/>
            <a:ext cx="10974121" cy="909796"/>
          </a:xfrm>
          <a:noFill/>
          <a:ln>
            <a:noFill/>
          </a:ln>
        </p:spPr>
        <p:txBody>
          <a:bodyPr lIns="231412" tIns="33059" rIns="33059" bIns="33059" anchor="ctr"/>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2"/>
          <a:ext cx="162898" cy="138219"/>
        </p:xfrm>
        <a:graphic>
          <a:graphicData uri="http://schemas.openxmlformats.org/presentationml/2006/ole">
            <mc:AlternateContent xmlns:mc="http://schemas.openxmlformats.org/markup-compatibility/2006">
              <mc:Choice xmlns:v="urn:schemas-microsoft-com:vml" Requires="v">
                <p:oleObj spid="_x0000_s77418" name="think-cell Slide" r:id="rId4" imgW="360" imgH="360" progId="">
                  <p:embed/>
                </p:oleObj>
              </mc:Choice>
              <mc:Fallback>
                <p:oleObj name="think-cell Slide" r:id="rId4" imgW="360" imgH="360" progId="">
                  <p:embed/>
                  <p:pic>
                    <p:nvPicPr>
                      <p:cNvPr id="0" name="Picture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
                        <a:ext cx="162898" cy="138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pic>
        <p:nvPicPr>
          <p:cNvPr id="3" name="Image 13" descr="Capgemini_logo.jp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30126" y="6161236"/>
            <a:ext cx="1596683" cy="32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37"/>
          <p:cNvGraphicFramePr>
            <a:graphicFrameLocks noChangeAspect="1"/>
          </p:cNvGraphicFramePr>
          <p:nvPr>
            <p:custDataLst>
              <p:tags r:id="rId2"/>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8151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Freeform 4"/>
          <p:cNvSpPr>
            <a:spLocks/>
          </p:cNvSpPr>
          <p:nvPr>
            <p:custDataLst>
              <p:tags r:id="rId3"/>
            </p:custDataLst>
          </p:nvPr>
        </p:nvSpPr>
        <p:spPr bwMode="auto">
          <a:xfrm>
            <a:off x="0" y="649194"/>
            <a:ext cx="10972800" cy="69948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cxnSp>
        <p:nvCxnSpPr>
          <p:cNvPr id="8" name="Straight Connector 5"/>
          <p:cNvCxnSpPr/>
          <p:nvPr>
            <p:custDataLst>
              <p:tags r:id="rId4"/>
            </p:custDataLst>
          </p:nvPr>
        </p:nvCxnSpPr>
        <p:spPr>
          <a:xfrm flipH="1">
            <a:off x="0" y="6107898"/>
            <a:ext cx="109728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37"/>
          <p:cNvGraphicFramePr>
            <a:graphicFrameLocks noChangeAspect="1"/>
          </p:cNvGraphicFramePr>
          <p:nvPr>
            <p:custDataLst>
              <p:tags r:id="rId5"/>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81515"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10" name="Rectangle 9"/>
          <p:cNvSpPr>
            <a:spLocks noChangeArrowheads="1"/>
          </p:cNvSpPr>
          <p:nvPr userDrawn="1">
            <p:custDataLst>
              <p:tags r:id="rId6"/>
            </p:custDataLst>
          </p:nvPr>
        </p:nvSpPr>
        <p:spPr bwMode="auto">
          <a:xfrm>
            <a:off x="7467875" y="6358161"/>
            <a:ext cx="2947175" cy="176154"/>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2016. All Rights Reserved</a:t>
            </a:r>
          </a:p>
        </p:txBody>
      </p:sp>
      <p:sp>
        <p:nvSpPr>
          <p:cNvPr id="11" name="Rectangle 10"/>
          <p:cNvSpPr/>
          <p:nvPr userDrawn="1">
            <p:custDataLst>
              <p:tags r:id="rId7"/>
            </p:custDataLst>
          </p:nvPr>
        </p:nvSpPr>
        <p:spPr>
          <a:xfrm>
            <a:off x="8294313" y="6169837"/>
            <a:ext cx="2120737" cy="187972"/>
          </a:xfrm>
          <a:prstGeom prst="rect">
            <a:avLst/>
          </a:prstGeom>
        </p:spPr>
        <p:txBody>
          <a:bodyPr wrap="none" lIns="35997" tIns="35997" rIns="35997" bIns="35997" anchor="b" anchorCtr="0">
            <a:noAutofit/>
          </a:bodyPr>
          <a:lstStyle/>
          <a:p>
            <a:pPr algn="r"/>
            <a:r>
              <a:rPr lang="en-US" sz="700" kern="1200" dirty="0" smtClean="0">
                <a:solidFill>
                  <a:schemeClr val="tx2"/>
                </a:solidFill>
                <a:latin typeface="+mn-lt"/>
                <a:ea typeface="+mn-ea"/>
                <a:cs typeface="+mn-cs"/>
              </a:rPr>
              <a:t>Manulife </a:t>
            </a:r>
            <a:r>
              <a:rPr lang="en-US" sz="700" dirty="0" smtClean="0">
                <a:solidFill>
                  <a:schemeClr val="tx2"/>
                </a:solidFill>
                <a:latin typeface="+mn-lt"/>
              </a:rPr>
              <a:t>Financial</a:t>
            </a:r>
            <a:endParaRPr lang="en-US" sz="700" dirty="0">
              <a:solidFill>
                <a:schemeClr val="tx2"/>
              </a:solidFill>
              <a:latin typeface="+mn-lt"/>
            </a:endParaRPr>
          </a:p>
        </p:txBody>
      </p:sp>
    </p:spTree>
    <p:extLst>
      <p:ext uri="{BB962C8B-B14F-4D97-AF65-F5344CB8AC3E}">
        <p14:creationId xmlns:p14="http://schemas.microsoft.com/office/powerpoint/2010/main" val="7534644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2"/>
          <a:ext cx="162898" cy="138219"/>
        </p:xfrm>
        <a:graphic>
          <a:graphicData uri="http://schemas.openxmlformats.org/presentationml/2006/ole">
            <mc:AlternateContent xmlns:mc="http://schemas.openxmlformats.org/markup-compatibility/2006">
              <mc:Choice xmlns:v="urn:schemas-microsoft-com:vml" Requires="v">
                <p:oleObj spid="_x0000_s148032" name="think-cell Slide" r:id="rId8" imgW="360" imgH="360" progId="">
                  <p:embed/>
                </p:oleObj>
              </mc:Choice>
              <mc:Fallback>
                <p:oleObj name="think-cell Slide" r:id="rId8" imgW="360" imgH="360" progId="">
                  <p:embed/>
                  <p:pic>
                    <p:nvPicPr>
                      <p:cNvPr id="0" name="Picture 3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2"/>
                        <a:ext cx="162898" cy="138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128054"/>
            <a:ext cx="4100184" cy="2033683"/>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238359" y="3350382"/>
            <a:ext cx="4718592" cy="22814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Now with 180,000 people in over 40 countries, Capgemini is one of the world's foremost providers of consulting, technology and outsourcing services. The Group reported 2014 global revenues of EUR 10.573 billion.</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kumimoji="0" lang="en-US" sz="1000" b="0" i="0" u="none" strike="noStrike" kern="1200" cap="none" spc="0" normalizeH="0" baseline="30000" noProof="0" dirty="0" smtClean="0">
                <a:ln>
                  <a:noFill/>
                </a:ln>
                <a:solidFill>
                  <a:prstClr val="white"/>
                </a:solidFill>
                <a:effectLst/>
                <a:uLnTx/>
                <a:uFillTx/>
                <a:latin typeface="Arial" pitchFamily="34" charset="0"/>
                <a:ea typeface="+mn-ea"/>
                <a:cs typeface="Arial" pitchFamily="34" charset="0"/>
              </a:rPr>
              <a:t>TM</a:t>
            </a: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and draws on Rightshore</a:t>
            </a:r>
            <a:r>
              <a:rPr kumimoji="0" lang="en-US" sz="1000" b="0" i="0" u="none" strike="noStrike" kern="1200" cap="none" spc="0" normalizeH="0" baseline="30000" noProof="0" dirty="0" smtClean="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its worldwide delivery model.</a:t>
            </a:r>
          </a:p>
        </p:txBody>
      </p:sp>
      <p:pic>
        <p:nvPicPr>
          <p:cNvPr id="338" name="Image 337" descr="CBE_Label_ppt.png"/>
          <p:cNvPicPr>
            <a:picLocks noChangeAspect="1"/>
          </p:cNvPicPr>
          <p:nvPr userDrawn="1"/>
        </p:nvPicPr>
        <p:blipFill>
          <a:blip r:embed="rId10" cstate="print"/>
          <a:stretch>
            <a:fillRect/>
          </a:stretch>
        </p:blipFill>
        <p:spPr>
          <a:xfrm>
            <a:off x="961172" y="3329402"/>
            <a:ext cx="575526" cy="501584"/>
          </a:xfrm>
          <a:prstGeom prst="rect">
            <a:avLst/>
          </a:prstGeom>
        </p:spPr>
      </p:pic>
    </p:spTree>
    <p:extLst>
      <p:ext uri="{BB962C8B-B14F-4D97-AF65-F5344CB8AC3E}">
        <p14:creationId xmlns:p14="http://schemas.microsoft.com/office/powerpoint/2010/main" val="8644206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2"/>
          <a:ext cx="162898" cy="138219"/>
        </p:xfrm>
        <a:graphic>
          <a:graphicData uri="http://schemas.openxmlformats.org/presentationml/2006/ole">
            <mc:AlternateContent xmlns:mc="http://schemas.openxmlformats.org/markup-compatibility/2006">
              <mc:Choice xmlns:v="urn:schemas-microsoft-com:vml" Requires="v">
                <p:oleObj spid="_x0000_s149056" name="think-cell Slide" r:id="rId5" imgW="360" imgH="360" progId="">
                  <p:embed/>
                </p:oleObj>
              </mc:Choice>
              <mc:Fallback>
                <p:oleObj name="think-cell Slide" r:id="rId5" imgW="360" imgH="360" progId="">
                  <p:embed/>
                  <p:pic>
                    <p:nvPicPr>
                      <p:cNvPr id="0" name="Picture 3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
                        <a:ext cx="162898" cy="138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822511"/>
            <a:ext cx="4718592" cy="22814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679615"/>
            <a:ext cx="575526" cy="501584"/>
          </a:xfrm>
          <a:prstGeom prst="rect">
            <a:avLst/>
          </a:prstGeom>
        </p:spPr>
      </p:pic>
    </p:spTree>
    <p:extLst>
      <p:ext uri="{BB962C8B-B14F-4D97-AF65-F5344CB8AC3E}">
        <p14:creationId xmlns:p14="http://schemas.microsoft.com/office/powerpoint/2010/main" val="30744661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50080" name="think-cell Slide" r:id="rId4" imgW="360" imgH="360" progId="">
                  <p:embed/>
                </p:oleObj>
              </mc:Choice>
              <mc:Fallback>
                <p:oleObj name="think-cell Slide" r:id="rId4" imgW="360" imgH="360" progId="">
                  <p:embed/>
                  <p:pic>
                    <p:nvPicPr>
                      <p:cNvPr id="0" name="Picture 3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7222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80535" y="1661107"/>
            <a:ext cx="6778348" cy="1156078"/>
          </a:xfrm>
          <a:prstGeom prst="rect">
            <a:avLst/>
          </a:prstGeo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454735" y="2371975"/>
            <a:ext cx="7813357" cy="316073"/>
          </a:xfrm>
          <a:prstGeom prst="rect">
            <a:avLst/>
          </a:prstGeo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a:xfrm rot="19140000">
            <a:off x="241402" y="5635359"/>
            <a:ext cx="2611526" cy="193112"/>
          </a:xfrm>
          <a:prstGeom prst="rect">
            <a:avLst/>
          </a:prstGeom>
        </p:spPr>
        <p:txBody>
          <a:bodyPr/>
          <a:lstStyle/>
          <a:p>
            <a:fld id="{7D0065BE-0657-4A47-90AD-C21C55E16B19}" type="datetime4">
              <a:rPr lang="en-US" smtClean="0"/>
              <a:pPr/>
              <a:t>May 31, 2017</a:t>
            </a:fld>
            <a:endParaRPr lang="en-US"/>
          </a:p>
        </p:txBody>
      </p:sp>
      <p:sp>
        <p:nvSpPr>
          <p:cNvPr id="5" name="Footer Placeholder 4"/>
          <p:cNvSpPr>
            <a:spLocks noGrp="1"/>
          </p:cNvSpPr>
          <p:nvPr>
            <p:ph type="ftr" sz="quarter" idx="11"/>
          </p:nvPr>
        </p:nvSpPr>
        <p:spPr>
          <a:xfrm>
            <a:off x="4221017" y="6033426"/>
            <a:ext cx="5669280" cy="263335"/>
          </a:xfrm>
          <a:prstGeom prst="rect">
            <a:avLst/>
          </a:prstGeom>
        </p:spPr>
        <p:txBody>
          <a:bodyPr/>
          <a:lstStyle/>
          <a:p>
            <a:endParaRPr lang="en-US"/>
          </a:p>
        </p:txBody>
      </p:sp>
      <p:sp>
        <p:nvSpPr>
          <p:cNvPr id="6" name="Slide Number Placeholder 5"/>
          <p:cNvSpPr>
            <a:spLocks noGrp="1"/>
          </p:cNvSpPr>
          <p:nvPr>
            <p:ph type="sldNum" sz="quarter" idx="12"/>
          </p:nvPr>
        </p:nvSpPr>
        <p:spPr>
          <a:xfrm>
            <a:off x="10081246" y="5923704"/>
            <a:ext cx="603504" cy="482780"/>
          </a:xfrm>
          <a:prstGeom prst="ellipse">
            <a:avLst/>
          </a:prstGeom>
        </p:spPr>
        <p:txBody>
          <a:bodyPr/>
          <a:lstStyle/>
          <a:p>
            <a:fld id="{2754ED01-E2A0-4C1E-8E21-014B9904157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62898" cy="138219"/>
        </p:xfrm>
        <a:graphic>
          <a:graphicData uri="http://schemas.openxmlformats.org/presentationml/2006/ole">
            <mc:AlternateContent xmlns:mc="http://schemas.openxmlformats.org/markup-compatibility/2006">
              <mc:Choice xmlns:v="urn:schemas-microsoft-com:vml" Requires="v">
                <p:oleObj spid="_x0000_s17936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
                        <a:ext cx="162898" cy="138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987552" y="351113"/>
            <a:ext cx="9025128" cy="526669"/>
          </a:xfrm>
          <a:prstGeom prst="rect">
            <a:avLst/>
          </a:prstGeom>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450779"/>
            <a:ext cx="10265897" cy="4582021"/>
          </a:xfrm>
          <a:prstGeom prst="rect">
            <a:avLst/>
          </a:prstGeo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2" y="351113"/>
            <a:ext cx="9025128" cy="526669"/>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87552" y="1056552"/>
            <a:ext cx="9025128" cy="34364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19140000">
            <a:off x="241402" y="5635359"/>
            <a:ext cx="2611526" cy="193112"/>
          </a:xfrm>
          <a:prstGeom prst="rect">
            <a:avLst/>
          </a:prstGeom>
        </p:spPr>
        <p:txBody>
          <a:bodyPr/>
          <a:lstStyle/>
          <a:p>
            <a:fld id="{D47BB8AF-C16A-4836-A92D-61834B5F0BA5}" type="datetime4">
              <a:rPr lang="en-US" smtClean="0"/>
              <a:pPr/>
              <a:t>May 31, 2017</a:t>
            </a:fld>
            <a:endParaRPr lang="en-US"/>
          </a:p>
        </p:txBody>
      </p:sp>
      <p:sp>
        <p:nvSpPr>
          <p:cNvPr id="5" name="Footer Placeholder 4"/>
          <p:cNvSpPr>
            <a:spLocks noGrp="1"/>
          </p:cNvSpPr>
          <p:nvPr>
            <p:ph type="ftr" sz="quarter" idx="11"/>
          </p:nvPr>
        </p:nvSpPr>
        <p:spPr>
          <a:xfrm>
            <a:off x="4221017" y="6033426"/>
            <a:ext cx="5669280" cy="263335"/>
          </a:xfrm>
          <a:prstGeom prst="rect">
            <a:avLst/>
          </a:prstGeom>
        </p:spPr>
        <p:txBody>
          <a:bodyPr/>
          <a:lstStyle/>
          <a:p>
            <a:endParaRPr lang="en-US"/>
          </a:p>
        </p:txBody>
      </p:sp>
      <p:sp>
        <p:nvSpPr>
          <p:cNvPr id="6" name="Slide Number Placeholder 5"/>
          <p:cNvSpPr>
            <a:spLocks noGrp="1"/>
          </p:cNvSpPr>
          <p:nvPr>
            <p:ph type="sldNum" sz="quarter" idx="12"/>
          </p:nvPr>
        </p:nvSpPr>
        <p:spPr>
          <a:xfrm>
            <a:off x="10081246" y="5923704"/>
            <a:ext cx="603504" cy="482780"/>
          </a:xfrm>
          <a:prstGeom prst="ellipse">
            <a:avLst/>
          </a:prstGeom>
        </p:spPr>
        <p:txBody>
          <a:bodyPr/>
          <a:lstStyle/>
          <a:p>
            <a:fld id="{2754ED01-E2A0-4C1E-8E21-014B99041579}"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42955" name="think-cell Slide" r:id="rId6" imgW="360" imgH="360" progId="">
                  <p:embed/>
                </p:oleObj>
              </mc:Choice>
              <mc:Fallback>
                <p:oleObj name="think-cell Slide" r:id="rId6" imgW="360" imgH="360" progId="">
                  <p:embed/>
                  <p:pic>
                    <p:nvPicPr>
                      <p:cNvPr id="0" name="Picture 4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249360"/>
            <a:ext cx="10974103" cy="33340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8633"/>
            <a:ext cx="10972800" cy="1009871"/>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32159"/>
            <a:ext cx="7974034" cy="4605048"/>
          </a:xfrm>
          <a:prstGeom prst="rect">
            <a:avLst/>
          </a:prstGeom>
        </p:spPr>
      </p:pic>
      <p:sp>
        <p:nvSpPr>
          <p:cNvPr id="12" name="Rectangle 4"/>
          <p:cNvSpPr>
            <a:spLocks noGrp="1" noChangeArrowheads="1"/>
          </p:cNvSpPr>
          <p:nvPr>
            <p:ph type="subTitle" idx="1"/>
          </p:nvPr>
        </p:nvSpPr>
        <p:spPr bwMode="gray">
          <a:xfrm>
            <a:off x="0" y="5510521"/>
            <a:ext cx="10972800" cy="515087"/>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08549"/>
            <a:ext cx="10972800" cy="5574814"/>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27594" name="think-cell Slide" r:id="rId7" imgW="360" imgH="360" progId="">
                  <p:embed/>
                </p:oleObj>
              </mc:Choice>
              <mc:Fallback>
                <p:oleObj name="think-cell Slide" r:id="rId7" imgW="360" imgH="360" progId="">
                  <p:embed/>
                  <p:pic>
                    <p:nvPicPr>
                      <p:cNvPr id="0" name="Picture 4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19583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3274"/>
            <a:ext cx="10972800" cy="1085036"/>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560501"/>
            <a:ext cx="10972800" cy="743676"/>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208626374"/>
              </p:ext>
            </p:extLst>
          </p:nvPr>
        </p:nvGraphicFramePr>
        <p:xfrm>
          <a:off x="1" y="0"/>
          <a:ext cx="175846" cy="152393"/>
        </p:xfrm>
        <a:graphic>
          <a:graphicData uri="http://schemas.openxmlformats.org/presentationml/2006/ole">
            <mc:AlternateContent xmlns:mc="http://schemas.openxmlformats.org/markup-compatibility/2006">
              <mc:Choice xmlns:v="urn:schemas-microsoft-com:vml" Requires="v">
                <p:oleObj spid="_x0000_s151079" name="think-cell Slide" r:id="rId4" imgW="360" imgH="360" progId="">
                  <p:embed/>
                </p:oleObj>
              </mc:Choice>
              <mc:Fallback>
                <p:oleObj name="think-cell Slide" r:id="rId4" imgW="360" imgH="360" progId="">
                  <p:embed/>
                  <p:pic>
                    <p:nvPicPr>
                      <p:cNvPr id="0" name="Picture 3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87808" name="Picture 32" descr="D:\1. IMP\Live Jobs\2015\Mar 2015\9 Mar_QC rakesh\final image.jpg"/>
          <p:cNvPicPr>
            <a:picLocks noChangeAspect="1" noChangeArrowheads="1"/>
          </p:cNvPicPr>
          <p:nvPr userDrawn="1"/>
        </p:nvPicPr>
        <p:blipFill>
          <a:blip r:embed="rId6" cstate="print"/>
          <a:srcRect/>
          <a:stretch>
            <a:fillRect/>
          </a:stretch>
        </p:blipFill>
        <p:spPr bwMode="auto">
          <a:xfrm>
            <a:off x="0" y="1146874"/>
            <a:ext cx="10972800" cy="5436494"/>
          </a:xfrm>
          <a:prstGeom prst="rect">
            <a:avLst/>
          </a:prstGeom>
          <a:noFill/>
        </p:spPr>
      </p:pic>
      <p:sp>
        <p:nvSpPr>
          <p:cNvPr id="17" name="Rectangle 7"/>
          <p:cNvSpPr/>
          <p:nvPr userDrawn="1"/>
        </p:nvSpPr>
        <p:spPr bwMode="auto">
          <a:xfrm>
            <a:off x="-2271" y="0"/>
            <a:ext cx="10975607" cy="25755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 name="Title 1"/>
          <p:cNvSpPr>
            <a:spLocks noGrp="1"/>
          </p:cNvSpPr>
          <p:nvPr>
            <p:ph type="ctrTitle" hasCustomPrompt="1"/>
          </p:nvPr>
        </p:nvSpPr>
        <p:spPr>
          <a:xfrm>
            <a:off x="301824" y="3222558"/>
            <a:ext cx="4885007" cy="1141116"/>
          </a:xfrm>
          <a:effectLst>
            <a:outerShdw blurRad="12700" dist="12700" dir="2700000" sx="133000" sy="133000" algn="tl" rotWithShape="0">
              <a:schemeClr val="bg1">
                <a:alpha val="80000"/>
              </a:schemeClr>
            </a:outerShdw>
          </a:effectLst>
        </p:spPr>
        <p:txBody>
          <a:bodyPr lIns="0" tIns="33059" rIns="33059" bIns="33059"/>
          <a:lstStyle>
            <a:lvl1pPr algn="l">
              <a:defRPr sz="3300" b="0">
                <a:solidFill>
                  <a:schemeClr val="bg1"/>
                </a:solidFill>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nvPr>
        </p:nvSpPr>
        <p:spPr>
          <a:xfrm>
            <a:off x="301828" y="4393682"/>
            <a:ext cx="6140548" cy="909796"/>
          </a:xfrm>
          <a:effectLst>
            <a:outerShdw blurRad="12700" dist="12700" dir="2700000" sx="133000" sy="133000" algn="tl" rotWithShape="0">
              <a:schemeClr val="bg1">
                <a:alpha val="80000"/>
              </a:schemeClr>
            </a:outerShdw>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5" name="Picture 103" descr="C:\Users\UserSim\Desktop\Capgemini\Capgemini_logo_cmyk.png"/>
          <p:cNvPicPr>
            <a:picLocks noChangeAspect="1" noChangeArrowheads="1"/>
          </p:cNvPicPr>
          <p:nvPr userDrawn="1"/>
        </p:nvPicPr>
        <p:blipFill>
          <a:blip r:embed="rId7" cstate="email"/>
          <a:srcRect/>
          <a:stretch>
            <a:fillRect/>
          </a:stretch>
        </p:blipFill>
        <p:spPr bwMode="auto">
          <a:xfrm>
            <a:off x="724488" y="665167"/>
            <a:ext cx="2836047" cy="578303"/>
          </a:xfrm>
          <a:prstGeom prst="rect">
            <a:avLst/>
          </a:prstGeom>
          <a:noFill/>
        </p:spPr>
      </p:pic>
      <p:sp>
        <p:nvSpPr>
          <p:cNvPr id="12" name="Rectangle 11"/>
          <p:cNvSpPr/>
          <p:nvPr userDrawn="1"/>
        </p:nvSpPr>
        <p:spPr>
          <a:xfrm>
            <a:off x="0" y="6144546"/>
            <a:ext cx="10972800" cy="438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cs typeface="Arial" panose="020B0604020202020204" pitchFamily="34" charset="0"/>
            </a:endParaRPr>
          </a:p>
        </p:txBody>
      </p:sp>
      <p:pic>
        <p:nvPicPr>
          <p:cNvPr id="13" name="Picture 104" descr="C:\Users\UserSim\Desktop\Capgemini\moto.emf"/>
          <p:cNvPicPr>
            <a:picLocks noChangeAspect="1" noChangeArrowheads="1"/>
          </p:cNvPicPr>
          <p:nvPr userDrawn="1"/>
        </p:nvPicPr>
        <p:blipFill>
          <a:blip r:embed="rId8" cstate="email"/>
          <a:srcRect/>
          <a:stretch>
            <a:fillRect/>
          </a:stretch>
        </p:blipFill>
        <p:spPr bwMode="auto">
          <a:xfrm>
            <a:off x="7396444" y="6266096"/>
            <a:ext cx="2836047" cy="195728"/>
          </a:xfrm>
          <a:prstGeom prst="rect">
            <a:avLst/>
          </a:prstGeom>
          <a:noFill/>
        </p:spPr>
      </p:pic>
    </p:spTree>
    <p:extLst>
      <p:ext uri="{BB962C8B-B14F-4D97-AF65-F5344CB8AC3E}">
        <p14:creationId xmlns:p14="http://schemas.microsoft.com/office/powerpoint/2010/main" val="14898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08549"/>
            <a:ext cx="10972800" cy="5574814"/>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2393"/>
        </p:xfrm>
        <a:graphic>
          <a:graphicData uri="http://schemas.openxmlformats.org/presentationml/2006/ole">
            <mc:AlternateContent xmlns:mc="http://schemas.openxmlformats.org/markup-compatibility/2006">
              <mc:Choice xmlns:v="urn:schemas-microsoft-com:vml" Requires="v">
                <p:oleObj spid="_x0000_s97899" name="think-cell Slide" r:id="rId11" imgW="360" imgH="360" progId="">
                  <p:embed/>
                </p:oleObj>
              </mc:Choice>
              <mc:Fallback>
                <p:oleObj name="think-cell Slide" r:id="rId11" imgW="360" imgH="360" progId="">
                  <p:embed/>
                  <p:pic>
                    <p:nvPicPr>
                      <p:cNvPr id="0" name="Picture 4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889974"/>
            <a:ext cx="5998429" cy="2318207"/>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911702" y="4425269"/>
            <a:ext cx="5061098" cy="1733966"/>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273" y="0"/>
            <a:ext cx="10975074" cy="25755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8" y="626884"/>
            <a:ext cx="3324193" cy="666870"/>
          </a:xfrm>
          <a:prstGeom prst="rect">
            <a:avLst/>
          </a:prstGeom>
          <a:noFill/>
        </p:spPr>
      </p:pic>
      <p:sp>
        <p:nvSpPr>
          <p:cNvPr id="23" name="Rectangle 22"/>
          <p:cNvSpPr/>
          <p:nvPr userDrawn="1">
            <p:custDataLst>
              <p:tags r:id="rId7"/>
            </p:custDataLst>
          </p:nvPr>
        </p:nvSpPr>
        <p:spPr>
          <a:xfrm>
            <a:off x="0" y="6144546"/>
            <a:ext cx="10972800" cy="438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3" y="6259566"/>
            <a:ext cx="3324655" cy="229449"/>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098872"/>
          </a:xfrm>
          <a:prstGeom prst="rect">
            <a:avLst/>
          </a:prstGeom>
        </p:spPr>
      </p:pic>
      <p:sp>
        <p:nvSpPr>
          <p:cNvPr id="8" name="Rectangle 7"/>
          <p:cNvSpPr/>
          <p:nvPr userDrawn="1"/>
        </p:nvSpPr>
        <p:spPr>
          <a:xfrm>
            <a:off x="0" y="1"/>
            <a:ext cx="10972800" cy="6209978"/>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21450" name="think-cell Slide" r:id="rId8" imgW="360" imgH="360" progId="">
                  <p:embed/>
                </p:oleObj>
              </mc:Choice>
              <mc:Fallback>
                <p:oleObj name="think-cell Slide" r:id="rId8" imgW="360" imgH="360" progId="">
                  <p:embed/>
                  <p:pic>
                    <p:nvPicPr>
                      <p:cNvPr id="0" name="Picture 4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3" y="649316"/>
            <a:ext cx="10972799" cy="6989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58326" y="1441831"/>
            <a:ext cx="7540783" cy="2832105"/>
          </a:xfrm>
        </p:spPr>
        <p:txBody>
          <a:bodyPr/>
          <a:lstStyle/>
          <a:p>
            <a:pPr lvl="0"/>
            <a:r>
              <a:rPr lang="en-US" noProof="0" dirty="0" smtClean="0"/>
              <a:t>Click to edit Master text style</a:t>
            </a:r>
          </a:p>
        </p:txBody>
      </p:sp>
      <p:sp>
        <p:nvSpPr>
          <p:cNvPr id="10" name="Freeform 9"/>
          <p:cNvSpPr/>
          <p:nvPr userDrawn="1"/>
        </p:nvSpPr>
        <p:spPr>
          <a:xfrm>
            <a:off x="16881" y="887535"/>
            <a:ext cx="1226703" cy="414508"/>
          </a:xfrm>
          <a:custGeom>
            <a:avLst/>
            <a:gdLst>
              <a:gd name="connsiteX0" fmla="*/ 0 w 1107440"/>
              <a:gd name="connsiteY0" fmla="*/ 81280 h 431800"/>
              <a:gd name="connsiteX1" fmla="*/ 187960 w 1107440"/>
              <a:gd name="connsiteY1" fmla="*/ 147320 h 431800"/>
              <a:gd name="connsiteX2" fmla="*/ 360680 w 1107440"/>
              <a:gd name="connsiteY2" fmla="*/ 289560 h 431800"/>
              <a:gd name="connsiteX3" fmla="*/ 452120 w 1107440"/>
              <a:gd name="connsiteY3" fmla="*/ 431800 h 431800"/>
              <a:gd name="connsiteX4" fmla="*/ 614680 w 1107440"/>
              <a:gd name="connsiteY4" fmla="*/ 233680 h 431800"/>
              <a:gd name="connsiteX5" fmla="*/ 802640 w 1107440"/>
              <a:gd name="connsiteY5" fmla="*/ 132080 h 431800"/>
              <a:gd name="connsiteX6" fmla="*/ 1107440 w 1107440"/>
              <a:gd name="connsiteY6" fmla="*/ 60960 h 431800"/>
              <a:gd name="connsiteX7" fmla="*/ 426720 w 1107440"/>
              <a:gd name="connsiteY7" fmla="*/ 0 h 431800"/>
              <a:gd name="connsiteX8" fmla="*/ 0 w 1107440"/>
              <a:gd name="connsiteY8" fmla="*/ 8128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440" h="431800">
                <a:moveTo>
                  <a:pt x="0" y="81280"/>
                </a:moveTo>
                <a:lnTo>
                  <a:pt x="187960" y="147320"/>
                </a:lnTo>
                <a:lnTo>
                  <a:pt x="360680" y="289560"/>
                </a:lnTo>
                <a:lnTo>
                  <a:pt x="452120" y="431800"/>
                </a:lnTo>
                <a:lnTo>
                  <a:pt x="614680" y="233680"/>
                </a:lnTo>
                <a:lnTo>
                  <a:pt x="802640" y="132080"/>
                </a:lnTo>
                <a:lnTo>
                  <a:pt x="1107440" y="60960"/>
                </a:lnTo>
                <a:lnTo>
                  <a:pt x="426720" y="0"/>
                </a:lnTo>
                <a:lnTo>
                  <a:pt x="0" y="8128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smtClean="0">
              <a:solidFill>
                <a:schemeClr val="tx2">
                  <a:lumMod val="50000"/>
                </a:scheme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62898" cy="138219"/>
        </p:xfrm>
        <a:graphic>
          <a:graphicData uri="http://schemas.openxmlformats.org/presentationml/2006/ole">
            <mc:AlternateContent xmlns:mc="http://schemas.openxmlformats.org/markup-compatibility/2006">
              <mc:Choice xmlns:v="urn:schemas-microsoft-com:vml" Requires="v">
                <p:oleObj spid="_x0000_s119403" name="think-cell Slide" r:id="rId5" imgW="360" imgH="360" progId="">
                  <p:embed/>
                </p:oleObj>
              </mc:Choice>
              <mc:Fallback>
                <p:oleObj name="think-cell Slide" r:id="rId5" imgW="360" imgH="360" progId="">
                  <p:embed/>
                  <p:pic>
                    <p:nvPicPr>
                      <p:cNvPr id="0" name="Picture 4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
                        <a:ext cx="162898" cy="138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450779"/>
            <a:ext cx="10265897" cy="458202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62898" cy="138219"/>
        </p:xfrm>
        <a:graphic>
          <a:graphicData uri="http://schemas.openxmlformats.org/presentationml/2006/ole">
            <mc:AlternateContent xmlns:mc="http://schemas.openxmlformats.org/markup-compatibility/2006">
              <mc:Choice xmlns:v="urn:schemas-microsoft-com:vml" Requires="v">
                <p:oleObj spid="_x0000_s120427" name="think-cell Slide" r:id="rId7" imgW="360" imgH="360" progId="">
                  <p:embed/>
                </p:oleObj>
              </mc:Choice>
              <mc:Fallback>
                <p:oleObj name="think-cell Slide" r:id="rId7" imgW="360" imgH="360" progId="">
                  <p:embed/>
                  <p:pic>
                    <p:nvPicPr>
                      <p:cNvPr id="0" name="Picture 4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2"/>
                        <a:ext cx="162898" cy="138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58220" y="2027380"/>
            <a:ext cx="10614581" cy="3865311"/>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58326" y="1435561"/>
            <a:ext cx="10632343" cy="617838"/>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24522" name="think-cell Slide" r:id="rId7" imgW="360" imgH="360" progId="">
                  <p:embed/>
                </p:oleObj>
              </mc:Choice>
              <mc:Fallback>
                <p:oleObj name="think-cell Slide" r:id="rId7" imgW="360" imgH="360" progId="">
                  <p:embed/>
                  <p:pic>
                    <p:nvPicPr>
                      <p:cNvPr id="0" name="Picture 4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1472030"/>
            <a:ext cx="4986984" cy="4526666"/>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1472032"/>
            <a:ext cx="4986984" cy="4536342"/>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23498" name="think-cell Slide" r:id="rId9" imgW="360" imgH="360" progId="">
                  <p:embed/>
                </p:oleObj>
              </mc:Choice>
              <mc:Fallback>
                <p:oleObj name="think-cell Slide" r:id="rId9" imgW="360" imgH="360" progId="">
                  <p:embed/>
                  <p:pic>
                    <p:nvPicPr>
                      <p:cNvPr id="0" name="Picture 4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2118573"/>
            <a:ext cx="4986984" cy="388012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2119956"/>
            <a:ext cx="4986984" cy="3888418"/>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48602" y="1480872"/>
            <a:ext cx="4986984" cy="626882"/>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564099" y="1472031"/>
            <a:ext cx="4986984" cy="626882"/>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450779"/>
            <a:ext cx="5057664" cy="42597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826418"/>
            <a:ext cx="5057664" cy="1787308"/>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52" y="1450779"/>
            <a:ext cx="5022243" cy="42597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52" y="1826418"/>
            <a:ext cx="5022243" cy="1787308"/>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738194"/>
            <a:ext cx="5057664" cy="427066"/>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114925"/>
            <a:ext cx="5057664" cy="1910683"/>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52" y="3738194"/>
            <a:ext cx="5022243" cy="427066"/>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52" y="4114925"/>
            <a:ext cx="5022243" cy="1910683"/>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2.v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hyperlink" Target="http://www.linkedin.com/company/capgemini" TargetMode="External"/><Relationship Id="rId3" Type="http://schemas.openxmlformats.org/officeDocument/2006/relationships/slideLayout" Target="../slideLayouts/slideLayout14.xml"/><Relationship Id="rId21" Type="http://schemas.openxmlformats.org/officeDocument/2006/relationships/image" Target="../media/image1.emf"/><Relationship Id="rId7" Type="http://schemas.openxmlformats.org/officeDocument/2006/relationships/theme" Target="../theme/theme2.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image" Target="../media/image10.png"/><Relationship Id="rId33" Type="http://schemas.openxmlformats.org/officeDocument/2006/relationships/image" Target="../media/image14.gif"/><Relationship Id="rId2" Type="http://schemas.openxmlformats.org/officeDocument/2006/relationships/slideLayout" Target="../slideLayouts/slideLayout13.xml"/><Relationship Id="rId16" Type="http://schemas.openxmlformats.org/officeDocument/2006/relationships/tags" Target="../tags/tag60.xml"/><Relationship Id="rId20" Type="http://schemas.openxmlformats.org/officeDocument/2006/relationships/oleObject" Target="../embeddings/oleObject13.bin"/><Relationship Id="rId29"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55.xml"/><Relationship Id="rId24" Type="http://schemas.openxmlformats.org/officeDocument/2006/relationships/hyperlink" Target="http://www.facebook.com/Capgemini" TargetMode="External"/><Relationship Id="rId32" Type="http://schemas.openxmlformats.org/officeDocument/2006/relationships/hyperlink" Target="http://www.slideshare.net/capgemini" TargetMode="External"/><Relationship Id="rId5" Type="http://schemas.openxmlformats.org/officeDocument/2006/relationships/slideLayout" Target="../slideLayouts/slideLayout16.xml"/><Relationship Id="rId15" Type="http://schemas.openxmlformats.org/officeDocument/2006/relationships/tags" Target="../tags/tag59.xml"/><Relationship Id="rId23" Type="http://schemas.openxmlformats.org/officeDocument/2006/relationships/image" Target="../media/image4.emf"/><Relationship Id="rId28" Type="http://schemas.openxmlformats.org/officeDocument/2006/relationships/hyperlink" Target="http://www.twitter.com/capgemini" TargetMode="External"/><Relationship Id="rId10" Type="http://schemas.openxmlformats.org/officeDocument/2006/relationships/tags" Target="../tags/tag54.xml"/><Relationship Id="rId19" Type="http://schemas.openxmlformats.org/officeDocument/2006/relationships/tags" Target="../tags/tag63.xml"/><Relationship Id="rId31" Type="http://schemas.openxmlformats.org/officeDocument/2006/relationships/image" Target="../media/image13.png"/><Relationship Id="rId4" Type="http://schemas.openxmlformats.org/officeDocument/2006/relationships/slideLayout" Target="../slideLayouts/slideLayout15.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image" Target="../media/image9.tiff"/><Relationship Id="rId27" Type="http://schemas.openxmlformats.org/officeDocument/2006/relationships/image" Target="../media/image11.png"/><Relationship Id="rId30"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18.bin"/><Relationship Id="rId5" Type="http://schemas.openxmlformats.org/officeDocument/2006/relationships/tags" Target="../tags/tag74.xml"/><Relationship Id="rId4" Type="http://schemas.openxmlformats.org/officeDocument/2006/relationships/vmlDrawing" Target="../drawings/vmlDrawing17.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75846" cy="152393"/>
        </p:xfrm>
        <a:graphic>
          <a:graphicData uri="http://schemas.openxmlformats.org/presentationml/2006/ole">
            <mc:AlternateContent xmlns:mc="http://schemas.openxmlformats.org/markup-compatibility/2006">
              <mc:Choice xmlns:v="urn:schemas-microsoft-com:vml" Requires="v">
                <p:oleObj spid="_x0000_s2667" name="think-cell Slide" r:id="rId23" imgW="360" imgH="360" progId="">
                  <p:embed/>
                </p:oleObj>
              </mc:Choice>
              <mc:Fallback>
                <p:oleObj name="think-cell Slide" r:id="rId23" imgW="360" imgH="360" progId="">
                  <p:embed/>
                  <p:pic>
                    <p:nvPicPr>
                      <p:cNvPr id="0" name="Picture 40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2"/>
            <a:ext cx="10972799" cy="998796"/>
          </a:xfrm>
          <a:custGeom>
            <a:avLst/>
            <a:gdLst>
              <a:gd name="connsiteX0" fmla="*/ 0 w 9905999"/>
              <a:gd name="connsiteY0" fmla="*/ 0 h 1002135"/>
              <a:gd name="connsiteX1" fmla="*/ 9905999 w 9905999"/>
              <a:gd name="connsiteY1" fmla="*/ 0 h 1002135"/>
              <a:gd name="connsiteX2" fmla="*/ 9905999 w 9905999"/>
              <a:gd name="connsiteY2" fmla="*/ 1002135 h 1002135"/>
              <a:gd name="connsiteX3" fmla="*/ 0 w 9905999"/>
              <a:gd name="connsiteY3" fmla="*/ 1002135 h 1002135"/>
              <a:gd name="connsiteX4" fmla="*/ 0 w 9905999"/>
              <a:gd name="connsiteY4" fmla="*/ 0 h 1002135"/>
              <a:gd name="connsiteX0" fmla="*/ 0 w 9905999"/>
              <a:gd name="connsiteY0" fmla="*/ 0 h 1002135"/>
              <a:gd name="connsiteX1" fmla="*/ 9905999 w 9905999"/>
              <a:gd name="connsiteY1" fmla="*/ 0 h 1002135"/>
              <a:gd name="connsiteX2" fmla="*/ 9905999 w 9905999"/>
              <a:gd name="connsiteY2" fmla="*/ 1002135 h 1002135"/>
              <a:gd name="connsiteX3" fmla="*/ 9700259 w 9905999"/>
              <a:gd name="connsiteY3" fmla="*/ 1000125 h 1002135"/>
              <a:gd name="connsiteX4" fmla="*/ 0 w 9905999"/>
              <a:gd name="connsiteY4" fmla="*/ 1002135 h 1002135"/>
              <a:gd name="connsiteX5" fmla="*/ 0 w 9905999"/>
              <a:gd name="connsiteY5" fmla="*/ 0 h 1002135"/>
              <a:gd name="connsiteX0" fmla="*/ 0 w 9905999"/>
              <a:gd name="connsiteY0" fmla="*/ 0 h 1002135"/>
              <a:gd name="connsiteX1" fmla="*/ 9905999 w 9905999"/>
              <a:gd name="connsiteY1" fmla="*/ 0 h 1002135"/>
              <a:gd name="connsiteX2" fmla="*/ 9905999 w 9905999"/>
              <a:gd name="connsiteY2" fmla="*/ 758190 h 1002135"/>
              <a:gd name="connsiteX3" fmla="*/ 9905999 w 9905999"/>
              <a:gd name="connsiteY3" fmla="*/ 1002135 h 1002135"/>
              <a:gd name="connsiteX4" fmla="*/ 9700259 w 9905999"/>
              <a:gd name="connsiteY4" fmla="*/ 1000125 h 1002135"/>
              <a:gd name="connsiteX5" fmla="*/ 0 w 9905999"/>
              <a:gd name="connsiteY5" fmla="*/ 1002135 h 1002135"/>
              <a:gd name="connsiteX6" fmla="*/ 0 w 9905999"/>
              <a:gd name="connsiteY6" fmla="*/ 0 h 1002135"/>
              <a:gd name="connsiteX0" fmla="*/ 0 w 9905999"/>
              <a:gd name="connsiteY0" fmla="*/ 0 h 1002135"/>
              <a:gd name="connsiteX1" fmla="*/ 9905999 w 9905999"/>
              <a:gd name="connsiteY1" fmla="*/ 0 h 1002135"/>
              <a:gd name="connsiteX2" fmla="*/ 9905999 w 9905999"/>
              <a:gd name="connsiteY2" fmla="*/ 758190 h 1002135"/>
              <a:gd name="connsiteX3" fmla="*/ 9700259 w 9905999"/>
              <a:gd name="connsiteY3" fmla="*/ 1000125 h 1002135"/>
              <a:gd name="connsiteX4" fmla="*/ 0 w 9905999"/>
              <a:gd name="connsiteY4" fmla="*/ 1002135 h 1002135"/>
              <a:gd name="connsiteX5" fmla="*/ 0 w 9905999"/>
              <a:gd name="connsiteY5" fmla="*/ 0 h 1002135"/>
              <a:gd name="connsiteX0" fmla="*/ 0 w 9905999"/>
              <a:gd name="connsiteY0" fmla="*/ 0 h 1002135"/>
              <a:gd name="connsiteX1" fmla="*/ 9905999 w 9905999"/>
              <a:gd name="connsiteY1" fmla="*/ 0 h 1002135"/>
              <a:gd name="connsiteX2" fmla="*/ 9905999 w 9905999"/>
              <a:gd name="connsiteY2" fmla="*/ 758190 h 1002135"/>
              <a:gd name="connsiteX3" fmla="*/ 9683114 w 9905999"/>
              <a:gd name="connsiteY3" fmla="*/ 981075 h 1002135"/>
              <a:gd name="connsiteX4" fmla="*/ 0 w 9905999"/>
              <a:gd name="connsiteY4" fmla="*/ 1002135 h 1002135"/>
              <a:gd name="connsiteX5" fmla="*/ 0 w 9905999"/>
              <a:gd name="connsiteY5" fmla="*/ 0 h 1002135"/>
              <a:gd name="connsiteX0" fmla="*/ 0 w 9905999"/>
              <a:gd name="connsiteY0" fmla="*/ 0 h 1002135"/>
              <a:gd name="connsiteX1" fmla="*/ 9905999 w 9905999"/>
              <a:gd name="connsiteY1" fmla="*/ 0 h 1002135"/>
              <a:gd name="connsiteX2" fmla="*/ 9905999 w 9905999"/>
              <a:gd name="connsiteY2" fmla="*/ 758190 h 1002135"/>
              <a:gd name="connsiteX3" fmla="*/ 9683114 w 9905999"/>
              <a:gd name="connsiteY3" fmla="*/ 981075 h 1002135"/>
              <a:gd name="connsiteX4" fmla="*/ 0 w 9905999"/>
              <a:gd name="connsiteY4" fmla="*/ 1002135 h 1002135"/>
              <a:gd name="connsiteX5" fmla="*/ 0 w 9905999"/>
              <a:gd name="connsiteY5" fmla="*/ 0 h 1002135"/>
              <a:gd name="connsiteX0" fmla="*/ 0 w 9905999"/>
              <a:gd name="connsiteY0" fmla="*/ 0 h 1002135"/>
              <a:gd name="connsiteX1" fmla="*/ 9905999 w 9905999"/>
              <a:gd name="connsiteY1" fmla="*/ 0 h 1002135"/>
              <a:gd name="connsiteX2" fmla="*/ 9902189 w 9905999"/>
              <a:gd name="connsiteY2" fmla="*/ 723328 h 1002135"/>
              <a:gd name="connsiteX3" fmla="*/ 9683114 w 9905999"/>
              <a:gd name="connsiteY3" fmla="*/ 981075 h 1002135"/>
              <a:gd name="connsiteX4" fmla="*/ 0 w 9905999"/>
              <a:gd name="connsiteY4" fmla="*/ 1002135 h 1002135"/>
              <a:gd name="connsiteX5" fmla="*/ 0 w 9905999"/>
              <a:gd name="connsiteY5" fmla="*/ 0 h 1002135"/>
              <a:gd name="connsiteX0" fmla="*/ 0 w 9905999"/>
              <a:gd name="connsiteY0" fmla="*/ 0 h 1002135"/>
              <a:gd name="connsiteX1" fmla="*/ 9905999 w 9905999"/>
              <a:gd name="connsiteY1" fmla="*/ 0 h 1002135"/>
              <a:gd name="connsiteX2" fmla="*/ 9902189 w 9905999"/>
              <a:gd name="connsiteY2" fmla="*/ 723328 h 1002135"/>
              <a:gd name="connsiteX3" fmla="*/ 9620249 w 9905999"/>
              <a:gd name="connsiteY3" fmla="*/ 986580 h 1002135"/>
              <a:gd name="connsiteX4" fmla="*/ 0 w 9905999"/>
              <a:gd name="connsiteY4" fmla="*/ 1002135 h 1002135"/>
              <a:gd name="connsiteX5" fmla="*/ 0 w 9905999"/>
              <a:gd name="connsiteY5" fmla="*/ 0 h 1002135"/>
              <a:gd name="connsiteX0" fmla="*/ 0 w 9905999"/>
              <a:gd name="connsiteY0" fmla="*/ 0 h 1002135"/>
              <a:gd name="connsiteX1" fmla="*/ 9905999 w 9905999"/>
              <a:gd name="connsiteY1" fmla="*/ 0 h 1002135"/>
              <a:gd name="connsiteX2" fmla="*/ 9902189 w 9905999"/>
              <a:gd name="connsiteY2" fmla="*/ 723328 h 1002135"/>
              <a:gd name="connsiteX3" fmla="*/ 9620249 w 9905999"/>
              <a:gd name="connsiteY3" fmla="*/ 986580 h 1002135"/>
              <a:gd name="connsiteX4" fmla="*/ 0 w 9905999"/>
              <a:gd name="connsiteY4" fmla="*/ 1002135 h 1002135"/>
              <a:gd name="connsiteX5" fmla="*/ 0 w 9905999"/>
              <a:gd name="connsiteY5" fmla="*/ 0 h 10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5999" h="1002135">
                <a:moveTo>
                  <a:pt x="0" y="0"/>
                </a:moveTo>
                <a:lnTo>
                  <a:pt x="9905999" y="0"/>
                </a:lnTo>
                <a:lnTo>
                  <a:pt x="9902189" y="723328"/>
                </a:lnTo>
                <a:cubicBezTo>
                  <a:pt x="9827894" y="797623"/>
                  <a:pt x="9801224" y="879259"/>
                  <a:pt x="9620249" y="986580"/>
                </a:cubicBezTo>
                <a:lnTo>
                  <a:pt x="0" y="1002135"/>
                </a:lnTo>
                <a:lnTo>
                  <a:pt x="0" y="0"/>
                </a:lnTo>
                <a:close/>
              </a:path>
            </a:pathLst>
          </a:custGeom>
          <a:solidFill>
            <a:schemeClr val="accent5"/>
          </a:solidFill>
          <a:ln>
            <a:solidFill>
              <a:schemeClr val="accent5"/>
            </a:solidFill>
          </a:ln>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358219" y="1441830"/>
            <a:ext cx="10259372" cy="4583777"/>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10603790" y="6392759"/>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8"/>
            </p:custDataLst>
          </p:nvPr>
        </p:nvSpPr>
        <p:spPr bwMode="auto">
          <a:xfrm>
            <a:off x="3" y="649316"/>
            <a:ext cx="10972799" cy="6989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9"/>
            </p:custDataLst>
          </p:nvPr>
        </p:nvSpPr>
        <p:spPr bwMode="auto">
          <a:xfrm>
            <a:off x="7467876" y="6358162"/>
            <a:ext cx="2947175" cy="176154"/>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20"/>
            </p:custDataLst>
          </p:nvPr>
        </p:nvSpPr>
        <p:spPr>
          <a:xfrm>
            <a:off x="8294314" y="6169837"/>
            <a:ext cx="2120737" cy="187972"/>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Introduction</a:t>
            </a:r>
            <a:r>
              <a:rPr lang="en-US" sz="700" baseline="0" dirty="0" smtClean="0">
                <a:solidFill>
                  <a:schemeClr val="tx2"/>
                </a:solidFill>
                <a:latin typeface="+mn-lt"/>
              </a:rPr>
              <a:t> </a:t>
            </a:r>
            <a:r>
              <a:rPr lang="en-US" sz="700" dirty="0" smtClean="0">
                <a:solidFill>
                  <a:schemeClr val="tx2"/>
                </a:solidFill>
                <a:latin typeface="+mn-lt"/>
              </a:rPr>
              <a:t>Capgemini Overview | November</a:t>
            </a:r>
            <a:r>
              <a:rPr lang="en-US" sz="700" baseline="0" dirty="0" smtClean="0">
                <a:solidFill>
                  <a:schemeClr val="tx2"/>
                </a:solidFill>
                <a:latin typeface="+mn-lt"/>
              </a:rPr>
              <a:t> 2015</a:t>
            </a:r>
            <a:r>
              <a:rPr lang="en-US" sz="700" kern="1200" dirty="0" smtClean="0">
                <a:solidFill>
                  <a:schemeClr val="tx2"/>
                </a:solidFill>
                <a:latin typeface="+mn-lt"/>
                <a:ea typeface="+mn-ea"/>
                <a:cs typeface="+mn-cs"/>
              </a:rPr>
              <a:t> |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76089" y="6185162"/>
            <a:ext cx="1451758" cy="307840"/>
          </a:xfrm>
          <a:prstGeom prst="rect">
            <a:avLst/>
          </a:prstGeom>
          <a:noFill/>
        </p:spPr>
      </p:pic>
      <p:cxnSp>
        <p:nvCxnSpPr>
          <p:cNvPr id="15" name="Straight Connector 5"/>
          <p:cNvCxnSpPr/>
          <p:nvPr>
            <p:custDataLst>
              <p:tags r:id="rId22"/>
            </p:custDataLst>
          </p:nvPr>
        </p:nvCxnSpPr>
        <p:spPr>
          <a:xfrm flipH="1">
            <a:off x="3" y="6107898"/>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5" name="Freeform 4"/>
          <p:cNvSpPr/>
          <p:nvPr userDrawn="1"/>
        </p:nvSpPr>
        <p:spPr>
          <a:xfrm>
            <a:off x="16881" y="887535"/>
            <a:ext cx="1226703" cy="414508"/>
          </a:xfrm>
          <a:custGeom>
            <a:avLst/>
            <a:gdLst>
              <a:gd name="connsiteX0" fmla="*/ 0 w 1107440"/>
              <a:gd name="connsiteY0" fmla="*/ 81280 h 431800"/>
              <a:gd name="connsiteX1" fmla="*/ 187960 w 1107440"/>
              <a:gd name="connsiteY1" fmla="*/ 147320 h 431800"/>
              <a:gd name="connsiteX2" fmla="*/ 360680 w 1107440"/>
              <a:gd name="connsiteY2" fmla="*/ 289560 h 431800"/>
              <a:gd name="connsiteX3" fmla="*/ 452120 w 1107440"/>
              <a:gd name="connsiteY3" fmla="*/ 431800 h 431800"/>
              <a:gd name="connsiteX4" fmla="*/ 614680 w 1107440"/>
              <a:gd name="connsiteY4" fmla="*/ 233680 h 431800"/>
              <a:gd name="connsiteX5" fmla="*/ 802640 w 1107440"/>
              <a:gd name="connsiteY5" fmla="*/ 132080 h 431800"/>
              <a:gd name="connsiteX6" fmla="*/ 1107440 w 1107440"/>
              <a:gd name="connsiteY6" fmla="*/ 60960 h 431800"/>
              <a:gd name="connsiteX7" fmla="*/ 426720 w 1107440"/>
              <a:gd name="connsiteY7" fmla="*/ 0 h 431800"/>
              <a:gd name="connsiteX8" fmla="*/ 0 w 1107440"/>
              <a:gd name="connsiteY8" fmla="*/ 8128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440" h="431800">
                <a:moveTo>
                  <a:pt x="0" y="81280"/>
                </a:moveTo>
                <a:lnTo>
                  <a:pt x="187960" y="147320"/>
                </a:lnTo>
                <a:lnTo>
                  <a:pt x="360680" y="289560"/>
                </a:lnTo>
                <a:lnTo>
                  <a:pt x="452120" y="431800"/>
                </a:lnTo>
                <a:lnTo>
                  <a:pt x="614680" y="233680"/>
                </a:lnTo>
                <a:lnTo>
                  <a:pt x="802640" y="132080"/>
                </a:lnTo>
                <a:lnTo>
                  <a:pt x="1107440" y="60960"/>
                </a:lnTo>
                <a:lnTo>
                  <a:pt x="426720" y="0"/>
                </a:lnTo>
                <a:lnTo>
                  <a:pt x="0" y="8128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smtClean="0">
              <a:solidFill>
                <a:schemeClr val="tx2">
                  <a:lumMod val="50000"/>
                </a:schemeClr>
              </a:solidFill>
            </a:endParaRPr>
          </a:p>
        </p:txBody>
      </p:sp>
    </p:spTree>
  </p:cSld>
  <p:clrMap bg1="lt1" tx1="dk1" bg2="lt2" tx2="dk2" accent1="accent1" accent2="accent2" accent3="accent3" accent4="accent4" accent5="accent5" accent6="accent6" hlink="hlink" folHlink="folHlink"/>
  <p:sldLayoutIdLst>
    <p:sldLayoutId id="2147483928" r:id="rId1"/>
    <p:sldLayoutId id="2147483976" r:id="rId2"/>
    <p:sldLayoutId id="2147483937" r:id="rId3"/>
    <p:sldLayoutId id="2147483958" r:id="rId4"/>
    <p:sldLayoutId id="2147483965" r:id="rId5"/>
    <p:sldLayoutId id="2147483966" r:id="rId6"/>
    <p:sldLayoutId id="2147483962" r:id="rId7"/>
    <p:sldLayoutId id="2147483963" r:id="rId8"/>
    <p:sldLayoutId id="2147483968" r:id="rId9"/>
    <p:sldLayoutId id="2147483934" r:id="rId10"/>
    <p:sldLayoutId id="2147483995" r:id="rId11"/>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1" kern="1200">
          <a:solidFill>
            <a:schemeClr val="bg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9"/>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47008" name="think-cell Slide" r:id="rId20" imgW="360" imgH="360" progId="">
                  <p:embed/>
                </p:oleObj>
              </mc:Choice>
              <mc:Fallback>
                <p:oleObj name="think-cell Slide" r:id="rId20" imgW="360" imgH="360" progId="">
                  <p:embed/>
                  <p:pic>
                    <p:nvPicPr>
                      <p:cNvPr id="0" name="Picture 36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10"/>
            </p:custDataLst>
          </p:nvPr>
        </p:nvSpPr>
        <p:spPr bwMode="auto">
          <a:xfrm flipV="1">
            <a:off x="-1835" y="1610797"/>
            <a:ext cx="10974635" cy="497256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11"/>
            </p:custDataLst>
          </p:nvPr>
        </p:nvPicPr>
        <p:blipFill>
          <a:blip r:embed="rId22" cstate="email"/>
          <a:stretch>
            <a:fillRect/>
          </a:stretch>
        </p:blipFill>
        <p:spPr>
          <a:xfrm>
            <a:off x="764940" y="893502"/>
            <a:ext cx="3494509" cy="744924"/>
          </a:xfrm>
          <a:prstGeom prst="rect">
            <a:avLst/>
          </a:prstGeom>
        </p:spPr>
      </p:pic>
      <p:pic>
        <p:nvPicPr>
          <p:cNvPr id="9" name="Picture 104" descr="C:\Users\UserSim\Desktop\Capgemini\moto.emf"/>
          <p:cNvPicPr>
            <a:picLocks noChangeAspect="1" noChangeArrowheads="1"/>
          </p:cNvPicPr>
          <p:nvPr>
            <p:custDataLst>
              <p:tags r:id="rId12"/>
            </p:custDataLst>
          </p:nvPr>
        </p:nvPicPr>
        <p:blipFill>
          <a:blip r:embed="rId23" cstate="email"/>
          <a:srcRect/>
          <a:stretch>
            <a:fillRect/>
          </a:stretch>
        </p:blipFill>
        <p:spPr bwMode="auto">
          <a:xfrm>
            <a:off x="6083038" y="1126629"/>
            <a:ext cx="4037863" cy="278673"/>
          </a:xfrm>
          <a:prstGeom prst="rect">
            <a:avLst/>
          </a:prstGeom>
          <a:noFill/>
        </p:spPr>
      </p:pic>
      <p:sp>
        <p:nvSpPr>
          <p:cNvPr id="13" name="Rectangle 12"/>
          <p:cNvSpPr/>
          <p:nvPr>
            <p:custDataLst>
              <p:tags r:id="rId13"/>
            </p:custDataLst>
          </p:nvPr>
        </p:nvSpPr>
        <p:spPr>
          <a:xfrm>
            <a:off x="6118801" y="611288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2015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 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15" name="Rectangle 14"/>
          <p:cNvSpPr/>
          <p:nvPr>
            <p:custDataLst>
              <p:tags r:id="rId14"/>
            </p:custDataLst>
          </p:nvPr>
        </p:nvSpPr>
        <p:spPr>
          <a:xfrm>
            <a:off x="8049678" y="5224128"/>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4"/>
          </p:cNvPr>
          <p:cNvPicPr>
            <a:picLocks noChangeAspect="1" noChangeArrowheads="1"/>
          </p:cNvPicPr>
          <p:nvPr>
            <p:custDataLst>
              <p:tags r:id="rId15"/>
            </p:custDataLst>
          </p:nvPr>
        </p:nvPicPr>
        <p:blipFill>
          <a:blip r:embed="rId25" cstate="email"/>
          <a:srcRect/>
          <a:stretch>
            <a:fillRect/>
          </a:stretch>
        </p:blipFill>
        <p:spPr bwMode="auto">
          <a:xfrm>
            <a:off x="8794252" y="5694972"/>
            <a:ext cx="308185" cy="253207"/>
          </a:xfrm>
          <a:prstGeom prst="rect">
            <a:avLst/>
          </a:prstGeom>
          <a:noFill/>
        </p:spPr>
      </p:pic>
      <p:pic>
        <p:nvPicPr>
          <p:cNvPr id="17" name="Picture 4" descr="C:\Users\UserSim\Desktop\DS_icons\128x128 shadows\linkedin.png">
            <a:hlinkClick r:id="rId26"/>
          </p:cNvPr>
          <p:cNvPicPr>
            <a:picLocks noChangeAspect="1" noChangeArrowheads="1"/>
          </p:cNvPicPr>
          <p:nvPr>
            <p:custDataLst>
              <p:tags r:id="rId16"/>
            </p:custDataLst>
          </p:nvPr>
        </p:nvPicPr>
        <p:blipFill>
          <a:blip r:embed="rId27" cstate="email"/>
          <a:srcRect/>
          <a:stretch>
            <a:fillRect/>
          </a:stretch>
        </p:blipFill>
        <p:spPr bwMode="auto">
          <a:xfrm>
            <a:off x="9165783" y="5694971"/>
            <a:ext cx="311608" cy="256020"/>
          </a:xfrm>
          <a:prstGeom prst="rect">
            <a:avLst/>
          </a:prstGeom>
          <a:noFill/>
        </p:spPr>
      </p:pic>
      <p:pic>
        <p:nvPicPr>
          <p:cNvPr id="18" name="Picture 5" descr="C:\Users\UserSim\Desktop\DS_icons\128x128 shadows\twitter.png">
            <a:hlinkClick r:id="rId28"/>
          </p:cNvPr>
          <p:cNvPicPr>
            <a:picLocks noChangeAspect="1" noChangeArrowheads="1"/>
          </p:cNvPicPr>
          <p:nvPr>
            <p:custDataLst>
              <p:tags r:id="rId17"/>
            </p:custDataLst>
          </p:nvPr>
        </p:nvPicPr>
        <p:blipFill>
          <a:blip r:embed="rId29" cstate="email"/>
          <a:srcRect/>
          <a:stretch>
            <a:fillRect/>
          </a:stretch>
        </p:blipFill>
        <p:spPr bwMode="auto">
          <a:xfrm>
            <a:off x="9862583" y="5694971"/>
            <a:ext cx="311608" cy="256020"/>
          </a:xfrm>
          <a:prstGeom prst="rect">
            <a:avLst/>
          </a:prstGeom>
          <a:noFill/>
        </p:spPr>
      </p:pic>
      <p:pic>
        <p:nvPicPr>
          <p:cNvPr id="19" name="Picture 6" descr="C:\Users\UserSim\Desktop\DS_icons\128x128 shadows\youtube.png">
            <a:hlinkClick r:id="rId30"/>
          </p:cNvPr>
          <p:cNvPicPr>
            <a:picLocks noChangeAspect="1" noChangeArrowheads="1"/>
          </p:cNvPicPr>
          <p:nvPr>
            <p:custDataLst>
              <p:tags r:id="rId18"/>
            </p:custDataLst>
          </p:nvPr>
        </p:nvPicPr>
        <p:blipFill>
          <a:blip r:embed="rId31" cstate="email"/>
          <a:srcRect/>
          <a:stretch>
            <a:fillRect/>
          </a:stretch>
        </p:blipFill>
        <p:spPr bwMode="auto">
          <a:xfrm>
            <a:off x="10237540" y="5694971"/>
            <a:ext cx="311608" cy="256020"/>
          </a:xfrm>
          <a:prstGeom prst="rect">
            <a:avLst/>
          </a:prstGeom>
          <a:noFill/>
        </p:spPr>
      </p:pic>
      <p:pic>
        <p:nvPicPr>
          <p:cNvPr id="20" name="Image 22" descr="Picto_Slideshare.gif">
            <a:hlinkClick r:id="rId32"/>
          </p:cNvPr>
          <p:cNvPicPr preferRelativeResize="0">
            <a:picLocks/>
          </p:cNvPicPr>
          <p:nvPr>
            <p:custDataLst>
              <p:tags r:id="rId19"/>
            </p:custDataLst>
          </p:nvPr>
        </p:nvPicPr>
        <p:blipFill>
          <a:blip r:embed="rId33" cstate="email"/>
          <a:srcRect l="4793" t="6316" r="5718" b="7969"/>
          <a:stretch>
            <a:fillRect/>
          </a:stretch>
        </p:blipFill>
        <p:spPr>
          <a:xfrm>
            <a:off x="9540743" y="5694973"/>
            <a:ext cx="258493" cy="228589"/>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93285949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91" r:id="rId4"/>
    <p:sldLayoutId id="2147483992" r:id="rId5"/>
    <p:sldLayoutId id="2147483993" r:id="rId6"/>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2393"/>
        </p:xfrm>
        <a:graphic>
          <a:graphicData uri="http://schemas.openxmlformats.org/presentationml/2006/ole">
            <mc:AlternateContent xmlns:mc="http://schemas.openxmlformats.org/markup-compatibility/2006">
              <mc:Choice xmlns:v="urn:schemas-microsoft-com:vml" Requires="v">
                <p:oleObj spid="_x0000_s129642" name="think-cell Slide" r:id="rId6" imgW="360" imgH="360" progId="">
                  <p:embed/>
                </p:oleObj>
              </mc:Choice>
              <mc:Fallback>
                <p:oleObj name="think-cell Slide" r:id="rId6" imgW="360" imgH="360" progId="">
                  <p:embed/>
                  <p:pic>
                    <p:nvPicPr>
                      <p:cNvPr id="0" name="Picture 4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2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Applications in Manulife Life Insurance, Japan</a:t>
            </a:r>
            <a:endParaRPr lang="en-IN" dirty="0"/>
          </a:p>
        </p:txBody>
      </p:sp>
    </p:spTree>
    <p:extLst>
      <p:ext uri="{BB962C8B-B14F-4D97-AF65-F5344CB8AC3E}">
        <p14:creationId xmlns:p14="http://schemas.microsoft.com/office/powerpoint/2010/main" val="1276361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a:latin typeface="Candara" panose="020E0502030303020204" pitchFamily="34" charset="0"/>
              </a:rPr>
              <a:t>Development Project - </a:t>
            </a:r>
            <a:r>
              <a:rPr lang="en-US" sz="2600" dirty="0" smtClean="0">
                <a:latin typeface="Candara" panose="020E0502030303020204" pitchFamily="34" charset="0"/>
                <a:ea typeface="+mj-ea"/>
                <a:cs typeface="+mj-cs"/>
              </a:rPr>
              <a:t>JP </a:t>
            </a:r>
            <a:r>
              <a:rPr lang="en-US" sz="2600" dirty="0" err="1" smtClean="0">
                <a:latin typeface="Candara" panose="020E0502030303020204" pitchFamily="34" charset="0"/>
                <a:ea typeface="+mj-ea"/>
                <a:cs typeface="+mj-cs"/>
              </a:rPr>
              <a:t>POSsible</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3566123755"/>
              </p:ext>
            </p:extLst>
          </p:nvPr>
        </p:nvGraphicFramePr>
        <p:xfrm>
          <a:off x="223775" y="1447760"/>
          <a:ext cx="9110230" cy="3024962"/>
        </p:xfrm>
        <a:graphic>
          <a:graphicData uri="http://schemas.openxmlformats.org/drawingml/2006/table">
            <a:tbl>
              <a:tblPr/>
              <a:tblGrid>
                <a:gridCol w="2246292"/>
                <a:gridCol w="6863938"/>
              </a:tblGrid>
              <a:tr h="415196">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andara" pitchFamily="34" charset="0"/>
                          <a:cs typeface="Arial" pitchFamily="34" charset="0"/>
                        </a:rPr>
                        <a:t>Objective</a:t>
                      </a:r>
                      <a:endParaRPr kumimoji="0" lang="en-IN" altLang="en-US" sz="1100" b="1"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Japan Integration layer to integrate with </a:t>
                      </a:r>
                      <a:r>
                        <a:rPr kumimoji="0" lang="en-US" altLang="en-US" sz="1100" b="0" i="0" u="none" strike="noStrike" cap="none" normalizeH="0" baseline="0" dirty="0" err="1" smtClean="0">
                          <a:ln>
                            <a:noFill/>
                          </a:ln>
                          <a:solidFill>
                            <a:schemeClr val="tx1"/>
                          </a:solidFill>
                          <a:effectLst/>
                          <a:latin typeface="Candara" pitchFamily="34" charset="0"/>
                          <a:cs typeface="Arial" pitchFamily="34" charset="0"/>
                        </a:rPr>
                        <a:t>ePOS</a:t>
                      </a: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 system (New sales platform developed by Asia HQ with common functionalities and to be used by multiple countries across Asia)</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Integrate the paperless policy data with </a:t>
                      </a:r>
                      <a:r>
                        <a:rPr kumimoji="0" lang="en-US" altLang="en-US" sz="1100" b="0" i="0" u="none" strike="noStrike" cap="none" normalizeH="0" baseline="0" dirty="0" err="1" smtClean="0">
                          <a:ln>
                            <a:noFill/>
                          </a:ln>
                          <a:solidFill>
                            <a:schemeClr val="tx1"/>
                          </a:solidFill>
                          <a:effectLst/>
                          <a:latin typeface="Candara" pitchFamily="34" charset="0"/>
                          <a:cs typeface="Arial" pitchFamily="34" charset="0"/>
                        </a:rPr>
                        <a:t>ePOS</a:t>
                      </a: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 system</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56906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Description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ePOS</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is consolidated system for paperless policy from different systems and different regions. It provides POS for various functions related to life products. Japan is developing integration layer to interface with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ePOS</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for paperless policy.</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Size and Duration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80 PM , 9 Months</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28550">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Products Supported</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Term, Whole Life, Universal Life, Annuity and Medical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055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Financial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T&amp;M</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0550">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Execution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Iterative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Technology</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Java/J2EE 2.0, Spring 3.0, IBM DB2 9.1, WAS 8.1,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WinARC</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SVF (PDF Tool)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05677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Front End Sales Applications – Developed and/or Supported</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62504496"/>
              </p:ext>
            </p:extLst>
          </p:nvPr>
        </p:nvGraphicFramePr>
        <p:xfrm>
          <a:off x="152102" y="1155710"/>
          <a:ext cx="10674743" cy="4263251"/>
        </p:xfrm>
        <a:graphic>
          <a:graphicData uri="http://schemas.openxmlformats.org/drawingml/2006/table">
            <a:tbl>
              <a:tblPr/>
              <a:tblGrid>
                <a:gridCol w="904925"/>
                <a:gridCol w="1267511"/>
                <a:gridCol w="1766833"/>
                <a:gridCol w="1092363"/>
                <a:gridCol w="1308993"/>
                <a:gridCol w="1230638"/>
                <a:gridCol w="1170719"/>
                <a:gridCol w="1932761"/>
              </a:tblGrid>
              <a:tr h="401762">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FFFFFF"/>
                          </a:solidFill>
                          <a:effectLst/>
                          <a:latin typeface="Arial" pitchFamily="34" charset="0"/>
                          <a:cs typeface="Arial" pitchFamily="34" charset="0"/>
                        </a:rPr>
                        <a:t>Application</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Arial" pitchFamily="34" charset="0"/>
                          <a:cs typeface="Arial" pitchFamily="34" charset="0"/>
                        </a:rPr>
                        <a:t>Developed By</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FFFFFF"/>
                          </a:solidFill>
                          <a:effectLst/>
                          <a:latin typeface="Arial" pitchFamily="34" charset="0"/>
                          <a:cs typeface="Arial" pitchFamily="34" charset="0"/>
                        </a:rPr>
                        <a:t>Technology</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Arial" pitchFamily="34" charset="0"/>
                          <a:cs typeface="Arial" pitchFamily="34" charset="0"/>
                        </a:rPr>
                        <a:t>Currently Supported By </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Arial" pitchFamily="34" charset="0"/>
                          <a:cs typeface="Arial" pitchFamily="34" charset="0"/>
                        </a:rPr>
                        <a:t>Channel</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Arial" pitchFamily="34" charset="0"/>
                          <a:cs typeface="Arial" pitchFamily="34" charset="0"/>
                        </a:rPr>
                        <a:t>Product Type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Arial" pitchFamily="34" charset="0"/>
                          <a:cs typeface="Arial" pitchFamily="34" charset="0"/>
                        </a:rPr>
                        <a:t>Product Cat</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Arial" pitchFamily="34" charset="0"/>
                          <a:cs typeface="Arial" pitchFamily="34" charset="0"/>
                        </a:rPr>
                        <a:t>Key Products</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627BAB"/>
                    </a:solidFill>
                  </a:tcPr>
                </a:tc>
              </a:tr>
              <a:tr h="71081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JPOS</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 and </a:t>
                      </a:r>
                      <a:r>
                        <a:rPr kumimoji="0" lang="en-US" altLang="en-US" sz="1000" b="0" i="0" u="none" strike="noStrike" cap="none" normalizeH="0" baseline="0" dirty="0" err="1" smtClean="0">
                          <a:ln>
                            <a:noFill/>
                          </a:ln>
                          <a:solidFill>
                            <a:srgbClr val="263147"/>
                          </a:solidFill>
                          <a:effectLst/>
                          <a:latin typeface="Arial" pitchFamily="34" charset="0"/>
                          <a:cs typeface="Arial" pitchFamily="34" charset="0"/>
                        </a:rPr>
                        <a:t>Finantix</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 </a:t>
                      </a:r>
                      <a:r>
                        <a:rPr kumimoji="0" lang="en-US" altLang="en-US" sz="1000" b="0" i="0" u="none" strike="noStrike" cap="none" normalizeH="0" baseline="0" dirty="0" err="1" smtClean="0">
                          <a:ln>
                            <a:noFill/>
                          </a:ln>
                          <a:solidFill>
                            <a:srgbClr val="263147"/>
                          </a:solidFill>
                          <a:effectLst/>
                          <a:latin typeface="Arial" pitchFamily="34" charset="0"/>
                          <a:cs typeface="Arial" pitchFamily="34" charset="0"/>
                        </a:rPr>
                        <a:t>Webservices</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 and </a:t>
                      </a:r>
                      <a:r>
                        <a:rPr kumimoji="0" lang="en-US" altLang="en-US" sz="1000" b="0" i="0" u="none" strike="noStrike" cap="none" normalizeH="0" baseline="0" dirty="0" err="1" smtClean="0">
                          <a:ln>
                            <a:noFill/>
                          </a:ln>
                          <a:solidFill>
                            <a:srgbClr val="263147"/>
                          </a:solidFill>
                          <a:effectLst/>
                          <a:latin typeface="Arial" pitchFamily="34" charset="0"/>
                          <a:cs typeface="Arial" pitchFamily="34" charset="0"/>
                        </a:rPr>
                        <a:t>Finantix</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MGA (In Dev Phase)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PA</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Retail</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Life</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71081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263147"/>
                          </a:solidFill>
                          <a:effectLst/>
                          <a:latin typeface="Arial" pitchFamily="34" charset="0"/>
                          <a:cs typeface="Arial" pitchFamily="34" charset="0"/>
                        </a:rPr>
                        <a:t>Manulink</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WebSphere Portal</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JQuery/</a:t>
                      </a:r>
                      <a:r>
                        <a:rPr kumimoji="0" lang="en-US" altLang="en-US" sz="1000" b="0" i="0" u="none" strike="noStrike" cap="none" normalizeH="0" baseline="0" dirty="0" err="1" smtClean="0">
                          <a:ln>
                            <a:noFill/>
                          </a:ln>
                          <a:solidFill>
                            <a:srgbClr val="263147"/>
                          </a:solidFill>
                          <a:effectLst/>
                          <a:latin typeface="Arial" pitchFamily="34" charset="0"/>
                          <a:cs typeface="Arial" pitchFamily="34" charset="0"/>
                        </a:rPr>
                        <a:t>Javascript</a:t>
                      </a: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Hibernate/Spring</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smtClean="0">
                          <a:ln>
                            <a:noFill/>
                          </a:ln>
                          <a:solidFill>
                            <a:srgbClr val="263147"/>
                          </a:solidFill>
                          <a:effectLst/>
                          <a:latin typeface="Arial" pitchFamily="34" charset="0"/>
                          <a:cs typeface="Arial" pitchFamily="34" charset="0"/>
                        </a:rPr>
                        <a:t>MGA</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smtClean="0">
                          <a:ln>
                            <a:noFill/>
                          </a:ln>
                          <a:solidFill>
                            <a:srgbClr val="263147"/>
                          </a:solidFill>
                          <a:effectLst/>
                          <a:latin typeface="Arial" pitchFamily="34" charset="0"/>
                          <a:cs typeface="Arial" pitchFamily="34" charset="0"/>
                        </a:rPr>
                        <a:t>PA</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Retail</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Life</a:t>
                      </a:r>
                    </a:p>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Annuities</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SPWL,AFA,FRA,GSW,</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ARM3mRCI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478059">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3147"/>
                          </a:solidFill>
                          <a:effectLst/>
                          <a:latin typeface="Arial" pitchFamily="34" charset="0"/>
                          <a:cs typeface="Arial" pitchFamily="34" charset="0"/>
                        </a:rPr>
                        <a:t>AGWEB</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Struts/Spring</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MGA</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Retail</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Corporate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Life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CTI, SSLT, NI, 3DT</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401762">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3147"/>
                          </a:solidFill>
                          <a:effectLst/>
                          <a:latin typeface="Arial" pitchFamily="34" charset="0"/>
                          <a:cs typeface="Arial" pitchFamily="34" charset="0"/>
                        </a:rPr>
                        <a:t>iWIN</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3147"/>
                          </a:solidFill>
                          <a:effectLst/>
                          <a:latin typeface="Arial" pitchFamily="34" charset="0"/>
                          <a:cs typeface="Arial" pitchFamily="34" charset="0"/>
                        </a:rPr>
                        <a:t>NIT Sys</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Cobol</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Banks</a:t>
                      </a:r>
                    </a:p>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Financial Inst</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kern="1200" cap="none" normalizeH="0" baseline="0" dirty="0" smtClean="0">
                          <a:ln>
                            <a:noFill/>
                          </a:ln>
                          <a:solidFill>
                            <a:srgbClr val="263147"/>
                          </a:solidFill>
                          <a:effectLst/>
                          <a:latin typeface="Arial" pitchFamily="34" charset="0"/>
                          <a:ea typeface="+mn-ea"/>
                          <a:cs typeface="Arial" pitchFamily="34" charset="0"/>
                        </a:rPr>
                        <a:t>Retail</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kern="1200" cap="none" normalizeH="0" baseline="0" dirty="0" smtClean="0">
                          <a:ln>
                            <a:noFill/>
                          </a:ln>
                          <a:solidFill>
                            <a:srgbClr val="263147"/>
                          </a:solidFill>
                          <a:effectLst/>
                          <a:latin typeface="Arial" pitchFamily="34" charset="0"/>
                          <a:ea typeface="+mn-ea"/>
                          <a:cs typeface="Arial" pitchFamily="34" charset="0"/>
                        </a:rPr>
                        <a:t>Corporate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228600" indent="-228600">
                        <a:buAutoNum type="arabicPeriod"/>
                      </a:pPr>
                      <a:r>
                        <a:rPr kumimoji="0" lang="en-US" sz="1000" b="0" i="0" u="none" strike="noStrike" kern="1200" cap="none" normalizeH="0" baseline="0" dirty="0" smtClean="0">
                          <a:ln>
                            <a:noFill/>
                          </a:ln>
                          <a:solidFill>
                            <a:srgbClr val="263147"/>
                          </a:solidFill>
                          <a:effectLst/>
                          <a:latin typeface="Arial" pitchFamily="34" charset="0"/>
                          <a:ea typeface="+mn-ea"/>
                          <a:cs typeface="Arial" pitchFamily="34" charset="0"/>
                        </a:rPr>
                        <a:t>Life</a:t>
                      </a:r>
                    </a:p>
                    <a:p>
                      <a:pPr marL="228600" indent="-228600">
                        <a:buAutoNum type="arabicPeriod"/>
                      </a:pPr>
                      <a:r>
                        <a:rPr kumimoji="0" lang="en-US" sz="1000" b="0" i="0" u="none" strike="noStrike" kern="1200" cap="none" normalizeH="0" baseline="0" dirty="0" smtClean="0">
                          <a:ln>
                            <a:noFill/>
                          </a:ln>
                          <a:solidFill>
                            <a:srgbClr val="263147"/>
                          </a:solidFill>
                          <a:effectLst/>
                          <a:latin typeface="Arial" pitchFamily="34" charset="0"/>
                          <a:ea typeface="+mn-ea"/>
                          <a:cs typeface="Arial" pitchFamily="34" charset="0"/>
                        </a:rPr>
                        <a:t>Annuities</a:t>
                      </a:r>
                      <a:endParaRPr kumimoji="0" lang="en-US" sz="1000" b="0" i="0" u="none" strike="noStrike" kern="1200" cap="none" normalizeH="0" baseline="0" dirty="0">
                        <a:ln>
                          <a:noFill/>
                        </a:ln>
                        <a:solidFill>
                          <a:srgbClr val="263147"/>
                        </a:solidFill>
                        <a:effectLst/>
                        <a:latin typeface="Arial" pitchFamily="34" charset="0"/>
                        <a:ea typeface="+mn-ea"/>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3147"/>
                          </a:solidFill>
                          <a:effectLst/>
                          <a:latin typeface="Arial" pitchFamily="34" charset="0"/>
                          <a:ea typeface="+mn-ea"/>
                          <a:cs typeface="Arial" pitchFamily="34" charset="0"/>
                        </a:rPr>
                        <a:t>SPWL, AFA, FFA, WBP</a:t>
                      </a:r>
                      <a:endParaRPr kumimoji="0" lang="en-US" sz="1000" b="0" i="0" u="none" strike="noStrike" kern="1200" cap="none" normalizeH="0" baseline="0" dirty="0">
                        <a:ln>
                          <a:noFill/>
                        </a:ln>
                        <a:solidFill>
                          <a:srgbClr val="263147"/>
                        </a:solidFill>
                        <a:effectLst/>
                        <a:latin typeface="Arial" pitchFamily="34" charset="0"/>
                        <a:ea typeface="+mn-ea"/>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401762">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PAWEB</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 Struts/Spring</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MBP</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PA</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Retail</a:t>
                      </a:r>
                    </a:p>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Corporate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Life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normalizeH="0" baseline="0" dirty="0" smtClean="0">
                          <a:ln>
                            <a:noFill/>
                          </a:ln>
                          <a:solidFill>
                            <a:srgbClr val="263147"/>
                          </a:solidFill>
                          <a:effectLst/>
                          <a:latin typeface="Arial" pitchFamily="34" charset="0"/>
                          <a:ea typeface="+mn-ea"/>
                          <a:cs typeface="Arial" pitchFamily="34" charset="0"/>
                        </a:rPr>
                        <a:t>CTI, SSLT, NI, 3DT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r>
              <a:tr h="401762">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SSW</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System-Exe</a:t>
                      </a:r>
                    </a:p>
                    <a:p>
                      <a:pPr marL="342900" marR="0" lvl="0" indent="-342900" algn="l" defTabSz="912813" rtl="0" eaLnBrk="1" fontAlgn="base" latinLnBrk="0" hangingPunct="1">
                        <a:lnSpc>
                          <a:spcPct val="100000"/>
                        </a:lnSpc>
                        <a:spcBef>
                          <a:spcPct val="0"/>
                        </a:spcBef>
                        <a:spcAft>
                          <a:spcPct val="0"/>
                        </a:spcAft>
                        <a:buClrTx/>
                        <a:buSzTx/>
                        <a:buFontTx/>
                        <a:buAutoNum type="arabicPeriod"/>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 Struts/Spring,</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GMO API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System-Exe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PA</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gridSpan="3">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This is used as payment system for PA. It also has few inquiries/search functionalities.</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en-US"/>
                    </a:p>
                  </a:txBody>
                  <a:tcPr/>
                </a:tc>
                <a:tc hMerge="1">
                  <a:txBody>
                    <a:bodyPr/>
                    <a:lstStyle/>
                    <a:p>
                      <a:endParaRPr lang="en-US"/>
                    </a:p>
                  </a:txBody>
                  <a:tcPr/>
                </a:tc>
              </a:tr>
              <a:tr h="37826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CPS</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System-Exe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gridSpan="3">
                  <a:txBody>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Used for Agent Commission Calculation</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en-US"/>
                    </a:p>
                  </a:txBody>
                  <a:tcPr/>
                </a:tc>
                <a:tc hMerge="1">
                  <a:txBody>
                    <a:bodyPr/>
                    <a:lstStyle/>
                    <a:p>
                      <a:endParaRPr lang="en-US"/>
                    </a:p>
                  </a:txBody>
                  <a:tcPr/>
                </a:tc>
              </a:tr>
              <a:tr h="378262">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SCV</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Capgemini</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228600" indent="-2286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Java/J2EE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System-Exe</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342900" indent="-342900"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1" indent="0" algn="l" defTabSz="912813"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63147"/>
                        </a:solidFill>
                        <a:effectLst/>
                        <a:latin typeface="Arial" pitchFamily="34" charset="0"/>
                        <a:cs typeface="Arial" pitchFamily="34" charset="0"/>
                      </a:endParaRP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gridSpan="3">
                  <a:txBody>
                    <a:bodyPr/>
                    <a:lstStyle/>
                    <a:p>
                      <a:pPr marL="0" marR="0" lvl="1" indent="0" algn="l" defTabSz="912813"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smtClean="0">
                          <a:ln>
                            <a:noFill/>
                          </a:ln>
                          <a:solidFill>
                            <a:srgbClr val="263147"/>
                          </a:solidFill>
                          <a:effectLst/>
                          <a:latin typeface="Arial" pitchFamily="34" charset="0"/>
                          <a:cs typeface="Arial" pitchFamily="34" charset="0"/>
                        </a:rPr>
                        <a:t>Used for Clients and Policy Info inquires from various admin systems </a:t>
                      </a:r>
                    </a:p>
                  </a:txBody>
                  <a:tcPr marL="88495" marR="88495" marT="46357" marB="463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en-US"/>
                    </a:p>
                  </a:txBody>
                  <a:tcPr/>
                </a:tc>
                <a:tc hMerge="1">
                  <a:txBody>
                    <a:bodyPr/>
                    <a:lstStyle/>
                    <a:p>
                      <a:endParaRPr lang="en-US"/>
                    </a:p>
                  </a:txBody>
                  <a:tcPr/>
                </a:tc>
              </a:tr>
            </a:tbl>
          </a:graphicData>
        </a:graphic>
      </p:graphicFrame>
      <p:sp>
        <p:nvSpPr>
          <p:cNvPr id="2" name="TextBox 1"/>
          <p:cNvSpPr txBox="1"/>
          <p:nvPr/>
        </p:nvSpPr>
        <p:spPr>
          <a:xfrm>
            <a:off x="69138" y="5378064"/>
            <a:ext cx="4631396" cy="738664"/>
          </a:xfrm>
          <a:prstGeom prst="rect">
            <a:avLst/>
          </a:prstGeom>
          <a:noFill/>
        </p:spPr>
        <p:txBody>
          <a:bodyPr wrap="none">
            <a:spAutoFit/>
          </a:bodyPr>
          <a:lstStyle/>
          <a:p>
            <a:pPr>
              <a:defRPr/>
            </a:pPr>
            <a:r>
              <a:rPr lang="en-US" sz="1400" dirty="0">
                <a:solidFill>
                  <a:schemeClr val="tx2">
                    <a:lumMod val="50000"/>
                  </a:schemeClr>
                </a:solidFill>
              </a:rPr>
              <a:t>1 Developed five systems from scratch</a:t>
            </a:r>
          </a:p>
          <a:p>
            <a:pPr>
              <a:defRPr/>
            </a:pPr>
            <a:r>
              <a:rPr lang="en-US" sz="1400" dirty="0">
                <a:solidFill>
                  <a:schemeClr val="tx2">
                    <a:lumMod val="50000"/>
                  </a:schemeClr>
                </a:solidFill>
              </a:rPr>
              <a:t> </a:t>
            </a:r>
          </a:p>
          <a:p>
            <a:pPr>
              <a:defRPr/>
            </a:pPr>
            <a:r>
              <a:rPr lang="en-US" sz="1400" dirty="0">
                <a:solidFill>
                  <a:schemeClr val="tx2">
                    <a:lumMod val="50000"/>
                  </a:schemeClr>
                </a:solidFill>
              </a:rPr>
              <a:t>2. Currently supporting 3 critical sales front end systems</a:t>
            </a:r>
          </a:p>
        </p:txBody>
      </p:sp>
    </p:spTree>
    <p:extLst>
      <p:ext uri="{BB962C8B-B14F-4D97-AF65-F5344CB8AC3E}">
        <p14:creationId xmlns:p14="http://schemas.microsoft.com/office/powerpoint/2010/main" val="74905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smtClean="0">
                <a:latin typeface="Candara" panose="020E0502030303020204" pitchFamily="34" charset="0"/>
                <a:ea typeface="+mj-ea"/>
                <a:cs typeface="+mj-cs"/>
              </a:rPr>
              <a:t>Development Project - Commission Processing System (CPS)</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1936945812"/>
              </p:ext>
            </p:extLst>
          </p:nvPr>
        </p:nvGraphicFramePr>
        <p:xfrm>
          <a:off x="223775" y="1447759"/>
          <a:ext cx="9110230" cy="3984815"/>
        </p:xfrm>
        <a:graphic>
          <a:graphicData uri="http://schemas.openxmlformats.org/drawingml/2006/table">
            <a:tbl>
              <a:tblPr/>
              <a:tblGrid>
                <a:gridCol w="2246292"/>
                <a:gridCol w="6863938"/>
              </a:tblGrid>
              <a:tr h="58842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Objective</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ja-JP" sz="1100" b="0" i="0" u="none" strike="noStrike" kern="1200" cap="none" normalizeH="0" baseline="0" dirty="0" smtClean="0">
                          <a:ln>
                            <a:noFill/>
                          </a:ln>
                          <a:solidFill>
                            <a:schemeClr val="tx1"/>
                          </a:solidFill>
                          <a:effectLst/>
                          <a:latin typeface="Candara" pitchFamily="34" charset="0"/>
                          <a:ea typeface="+mn-ea"/>
                          <a:cs typeface="Arial" pitchFamily="34" charset="0"/>
                        </a:rPr>
                        <a:t>Migrate the legacy system (Hitachi Mainframe ) to the open platform to reduce the running / maintenance costs</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ja-JP" sz="1100" b="0" i="0" u="none" strike="noStrike" kern="1200" cap="none" normalizeH="0" baseline="0" dirty="0" smtClean="0">
                          <a:ln>
                            <a:noFill/>
                          </a:ln>
                          <a:solidFill>
                            <a:schemeClr val="tx1"/>
                          </a:solidFill>
                          <a:effectLst/>
                          <a:latin typeface="Candara" pitchFamily="34" charset="0"/>
                          <a:ea typeface="+mn-ea"/>
                          <a:cs typeface="Arial" pitchFamily="34" charset="0"/>
                        </a:rPr>
                        <a:t>Restructure the application with new technologies to make the system flexible </a:t>
                      </a:r>
                      <a:endParaRPr kumimoji="0" lang="en-US" altLang="en-US" sz="1100" b="0" i="0" u="none" strike="noStrike" cap="none" normalizeH="0" baseline="0" dirty="0" smtClean="0">
                        <a:ln>
                          <a:noFill/>
                        </a:ln>
                        <a:solidFill>
                          <a:schemeClr val="tx1"/>
                        </a:solidFill>
                        <a:effectLst/>
                        <a:latin typeface="Candara" pitchFamily="34" charset="0"/>
                        <a:cs typeface="Arial" pitchFamily="34" charset="0"/>
                      </a:endParaRP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107347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Description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Sales Agent’s Attribute Management (Hiring, Organization Moving, Job title changing, Resignation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etc</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Salary Calculation Salary Payment to Agents (Salary/Bonus/Tax calculation, GL interface and Payslip printing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etc</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Policy/Performance Management – Commission Calculation (Import sales performance data from Sales Management system and Commission calculation)</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55378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Challenges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High maintenance cost </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Scalability issue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Application performance issue with much time lag in getting the desired output</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55378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Benefits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Automated Salary and commission processing for agents based on agents grade and performance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Transparent methods of calculating commission based on sales performance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New latest technologies with improved UI and performance resulting in low maintenance cost </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Size and Duration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190 Person Months . 1 year and 3 Months</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p>
                      <a:pPr marL="0" marR="0" lvl="0" indent="0" algn="l" defTabSz="912813" rtl="0" eaLnBrk="1" fontAlgn="b" latinLnBrk="0" hangingPunct="1">
                        <a:lnSpc>
                          <a:spcPct val="100000"/>
                        </a:lnSpc>
                        <a:spcBef>
                          <a:spcPct val="0"/>
                        </a:spcBef>
                        <a:spcAft>
                          <a:spcPct val="0"/>
                        </a:spcAft>
                        <a:buClrTx/>
                        <a:buSzTx/>
                        <a:buFontTx/>
                        <a:buNone/>
                        <a:tabLst/>
                        <a:defRPr/>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Financial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Fixed Price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Execution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Waterfall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Technology</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Java/J2EE 1.4, Struts 2.0, IBM DB2 8.1, WAS 6.1,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iText</a:t>
                      </a:r>
                      <a:endParaRPr kumimoji="0" lang="en-IN" altLang="en-US" sz="1100" b="0" i="0" u="none" strike="noStrike" cap="none" normalizeH="0" baseline="0" dirty="0" smtClean="0">
                        <a:ln>
                          <a:noFill/>
                        </a:ln>
                        <a:solidFill>
                          <a:schemeClr val="tx1"/>
                        </a:solidFill>
                        <a:effectLst/>
                        <a:latin typeface="Candara" pitchFamily="34" charset="0"/>
                        <a:cs typeface="Arial" pitchFamily="34" charset="0"/>
                      </a:endParaRP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09556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a:latin typeface="Candara" panose="020E0502030303020204" pitchFamily="34" charset="0"/>
              </a:rPr>
              <a:t>Development Project - </a:t>
            </a:r>
            <a:r>
              <a:rPr lang="en-US" sz="2600" dirty="0" smtClean="0">
                <a:latin typeface="Candara" panose="020E0502030303020204" pitchFamily="34" charset="0"/>
                <a:ea typeface="+mj-ea"/>
                <a:cs typeface="+mj-cs"/>
              </a:rPr>
              <a:t>Single Customer View (SCV)</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3645244654"/>
              </p:ext>
            </p:extLst>
          </p:nvPr>
        </p:nvGraphicFramePr>
        <p:xfrm>
          <a:off x="223775" y="1447759"/>
          <a:ext cx="9110230" cy="3779407"/>
        </p:xfrm>
        <a:graphic>
          <a:graphicData uri="http://schemas.openxmlformats.org/drawingml/2006/table">
            <a:tbl>
              <a:tblPr/>
              <a:tblGrid>
                <a:gridCol w="2246292"/>
                <a:gridCol w="6863938"/>
              </a:tblGrid>
              <a:tr h="588427">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andara" pitchFamily="34" charset="0"/>
                          <a:cs typeface="Arial" pitchFamily="34" charset="0"/>
                        </a:rPr>
                        <a:t>Objective</a:t>
                      </a:r>
                      <a:endParaRPr kumimoji="0" lang="en-IN" altLang="en-US" sz="1100" b="1"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To develop an application for inquire or search of all policy data of a customer</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Include functionalities such as consolidated policy detail, rider detail, client and prospect detail from various source system</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56906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Description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Consolidate view of all policies data from various Policy Admin System like  Ingenium, Vantage and Unisys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Interface for agents to get policy details of a customer</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55378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Challenges </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Unavailability  of application for viewing consolidated policy data of customer</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Ineffective way of collecting customer policy data leading to loss of productivity</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Impact on branding as there was delay in responding to customer’s queries </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72701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Benefits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Centralized platform for policy status check</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Repository of all policy data from different source systems for statistical analysis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Improvement in branding </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Improvement in customer satisfaction</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Size and Duration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70 PM . 11 Months </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559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Financial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Fixed Price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Execution Model</a:t>
                      </a:r>
                      <a:endParaRPr kumimoji="0" lang="en-IN" altLang="en-US" sz="1100" b="0"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Waterfall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Technology</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Java/J2EE 1.4, Struts 2.0, Hibernate, IBM DB2 8.1, WAS 6.1,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WinARC</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SVF (PDF Tool)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68009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a:latin typeface="Candara" panose="020E0502030303020204" pitchFamily="34" charset="0"/>
              </a:rPr>
              <a:t>Development Project - </a:t>
            </a:r>
            <a:r>
              <a:rPr lang="en-US" sz="2600" dirty="0" smtClean="0">
                <a:latin typeface="Candara" panose="020E0502030303020204" pitchFamily="34" charset="0"/>
                <a:ea typeface="+mj-ea"/>
                <a:cs typeface="+mj-cs"/>
              </a:rPr>
              <a:t>Agent Web</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2109691725"/>
              </p:ext>
            </p:extLst>
          </p:nvPr>
        </p:nvGraphicFramePr>
        <p:xfrm>
          <a:off x="223775" y="1447759"/>
          <a:ext cx="10036506" cy="4890099"/>
        </p:xfrm>
        <a:graphic>
          <a:graphicData uri="http://schemas.openxmlformats.org/drawingml/2006/table">
            <a:tbl>
              <a:tblPr/>
              <a:tblGrid>
                <a:gridCol w="2474682"/>
                <a:gridCol w="7561824"/>
              </a:tblGrid>
              <a:tr h="588427">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andara" pitchFamily="34" charset="0"/>
                          <a:cs typeface="Arial" pitchFamily="34" charset="0"/>
                        </a:rPr>
                        <a:t>Objective</a:t>
                      </a:r>
                      <a:endParaRPr kumimoji="0" lang="en-IN" altLang="en-US" sz="1100" b="1"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Building a new application for  External Agencies Channel for creating illustration and application for selling Manulife products</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Migration of all functionalities from excel illustrators into web interface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900242">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Description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MGA (Manage General Agencies –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dept</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to interface with external agencies who sells Manulife products) department use excel based applications to create illustrations and application form for Manulife products and send them to external agencies who sell products to the end customers. Providing web interface will enable  agents to create illustration/application by themselves which in-turn will help expand business by reducing processing time.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1073473">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Challenges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Unavailability of sales platform Application for External Agencies  - use excel base illustration and application creation tool</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Sales impact because of ineffective methods used for selling and high processing time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High turn around time for implementing any changes – Manual upgrade of each excel tool for agents for any changes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Impact market competitiveness due  to unavailable of sales system </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72701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Benefits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Improved application processing time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Improved product sales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Improvement in Agents effectiveness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Helps in improving competitiveness and creating better brand </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Size and Duration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220 PM , 1.6 Year</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559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Products Supported</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Term, Whole Life, Annuity and Medical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Financial Model</a:t>
                      </a:r>
                      <a:endParaRPr kumimoji="0" lang="en-IN" altLang="en-US" sz="1100" b="0"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Fixed Price and T&amp;M</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Execution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Waterfall and Iterative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Technology</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Java/J2EE 1.4, Struts 2.0, Hibernate, IBM DB2 8.1, WAS 6.1,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WinARC</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SVF (PDF Tool)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774305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a:latin typeface="Candara" panose="020E0502030303020204" pitchFamily="34" charset="0"/>
              </a:rPr>
              <a:t>Development Project - </a:t>
            </a:r>
            <a:r>
              <a:rPr lang="en-US" sz="2600" dirty="0" smtClean="0">
                <a:latin typeface="Candara" panose="020E0502030303020204" pitchFamily="34" charset="0"/>
                <a:ea typeface="+mj-ea"/>
                <a:cs typeface="+mj-cs"/>
              </a:rPr>
              <a:t>PA Web</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1955833114"/>
              </p:ext>
            </p:extLst>
          </p:nvPr>
        </p:nvGraphicFramePr>
        <p:xfrm>
          <a:off x="223775" y="1447759"/>
          <a:ext cx="9110230" cy="4558919"/>
        </p:xfrm>
        <a:graphic>
          <a:graphicData uri="http://schemas.openxmlformats.org/drawingml/2006/table">
            <a:tbl>
              <a:tblPr/>
              <a:tblGrid>
                <a:gridCol w="2246292"/>
                <a:gridCol w="6863938"/>
              </a:tblGrid>
              <a:tr h="415196">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andara" pitchFamily="34" charset="0"/>
                          <a:cs typeface="Arial" pitchFamily="34" charset="0"/>
                        </a:rPr>
                        <a:t>Objective</a:t>
                      </a:r>
                      <a:endParaRPr kumimoji="0" lang="en-IN" altLang="en-US" sz="1100" b="1"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Interface for PA (Captive Agents) Channel for creating illustration/application</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Migration of all functionalities from excel illustrators into web interface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56906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Description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Provide platform for PA Channel (Captive Agents) for product sales.  PA Channel will be able to use web-interface in place of excel illustrators in-turn improving processing time and product sales. Agents will be able to print and hand-over application forms to customers using PDF functionality.</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1246703">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Challenges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Unavailability of sales platform Application for Captive Agencies  - use excel base illustration and application creation tool</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Sales impact because of ineffective methods used for selling and high processing time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High turn around time for implementing any changes – Manual upgrade of each excel tool for agents for any changes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Impact on market competitiveness due  to unavailability of sales system </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endParaRPr kumimoji="0" lang="en-IN" altLang="en-US" sz="1100" b="0" i="0" u="none" strike="noStrike" cap="none" normalizeH="0" baseline="0" dirty="0" smtClean="0">
                        <a:ln>
                          <a:noFill/>
                        </a:ln>
                        <a:solidFill>
                          <a:schemeClr val="tx1"/>
                        </a:solidFill>
                        <a:effectLst/>
                        <a:latin typeface="Candara" pitchFamily="34" charset="0"/>
                        <a:cs typeface="Arial" pitchFamily="34" charset="0"/>
                      </a:endParaRP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72701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Benefits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Improved application processing time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Improved product sales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Better user experience and competitiveness </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Improved Branding</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Size and Duration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132 Person Months / 1 Year 4 Months</a:t>
                      </a:r>
                    </a:p>
                    <a:p>
                      <a:pPr marL="0" marR="0" lvl="0" indent="0" algn="l" defTabSz="912813" rtl="0" eaLnBrk="1" fontAlgn="base" latinLnBrk="0" hangingPunct="1">
                        <a:lnSpc>
                          <a:spcPct val="100000"/>
                        </a:lnSpc>
                        <a:spcBef>
                          <a:spcPct val="0"/>
                        </a:spcBef>
                        <a:spcAft>
                          <a:spcPct val="0"/>
                        </a:spcAft>
                        <a:buClrTx/>
                        <a:buSzTx/>
                        <a:buFontTx/>
                        <a:buNone/>
                        <a:tabLst/>
                      </a:pPr>
                      <a:endParaRPr kumimoji="0" lang="en-IN" altLang="en-US" sz="1100" b="0" i="0" u="none" strike="noStrike" cap="none" normalizeH="0" baseline="0" dirty="0" smtClean="0">
                        <a:ln>
                          <a:noFill/>
                        </a:ln>
                        <a:solidFill>
                          <a:schemeClr val="tx1"/>
                        </a:solidFill>
                        <a:effectLst/>
                        <a:latin typeface="Candara" pitchFamily="34" charset="0"/>
                        <a:cs typeface="Arial" pitchFamily="34" charset="0"/>
                      </a:endParaRP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559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Products Supported</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Whole Life, Universal Life and Medical </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Financial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Fixed Price and T&amp;M</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Execution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Waterfall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Technology</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Java/J2EE 1.4, Struts 2.0, IBM DB2 8.1, WAS 6.1,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WinARC</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SVF (PDF Tool)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685849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5532"/>
            <a:ext cx="9937182" cy="896699"/>
          </a:xfrm>
          <a:prstGeom prst="roundRect">
            <a:avLst/>
          </a:prstGeom>
        </p:spPr>
        <p:txBody>
          <a:bodyPr wrap="square" anchor="b">
            <a:spAutoFit/>
          </a:bodyPr>
          <a:lstStyle/>
          <a:p>
            <a:pPr>
              <a:lnSpc>
                <a:spcPts val="2800"/>
              </a:lnSpc>
              <a:spcBef>
                <a:spcPct val="0"/>
              </a:spcBef>
            </a:pPr>
            <a:r>
              <a:rPr lang="en-US" sz="2600" dirty="0">
                <a:latin typeface="Candara" panose="020E0502030303020204" pitchFamily="34" charset="0"/>
              </a:rPr>
              <a:t>Development Project </a:t>
            </a:r>
            <a:r>
              <a:rPr lang="en-US" sz="2600" dirty="0" smtClean="0">
                <a:latin typeface="Candara" panose="020E0502030303020204" pitchFamily="34" charset="0"/>
              </a:rPr>
              <a:t>– </a:t>
            </a:r>
            <a:r>
              <a:rPr lang="en-US" sz="2600" dirty="0" smtClean="0">
                <a:latin typeface="Candara" panose="020E0502030303020204" pitchFamily="34" charset="0"/>
                <a:ea typeface="+mj-ea"/>
                <a:cs typeface="+mj-cs"/>
              </a:rPr>
              <a:t>Force.com Application for Financial Institution  Channel</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2705237853"/>
              </p:ext>
            </p:extLst>
          </p:nvPr>
        </p:nvGraphicFramePr>
        <p:xfrm>
          <a:off x="223775" y="1447759"/>
          <a:ext cx="9110230" cy="4602466"/>
        </p:xfrm>
        <a:graphic>
          <a:graphicData uri="http://schemas.openxmlformats.org/drawingml/2006/table">
            <a:tbl>
              <a:tblPr/>
              <a:tblGrid>
                <a:gridCol w="2246292"/>
                <a:gridCol w="6863938"/>
              </a:tblGrid>
              <a:tr h="312162">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andara" pitchFamily="34" charset="0"/>
                          <a:cs typeface="Arial" pitchFamily="34" charset="0"/>
                        </a:rPr>
                        <a:t>Objective</a:t>
                      </a:r>
                      <a:endParaRPr kumimoji="0" lang="en-IN" altLang="en-US" sz="1100" b="1"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0" fontAlgn="base" latinLnBrk="0" hangingPunct="0">
                        <a:lnSpc>
                          <a:spcPct val="100000"/>
                        </a:lnSpc>
                        <a:spcBef>
                          <a:spcPct val="20000"/>
                        </a:spcBef>
                        <a:spcAft>
                          <a:spcPct val="0"/>
                        </a:spcAft>
                        <a:buClr>
                          <a:srgbClr val="CC3300"/>
                        </a:buClr>
                        <a:buSzTx/>
                        <a:buFont typeface="Arial" pitchFamily="34" charset="0"/>
                        <a:buNone/>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Platform for</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Agency Management</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Activity Management</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Objective Management</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Prospect Management</a:t>
                      </a:r>
                    </a:p>
                    <a:p>
                      <a:pPr marL="228600" marR="0" lvl="0" indent="-228600" algn="l" defTabSz="914400" rtl="0" eaLnBrk="0" fontAlgn="base" latinLnBrk="0" hangingPunct="0">
                        <a:lnSpc>
                          <a:spcPct val="100000"/>
                        </a:lnSpc>
                        <a:spcBef>
                          <a:spcPct val="20000"/>
                        </a:spcBef>
                        <a:spcAft>
                          <a:spcPct val="0"/>
                        </a:spcAft>
                        <a:buClr>
                          <a:srgbClr val="CC3300"/>
                        </a:buClr>
                        <a:buSzTx/>
                        <a:buFont typeface="Arial" pitchFamily="34" charset="0"/>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Expected Goals – Report Dashboard</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56906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Description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Due to steady increase in sales in FI channel the administrative work has increased and has its own challenges. To promote the visualization of sales targets and results of each agency, process efficiency and business sales, the concept of platform for activity management was visualized</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Challenges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Administrative challenges</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Communication</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User Management</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Manual mistakes in reporting</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Benefits</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Improved process efficiency</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Platform for user management, setting goals for agents in hierarchical structure</a:t>
                      </a:r>
                    </a:p>
                    <a:p>
                      <a:pPr marL="228600" marR="0" lvl="0" indent="-228600" algn="l" defTabSz="912813" rtl="0" eaLnBrk="1" fontAlgn="base" latinLnBrk="0" hangingPunct="1">
                        <a:lnSpc>
                          <a:spcPct val="100000"/>
                        </a:lnSpc>
                        <a:spcBef>
                          <a:spcPct val="0"/>
                        </a:spcBef>
                        <a:spcAft>
                          <a:spcPct val="0"/>
                        </a:spcAft>
                        <a:buClrTx/>
                        <a:buSzTx/>
                        <a:buFontTx/>
                        <a:buAutoNum type="arabicPeriod"/>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Quick and efficient reports for sales and other statistical data</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43589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Size and Duration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40Person Months / 9 Months</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559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Products Supported</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NA</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02123">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Financial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Fixed Price and T&amp;M</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02123">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Execution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Agile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02123">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Technology</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Force.com,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Javascript</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SOAP UI</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979518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smtClean="0">
                <a:latin typeface="Candara" panose="020E0502030303020204" pitchFamily="34" charset="0"/>
              </a:rPr>
              <a:t>Development Project – </a:t>
            </a:r>
            <a:r>
              <a:rPr lang="en-US" sz="2600" dirty="0" err="1" smtClean="0">
                <a:latin typeface="Candara" panose="020E0502030303020204" pitchFamily="34" charset="0"/>
                <a:ea typeface="+mj-ea"/>
                <a:cs typeface="+mj-cs"/>
              </a:rPr>
              <a:t>Manulink</a:t>
            </a:r>
            <a:r>
              <a:rPr lang="en-US" sz="2600" dirty="0" smtClean="0">
                <a:latin typeface="Candara" panose="020E0502030303020204" pitchFamily="34" charset="0"/>
                <a:ea typeface="+mj-ea"/>
                <a:cs typeface="+mj-cs"/>
              </a:rPr>
              <a:t> (2013 –2014)</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2508745392"/>
              </p:ext>
            </p:extLst>
          </p:nvPr>
        </p:nvGraphicFramePr>
        <p:xfrm>
          <a:off x="223774" y="1104406"/>
          <a:ext cx="10475893" cy="5343895"/>
        </p:xfrm>
        <a:graphic>
          <a:graphicData uri="http://schemas.openxmlformats.org/drawingml/2006/table">
            <a:tbl>
              <a:tblPr/>
              <a:tblGrid>
                <a:gridCol w="2583021"/>
                <a:gridCol w="7892872"/>
              </a:tblGrid>
              <a:tr h="1442420">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00"/>
                          </a:solidFill>
                          <a:effectLst/>
                          <a:latin typeface="Candara" pitchFamily="34" charset="0"/>
                          <a:cs typeface="Arial" pitchFamily="34" charset="0"/>
                        </a:rPr>
                        <a:t>Objective</a:t>
                      </a:r>
                      <a:endParaRPr kumimoji="0" lang="en-IN" altLang="en-US" sz="1100" b="1" i="0" u="none" strike="noStrike" cap="none" normalizeH="0" baseline="0" dirty="0" smtClean="0">
                        <a:ln>
                          <a:noFill/>
                        </a:ln>
                        <a:solidFill>
                          <a:srgbClr val="000000"/>
                        </a:solidFill>
                        <a:effectLst/>
                        <a:latin typeface="Candara" pitchFamily="34" charset="0"/>
                        <a:cs typeface="Arial" pitchFamily="34" charset="0"/>
                      </a:endParaRP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228600" marR="0" lvl="0" indent="-228600" algn="l" defTabSz="914400" rtl="0" eaLnBrk="0" fontAlgn="base" latinLnBrk="0" hangingPunct="0">
                        <a:lnSpc>
                          <a:spcPct val="100000"/>
                        </a:lnSpc>
                        <a:spcBef>
                          <a:spcPct val="20000"/>
                        </a:spcBef>
                        <a:spcAft>
                          <a:spcPct val="0"/>
                        </a:spcAft>
                        <a:buClr>
                          <a:srgbClr val="CC3300"/>
                        </a:buClr>
                        <a:buSzTx/>
                        <a:buFont typeface="+mj-lt"/>
                        <a:buAutoNum type="arabicPeriod"/>
                        <a:tabLst/>
                        <a:defRPr/>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Customer Centric business functions and </a:t>
                      </a:r>
                      <a:r>
                        <a:rPr lang="en-US" sz="1100" dirty="0" smtClean="0">
                          <a:latin typeface="Candara" panose="020E0502030303020204" pitchFamily="34" charset="0"/>
                        </a:rPr>
                        <a:t>Make the applications more agile and configurable to changing business needs</a:t>
                      </a:r>
                    </a:p>
                    <a:p>
                      <a:pPr marL="228600" marR="0" lvl="0" indent="-228600" algn="l" defTabSz="914400" rtl="0" eaLnBrk="0" fontAlgn="base" latinLnBrk="0" hangingPunct="0">
                        <a:lnSpc>
                          <a:spcPct val="100000"/>
                        </a:lnSpc>
                        <a:spcBef>
                          <a:spcPct val="20000"/>
                        </a:spcBef>
                        <a:spcAft>
                          <a:spcPct val="0"/>
                        </a:spcAft>
                        <a:buClr>
                          <a:srgbClr val="CC3300"/>
                        </a:buClr>
                        <a:buSzTx/>
                        <a:buFont typeface="+mj-lt"/>
                        <a:buAutoNum type="arabicPeriod"/>
                        <a:tabLst/>
                        <a:defRPr/>
                      </a:pPr>
                      <a:r>
                        <a:rPr lang="en-US" sz="1100" dirty="0" smtClean="0">
                          <a:latin typeface="Candara" panose="020E0502030303020204" pitchFamily="34" charset="0"/>
                        </a:rPr>
                        <a:t>Transform the sales applications to a provide highly responsive and consistent User Interface  across all channels </a:t>
                      </a:r>
                    </a:p>
                    <a:p>
                      <a:pPr marL="228600" marR="0" lvl="0" indent="-228600" algn="l" defTabSz="914400" rtl="0" eaLnBrk="0" fontAlgn="base" latinLnBrk="0" hangingPunct="0">
                        <a:lnSpc>
                          <a:spcPct val="100000"/>
                        </a:lnSpc>
                        <a:spcBef>
                          <a:spcPct val="20000"/>
                        </a:spcBef>
                        <a:spcAft>
                          <a:spcPct val="0"/>
                        </a:spcAft>
                        <a:buClr>
                          <a:srgbClr val="CC3300"/>
                        </a:buClr>
                        <a:buSzTx/>
                        <a:buFont typeface="+mj-lt"/>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Enhance the sales by Packaged Product Offering</a:t>
                      </a:r>
                    </a:p>
                    <a:p>
                      <a:pPr marL="228600" marR="0" lvl="0" indent="-228600" algn="l" defTabSz="914400" rtl="0" eaLnBrk="0" fontAlgn="base" latinLnBrk="0" hangingPunct="0">
                        <a:lnSpc>
                          <a:spcPct val="100000"/>
                        </a:lnSpc>
                        <a:spcBef>
                          <a:spcPct val="20000"/>
                        </a:spcBef>
                        <a:spcAft>
                          <a:spcPct val="0"/>
                        </a:spcAft>
                        <a:buClr>
                          <a:srgbClr val="CC3300"/>
                        </a:buClr>
                        <a:buSzTx/>
                        <a:buFont typeface="+mj-lt"/>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Enhance user experience with multi-device support and offline mode access with better customer satisfaction</a:t>
                      </a:r>
                    </a:p>
                    <a:p>
                      <a:pPr marL="228600" marR="0" lvl="0" indent="-228600" algn="l" defTabSz="914400" rtl="0" eaLnBrk="0" fontAlgn="base" latinLnBrk="0" hangingPunct="0">
                        <a:lnSpc>
                          <a:spcPct val="100000"/>
                        </a:lnSpc>
                        <a:spcBef>
                          <a:spcPct val="20000"/>
                        </a:spcBef>
                        <a:spcAft>
                          <a:spcPct val="0"/>
                        </a:spcAft>
                        <a:buClr>
                          <a:srgbClr val="CC3300"/>
                        </a:buClr>
                        <a:buSzTx/>
                        <a:buFont typeface="+mj-lt"/>
                        <a:buAutoNum type="arabicPeriod"/>
                        <a:tabLst/>
                        <a:defRPr/>
                      </a:pPr>
                      <a:r>
                        <a:rPr lang="en-US" sz="1100" dirty="0" smtClean="0">
                          <a:latin typeface="Candara" panose="020E0502030303020204" pitchFamily="34" charset="0"/>
                        </a:rPr>
                        <a:t>Single application for multiple sales channels </a:t>
                      </a:r>
                    </a:p>
                    <a:p>
                      <a:pPr marL="228600" marR="0" lvl="0" indent="-228600" algn="l" defTabSz="914400" rtl="0" eaLnBrk="0" fontAlgn="base" latinLnBrk="0" hangingPunct="0">
                        <a:lnSpc>
                          <a:spcPct val="100000"/>
                        </a:lnSpc>
                        <a:spcBef>
                          <a:spcPct val="20000"/>
                        </a:spcBef>
                        <a:spcAft>
                          <a:spcPct val="0"/>
                        </a:spcAft>
                        <a:buClr>
                          <a:srgbClr val="CC3300"/>
                        </a:buClr>
                        <a:buSzTx/>
                        <a:buFont typeface="+mj-lt"/>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Process time improvement</a:t>
                      </a:r>
                    </a:p>
                    <a:p>
                      <a:pPr marL="228600" marR="0" lvl="0" indent="-228600" algn="l" defTabSz="914400" rtl="0" eaLnBrk="0" fontAlgn="base" latinLnBrk="0" hangingPunct="0">
                        <a:lnSpc>
                          <a:spcPct val="100000"/>
                        </a:lnSpc>
                        <a:spcBef>
                          <a:spcPct val="20000"/>
                        </a:spcBef>
                        <a:spcAft>
                          <a:spcPct val="0"/>
                        </a:spcAft>
                        <a:buClr>
                          <a:srgbClr val="CC3300"/>
                        </a:buClr>
                        <a:buSzTx/>
                        <a:buFont typeface="+mj-lt"/>
                        <a:buAutoNum type="arabicPeriod"/>
                        <a:tabLst/>
                      </a:pPr>
                      <a:r>
                        <a:rPr kumimoji="0" lang="en-US" altLang="en-US" sz="1100" b="0" i="0" u="none" strike="noStrike" cap="none" normalizeH="0" baseline="0" dirty="0" smtClean="0">
                          <a:ln>
                            <a:noFill/>
                          </a:ln>
                          <a:solidFill>
                            <a:schemeClr val="tx1"/>
                          </a:solidFill>
                          <a:effectLst/>
                          <a:latin typeface="Candara" pitchFamily="34" charset="0"/>
                          <a:cs typeface="Arial" pitchFamily="34" charset="0"/>
                        </a:rPr>
                        <a:t>Faster product implementation and improved Time-to-market</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797715">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Description</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Overcome the challenges and shortcoming of other sales platform AGW for MGA Channel. Provide customer centric by centralizing the customer management from illustration and application creation functions. Enhanced user experience and product packing in-turn improving processing time and enhancing product sales. Provide multi-device support in-turn supporting paperless process. Also provided personalized and customized content delivery for partners and individuals</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103760">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Challenges </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228600" indent="-228600">
                        <a:lnSpc>
                          <a:spcPct val="150000"/>
                        </a:lnSpc>
                        <a:buFont typeface="+mj-lt"/>
                        <a:buAutoNum type="arabicPeriod"/>
                      </a:pPr>
                      <a:r>
                        <a:rPr lang="en-US" sz="1100" dirty="0" smtClean="0">
                          <a:latin typeface="Candara" panose="020E0502030303020204" pitchFamily="34" charset="0"/>
                        </a:rPr>
                        <a:t>Manulife Japan is facing constant challenge in coping up with the highly agile requirements of the sales and agency users and channel partners who are involved in selling Manulife products. A recent study conducted in Manulife Japan by a consulting firm (KPMG Cummins) also proposed a shift in the system outlook towards a customer centric approach than a product centric approach for enhancing the sales and better customer satisfaction. The study also recommended considering the products as packaged offerings to suite the diverse requirements of retail and corporate customers. </a:t>
                      </a:r>
                    </a:p>
                    <a:p>
                      <a:pPr marL="285750" indent="-285750">
                        <a:lnSpc>
                          <a:spcPct val="150000"/>
                        </a:lnSpc>
                        <a:buFont typeface="+mj-lt"/>
                        <a:buAutoNum type="arabicPeriod"/>
                      </a:pPr>
                      <a:r>
                        <a:rPr lang="en-US" sz="1100" dirty="0" smtClean="0">
                          <a:latin typeface="Candara" panose="020E0502030303020204" pitchFamily="34" charset="0"/>
                        </a:rPr>
                        <a:t>Underlying application build challenges to future sales penetrations, competing with industry</a:t>
                      </a:r>
                    </a:p>
                    <a:p>
                      <a:pPr marL="285750" indent="-285750">
                        <a:lnSpc>
                          <a:spcPct val="150000"/>
                        </a:lnSpc>
                        <a:buFont typeface="+mj-lt"/>
                        <a:buAutoNum type="arabicPeriod"/>
                      </a:pPr>
                      <a:r>
                        <a:rPr lang="en-US" sz="1100" dirty="0" smtClean="0">
                          <a:latin typeface="Candara" panose="020E0502030303020204" pitchFamily="34" charset="0"/>
                        </a:rPr>
                        <a:t>Separate sales systems for each sales channel, with new business process different amongst three sales channels</a:t>
                      </a:r>
                    </a:p>
                    <a:p>
                      <a:pPr marL="285750" indent="-285750">
                        <a:lnSpc>
                          <a:spcPct val="150000"/>
                        </a:lnSpc>
                        <a:buFont typeface="+mj-lt"/>
                        <a:buAutoNum type="arabicPeriod"/>
                      </a:pPr>
                      <a:r>
                        <a:rPr lang="en-US" sz="1100" dirty="0" smtClean="0">
                          <a:latin typeface="Candara" panose="020E0502030303020204" pitchFamily="34" charset="0"/>
                        </a:rPr>
                        <a:t>Unlike other Japanese insurers, Manulife illustration system does not have capability  of pulling  together multi-products in one illustration document</a:t>
                      </a:r>
                    </a:p>
                    <a:p>
                      <a:pPr marL="285750" indent="-285750">
                        <a:lnSpc>
                          <a:spcPct val="150000"/>
                        </a:lnSpc>
                        <a:buFont typeface="+mj-lt"/>
                        <a:buAutoNum type="arabicPeriod"/>
                      </a:pPr>
                      <a:r>
                        <a:rPr lang="en-US" sz="1100" dirty="0" smtClean="0">
                          <a:latin typeface="Candara" panose="020E0502030303020204" pitchFamily="34" charset="0"/>
                        </a:rPr>
                        <a:t>Lack of compatibility with multiple browsers</a:t>
                      </a:r>
                    </a:p>
                    <a:p>
                      <a:pPr marL="285750" indent="-285750">
                        <a:lnSpc>
                          <a:spcPct val="150000"/>
                        </a:lnSpc>
                        <a:buFont typeface="+mj-lt"/>
                        <a:buAutoNum type="arabicPeriod"/>
                      </a:pPr>
                      <a:r>
                        <a:rPr lang="en-US" sz="1100" dirty="0" smtClean="0">
                          <a:latin typeface="Candara" panose="020E0502030303020204" pitchFamily="34" charset="0"/>
                        </a:rPr>
                        <a:t>Technology upgrade limitations</a:t>
                      </a:r>
                    </a:p>
                    <a:p>
                      <a:pPr marL="285750" indent="-285750">
                        <a:lnSpc>
                          <a:spcPct val="150000"/>
                        </a:lnSpc>
                        <a:buFont typeface="+mj-lt"/>
                        <a:buAutoNum type="arabicPeriod"/>
                      </a:pPr>
                      <a:r>
                        <a:rPr lang="en-US" sz="1100" dirty="0" smtClean="0">
                          <a:latin typeface="Candara" panose="020E0502030303020204" pitchFamily="34" charset="0"/>
                        </a:rPr>
                        <a:t>Time to market issue of new product – to gain the competitive advantage in the market place </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40477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err="1" smtClean="0">
                <a:latin typeface="Candara" panose="020E0502030303020204" pitchFamily="34" charset="0"/>
              </a:rPr>
              <a:t>Manulink</a:t>
            </a:r>
            <a:r>
              <a:rPr lang="en-US" sz="2600" dirty="0" smtClean="0">
                <a:latin typeface="Candara" panose="020E0502030303020204" pitchFamily="34" charset="0"/>
              </a:rPr>
              <a:t> Benefits</a:t>
            </a:r>
            <a:endParaRPr lang="en-US" sz="2600" dirty="0">
              <a:latin typeface="Candara" panose="020E0502030303020204" pitchFamily="34" charset="0"/>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2380133808"/>
              </p:ext>
            </p:extLst>
          </p:nvPr>
        </p:nvGraphicFramePr>
        <p:xfrm>
          <a:off x="141171" y="1167708"/>
          <a:ext cx="10541855" cy="4853081"/>
        </p:xfrm>
        <a:graphic>
          <a:graphicData uri="http://schemas.openxmlformats.org/drawingml/2006/table">
            <a:tbl>
              <a:tblPr firstRow="1" bandRow="1">
                <a:tableStyleId>{7DF18680-E054-41AD-8BC1-D1AEF772440D}</a:tableStyleId>
              </a:tblPr>
              <a:tblGrid>
                <a:gridCol w="2967790"/>
                <a:gridCol w="7574065"/>
              </a:tblGrid>
              <a:tr h="323274">
                <a:tc>
                  <a:txBody>
                    <a:bodyPr/>
                    <a:lstStyle/>
                    <a:p>
                      <a:pPr>
                        <a:spcAft>
                          <a:spcPts val="0"/>
                        </a:spcAft>
                      </a:pPr>
                      <a:r>
                        <a:rPr lang="en-US" sz="1300" dirty="0">
                          <a:effectLst/>
                        </a:rPr>
                        <a:t>Benefit</a:t>
                      </a:r>
                      <a:endParaRPr lang="en-US" sz="1300" dirty="0">
                        <a:effectLst/>
                        <a:latin typeface="Candara" panose="020E0502030303020204" pitchFamily="34" charset="0"/>
                        <a:ea typeface="ＭＳ 明朝"/>
                      </a:endParaRPr>
                    </a:p>
                  </a:txBody>
                  <a:tcPr marL="82296" marR="82296" marT="0" marB="0" anchor="ctr"/>
                </a:tc>
                <a:tc>
                  <a:txBody>
                    <a:bodyPr/>
                    <a:lstStyle/>
                    <a:p>
                      <a:pPr>
                        <a:spcAft>
                          <a:spcPts val="0"/>
                        </a:spcAft>
                      </a:pPr>
                      <a:r>
                        <a:rPr lang="en-US" sz="1300">
                          <a:effectLst/>
                        </a:rPr>
                        <a:t>Approach</a:t>
                      </a:r>
                      <a:endParaRPr lang="en-US" sz="1300">
                        <a:effectLst/>
                        <a:latin typeface="Candara" panose="020E0502030303020204" pitchFamily="34" charset="0"/>
                        <a:ea typeface="ＭＳ 明朝"/>
                      </a:endParaRPr>
                    </a:p>
                  </a:txBody>
                  <a:tcPr marL="82296" marR="82296" marT="0" marB="0" anchor="ctr"/>
                </a:tc>
              </a:tr>
              <a:tr h="1229665">
                <a:tc>
                  <a:txBody>
                    <a:bodyPr/>
                    <a:lstStyle/>
                    <a:p>
                      <a:pPr>
                        <a:spcAft>
                          <a:spcPts val="0"/>
                        </a:spcAft>
                      </a:pPr>
                      <a:r>
                        <a:rPr lang="en-US" sz="1300">
                          <a:effectLst/>
                        </a:rPr>
                        <a:t>Enhances Sales</a:t>
                      </a:r>
                      <a:endParaRPr lang="en-US" sz="1300">
                        <a:effectLst/>
                        <a:latin typeface="Candara" panose="020E0502030303020204" pitchFamily="34" charset="0"/>
                        <a:ea typeface="ＭＳ 明朝"/>
                      </a:endParaRPr>
                    </a:p>
                  </a:txBody>
                  <a:tcPr marL="82296" marR="82296" marT="0" marB="0"/>
                </a:tc>
                <a:tc>
                  <a:txBody>
                    <a:bodyPr/>
                    <a:lstStyle/>
                    <a:p>
                      <a:pPr marL="285750" lvl="0" indent="-285750">
                        <a:spcAft>
                          <a:spcPts val="0"/>
                        </a:spcAft>
                        <a:buClr>
                          <a:srgbClr val="003300"/>
                        </a:buClr>
                        <a:buFont typeface="Wingdings" panose="05000000000000000000" pitchFamily="2" charset="2"/>
                        <a:buChar char="§"/>
                      </a:pPr>
                      <a:r>
                        <a:rPr lang="en-US" sz="1300" dirty="0">
                          <a:effectLst/>
                        </a:rPr>
                        <a:t>Packaged product offerings and ability to meet diverse requirements of the </a:t>
                      </a:r>
                      <a:r>
                        <a:rPr lang="en-US" sz="1300" dirty="0" smtClean="0">
                          <a:effectLst/>
                        </a:rPr>
                        <a:t>customers</a:t>
                      </a:r>
                    </a:p>
                    <a:p>
                      <a:pPr marL="285750" lvl="0" indent="-285750">
                        <a:spcAft>
                          <a:spcPts val="0"/>
                        </a:spcAft>
                        <a:buClr>
                          <a:srgbClr val="003300"/>
                        </a:buClr>
                        <a:buFont typeface="Wingdings" panose="05000000000000000000" pitchFamily="2" charset="2"/>
                        <a:buChar char="§"/>
                      </a:pPr>
                      <a:r>
                        <a:rPr lang="en-US" sz="1300" dirty="0" smtClean="0">
                          <a:effectLst/>
                        </a:rPr>
                        <a:t>Renovate new business infrastructure and processes to increase the sales opportunity</a:t>
                      </a:r>
                    </a:p>
                    <a:p>
                      <a:pPr marL="285750" lvl="0" indent="-285750">
                        <a:spcAft>
                          <a:spcPts val="0"/>
                        </a:spcAft>
                        <a:buClr>
                          <a:srgbClr val="003300"/>
                        </a:buClr>
                        <a:buFont typeface="Wingdings" panose="05000000000000000000" pitchFamily="2" charset="2"/>
                        <a:buChar char="§"/>
                      </a:pPr>
                      <a:r>
                        <a:rPr lang="en-US" sz="1300" dirty="0" smtClean="0">
                          <a:effectLst/>
                        </a:rPr>
                        <a:t>Support business growth by implementing efficient and effective back office operations</a:t>
                      </a:r>
                      <a:endParaRPr lang="en-US" sz="1300" dirty="0" smtClean="0">
                        <a:effectLst/>
                        <a:latin typeface="Candara" panose="020E0502030303020204" pitchFamily="34" charset="0"/>
                        <a:ea typeface="ＭＳ 明朝"/>
                      </a:endParaRPr>
                    </a:p>
                  </a:txBody>
                  <a:tcPr marL="82296" marR="82296" marT="0" marB="0"/>
                </a:tc>
              </a:tr>
              <a:tr h="614833">
                <a:tc>
                  <a:txBody>
                    <a:bodyPr/>
                    <a:lstStyle/>
                    <a:p>
                      <a:pPr>
                        <a:spcAft>
                          <a:spcPts val="0"/>
                        </a:spcAft>
                      </a:pPr>
                      <a:r>
                        <a:rPr lang="en-US" sz="1300" dirty="0">
                          <a:effectLst/>
                        </a:rPr>
                        <a:t>Better customer satisfaction</a:t>
                      </a:r>
                      <a:endParaRPr lang="en-US" sz="1300" dirty="0">
                        <a:effectLst/>
                        <a:latin typeface="Candara" panose="020E0502030303020204" pitchFamily="34" charset="0"/>
                        <a:ea typeface="ＭＳ 明朝"/>
                      </a:endParaRPr>
                    </a:p>
                  </a:txBody>
                  <a:tcPr marL="82296" marR="82296" marT="0" marB="0"/>
                </a:tc>
                <a:tc>
                  <a:txBody>
                    <a:bodyPr/>
                    <a:lstStyle/>
                    <a:p>
                      <a:pPr marL="285750" lvl="0" indent="-285750">
                        <a:spcAft>
                          <a:spcPts val="0"/>
                        </a:spcAft>
                        <a:buClr>
                          <a:srgbClr val="003300"/>
                        </a:buClr>
                        <a:buFont typeface="Wingdings" panose="05000000000000000000" pitchFamily="2" charset="2"/>
                        <a:buChar char="§"/>
                      </a:pPr>
                      <a:r>
                        <a:rPr lang="en-US" sz="1300" dirty="0" smtClean="0">
                          <a:effectLst/>
                        </a:rPr>
                        <a:t>Quick and efficient application and illustration</a:t>
                      </a:r>
                      <a:r>
                        <a:rPr lang="en-US" sz="1300" baseline="0" dirty="0" smtClean="0">
                          <a:effectLst/>
                        </a:rPr>
                        <a:t> experience</a:t>
                      </a:r>
                    </a:p>
                    <a:p>
                      <a:pPr marL="285750" lvl="0" indent="-285750">
                        <a:spcAft>
                          <a:spcPts val="0"/>
                        </a:spcAft>
                        <a:buClr>
                          <a:srgbClr val="003300"/>
                        </a:buClr>
                        <a:buFont typeface="Wingdings" panose="05000000000000000000" pitchFamily="2" charset="2"/>
                        <a:buChar char="§"/>
                      </a:pPr>
                      <a:r>
                        <a:rPr lang="en-US" sz="1300" baseline="0" dirty="0" smtClean="0">
                          <a:effectLst/>
                        </a:rPr>
                        <a:t>Customer-centricity focus via improved customer experience through more effective sales processes</a:t>
                      </a:r>
                      <a:endParaRPr lang="en-US" sz="1300" dirty="0">
                        <a:effectLst/>
                        <a:latin typeface="Candara" panose="020E0502030303020204" pitchFamily="34" charset="0"/>
                        <a:ea typeface="ＭＳ 明朝"/>
                      </a:endParaRPr>
                    </a:p>
                  </a:txBody>
                  <a:tcPr marL="82296" marR="82296" marT="0" marB="0"/>
                </a:tc>
              </a:tr>
              <a:tr h="614833">
                <a:tc>
                  <a:txBody>
                    <a:bodyPr/>
                    <a:lstStyle/>
                    <a:p>
                      <a:pPr>
                        <a:spcAft>
                          <a:spcPts val="0"/>
                        </a:spcAft>
                      </a:pPr>
                      <a:r>
                        <a:rPr lang="en-US" sz="1300">
                          <a:effectLst/>
                        </a:rPr>
                        <a:t>Increased transparency</a:t>
                      </a:r>
                      <a:endParaRPr lang="en-US" sz="1300">
                        <a:effectLst/>
                        <a:latin typeface="Candara" panose="020E0502030303020204" pitchFamily="34" charset="0"/>
                        <a:ea typeface="ＭＳ 明朝"/>
                      </a:endParaRPr>
                    </a:p>
                  </a:txBody>
                  <a:tcPr marL="82296" marR="82296" marT="0" marB="0"/>
                </a:tc>
                <a:tc>
                  <a:txBody>
                    <a:bodyPr/>
                    <a:lstStyle/>
                    <a:p>
                      <a:pPr marL="0" lvl="0" indent="0">
                        <a:spcAft>
                          <a:spcPts val="0"/>
                        </a:spcAft>
                        <a:buClr>
                          <a:srgbClr val="003300"/>
                        </a:buClr>
                        <a:buFont typeface="Wingdings"/>
                        <a:buNone/>
                      </a:pPr>
                      <a:r>
                        <a:rPr lang="en-US" sz="1300" dirty="0">
                          <a:effectLst/>
                        </a:rPr>
                        <a:t>The packaged offering provides lot of flexibility and freedom for the customers and agents and enables them to have a holistic view of all the products and policies from the customer perspective.</a:t>
                      </a:r>
                      <a:endParaRPr lang="en-US" sz="1300" dirty="0">
                        <a:effectLst/>
                        <a:latin typeface="Candara" panose="020E0502030303020204" pitchFamily="34" charset="0"/>
                        <a:ea typeface="ＭＳ 明朝"/>
                      </a:endParaRPr>
                    </a:p>
                  </a:txBody>
                  <a:tcPr marL="82296" marR="82296" marT="0" marB="0"/>
                </a:tc>
              </a:tr>
              <a:tr h="840811">
                <a:tc>
                  <a:txBody>
                    <a:bodyPr/>
                    <a:lstStyle/>
                    <a:p>
                      <a:pPr>
                        <a:spcAft>
                          <a:spcPts val="0"/>
                        </a:spcAft>
                      </a:pPr>
                      <a:r>
                        <a:rPr lang="en-US" sz="1300">
                          <a:effectLst/>
                        </a:rPr>
                        <a:t>Process Efficiency and increased productivity</a:t>
                      </a:r>
                      <a:endParaRPr lang="en-US" sz="1300">
                        <a:effectLst/>
                        <a:latin typeface="Candara" panose="020E0502030303020204" pitchFamily="34" charset="0"/>
                        <a:ea typeface="ＭＳ 明朝"/>
                      </a:endParaRPr>
                    </a:p>
                  </a:txBody>
                  <a:tcPr marL="82296" marR="82296" marT="0" marB="0"/>
                </a:tc>
                <a:tc>
                  <a:txBody>
                    <a:bodyPr/>
                    <a:lstStyle/>
                    <a:p>
                      <a:pPr marL="285750" lvl="0" indent="-285750">
                        <a:spcAft>
                          <a:spcPts val="0"/>
                        </a:spcAft>
                        <a:buClr>
                          <a:srgbClr val="003300"/>
                        </a:buClr>
                        <a:buFont typeface="Wingdings" panose="05000000000000000000" pitchFamily="2" charset="2"/>
                        <a:buChar char="§"/>
                      </a:pPr>
                      <a:r>
                        <a:rPr lang="en-US" sz="1300" dirty="0" smtClean="0">
                          <a:effectLst/>
                        </a:rPr>
                        <a:t>Consolidated new business</a:t>
                      </a:r>
                      <a:r>
                        <a:rPr lang="en-US" sz="1300" baseline="0" dirty="0" smtClean="0">
                          <a:effectLst/>
                        </a:rPr>
                        <a:t> processing across channels</a:t>
                      </a:r>
                      <a:endParaRPr lang="en-US" sz="1300" dirty="0" smtClean="0">
                        <a:effectLst/>
                      </a:endParaRPr>
                    </a:p>
                    <a:p>
                      <a:pPr marL="285750" lvl="0" indent="-285750">
                        <a:spcAft>
                          <a:spcPts val="0"/>
                        </a:spcAft>
                        <a:buClr>
                          <a:srgbClr val="003300"/>
                        </a:buClr>
                        <a:buFont typeface="Wingdings" panose="05000000000000000000" pitchFamily="2" charset="2"/>
                        <a:buChar char="§"/>
                      </a:pPr>
                      <a:r>
                        <a:rPr lang="en-US" sz="1300" dirty="0" smtClean="0">
                          <a:effectLst/>
                        </a:rPr>
                        <a:t>Cross selling of retail products for</a:t>
                      </a:r>
                      <a:r>
                        <a:rPr lang="en-US" sz="1300" baseline="0" dirty="0" smtClean="0">
                          <a:effectLst/>
                        </a:rPr>
                        <a:t> corporate customers with multi-product and multi-insured capability</a:t>
                      </a:r>
                    </a:p>
                    <a:p>
                      <a:pPr marL="285750" lvl="0" indent="-285750">
                        <a:spcAft>
                          <a:spcPts val="0"/>
                        </a:spcAft>
                        <a:buClr>
                          <a:srgbClr val="003300"/>
                        </a:buClr>
                        <a:buFont typeface="Wingdings" panose="05000000000000000000" pitchFamily="2" charset="2"/>
                        <a:buChar char="§"/>
                      </a:pPr>
                      <a:r>
                        <a:rPr lang="en-US" sz="1300" dirty="0" smtClean="0">
                          <a:effectLst/>
                        </a:rPr>
                        <a:t>Improve</a:t>
                      </a:r>
                      <a:r>
                        <a:rPr lang="en-US" sz="1300" baseline="0" dirty="0" smtClean="0">
                          <a:effectLst/>
                        </a:rPr>
                        <a:t> in operations</a:t>
                      </a:r>
                      <a:endParaRPr lang="en-US" sz="1300" dirty="0">
                        <a:effectLst/>
                        <a:latin typeface="Candara" panose="020E0502030303020204" pitchFamily="34" charset="0"/>
                        <a:ea typeface="ＭＳ 明朝"/>
                      </a:endParaRPr>
                    </a:p>
                  </a:txBody>
                  <a:tcPr marL="82296" marR="82296" marT="0" marB="0"/>
                </a:tc>
              </a:tr>
              <a:tr h="409888">
                <a:tc>
                  <a:txBody>
                    <a:bodyPr/>
                    <a:lstStyle/>
                    <a:p>
                      <a:pPr>
                        <a:spcAft>
                          <a:spcPts val="0"/>
                        </a:spcAft>
                      </a:pPr>
                      <a:r>
                        <a:rPr lang="en-US" sz="1300" dirty="0">
                          <a:effectLst/>
                        </a:rPr>
                        <a:t>Predictive Modeling</a:t>
                      </a:r>
                      <a:endParaRPr lang="en-US" sz="1300" dirty="0">
                        <a:effectLst/>
                        <a:latin typeface="Candara" panose="020E0502030303020204" pitchFamily="34" charset="0"/>
                        <a:ea typeface="ＭＳ 明朝"/>
                      </a:endParaRPr>
                    </a:p>
                  </a:txBody>
                  <a:tcPr marL="82296" marR="82296" marT="0" marB="0"/>
                </a:tc>
                <a:tc>
                  <a:txBody>
                    <a:bodyPr/>
                    <a:lstStyle/>
                    <a:p>
                      <a:pPr marL="0" lvl="0" indent="0">
                        <a:spcAft>
                          <a:spcPts val="0"/>
                        </a:spcAft>
                        <a:buClr>
                          <a:srgbClr val="003300"/>
                        </a:buClr>
                        <a:buFont typeface="Wingdings"/>
                        <a:buNone/>
                      </a:pPr>
                      <a:r>
                        <a:rPr lang="en-US" sz="1300" dirty="0">
                          <a:effectLst/>
                        </a:rPr>
                        <a:t>Trends in business can be derived from the available data and can be used for sales forecast. </a:t>
                      </a:r>
                      <a:endParaRPr lang="en-US" sz="1300" dirty="0">
                        <a:effectLst/>
                        <a:latin typeface="Candara" panose="020E0502030303020204" pitchFamily="34" charset="0"/>
                        <a:ea typeface="ＭＳ 明朝"/>
                      </a:endParaRPr>
                    </a:p>
                  </a:txBody>
                  <a:tcPr marL="82296" marR="82296" marT="0" marB="0"/>
                </a:tc>
              </a:tr>
              <a:tr h="819777">
                <a:tc>
                  <a:txBody>
                    <a:bodyPr/>
                    <a:lstStyle/>
                    <a:p>
                      <a:pPr>
                        <a:spcAft>
                          <a:spcPts val="0"/>
                        </a:spcAft>
                      </a:pPr>
                      <a:r>
                        <a:rPr lang="en-US" sz="1300" dirty="0" smtClean="0">
                          <a:effectLst/>
                        </a:rPr>
                        <a:t>Time to market</a:t>
                      </a:r>
                      <a:endParaRPr lang="en-US" sz="1300" dirty="0">
                        <a:effectLst/>
                        <a:latin typeface="Candara" panose="020E0502030303020204" pitchFamily="34" charset="0"/>
                        <a:ea typeface="ＭＳ 明朝"/>
                      </a:endParaRPr>
                    </a:p>
                  </a:txBody>
                  <a:tcPr marL="82296" marR="82296" marT="0" marB="0"/>
                </a:tc>
                <a:tc>
                  <a:txBody>
                    <a:bodyPr/>
                    <a:lstStyle/>
                    <a:p>
                      <a:pPr marL="0" lvl="0" indent="0">
                        <a:spcAft>
                          <a:spcPts val="0"/>
                        </a:spcAft>
                        <a:buClr>
                          <a:srgbClr val="003300"/>
                        </a:buClr>
                        <a:buFont typeface="Wingdings"/>
                        <a:buNone/>
                      </a:pPr>
                      <a:r>
                        <a:rPr lang="en-US" sz="1300" dirty="0" smtClean="0">
                          <a:effectLst/>
                        </a:rPr>
                        <a:t>Overcome challenges to launch</a:t>
                      </a:r>
                      <a:r>
                        <a:rPr lang="en-US" sz="1300" baseline="0" dirty="0" smtClean="0">
                          <a:effectLst/>
                        </a:rPr>
                        <a:t> products against the main competitors in the market. IGATE build this product  in  5 months time which is less than 3 months compare to original schedule. This was done to enable Manulife to lunch the products  much earlier to gain the competitive advantage in the market</a:t>
                      </a:r>
                      <a:endParaRPr lang="en-US" sz="1300" dirty="0">
                        <a:effectLst/>
                        <a:latin typeface="Candara" panose="020E0502030303020204" pitchFamily="34" charset="0"/>
                        <a:ea typeface="ＭＳ 明朝"/>
                      </a:endParaRPr>
                    </a:p>
                  </a:txBody>
                  <a:tcPr marL="82296" marR="82296" marT="0" marB="0"/>
                </a:tc>
              </a:tr>
            </a:tbl>
          </a:graphicData>
        </a:graphic>
      </p:graphicFrame>
    </p:spTree>
    <p:extLst>
      <p:ext uri="{BB962C8B-B14F-4D97-AF65-F5344CB8AC3E}">
        <p14:creationId xmlns:p14="http://schemas.microsoft.com/office/powerpoint/2010/main" val="349926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65602" y="237365"/>
            <a:ext cx="9172047" cy="499428"/>
          </a:xfrm>
          <a:prstGeom prst="roundRect">
            <a:avLst/>
          </a:prstGeom>
        </p:spPr>
        <p:txBody>
          <a:bodyPr wrap="square" anchor="b">
            <a:spAutoFit/>
          </a:bodyPr>
          <a:lstStyle/>
          <a:p>
            <a:pPr>
              <a:lnSpc>
                <a:spcPts val="2800"/>
              </a:lnSpc>
              <a:spcBef>
                <a:spcPct val="0"/>
              </a:spcBef>
            </a:pPr>
            <a:r>
              <a:rPr lang="en-US" sz="2600" dirty="0">
                <a:latin typeface="Candara" panose="020E0502030303020204" pitchFamily="34" charset="0"/>
              </a:rPr>
              <a:t>Development Project </a:t>
            </a:r>
            <a:r>
              <a:rPr lang="en-US" sz="2600" dirty="0" smtClean="0">
                <a:latin typeface="Candara" panose="020E0502030303020204" pitchFamily="34" charset="0"/>
              </a:rPr>
              <a:t>– </a:t>
            </a:r>
            <a:r>
              <a:rPr lang="en-US" sz="2600" dirty="0" err="1" smtClean="0">
                <a:latin typeface="Candara" panose="020E0502030303020204" pitchFamily="34" charset="0"/>
                <a:ea typeface="+mj-ea"/>
                <a:cs typeface="+mj-cs"/>
              </a:rPr>
              <a:t>Manulink</a:t>
            </a:r>
            <a:r>
              <a:rPr lang="en-US" sz="2600" dirty="0" smtClean="0">
                <a:latin typeface="Candara" panose="020E0502030303020204" pitchFamily="34" charset="0"/>
                <a:ea typeface="+mj-ea"/>
                <a:cs typeface="+mj-cs"/>
              </a:rPr>
              <a:t> (2013 –2014)</a:t>
            </a:r>
            <a:endParaRPr lang="en-US" sz="2600" dirty="0">
              <a:latin typeface="Candara" panose="020E0502030303020204" pitchFamily="34" charset="0"/>
              <a:ea typeface="+mj-ea"/>
              <a:cs typeface="+mj-cs"/>
            </a:endParaRPr>
          </a:p>
        </p:txBody>
      </p:sp>
      <p:graphicFrame>
        <p:nvGraphicFramePr>
          <p:cNvPr id="14" name="Group 282"/>
          <p:cNvGraphicFramePr>
            <a:graphicFrameLocks noGrp="1"/>
          </p:cNvGraphicFramePr>
          <p:nvPr>
            <p:extLst>
              <p:ext uri="{D42A27DB-BD31-4B8C-83A1-F6EECF244321}">
                <p14:modId xmlns:p14="http://schemas.microsoft.com/office/powerpoint/2010/main" val="4014172415"/>
              </p:ext>
            </p:extLst>
          </p:nvPr>
        </p:nvGraphicFramePr>
        <p:xfrm>
          <a:off x="223775" y="1447759"/>
          <a:ext cx="10202760" cy="1721675"/>
        </p:xfrm>
        <a:graphic>
          <a:graphicData uri="http://schemas.openxmlformats.org/drawingml/2006/table">
            <a:tbl>
              <a:tblPr/>
              <a:tblGrid>
                <a:gridCol w="2515675"/>
                <a:gridCol w="7687085"/>
              </a:tblGrid>
              <a:tr h="43589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Size</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440 PM . 9 months</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5593">
                <a:tc>
                  <a:txBody>
                    <a:bodyPr/>
                    <a:lstStyle>
                      <a:lvl1pPr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eaLnBrk="0" hangingPunct="0">
                        <a:buClr>
                          <a:srgbClr val="B1B1B1"/>
                        </a:buClr>
                        <a:buFont typeface="Arial" pitchFamily="34" charset="0"/>
                        <a:defRPr sz="1500">
                          <a:solidFill>
                            <a:srgbClr val="494949"/>
                          </a:solidFill>
                          <a:latin typeface="Arial" pitchFamily="34" charset="0"/>
                        </a:defRPr>
                      </a:lvl5pPr>
                      <a:lvl6pPr marL="22844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Products Supported</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Term, Whole Life, Annuity and Medical</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Financial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T&amp;M</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259821">
                <a:tc>
                  <a:txBody>
                    <a:body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Execution Model</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Iterative</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r h="380550">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 latinLnBrk="0" hangingPunct="1">
                        <a:lnSpc>
                          <a:spcPct val="100000"/>
                        </a:lnSpc>
                        <a:spcBef>
                          <a:spcPct val="0"/>
                        </a:spcBef>
                        <a:spcAft>
                          <a:spcPct val="0"/>
                        </a:spcAft>
                        <a:buClrTx/>
                        <a:buSzTx/>
                        <a:buFontTx/>
                        <a:buNone/>
                        <a:tabLst/>
                      </a:pPr>
                      <a:r>
                        <a:rPr kumimoji="0" lang="en-IN" altLang="en-US" sz="1100" b="1" i="0" u="none" strike="noStrike" cap="none" normalizeH="0" baseline="0" dirty="0" smtClean="0">
                          <a:ln>
                            <a:noFill/>
                          </a:ln>
                          <a:solidFill>
                            <a:srgbClr val="000000"/>
                          </a:solidFill>
                          <a:effectLst/>
                          <a:latin typeface="Candara" pitchFamily="34" charset="0"/>
                          <a:cs typeface="Arial" pitchFamily="34" charset="0"/>
                        </a:rPr>
                        <a:t>Technology</a:t>
                      </a:r>
                    </a:p>
                  </a:txBody>
                  <a:tcPr marL="113385" marR="113385" marT="43295" marB="4329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rgbClr val="44D3FF"/>
                    </a:solidFill>
                  </a:tcPr>
                </a:tc>
                <a:tc>
                  <a:txBody>
                    <a:bodyPr/>
                    <a:lstStyle>
                      <a:lvl1pPr defTabSz="912813" eaLnBrk="0" hangingPunct="0">
                        <a:lnSpc>
                          <a:spcPct val="90000"/>
                        </a:lnSpc>
                        <a:spcAft>
                          <a:spcPts val="600"/>
                        </a:spcAft>
                        <a:buClr>
                          <a:srgbClr val="0098C7"/>
                        </a:buClr>
                        <a:buFont typeface="Wingdings" pitchFamily="2" charset="2"/>
                        <a:defRPr sz="2000">
                          <a:solidFill>
                            <a:srgbClr val="4E4641"/>
                          </a:solidFill>
                          <a:latin typeface="Arial" pitchFamily="34" charset="0"/>
                        </a:defRPr>
                      </a:lvl1pPr>
                      <a:lvl2pPr marL="455613" defTabSz="912813" eaLnBrk="0" hangingPunct="0">
                        <a:lnSpc>
                          <a:spcPct val="90000"/>
                        </a:lnSpc>
                        <a:spcAft>
                          <a:spcPts val="600"/>
                        </a:spcAft>
                        <a:buClr>
                          <a:srgbClr val="AC2B37"/>
                        </a:buClr>
                        <a:buFont typeface="Wingdings" pitchFamily="2" charset="2"/>
                        <a:defRPr sz="1600">
                          <a:solidFill>
                            <a:srgbClr val="4E4641"/>
                          </a:solidFill>
                          <a:latin typeface="Arial" pitchFamily="34" charset="0"/>
                        </a:defRPr>
                      </a:lvl2pPr>
                      <a:lvl3pPr marL="912813" defTabSz="912813" eaLnBrk="0" hangingPunct="0">
                        <a:lnSpc>
                          <a:spcPct val="90000"/>
                        </a:lnSpc>
                        <a:spcAft>
                          <a:spcPts val="600"/>
                        </a:spcAft>
                        <a:buClr>
                          <a:schemeClr val="accent2"/>
                        </a:buClr>
                        <a:buFont typeface="Arial" pitchFamily="34" charset="0"/>
                        <a:defRPr sz="1400">
                          <a:solidFill>
                            <a:srgbClr val="4E4641"/>
                          </a:solidFill>
                          <a:latin typeface="Arial" pitchFamily="34" charset="0"/>
                        </a:defRPr>
                      </a:lvl3pPr>
                      <a:lvl4pPr marL="1370013" defTabSz="912813" eaLnBrk="0" hangingPunct="0">
                        <a:lnSpc>
                          <a:spcPct val="90000"/>
                        </a:lnSpc>
                        <a:spcAft>
                          <a:spcPts val="600"/>
                        </a:spcAft>
                        <a:buClr>
                          <a:schemeClr val="bg2"/>
                        </a:buClr>
                        <a:buFont typeface="Arial" pitchFamily="34" charset="0"/>
                        <a:defRPr sz="1200">
                          <a:solidFill>
                            <a:srgbClr val="4E4641"/>
                          </a:solidFill>
                          <a:latin typeface="Arial" pitchFamily="34" charset="0"/>
                        </a:defRPr>
                      </a:lvl4pPr>
                      <a:lvl5pPr marL="1827213" defTabSz="912813" eaLnBrk="0" hangingPunct="0">
                        <a:buClr>
                          <a:srgbClr val="B1B1B1"/>
                        </a:buClr>
                        <a:buFont typeface="Arial" pitchFamily="34" charset="0"/>
                        <a:defRPr sz="1500">
                          <a:solidFill>
                            <a:srgbClr val="494949"/>
                          </a:solidFill>
                          <a:latin typeface="Arial" pitchFamily="34" charset="0"/>
                        </a:defRPr>
                      </a:lvl5pPr>
                      <a:lvl6pPr marL="22844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6pPr>
                      <a:lvl7pPr marL="27416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7pPr>
                      <a:lvl8pPr marL="31988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8pPr>
                      <a:lvl9pPr marL="3656013" indent="-85725" defTabSz="912813" eaLnBrk="0" fontAlgn="base" hangingPunct="0">
                        <a:spcBef>
                          <a:spcPct val="0"/>
                        </a:spcBef>
                        <a:spcAft>
                          <a:spcPct val="0"/>
                        </a:spcAft>
                        <a:buClr>
                          <a:srgbClr val="B1B1B1"/>
                        </a:buClr>
                        <a:buFont typeface="Arial" pitchFamily="34" charset="0"/>
                        <a:defRPr sz="1500">
                          <a:solidFill>
                            <a:srgbClr val="494949"/>
                          </a:solidFill>
                          <a:latin typeface="Arial" pitchFamily="34" charset="0"/>
                        </a:defRPr>
                      </a:lvl9pPr>
                    </a:lstStyle>
                    <a:p>
                      <a:pPr marL="0" marR="0" lvl="0" indent="0" algn="l" defTabSz="912813" rtl="0" eaLnBrk="1" fontAlgn="base" latinLnBrk="0" hangingPunct="1">
                        <a:lnSpc>
                          <a:spcPct val="100000"/>
                        </a:lnSpc>
                        <a:spcBef>
                          <a:spcPct val="0"/>
                        </a:spcBef>
                        <a:spcAft>
                          <a:spcPct val="0"/>
                        </a:spcAft>
                        <a:buClrTx/>
                        <a:buSzTx/>
                        <a:buFont typeface="Arial" pitchFamily="34" charset="0"/>
                        <a:buNone/>
                        <a:tabLst/>
                        <a:defRPr/>
                      </a:pP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Java/J2EE 2.0, Struts 2.0, Hibernate, JPA, Spring 3.0, RESTful, IBM DB2 9.1, WAS 8.1,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WinARC</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SVF (PDF Tool), JSR 286, WPS, WCM, </a:t>
                      </a:r>
                      <a:r>
                        <a:rPr kumimoji="0" lang="en-IN" altLang="en-US" sz="1100" b="0" i="0" u="none" strike="noStrike" cap="none" normalizeH="0" baseline="0" dirty="0" err="1" smtClean="0">
                          <a:ln>
                            <a:noFill/>
                          </a:ln>
                          <a:solidFill>
                            <a:schemeClr val="tx1"/>
                          </a:solidFill>
                          <a:effectLst/>
                          <a:latin typeface="Candara" pitchFamily="34" charset="0"/>
                          <a:cs typeface="Arial" pitchFamily="34" charset="0"/>
                        </a:rPr>
                        <a:t>Jquery</a:t>
                      </a:r>
                      <a:r>
                        <a:rPr kumimoji="0" lang="en-IN" altLang="en-US" sz="1100" b="0" i="0" u="none" strike="noStrike" cap="none" normalizeH="0" baseline="0" dirty="0" smtClean="0">
                          <a:ln>
                            <a:noFill/>
                          </a:ln>
                          <a:solidFill>
                            <a:schemeClr val="tx1"/>
                          </a:solidFill>
                          <a:effectLst/>
                          <a:latin typeface="Candara" pitchFamily="34" charset="0"/>
                          <a:cs typeface="Arial" pitchFamily="34" charset="0"/>
                        </a:rPr>
                        <a:t>, HTML 5.0/CSS 3.0</a:t>
                      </a:r>
                    </a:p>
                  </a:txBody>
                  <a:tcPr marL="113385" marR="113385" marT="17045" marB="17045"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7172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9732</TotalTime>
  <Words>1821</Words>
  <Application>Microsoft Office PowerPoint</Application>
  <PresentationFormat>Custom</PresentationFormat>
  <Paragraphs>280</Paragraphs>
  <Slides>11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15" baseType="lpstr">
      <vt:lpstr>PPT Template</vt:lpstr>
      <vt:lpstr>1_Closing slides</vt:lpstr>
      <vt:lpstr>Section break</vt:lpstr>
      <vt:lpstr>think-cell Slide</vt:lpstr>
      <vt:lpstr>Applications in Manulife Life Insurance, Japan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Front End Sales Applications – Developed and/or Supported</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Namazi, Parveezeh</dc:creator>
  <cp:lastModifiedBy>Jani Basha Shaik</cp:lastModifiedBy>
  <cp:revision>444</cp:revision>
  <dcterms:created xsi:type="dcterms:W3CDTF">2015-03-06T11:43:58Z</dcterms:created>
  <dcterms:modified xsi:type="dcterms:W3CDTF">2017-05-31T12:33:01Z</dcterms:modified>
</cp:coreProperties>
</file>