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62" r:id="rId3"/>
    <p:sldId id="284" r:id="rId4"/>
    <p:sldId id="285" r:id="rId5"/>
    <p:sldId id="289" r:id="rId6"/>
    <p:sldId id="290" r:id="rId7"/>
    <p:sldId id="287" r:id="rId8"/>
    <p:sldId id="281" r:id="rId9"/>
    <p:sldId id="282" r:id="rId10"/>
    <p:sldId id="288" r:id="rId11"/>
    <p:sldId id="278" r:id="rId12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8" y="-102"/>
      </p:cViewPr>
      <p:guideLst>
        <p:guide orient="horz" pos="216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133C7-47F4-41CB-BE0C-A4191F5EE80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CE7C-4275-4E03-91FA-306C449F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0100" y="685800"/>
            <a:ext cx="5257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6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39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39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1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1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1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535113"/>
            <a:ext cx="464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" y="2174875"/>
            <a:ext cx="464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79" y="1535113"/>
            <a:ext cx="46480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79" y="2174875"/>
            <a:ext cx="46480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7" y="273051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435101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1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1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1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1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1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B651-0D0C-495C-B3CE-84E7FC53E43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1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1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814B-770C-4220-985F-CCD9166386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06241.D33497E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56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81"/>
            <a:ext cx="105156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88837" y="598063"/>
            <a:ext cx="61446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Sales Process Innovation (SPI) </a:t>
            </a:r>
          </a:p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Project Phase1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Benefits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98306" y="1019846"/>
            <a:ext cx="10325735" cy="26908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 smtClean="0">
                <a:latin typeface="Candara" panose="020E0502030303020204" pitchFamily="34" charset="0"/>
              </a:rPr>
              <a:t>30%~40% sales (ANP) increase of MGA Retail products is expected by reinforcing the “sales tool/NB process”</a:t>
            </a:r>
            <a:endParaRPr lang="ja-JP" altLang="en-US" sz="1400" dirty="0" smtClean="0">
              <a:latin typeface="Candara" panose="020E0502030303020204" pitchFamily="34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2263" y="1402254"/>
            <a:ext cx="8306812" cy="4106863"/>
            <a:chOff x="1728" y="980"/>
            <a:chExt cx="4152" cy="2587"/>
          </a:xfrm>
        </p:grpSpPr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80"/>
              <a:ext cx="4152" cy="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532" y="2259"/>
              <a:ext cx="241" cy="403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000">
                  <a:solidFill>
                    <a:srgbClr val="FF0066"/>
                  </a:solidFill>
                  <a:ea typeface="Arial Unicode MS" pitchFamily="50" charset="-128"/>
                  <a:cs typeface="Arial Unicode MS" pitchFamily="50" charset="-128"/>
                </a:rPr>
                <a:t>40%</a:t>
              </a: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035" y="2823"/>
              <a:ext cx="247" cy="135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000">
                  <a:solidFill>
                    <a:srgbClr val="FF0066"/>
                  </a:solidFill>
                  <a:ea typeface="Arial Unicode MS" pitchFamily="50" charset="-128"/>
                  <a:cs typeface="Arial Unicode MS" pitchFamily="50" charset="-128"/>
                </a:rPr>
                <a:t>30%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290" y="2597"/>
              <a:ext cx="241" cy="20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000">
                  <a:solidFill>
                    <a:srgbClr val="FF0066"/>
                  </a:solidFill>
                  <a:ea typeface="Arial Unicode MS" pitchFamily="50" charset="-128"/>
                  <a:cs typeface="Arial Unicode MS" pitchFamily="50" charset="-128"/>
                </a:rPr>
                <a:t>30%</a:t>
              </a: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4780" y="1909"/>
              <a:ext cx="235" cy="545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000">
                  <a:solidFill>
                    <a:srgbClr val="FF0066"/>
                  </a:solidFill>
                  <a:ea typeface="Arial Unicode MS" pitchFamily="50" charset="-128"/>
                  <a:cs typeface="Arial Unicode MS" pitchFamily="50" charset="-128"/>
                </a:rPr>
                <a:t>40%</a:t>
              </a: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5023" y="1566"/>
              <a:ext cx="253" cy="67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000">
                  <a:solidFill>
                    <a:srgbClr val="FF0066"/>
                  </a:solidFill>
                  <a:ea typeface="Arial Unicode MS" pitchFamily="50" charset="-128"/>
                  <a:cs typeface="Arial Unicode MS" pitchFamily="50" charset="-128"/>
                </a:rPr>
                <a:t>40%</a:t>
              </a: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672" y="1488"/>
              <a:ext cx="417" cy="43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en-GB" altLang="ja-JP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768" y="1596"/>
              <a:ext cx="4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r>
                <a:rPr lang="en-US" altLang="ja-JP">
                  <a:solidFill>
                    <a:srgbClr val="FF0000"/>
                  </a:solidFill>
                  <a:ea typeface="Arial Unicode MS" pitchFamily="50" charset="-128"/>
                  <a:cs typeface="Arial Unicode MS" pitchFamily="50" charset="-128"/>
                </a:rPr>
                <a:t>Current</a:t>
              </a:r>
              <a:endParaRPr lang="ja-JP" altLang="en-US">
                <a:solidFill>
                  <a:srgbClr val="FF0000"/>
                </a:solidFill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482" y="1606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r>
                <a:rPr lang="en-US" altLang="ja-JP">
                  <a:solidFill>
                    <a:srgbClr val="FF0000"/>
                  </a:solidFill>
                  <a:ea typeface="Arial Unicode MS" pitchFamily="50" charset="-128"/>
                  <a:cs typeface="Arial Unicode MS" pitchFamily="50" charset="-128"/>
                </a:rPr>
                <a:t>SPI</a:t>
              </a:r>
              <a:endParaRPr lang="ja-JP" altLang="en-US">
                <a:solidFill>
                  <a:srgbClr val="FF0000"/>
                </a:solidFill>
                <a:ea typeface="Arial Unicode MS" pitchFamily="50" charset="-128"/>
                <a:cs typeface="Arial Unicode MS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8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440805" cy="371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4933" y="2821548"/>
            <a:ext cx="359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Thank you</a:t>
            </a:r>
            <a:endParaRPr lang="en-US" sz="4000" b="1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The Client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890" y="940405"/>
            <a:ext cx="9814560" cy="18158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Manulife Financial Corporation is a Canadian insurance company and financial services provider, with a head office in Toronto, Canada. The company operates in Canada and Asia as "Manulife Financial" and in the United States primarily through its John Hancock division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As </a:t>
            </a:r>
            <a:r>
              <a:rPr lang="en-US" sz="1600" dirty="0">
                <a:latin typeface="Candara" panose="020E0502030303020204" pitchFamily="34" charset="0"/>
              </a:rPr>
              <a:t>of November 2014, it employed approximately 29,800 people and had 53,000 agents under contract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Manulife </a:t>
            </a:r>
            <a:r>
              <a:rPr lang="en-US" sz="1600" dirty="0" smtClean="0">
                <a:latin typeface="Candara" panose="020E0502030303020204" pitchFamily="34" charset="0"/>
              </a:rPr>
              <a:t>Life Insurance Company Japan is </a:t>
            </a:r>
            <a:r>
              <a:rPr lang="en-US" sz="1600" dirty="0">
                <a:latin typeface="Candara" panose="020E0502030303020204" pitchFamily="34" charset="0"/>
              </a:rPr>
              <a:t>a wholly owned subsidiary of Manulife Financial </a:t>
            </a:r>
            <a:r>
              <a:rPr lang="en-US" sz="1600" dirty="0" smtClean="0">
                <a:latin typeface="Candara" panose="020E0502030303020204" pitchFamily="34" charset="0"/>
              </a:rPr>
              <a:t>Corporation. 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901" y="-64997"/>
            <a:ext cx="10233439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Need for  revamped Sales Platform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0927" y="990600"/>
            <a:ext cx="9708893" cy="452431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Manulife Japan is facing constant challenge in coping up with the highly agile requirements of the sales and agency users and channel partners who are involved in selling Manulife products. </a:t>
            </a:r>
            <a:r>
              <a:rPr lang="en-US" sz="1600" dirty="0" smtClean="0">
                <a:latin typeface="Candara" panose="020E0502030303020204" pitchFamily="34" charset="0"/>
              </a:rPr>
              <a:t>Key requirements of a revamped platform were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A </a:t>
            </a:r>
            <a:r>
              <a:rPr lang="en-US" sz="1600" dirty="0">
                <a:latin typeface="Candara" panose="020E0502030303020204" pitchFamily="34" charset="0"/>
              </a:rPr>
              <a:t>shift in the system outlook towards a customer centric approach than a product centric approach for enhancing the sales and better customer satisfaction. 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Underlying </a:t>
            </a:r>
            <a:r>
              <a:rPr lang="en-US" sz="1600" dirty="0">
                <a:latin typeface="Candara" panose="020E0502030303020204" pitchFamily="34" charset="0"/>
              </a:rPr>
              <a:t>application </a:t>
            </a:r>
            <a:r>
              <a:rPr lang="en-US" sz="1600" dirty="0" smtClean="0">
                <a:latin typeface="Candara" panose="020E0502030303020204" pitchFamily="34" charset="0"/>
              </a:rPr>
              <a:t>to lead into future </a:t>
            </a:r>
            <a:r>
              <a:rPr lang="en-US" sz="1600" dirty="0">
                <a:latin typeface="Candara" panose="020E0502030303020204" pitchFamily="34" charset="0"/>
              </a:rPr>
              <a:t>sales </a:t>
            </a:r>
            <a:r>
              <a:rPr lang="en-US" sz="1600" dirty="0" smtClean="0">
                <a:latin typeface="Candara" panose="020E0502030303020204" pitchFamily="34" charset="0"/>
              </a:rPr>
              <a:t>penetrations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Separate sales systems for each sales channel, with new business process different amongst three sales channels (MGA, PA, FI)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Manage the pulling  together of multi-products in one illustration document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Make the application multiple browsers compatible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Ensure Technology upgrade limitations are managed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ndara" panose="020E0502030303020204" pitchFamily="34" charset="0"/>
              </a:rPr>
              <a:t>To gain the competitive advantage in the market place by reducing Time to Market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2" y="685800"/>
            <a:ext cx="6440805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520" y="234395"/>
            <a:ext cx="990219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Business purpose 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of </a:t>
            </a: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the SPI 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system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" y="1044000"/>
            <a:ext cx="9639300" cy="5509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Enhance </a:t>
            </a:r>
            <a:r>
              <a:rPr lang="en-US" sz="1600" dirty="0">
                <a:latin typeface="Candara" panose="020E0502030303020204" pitchFamily="34" charset="0"/>
              </a:rPr>
              <a:t>the sales by providing packaged product </a:t>
            </a:r>
            <a:r>
              <a:rPr lang="en-US" sz="1600" dirty="0" smtClean="0">
                <a:latin typeface="Candara" panose="020E0502030303020204" pitchFamily="34" charset="0"/>
              </a:rPr>
              <a:t>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Make </a:t>
            </a:r>
            <a:r>
              <a:rPr lang="en-US" sz="1600" dirty="0">
                <a:latin typeface="Candara" panose="020E0502030303020204" pitchFamily="34" charset="0"/>
              </a:rPr>
              <a:t>the applications more agile and configurable to changing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Transform </a:t>
            </a:r>
            <a:r>
              <a:rPr lang="en-US" sz="1600" dirty="0">
                <a:latin typeface="Candara" panose="020E0502030303020204" pitchFamily="34" charset="0"/>
              </a:rPr>
              <a:t>the sales applications to a provide highly responsive and consistent User Interface  across all channels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Provide </a:t>
            </a:r>
            <a:r>
              <a:rPr lang="en-US" sz="1600" dirty="0">
                <a:latin typeface="Candara" panose="020E0502030303020204" pitchFamily="34" charset="0"/>
              </a:rPr>
              <a:t>support for multiple devices and offline mode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Ensure </a:t>
            </a:r>
            <a:r>
              <a:rPr lang="en-US" sz="1600" dirty="0">
                <a:latin typeface="Candara" panose="020E0502030303020204" pitchFamily="34" charset="0"/>
              </a:rPr>
              <a:t>better user experience and better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Single </a:t>
            </a:r>
            <a:r>
              <a:rPr lang="en-US" sz="1600" dirty="0">
                <a:latin typeface="Candara" panose="020E0502030303020204" pitchFamily="34" charset="0"/>
              </a:rPr>
              <a:t>application for multiple sales channels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Multi </a:t>
            </a:r>
            <a:r>
              <a:rPr lang="en-US" sz="1600" dirty="0">
                <a:latin typeface="Candara" panose="020E0502030303020204" pitchFamily="34" charset="0"/>
              </a:rPr>
              <a:t>product illustration &amp; application reports ( grouped by plan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Time-to-market </a:t>
            </a:r>
            <a:r>
              <a:rPr lang="en-US" sz="1600" dirty="0">
                <a:latin typeface="Candara" panose="020E0502030303020204" pitchFamily="34" charset="0"/>
              </a:rPr>
              <a:t>for new product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Product </a:t>
            </a:r>
            <a:r>
              <a:rPr lang="en-US" sz="1600" dirty="0">
                <a:latin typeface="Candara" panose="020E0502030303020204" pitchFamily="34" charset="0"/>
              </a:rPr>
              <a:t>sales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Process </a:t>
            </a:r>
            <a:r>
              <a:rPr lang="en-US" sz="1600" dirty="0">
                <a:latin typeface="Candara" panose="020E0502030303020204" pitchFamily="34" charset="0"/>
              </a:rPr>
              <a:t>time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Competitive </a:t>
            </a:r>
            <a:r>
              <a:rPr lang="en-US" sz="1600" dirty="0">
                <a:latin typeface="Candara" panose="020E0502030303020204" pitchFamily="34" charset="0"/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2372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The Business Objectives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54692"/>
              </p:ext>
            </p:extLst>
          </p:nvPr>
        </p:nvGraphicFramePr>
        <p:xfrm>
          <a:off x="115541" y="1143001"/>
          <a:ext cx="10135935" cy="44908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37375"/>
                <a:gridCol w="4017320"/>
                <a:gridCol w="3081240"/>
              </a:tblGrid>
              <a:tr h="284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Business Goal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Candidate Business Initiative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Technology as enabler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anchor="ctr" horzOverflow="overflow"/>
                </a:tc>
              </a:tr>
              <a:tr h="2233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Retail MGA Expansion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741" marB="45741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741" marB="45741" horzOverflow="overflow"/>
                </a:tc>
              </a:tr>
              <a:tr h="111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200" dirty="0" smtClean="0">
                          <a:effectLst/>
                          <a:latin typeface="Candara" panose="020E0502030303020204" pitchFamily="34" charset="0"/>
                        </a:rPr>
                        <a:t>Achieve 20 billion yen sales from the retail business by 2017 (1.9 billion yen for 2012 forecast)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ja-JP" sz="1200" dirty="0" smtClean="0">
                          <a:latin typeface="Candara" panose="020E0502030303020204" pitchFamily="34" charset="0"/>
                        </a:rPr>
                        <a:t>Introduce new products (Nursing Care, Annuity, etc.) in addition to major 4 retail products (Whole Life, Income Protection, Medical and Retail Cancer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ja-JP" sz="1200" dirty="0" smtClean="0">
                          <a:latin typeface="Candara" panose="020E0502030303020204" pitchFamily="34" charset="0"/>
                        </a:rPr>
                        <a:t>Organize the retail oriented distribution teams and assign them to major cities to have closer contact with retail agents in those regions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ja-JP" sz="1200" kern="1200" dirty="0" smtClean="0">
                          <a:latin typeface="Candara" panose="020E0502030303020204" pitchFamily="34" charset="0"/>
                        </a:rPr>
                        <a:t>Complete Sales Process Innovation (SPI) initiative by Q1 2014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sz="1200" kern="1200" dirty="0" smtClean="0">
                          <a:latin typeface="Candara" panose="020E0502030303020204" pitchFamily="34" charset="0"/>
                        </a:rPr>
                        <a:t>Develop advanced distribution capabilities based on new technology trends in the market (mobile etc.)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113899" marR="113899" marT="45696" marB="45696" horzOverflow="overflow"/>
                </a:tc>
              </a:tr>
              <a:tr h="2233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Build a Leading Customer Centric Organization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horzOverflow="overflow"/>
                </a:tc>
              </a:tr>
              <a:tr h="141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  <a:latin typeface="Candara" panose="020E0502030303020204" pitchFamily="34" charset="0"/>
                        </a:rPr>
                        <a:t>Identify target customer segments and build a clear profile of segment characteristics - channel preference, need for advice, financial position.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  <a:latin typeface="Candara" panose="020E0502030303020204" pitchFamily="34" charset="0"/>
                        </a:rPr>
                        <a:t>Build a customer research capability and integrate customer insights into all business decisions.  Systematically capture the voice of the customer in all customer interactions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  <a:latin typeface="Candara" panose="020E0502030303020204" pitchFamily="34" charset="0"/>
                        </a:rPr>
                        <a:t>Simplify, simplify, simplify!  Review product design, customer sales and marketing materials, operational processes with a view to simplifying from the perspective of the customer wherever possible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  <a:latin typeface="Candara" panose="020E0502030303020204" pitchFamily="34" charset="0"/>
                        </a:rPr>
                        <a:t>Develop a best-in-class customer</a:t>
                      </a: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 portal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Multi-channel support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Consolidation of products into single platform</a:t>
                      </a:r>
                      <a:endParaRPr lang="en-US" sz="1200" kern="1200" dirty="0" smtClean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113899" marR="113899" marT="45696" marB="45696" horzOverflow="overflow"/>
                </a:tc>
              </a:tr>
              <a:tr h="2233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Medical Market Opportunities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marL="113899" marR="113899" marT="45696" marB="45696" anchor="ctr" horzOverflow="overflow"/>
                </a:tc>
              </a:tr>
              <a:tr h="52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Candara" panose="020E0502030303020204" pitchFamily="34" charset="0"/>
                        </a:rPr>
                        <a:t>Expand MLJ’s share in the medical</a:t>
                      </a:r>
                      <a:r>
                        <a:rPr lang="en-US" altLang="ja-JP" sz="1200" baseline="0" dirty="0" smtClean="0">
                          <a:latin typeface="Candara" panose="020E0502030303020204" pitchFamily="34" charset="0"/>
                        </a:rPr>
                        <a:t> market, which is growing at 5% per year</a:t>
                      </a:r>
                      <a:endParaRPr lang="en-US" altLang="ja-JP" sz="1200" kern="1200" dirty="0" smtClean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ja-JP" sz="1200" dirty="0" smtClean="0">
                          <a:latin typeface="Candara" panose="020E0502030303020204" pitchFamily="34" charset="0"/>
                        </a:rPr>
                        <a:t>Launch Retail Cancer</a:t>
                      </a:r>
                      <a:r>
                        <a:rPr lang="en-US" altLang="ja-JP" sz="1200" baseline="0" dirty="0" smtClean="0">
                          <a:latin typeface="Candara" panose="020E0502030303020204" pitchFamily="34" charset="0"/>
                        </a:rPr>
                        <a:t> for MGA channel by 2014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Redesign (or </a:t>
                      </a:r>
                      <a:r>
                        <a:rPr lang="en-US" sz="1200" kern="1200" baseline="0" dirty="0" err="1" smtClean="0">
                          <a:effectLst/>
                          <a:latin typeface="Candara" panose="020E0502030303020204" pitchFamily="34" charset="0"/>
                        </a:rPr>
                        <a:t>reprice</a:t>
                      </a: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) UL Medical Riders product portfolio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113899" marR="113899" marT="45696" marB="4569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  <a:latin typeface="Candara" panose="020E0502030303020204" pitchFamily="34" charset="0"/>
                        </a:rPr>
                        <a:t>Standardize</a:t>
                      </a:r>
                      <a:r>
                        <a:rPr lang="en-US" sz="1200" kern="1200" baseline="0" dirty="0" smtClean="0">
                          <a:effectLst/>
                          <a:latin typeface="Candara" panose="020E0502030303020204" pitchFamily="34" charset="0"/>
                        </a:rPr>
                        <a:t> technology offerings and development cycle to reduce time to market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113899" marR="113899" marT="45696" marB="45696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The Solution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5082540" y="2124075"/>
            <a:ext cx="5407098" cy="4057650"/>
          </a:xfrm>
          <a:prstGeom prst="ellipse">
            <a:avLst/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GB" altLang="ja-JP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608320" y="2918566"/>
            <a:ext cx="4481286" cy="134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Agencies only suggest the best companies which their “product (premium), “commission”, “sales tool” and “sales tool/new business process/after service” comes </a:t>
            </a:r>
            <a:r>
              <a:rPr lang="en-US" altLang="ja-JP" sz="1100" dirty="0">
                <a:solidFill>
                  <a:schemeClr val="accent2"/>
                </a:solidFill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into the top 5</a:t>
            </a:r>
            <a:r>
              <a:rPr lang="en-US" altLang="ja-JP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  </a:t>
            </a:r>
            <a:endParaRPr lang="ja-JP" altLang="en-US" sz="1100" dirty="0">
              <a:solidFill>
                <a:srgbClr val="0000FF"/>
              </a:solidFill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  <a:p>
            <a:pPr>
              <a:spcBef>
                <a:spcPct val="40000"/>
              </a:spcBef>
            </a:pPr>
            <a:r>
              <a:rPr lang="en-US" altLang="ja-JP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Out of these companies, the base proposal to the customer is chosen upon the </a:t>
            </a:r>
            <a:r>
              <a:rPr lang="en-US" altLang="ja-JP" sz="1100" dirty="0">
                <a:solidFill>
                  <a:schemeClr val="accent2"/>
                </a:solidFill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usability of “sales tool/new business process”.</a:t>
            </a:r>
            <a:r>
              <a:rPr lang="ja-JP" altLang="en-US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 </a:t>
            </a:r>
            <a:r>
              <a:rPr lang="en-US" altLang="ja-JP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(At the agencies we interviewed, sales tool of Sony Life and NKSJ </a:t>
            </a:r>
            <a:r>
              <a:rPr lang="en-US" altLang="ja-JP" sz="1100" b="0" dirty="0" err="1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Himawari</a:t>
            </a:r>
            <a:r>
              <a:rPr lang="en-US" altLang="ja-JP" sz="1100" b="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 is highly rated, gets many chances to be used for base proposal)</a:t>
            </a:r>
            <a:endParaRPr lang="ja-JP" altLang="en-US" sz="1100" b="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096414" y="2575277"/>
            <a:ext cx="2950057" cy="20177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295" y="2247901"/>
            <a:ext cx="4431025" cy="38766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GB" altLang="ja-JP" dirty="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04623" y="3180145"/>
            <a:ext cx="1093744" cy="9722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Number of 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Agencies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04025" y="4558095"/>
            <a:ext cx="1148184" cy="9581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MGA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Branch Network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(Agency Support/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Training)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703" y="2380044"/>
            <a:ext cx="1093744" cy="9935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Product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(Premium)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096413" y="3081719"/>
            <a:ext cx="1061575" cy="9793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Commission/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Incentives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650960" y="4593019"/>
            <a:ext cx="1123438" cy="965200"/>
          </a:xfrm>
          <a:prstGeom prst="ellipse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Sales Tool/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New Business 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Process/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After service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56418" y="4047767"/>
            <a:ext cx="2626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2000" dirty="0">
                <a:solidFill>
                  <a:srgbClr val="FF0066"/>
                </a:solidFill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Expand/Enhance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156419" y="1934291"/>
            <a:ext cx="2356746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75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ja-JP" b="1" dirty="0">
                <a:latin typeface="Candara" panose="020E0502030303020204" pitchFamily="34" charset="0"/>
              </a:rPr>
              <a:t>Success Factors 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096412" y="5568593"/>
            <a:ext cx="4477320" cy="613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7"/>
          <p:cNvSpPr txBox="1">
            <a:spLocks noChangeArrowheads="1"/>
          </p:cNvSpPr>
          <p:nvPr/>
        </p:nvSpPr>
        <p:spPr>
          <a:xfrm>
            <a:off x="204624" y="1095375"/>
            <a:ext cx="6875420" cy="50958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1400" dirty="0" smtClean="0"/>
              <a:t>There are several success factors for MGA retail strategy. 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One is the “Sales Tool/New Business Process”</a:t>
            </a:r>
            <a:endParaRPr lang="ja-JP" altLang="en-US" sz="1400" dirty="0" smtClean="0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055809" y="1065214"/>
            <a:ext cx="3433829" cy="796925"/>
          </a:xfrm>
          <a:prstGeom prst="cloudCallout">
            <a:avLst>
              <a:gd name="adj1" fmla="val -41157"/>
              <a:gd name="adj2" fmla="val 103185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400" dirty="0">
                <a:ea typeface="Arial Unicode MS" pitchFamily="50" charset="-128"/>
                <a:cs typeface="Arial Unicode MS" pitchFamily="50" charset="-128"/>
              </a:rPr>
              <a:t>We must not miss sales opportunities </a:t>
            </a:r>
            <a:endParaRPr lang="ja-JP" altLang="en-US" sz="1000" dirty="0"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45831" y="2298279"/>
            <a:ext cx="3660879" cy="276999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200" dirty="0" smtClean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Results </a:t>
            </a:r>
            <a:r>
              <a:rPr lang="en-US" altLang="ja-JP" sz="12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from interviewing individual agencies</a:t>
            </a:r>
            <a:endParaRPr lang="ja-JP" altLang="en-US" sz="120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945829" y="4506913"/>
            <a:ext cx="4143777" cy="26161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1100" dirty="0" smtClean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What </a:t>
            </a:r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is a superior “sales tool/new business process</a:t>
            </a:r>
            <a:endParaRPr lang="ja-JP" altLang="en-US" sz="110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046470" y="4838700"/>
            <a:ext cx="1033574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Quick Response</a:t>
            </a:r>
            <a:endParaRPr lang="ja-JP" altLang="en-US" sz="110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469475" y="5224768"/>
            <a:ext cx="768069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Easy view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8492806" y="4822825"/>
            <a:ext cx="1596798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Fast to re-illustration/</a:t>
            </a:r>
          </a:p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Re-calculation</a:t>
            </a:r>
            <a:endParaRPr lang="ja-JP" altLang="en-US" sz="110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218079" y="5235575"/>
            <a:ext cx="1033574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With Guidance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7185660" y="4822825"/>
            <a:ext cx="1226820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Easy to </a:t>
            </a:r>
          </a:p>
          <a:p>
            <a:pPr algn="ctr"/>
            <a:r>
              <a:rPr lang="en-US" altLang="ja-JP" sz="1100" dirty="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Understand</a:t>
            </a:r>
            <a:endParaRPr lang="ja-JP" altLang="en-US" sz="1100" dirty="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6933724" y="5619750"/>
            <a:ext cx="919786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No Document 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Defects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8573135" y="5235575"/>
            <a:ext cx="1033574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Shortens 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sales time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8069262" y="5626100"/>
            <a:ext cx="843928" cy="361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Easy to </a:t>
            </a:r>
          </a:p>
          <a:p>
            <a:pPr algn="ctr"/>
            <a:r>
              <a:rPr lang="en-US" altLang="ja-JP" sz="1100">
                <a:latin typeface="Candara" panose="020E0502030303020204" pitchFamily="34" charset="0"/>
                <a:ea typeface="Arial Unicode MS" pitchFamily="50" charset="-128"/>
                <a:cs typeface="Arial Unicode MS" pitchFamily="50" charset="-128"/>
              </a:rPr>
              <a:t>Explain</a:t>
            </a:r>
            <a:endParaRPr lang="ja-JP" altLang="en-US" sz="1100">
              <a:latin typeface="Candara" panose="020E0502030303020204" pitchFamily="34" charset="0"/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5720" y="2781925"/>
            <a:ext cx="527259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portlets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in SPI Portal will be implemented using a layered architecture comprising of: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Client Layer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Presentation Layer (Portal)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Business Layer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Access Layer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Layer 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diagram below depicts the high level components in each layer for Illustration Module.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6" descr="Layered Architecture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7" y="1524000"/>
            <a:ext cx="919800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" y="234395"/>
            <a:ext cx="990219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High Level Architecture proposed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997" y="5969389"/>
            <a:ext cx="919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*Illustration above depicts </a:t>
            </a:r>
            <a:r>
              <a:rPr lang="en-US" i="1" dirty="0"/>
              <a:t>the high level components in each layer for </a:t>
            </a:r>
            <a:r>
              <a:rPr lang="en-US" i="1" dirty="0" smtClean="0"/>
              <a:t>the Illustration </a:t>
            </a:r>
            <a:r>
              <a:rPr lang="en-US" i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6358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Technology stack Proposed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68475"/>
              </p:ext>
            </p:extLst>
          </p:nvPr>
        </p:nvGraphicFramePr>
        <p:xfrm>
          <a:off x="438150" y="940405"/>
          <a:ext cx="7454197" cy="5760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2576"/>
                <a:gridCol w="1621621"/>
              </a:tblGrid>
              <a:tr h="136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Product / Software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4851" marR="44851" marT="19500" marB="195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Version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4851" marR="44851" marT="19500" marB="19500" anchor="ctr"/>
                </a:tc>
              </a:tr>
              <a:tr h="11673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ndara" panose="020E0502030303020204" pitchFamily="34" charset="0"/>
                        </a:rPr>
                        <a:t>UI Layer</a:t>
                      </a:r>
                      <a:endParaRPr lang="en-US" sz="1400" b="1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HTML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CSS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260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JQuery Mobile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1.3.1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JSON 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Candara" panose="020E0502030303020204" pitchFamily="34" charset="0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ndara" panose="020E0502030303020204" pitchFamily="34" charset="0"/>
                        </a:rPr>
                        <a:t>Portal Layer</a:t>
                      </a:r>
                      <a:endParaRPr lang="en-US" sz="1400" b="1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JSR 286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ndara" panose="020E0502030303020204" pitchFamily="34" charset="0"/>
                        </a:rPr>
                        <a:t>Portlet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 2.0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Spring MVC Portlet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3.2.3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Business Services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Spring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3.2.3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88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REST 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 marL="4049" marR="4049" marT="3521" marB="0" anchor="ctr"/>
                </a:tc>
              </a:tr>
              <a:tr h="188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Websphere</a:t>
                      </a: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 Content Manager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ndara" panose="020E0502030303020204" pitchFamily="34" charset="0"/>
                        </a:rPr>
                        <a:t>Data Access Layer</a:t>
                      </a:r>
                      <a:endParaRPr lang="en-US" sz="1400" b="1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JPA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2.0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Hibernate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4.2.3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ndara" panose="020E0502030303020204" pitchFamily="34" charset="0"/>
                        </a:rPr>
                        <a:t>General</a:t>
                      </a:r>
                      <a:endParaRPr lang="en-US" sz="1400" b="1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5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JEE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Log4J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1.2.15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Acrobat Reader 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6.1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145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Software Infrastructure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ndara" panose="020E0502030303020204" pitchFamily="34" charset="0"/>
                        </a:rPr>
                        <a:t>Client</a:t>
                      </a:r>
                      <a:endParaRPr lang="en-US" sz="1400" b="1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400" b="1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IBM HTTP Server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8.0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9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IBM WebSphere Portal Server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8.0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3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IBM WebSphere Application Server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8.0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  <a:tr h="130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DB2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V9.7.5 EE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4049" marR="4049" marT="352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67" y="-64997"/>
            <a:ext cx="918311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Achieved Benefits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69898"/>
              </p:ext>
            </p:extLst>
          </p:nvPr>
        </p:nvGraphicFramePr>
        <p:xfrm>
          <a:off x="135289" y="950889"/>
          <a:ext cx="10102611" cy="481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32"/>
                <a:gridCol w="7258479"/>
              </a:tblGrid>
              <a:tr h="336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Benefit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Approach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Enhanced 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Sales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Packaged 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product offerings and ability to meet diverse requirements of the </a:t>
                      </a: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customers</a:t>
                      </a: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Renovate new business infrastructure and processes to increase the sales opportunity</a:t>
                      </a: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Support business growth by implementing efficient and effective back office operations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INCREASE IN ANNUAL SALES NUMBERS BY ~30-40%</a:t>
                      </a:r>
                    </a:p>
                  </a:txBody>
                  <a:tcPr marL="78867" marR="78867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Better customer satisfaction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Quick and efficient application and illustration</a:t>
                      </a: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</a:rPr>
                        <a:t> experience</a:t>
                      </a: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Customer-centricity focus via improved customer experience through more effective sales processes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Increased transparency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Packaged </a:t>
                      </a: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offering provides lot of flexibility and freedom for the customers and agents and enables them to have a holistic view of all the products and policies from the customer perspective.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ndara" panose="020E0502030303020204" pitchFamily="34" charset="0"/>
                        </a:rPr>
                        <a:t>Process Efficiency and increased productivity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</a:rPr>
                        <a:t>Consolidated new business</a:t>
                      </a: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</a:rPr>
                        <a:t> processing across channels</a:t>
                      </a:r>
                      <a:endParaRPr lang="en-US" sz="1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Cross selling of retail products for</a:t>
                      </a: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 corporate customers with multi-product and multi-insured capability</a:t>
                      </a: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Improve</a:t>
                      </a: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 in operations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Predictive Modeling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7338" lvl="0" indent="-287338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Candara" panose="020E0502030303020204" pitchFamily="34" charset="0"/>
                        </a:rPr>
                        <a:t>Trends in business can be derived from the available data and can be used for sales forecast. 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Time to market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IGATE build this product  in  5 months time which was a crunch schedule as compared to the initial Estimate of 8 months. This was done utilizing a Hybrid Iterative Method approach for Development.</a:t>
                      </a:r>
                    </a:p>
                    <a:p>
                      <a:pPr marL="285750" lvl="0" indent="-285750">
                        <a:spcAft>
                          <a:spcPts val="0"/>
                        </a:spcAft>
                        <a:buClr>
                          <a:srgbClr val="0033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effectLst/>
                          <a:latin typeface="Candara" panose="020E0502030303020204" pitchFamily="34" charset="0"/>
                          <a:ea typeface="ＭＳ 明朝"/>
                        </a:rPr>
                        <a:t>Manulife was able to launch the products  much earlier to gain the competitive advantage in the market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ＭＳ 明朝"/>
                      </a:endParaRPr>
                    </a:p>
                  </a:txBody>
                  <a:tcPr marL="78867" marR="788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1128</Words>
  <Application>Microsoft Office PowerPoint</Application>
  <PresentationFormat>Custom</PresentationFormat>
  <Paragraphs>190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IGSL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513606</dc:creator>
  <cp:lastModifiedBy>Jani Basha Shaik</cp:lastModifiedBy>
  <cp:revision>122</cp:revision>
  <dcterms:created xsi:type="dcterms:W3CDTF">2014-09-11T04:34:35Z</dcterms:created>
  <dcterms:modified xsi:type="dcterms:W3CDTF">2017-05-31T12:23:47Z</dcterms:modified>
</cp:coreProperties>
</file>