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45"/>
  </p:notesMasterIdLst>
  <p:sldIdLst>
    <p:sldId id="257" r:id="rId4"/>
    <p:sldId id="411" r:id="rId5"/>
    <p:sldId id="399" r:id="rId6"/>
    <p:sldId id="400" r:id="rId7"/>
    <p:sldId id="401" r:id="rId8"/>
    <p:sldId id="315" r:id="rId9"/>
    <p:sldId id="398" r:id="rId10"/>
    <p:sldId id="432" r:id="rId11"/>
    <p:sldId id="433" r:id="rId12"/>
    <p:sldId id="412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13" r:id="rId21"/>
    <p:sldId id="392" r:id="rId22"/>
    <p:sldId id="424" r:id="rId23"/>
    <p:sldId id="425" r:id="rId24"/>
    <p:sldId id="431" r:id="rId25"/>
    <p:sldId id="426" r:id="rId26"/>
    <p:sldId id="427" r:id="rId27"/>
    <p:sldId id="428" r:id="rId28"/>
    <p:sldId id="429" r:id="rId29"/>
    <p:sldId id="430" r:id="rId30"/>
    <p:sldId id="410" r:id="rId31"/>
    <p:sldId id="414" r:id="rId32"/>
    <p:sldId id="409" r:id="rId33"/>
    <p:sldId id="310" r:id="rId34"/>
    <p:sldId id="415" r:id="rId35"/>
    <p:sldId id="418" r:id="rId36"/>
    <p:sldId id="419" r:id="rId37"/>
    <p:sldId id="420" r:id="rId38"/>
    <p:sldId id="422" r:id="rId39"/>
    <p:sldId id="421" r:id="rId40"/>
    <p:sldId id="423" r:id="rId41"/>
    <p:sldId id="416" r:id="rId42"/>
    <p:sldId id="417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00"/>
    <a:srgbClr val="FFFFCC"/>
    <a:srgbClr val="6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3" d="100"/>
          <a:sy n="73" d="100"/>
        </p:scale>
        <p:origin x="-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1E218-C49B-4182-9F45-AD4D011A482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10D47B-0C2C-46A1-96C5-0FD238D49FFC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Manulife Portal</a:t>
          </a:r>
          <a:endParaRPr lang="en-US" dirty="0"/>
        </a:p>
      </dgm:t>
    </dgm:pt>
    <dgm:pt modelId="{6AF62C37-A224-4A6C-B96F-6D5F52722B8D}" type="parTrans" cxnId="{613A6E8E-9E1D-4D83-82C2-3217B751B28C}">
      <dgm:prSet/>
      <dgm:spPr/>
      <dgm:t>
        <a:bodyPr/>
        <a:lstStyle/>
        <a:p>
          <a:endParaRPr lang="en-US"/>
        </a:p>
      </dgm:t>
    </dgm:pt>
    <dgm:pt modelId="{F00A5647-77FC-48C4-AFC8-813A4ACDB08A}" type="sibTrans" cxnId="{613A6E8E-9E1D-4D83-82C2-3217B751B28C}">
      <dgm:prSet/>
      <dgm:spPr/>
      <dgm:t>
        <a:bodyPr/>
        <a:lstStyle/>
        <a:p>
          <a:endParaRPr lang="en-US"/>
        </a:p>
      </dgm:t>
    </dgm:pt>
    <dgm:pt modelId="{7644B9CD-96B5-4B59-BD2F-9877F8BD2347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Server Centric - Portal</a:t>
          </a:r>
          <a:endParaRPr lang="en-US" dirty="0"/>
        </a:p>
      </dgm:t>
    </dgm:pt>
    <dgm:pt modelId="{5C8BB124-624E-405B-ABBA-95AF04998C23}" type="parTrans" cxnId="{3870845A-8AE4-41DC-B229-587F72FB2AE1}">
      <dgm:prSet/>
      <dgm:spPr/>
      <dgm:t>
        <a:bodyPr/>
        <a:lstStyle/>
        <a:p>
          <a:endParaRPr lang="en-US"/>
        </a:p>
      </dgm:t>
    </dgm:pt>
    <dgm:pt modelId="{94E889FC-D9AC-42E1-961D-AD9ED60B533C}" type="sibTrans" cxnId="{3870845A-8AE4-41DC-B229-587F72FB2AE1}">
      <dgm:prSet/>
      <dgm:spPr/>
      <dgm:t>
        <a:bodyPr/>
        <a:lstStyle/>
        <a:p>
          <a:endParaRPr lang="en-US"/>
        </a:p>
      </dgm:t>
    </dgm:pt>
    <dgm:pt modelId="{6BABF27D-B5A0-43B9-B845-EFF8A75B8AD3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Client Side Rendering</a:t>
          </a:r>
          <a:endParaRPr lang="en-US" dirty="0"/>
        </a:p>
      </dgm:t>
    </dgm:pt>
    <dgm:pt modelId="{B11D5F58-A753-4E10-9978-9D7086B569BE}" type="parTrans" cxnId="{293DF3EA-91E5-48F4-B465-E16364D62469}">
      <dgm:prSet/>
      <dgm:spPr/>
      <dgm:t>
        <a:bodyPr/>
        <a:lstStyle/>
        <a:p>
          <a:endParaRPr lang="en-US"/>
        </a:p>
      </dgm:t>
    </dgm:pt>
    <dgm:pt modelId="{D7EB3592-7FD4-4F0E-A5C4-5C107DAE3E37}" type="sibTrans" cxnId="{293DF3EA-91E5-48F4-B465-E16364D62469}">
      <dgm:prSet/>
      <dgm:spPr/>
      <dgm:t>
        <a:bodyPr/>
        <a:lstStyle/>
        <a:p>
          <a:endParaRPr lang="en-US"/>
        </a:p>
      </dgm:t>
    </dgm:pt>
    <dgm:pt modelId="{412F5740-2A76-4F02-B6EE-0AB72A8AD62C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Server Side Rendering</a:t>
          </a:r>
          <a:endParaRPr lang="en-US" dirty="0"/>
        </a:p>
      </dgm:t>
    </dgm:pt>
    <dgm:pt modelId="{B86CFD33-8FC3-4953-A334-4C1CFB8433B5}" type="parTrans" cxnId="{9C438DF1-6940-4BD4-A1C5-BDE910D95272}">
      <dgm:prSet/>
      <dgm:spPr/>
      <dgm:t>
        <a:bodyPr/>
        <a:lstStyle/>
        <a:p>
          <a:endParaRPr lang="en-US"/>
        </a:p>
      </dgm:t>
    </dgm:pt>
    <dgm:pt modelId="{C647B27C-52E7-4FD1-9DBC-C952456E037B}" type="sibTrans" cxnId="{9C438DF1-6940-4BD4-A1C5-BDE910D95272}">
      <dgm:prSet/>
      <dgm:spPr/>
      <dgm:t>
        <a:bodyPr/>
        <a:lstStyle/>
        <a:p>
          <a:endParaRPr lang="en-US"/>
        </a:p>
      </dgm:t>
    </dgm:pt>
    <dgm:pt modelId="{1BE35766-1336-4393-8267-FABE83B8789C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Client Centric – Standard WEB</a:t>
          </a:r>
          <a:endParaRPr lang="en-US" dirty="0"/>
        </a:p>
      </dgm:t>
    </dgm:pt>
    <dgm:pt modelId="{9B763838-B99B-444A-9D48-1281AE7DB19C}" type="parTrans" cxnId="{ABBA2744-7228-4A3A-A5EC-EE36697B3DEC}">
      <dgm:prSet/>
      <dgm:spPr/>
      <dgm:t>
        <a:bodyPr/>
        <a:lstStyle/>
        <a:p>
          <a:endParaRPr lang="en-US"/>
        </a:p>
      </dgm:t>
    </dgm:pt>
    <dgm:pt modelId="{D22A79C2-52A2-4CA2-A0BB-0CF29606489A}" type="sibTrans" cxnId="{ABBA2744-7228-4A3A-A5EC-EE36697B3DEC}">
      <dgm:prSet/>
      <dgm:spPr/>
      <dgm:t>
        <a:bodyPr/>
        <a:lstStyle/>
        <a:p>
          <a:endParaRPr lang="en-US"/>
        </a:p>
      </dgm:t>
    </dgm:pt>
    <dgm:pt modelId="{DD9DA59C-3D67-40D0-8371-347342AC31A9}">
      <dgm:prSet phldrT="[Text]"/>
      <dgm:spPr>
        <a:solidFill>
          <a:srgbClr val="003300"/>
        </a:solidFill>
      </dgm:spPr>
      <dgm:t>
        <a:bodyPr/>
        <a:lstStyle/>
        <a:p>
          <a:r>
            <a:rPr lang="en-US" dirty="0" smtClean="0"/>
            <a:t>Single Page Client WEB</a:t>
          </a:r>
          <a:endParaRPr lang="en-US" dirty="0"/>
        </a:p>
      </dgm:t>
    </dgm:pt>
    <dgm:pt modelId="{934FCD2F-138B-4519-A4EE-8AAB5B727EE2}" type="parTrans" cxnId="{54B7F7E9-F70B-4253-943F-DF33F5A5AA5D}">
      <dgm:prSet/>
      <dgm:spPr/>
      <dgm:t>
        <a:bodyPr/>
        <a:lstStyle/>
        <a:p>
          <a:endParaRPr lang="en-US"/>
        </a:p>
      </dgm:t>
    </dgm:pt>
    <dgm:pt modelId="{9EA24D33-FCCC-4676-BBEB-CC069F555725}" type="sibTrans" cxnId="{54B7F7E9-F70B-4253-943F-DF33F5A5AA5D}">
      <dgm:prSet/>
      <dgm:spPr/>
      <dgm:t>
        <a:bodyPr/>
        <a:lstStyle/>
        <a:p>
          <a:endParaRPr lang="en-US"/>
        </a:p>
      </dgm:t>
    </dgm:pt>
    <dgm:pt modelId="{DE2C6590-6551-472E-98DC-69471AFC3B01}" type="pres">
      <dgm:prSet presAssocID="{8E01E218-C49B-4182-9F45-AD4D011A48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DABB-0C23-45B0-B733-0C157185C31D}" type="pres">
      <dgm:prSet presAssocID="{2F10D47B-0C2C-46A1-96C5-0FD238D49FFC}" presName="root1" presStyleCnt="0"/>
      <dgm:spPr/>
    </dgm:pt>
    <dgm:pt modelId="{F58FFFFE-C08F-492C-8132-716D1C5DF249}" type="pres">
      <dgm:prSet presAssocID="{2F10D47B-0C2C-46A1-96C5-0FD238D49FF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F3797-4BBB-4275-86DA-E2B0FC3DF3A7}" type="pres">
      <dgm:prSet presAssocID="{2F10D47B-0C2C-46A1-96C5-0FD238D49FFC}" presName="level2hierChild" presStyleCnt="0"/>
      <dgm:spPr/>
    </dgm:pt>
    <dgm:pt modelId="{21F5861B-E7E1-40DA-9EC8-D24EFD66B331}" type="pres">
      <dgm:prSet presAssocID="{5C8BB124-624E-405B-ABBA-95AF04998C2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424770F-9760-45F5-8580-FE8900FAB8A9}" type="pres">
      <dgm:prSet presAssocID="{5C8BB124-624E-405B-ABBA-95AF04998C2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C5803C-407F-46EF-A8AE-B072A11EF506}" type="pres">
      <dgm:prSet presAssocID="{7644B9CD-96B5-4B59-BD2F-9877F8BD2347}" presName="root2" presStyleCnt="0"/>
      <dgm:spPr/>
    </dgm:pt>
    <dgm:pt modelId="{CDE1AF89-AEC6-498B-8EEC-5A1BDE16D273}" type="pres">
      <dgm:prSet presAssocID="{7644B9CD-96B5-4B59-BD2F-9877F8BD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DC3BEC-5DC5-4990-A01C-A3546D9D2CE2}" type="pres">
      <dgm:prSet presAssocID="{7644B9CD-96B5-4B59-BD2F-9877F8BD2347}" presName="level3hierChild" presStyleCnt="0"/>
      <dgm:spPr/>
    </dgm:pt>
    <dgm:pt modelId="{318F4B51-F3E0-4DD3-A3BF-6537BF728E09}" type="pres">
      <dgm:prSet presAssocID="{B11D5F58-A753-4E10-9978-9D7086B569B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E7487EC-6E66-4487-B3C8-B8693460333C}" type="pres">
      <dgm:prSet presAssocID="{B11D5F58-A753-4E10-9978-9D7086B569B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1B0FDF6-A2FC-4DE3-9F88-31FF8E488344}" type="pres">
      <dgm:prSet presAssocID="{6BABF27D-B5A0-43B9-B845-EFF8A75B8AD3}" presName="root2" presStyleCnt="0"/>
      <dgm:spPr/>
    </dgm:pt>
    <dgm:pt modelId="{140250F3-D33A-44F5-93D9-08D5C381F7D0}" type="pres">
      <dgm:prSet presAssocID="{6BABF27D-B5A0-43B9-B845-EFF8A75B8AD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131B2-B4C9-4861-BF57-4D23F632CCB6}" type="pres">
      <dgm:prSet presAssocID="{6BABF27D-B5A0-43B9-B845-EFF8A75B8AD3}" presName="level3hierChild" presStyleCnt="0"/>
      <dgm:spPr/>
    </dgm:pt>
    <dgm:pt modelId="{40B3C758-9821-4E14-A1A8-E5C94661A277}" type="pres">
      <dgm:prSet presAssocID="{B86CFD33-8FC3-4953-A334-4C1CFB8433B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FBF82CDA-828E-4929-B56B-04CD726CBFD9}" type="pres">
      <dgm:prSet presAssocID="{B86CFD33-8FC3-4953-A334-4C1CFB8433B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B2E6198D-3A6F-417C-A888-BD9F8F48A362}" type="pres">
      <dgm:prSet presAssocID="{412F5740-2A76-4F02-B6EE-0AB72A8AD62C}" presName="root2" presStyleCnt="0"/>
      <dgm:spPr/>
    </dgm:pt>
    <dgm:pt modelId="{E9164C8D-D267-4CDF-8490-C58F3AB0D53E}" type="pres">
      <dgm:prSet presAssocID="{412F5740-2A76-4F02-B6EE-0AB72A8AD62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C16E-AA78-4230-B1A2-9BC06D1CA908}" type="pres">
      <dgm:prSet presAssocID="{412F5740-2A76-4F02-B6EE-0AB72A8AD62C}" presName="level3hierChild" presStyleCnt="0"/>
      <dgm:spPr/>
    </dgm:pt>
    <dgm:pt modelId="{8AD38E49-EBF3-4D47-98F8-197F83410A84}" type="pres">
      <dgm:prSet presAssocID="{9B763838-B99B-444A-9D48-1281AE7DB19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D6D342-601B-43CF-8D89-82C795E4274B}" type="pres">
      <dgm:prSet presAssocID="{9B763838-B99B-444A-9D48-1281AE7DB19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F955BBF-FAE0-49D8-BE9D-B679BF08C2CC}" type="pres">
      <dgm:prSet presAssocID="{1BE35766-1336-4393-8267-FABE83B8789C}" presName="root2" presStyleCnt="0"/>
      <dgm:spPr/>
    </dgm:pt>
    <dgm:pt modelId="{82A380A4-0994-457A-96B7-FF4FA449EE82}" type="pres">
      <dgm:prSet presAssocID="{1BE35766-1336-4393-8267-FABE83B8789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B954D4-12B0-4065-9612-7893067308FA}" type="pres">
      <dgm:prSet presAssocID="{1BE35766-1336-4393-8267-FABE83B8789C}" presName="level3hierChild" presStyleCnt="0"/>
      <dgm:spPr/>
    </dgm:pt>
    <dgm:pt modelId="{9320E131-DA85-41E8-8087-90180C129DF3}" type="pres">
      <dgm:prSet presAssocID="{934FCD2F-138B-4519-A4EE-8AAB5B727EE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7CA26B4-2736-441C-ACAE-C32B81290B9A}" type="pres">
      <dgm:prSet presAssocID="{934FCD2F-138B-4519-A4EE-8AAB5B727EE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1EEFA0F-A93F-4383-B968-A471047A8B36}" type="pres">
      <dgm:prSet presAssocID="{DD9DA59C-3D67-40D0-8371-347342AC31A9}" presName="root2" presStyleCnt="0"/>
      <dgm:spPr/>
    </dgm:pt>
    <dgm:pt modelId="{85DE31A8-FC91-43DC-8A1B-CEA18BB5DB42}" type="pres">
      <dgm:prSet presAssocID="{DD9DA59C-3D67-40D0-8371-347342AC31A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EABDFB-6F30-47A4-83B0-4452D627B507}" type="pres">
      <dgm:prSet presAssocID="{DD9DA59C-3D67-40D0-8371-347342AC31A9}" presName="level3hierChild" presStyleCnt="0"/>
      <dgm:spPr/>
    </dgm:pt>
  </dgm:ptLst>
  <dgm:cxnLst>
    <dgm:cxn modelId="{4B355CEC-7C03-43FF-A8B9-CD4852B2C864}" type="presOf" srcId="{5C8BB124-624E-405B-ABBA-95AF04998C23}" destId="{21F5861B-E7E1-40DA-9EC8-D24EFD66B331}" srcOrd="0" destOrd="0" presId="urn:microsoft.com/office/officeart/2005/8/layout/hierarchy2"/>
    <dgm:cxn modelId="{7A283E58-3CD3-4390-816D-5484DF017642}" type="presOf" srcId="{8E01E218-C49B-4182-9F45-AD4D011A4828}" destId="{DE2C6590-6551-472E-98DC-69471AFC3B01}" srcOrd="0" destOrd="0" presId="urn:microsoft.com/office/officeart/2005/8/layout/hierarchy2"/>
    <dgm:cxn modelId="{10BE047F-1AC4-41C4-B3F9-54089A995C84}" type="presOf" srcId="{934FCD2F-138B-4519-A4EE-8AAB5B727EE2}" destId="{07CA26B4-2736-441C-ACAE-C32B81290B9A}" srcOrd="1" destOrd="0" presId="urn:microsoft.com/office/officeart/2005/8/layout/hierarchy2"/>
    <dgm:cxn modelId="{EBDCB321-80DB-464F-90B2-FAE71773049A}" type="presOf" srcId="{B11D5F58-A753-4E10-9978-9D7086B569BE}" destId="{318F4B51-F3E0-4DD3-A3BF-6537BF728E09}" srcOrd="0" destOrd="0" presId="urn:microsoft.com/office/officeart/2005/8/layout/hierarchy2"/>
    <dgm:cxn modelId="{54B7F7E9-F70B-4253-943F-DF33F5A5AA5D}" srcId="{1BE35766-1336-4393-8267-FABE83B8789C}" destId="{DD9DA59C-3D67-40D0-8371-347342AC31A9}" srcOrd="0" destOrd="0" parTransId="{934FCD2F-138B-4519-A4EE-8AAB5B727EE2}" sibTransId="{9EA24D33-FCCC-4676-BBEB-CC069F555725}"/>
    <dgm:cxn modelId="{E5144551-07D3-4877-A997-8A9B2F911123}" type="presOf" srcId="{7644B9CD-96B5-4B59-BD2F-9877F8BD2347}" destId="{CDE1AF89-AEC6-498B-8EEC-5A1BDE16D273}" srcOrd="0" destOrd="0" presId="urn:microsoft.com/office/officeart/2005/8/layout/hierarchy2"/>
    <dgm:cxn modelId="{293DF3EA-91E5-48F4-B465-E16364D62469}" srcId="{7644B9CD-96B5-4B59-BD2F-9877F8BD2347}" destId="{6BABF27D-B5A0-43B9-B845-EFF8A75B8AD3}" srcOrd="0" destOrd="0" parTransId="{B11D5F58-A753-4E10-9978-9D7086B569BE}" sibTransId="{D7EB3592-7FD4-4F0E-A5C4-5C107DAE3E37}"/>
    <dgm:cxn modelId="{868AEF0C-FB14-4B23-9C57-FFDE08ADA775}" type="presOf" srcId="{9B763838-B99B-444A-9D48-1281AE7DB19C}" destId="{8AD38E49-EBF3-4D47-98F8-197F83410A84}" srcOrd="0" destOrd="0" presId="urn:microsoft.com/office/officeart/2005/8/layout/hierarchy2"/>
    <dgm:cxn modelId="{A0BDA62E-688D-4E27-83B2-42F4DEDAED60}" type="presOf" srcId="{934FCD2F-138B-4519-A4EE-8AAB5B727EE2}" destId="{9320E131-DA85-41E8-8087-90180C129DF3}" srcOrd="0" destOrd="0" presId="urn:microsoft.com/office/officeart/2005/8/layout/hierarchy2"/>
    <dgm:cxn modelId="{31B9FAC1-F52F-480C-BD00-353AF7AA594C}" type="presOf" srcId="{412F5740-2A76-4F02-B6EE-0AB72A8AD62C}" destId="{E9164C8D-D267-4CDF-8490-C58F3AB0D53E}" srcOrd="0" destOrd="0" presId="urn:microsoft.com/office/officeart/2005/8/layout/hierarchy2"/>
    <dgm:cxn modelId="{0C4A7BE4-DA0E-41B0-8761-0830BED35065}" type="presOf" srcId="{6BABF27D-B5A0-43B9-B845-EFF8A75B8AD3}" destId="{140250F3-D33A-44F5-93D9-08D5C381F7D0}" srcOrd="0" destOrd="0" presId="urn:microsoft.com/office/officeart/2005/8/layout/hierarchy2"/>
    <dgm:cxn modelId="{256BE006-A799-4C40-BB1A-4111D2E07CCA}" type="presOf" srcId="{B11D5F58-A753-4E10-9978-9D7086B569BE}" destId="{3E7487EC-6E66-4487-B3C8-B8693460333C}" srcOrd="1" destOrd="0" presId="urn:microsoft.com/office/officeart/2005/8/layout/hierarchy2"/>
    <dgm:cxn modelId="{613A6E8E-9E1D-4D83-82C2-3217B751B28C}" srcId="{8E01E218-C49B-4182-9F45-AD4D011A4828}" destId="{2F10D47B-0C2C-46A1-96C5-0FD238D49FFC}" srcOrd="0" destOrd="0" parTransId="{6AF62C37-A224-4A6C-B96F-6D5F52722B8D}" sibTransId="{F00A5647-77FC-48C4-AFC8-813A4ACDB08A}"/>
    <dgm:cxn modelId="{F31CCFC5-D021-4B9B-B017-6E31B27E5A6F}" type="presOf" srcId="{B86CFD33-8FC3-4953-A334-4C1CFB8433B5}" destId="{FBF82CDA-828E-4929-B56B-04CD726CBFD9}" srcOrd="1" destOrd="0" presId="urn:microsoft.com/office/officeart/2005/8/layout/hierarchy2"/>
    <dgm:cxn modelId="{DE7E860A-602E-4FFF-BEEF-D0903A8FEF12}" type="presOf" srcId="{9B763838-B99B-444A-9D48-1281AE7DB19C}" destId="{F6D6D342-601B-43CF-8D89-82C795E4274B}" srcOrd="1" destOrd="0" presId="urn:microsoft.com/office/officeart/2005/8/layout/hierarchy2"/>
    <dgm:cxn modelId="{4BF01959-881F-4DA5-B4E0-9CCFC37BFA06}" type="presOf" srcId="{B86CFD33-8FC3-4953-A334-4C1CFB8433B5}" destId="{40B3C758-9821-4E14-A1A8-E5C94661A277}" srcOrd="0" destOrd="0" presId="urn:microsoft.com/office/officeart/2005/8/layout/hierarchy2"/>
    <dgm:cxn modelId="{7025B714-7038-4EB5-95ED-050F3ECDA9D3}" type="presOf" srcId="{1BE35766-1336-4393-8267-FABE83B8789C}" destId="{82A380A4-0994-457A-96B7-FF4FA449EE82}" srcOrd="0" destOrd="0" presId="urn:microsoft.com/office/officeart/2005/8/layout/hierarchy2"/>
    <dgm:cxn modelId="{9C438DF1-6940-4BD4-A1C5-BDE910D95272}" srcId="{7644B9CD-96B5-4B59-BD2F-9877F8BD2347}" destId="{412F5740-2A76-4F02-B6EE-0AB72A8AD62C}" srcOrd="1" destOrd="0" parTransId="{B86CFD33-8FC3-4953-A334-4C1CFB8433B5}" sibTransId="{C647B27C-52E7-4FD1-9DBC-C952456E037B}"/>
    <dgm:cxn modelId="{EA633E63-74E6-4761-8E89-3328216244FB}" type="presOf" srcId="{2F10D47B-0C2C-46A1-96C5-0FD238D49FFC}" destId="{F58FFFFE-C08F-492C-8132-716D1C5DF249}" srcOrd="0" destOrd="0" presId="urn:microsoft.com/office/officeart/2005/8/layout/hierarchy2"/>
    <dgm:cxn modelId="{97DA88B6-5F48-477F-BDE6-ADAF9100AD3B}" type="presOf" srcId="{DD9DA59C-3D67-40D0-8371-347342AC31A9}" destId="{85DE31A8-FC91-43DC-8A1B-CEA18BB5DB42}" srcOrd="0" destOrd="0" presId="urn:microsoft.com/office/officeart/2005/8/layout/hierarchy2"/>
    <dgm:cxn modelId="{3870845A-8AE4-41DC-B229-587F72FB2AE1}" srcId="{2F10D47B-0C2C-46A1-96C5-0FD238D49FFC}" destId="{7644B9CD-96B5-4B59-BD2F-9877F8BD2347}" srcOrd="0" destOrd="0" parTransId="{5C8BB124-624E-405B-ABBA-95AF04998C23}" sibTransId="{94E889FC-D9AC-42E1-961D-AD9ED60B533C}"/>
    <dgm:cxn modelId="{ABBA2744-7228-4A3A-A5EC-EE36697B3DEC}" srcId="{2F10D47B-0C2C-46A1-96C5-0FD238D49FFC}" destId="{1BE35766-1336-4393-8267-FABE83B8789C}" srcOrd="1" destOrd="0" parTransId="{9B763838-B99B-444A-9D48-1281AE7DB19C}" sibTransId="{D22A79C2-52A2-4CA2-A0BB-0CF29606489A}"/>
    <dgm:cxn modelId="{60F6C3F2-B0F2-4F0A-A7A5-420EA746E280}" type="presOf" srcId="{5C8BB124-624E-405B-ABBA-95AF04998C23}" destId="{E424770F-9760-45F5-8580-FE8900FAB8A9}" srcOrd="1" destOrd="0" presId="urn:microsoft.com/office/officeart/2005/8/layout/hierarchy2"/>
    <dgm:cxn modelId="{9607F47F-8B13-4821-9C42-CB58B9857035}" type="presParOf" srcId="{DE2C6590-6551-472E-98DC-69471AFC3B01}" destId="{1901DABB-0C23-45B0-B733-0C157185C31D}" srcOrd="0" destOrd="0" presId="urn:microsoft.com/office/officeart/2005/8/layout/hierarchy2"/>
    <dgm:cxn modelId="{BA2D055E-580E-47C7-8346-4996FE22745C}" type="presParOf" srcId="{1901DABB-0C23-45B0-B733-0C157185C31D}" destId="{F58FFFFE-C08F-492C-8132-716D1C5DF249}" srcOrd="0" destOrd="0" presId="urn:microsoft.com/office/officeart/2005/8/layout/hierarchy2"/>
    <dgm:cxn modelId="{05298612-D281-467D-8077-592EDE522AA4}" type="presParOf" srcId="{1901DABB-0C23-45B0-B733-0C157185C31D}" destId="{2B5F3797-4BBB-4275-86DA-E2B0FC3DF3A7}" srcOrd="1" destOrd="0" presId="urn:microsoft.com/office/officeart/2005/8/layout/hierarchy2"/>
    <dgm:cxn modelId="{01A5B2A6-3187-4BC4-9E66-66FDD438261D}" type="presParOf" srcId="{2B5F3797-4BBB-4275-86DA-E2B0FC3DF3A7}" destId="{21F5861B-E7E1-40DA-9EC8-D24EFD66B331}" srcOrd="0" destOrd="0" presId="urn:microsoft.com/office/officeart/2005/8/layout/hierarchy2"/>
    <dgm:cxn modelId="{E22A83C8-4BB8-41BD-91C6-74D4A1CFE7BE}" type="presParOf" srcId="{21F5861B-E7E1-40DA-9EC8-D24EFD66B331}" destId="{E424770F-9760-45F5-8580-FE8900FAB8A9}" srcOrd="0" destOrd="0" presId="urn:microsoft.com/office/officeart/2005/8/layout/hierarchy2"/>
    <dgm:cxn modelId="{3A93078C-7FB5-472B-9B24-C5D57914E9D3}" type="presParOf" srcId="{2B5F3797-4BBB-4275-86DA-E2B0FC3DF3A7}" destId="{B4C5803C-407F-46EF-A8AE-B072A11EF506}" srcOrd="1" destOrd="0" presId="urn:microsoft.com/office/officeart/2005/8/layout/hierarchy2"/>
    <dgm:cxn modelId="{7FF17402-9185-44B1-9608-1DA4E43139D8}" type="presParOf" srcId="{B4C5803C-407F-46EF-A8AE-B072A11EF506}" destId="{CDE1AF89-AEC6-498B-8EEC-5A1BDE16D273}" srcOrd="0" destOrd="0" presId="urn:microsoft.com/office/officeart/2005/8/layout/hierarchy2"/>
    <dgm:cxn modelId="{3A5931D5-65B0-486A-889E-CC97D3BB21C7}" type="presParOf" srcId="{B4C5803C-407F-46EF-A8AE-B072A11EF506}" destId="{AEDC3BEC-5DC5-4990-A01C-A3546D9D2CE2}" srcOrd="1" destOrd="0" presId="urn:microsoft.com/office/officeart/2005/8/layout/hierarchy2"/>
    <dgm:cxn modelId="{6CAF074F-DF54-4AF0-8475-611864A08172}" type="presParOf" srcId="{AEDC3BEC-5DC5-4990-A01C-A3546D9D2CE2}" destId="{318F4B51-F3E0-4DD3-A3BF-6537BF728E09}" srcOrd="0" destOrd="0" presId="urn:microsoft.com/office/officeart/2005/8/layout/hierarchy2"/>
    <dgm:cxn modelId="{5D962E40-6C9C-4952-9A56-E7F77F3BE7AB}" type="presParOf" srcId="{318F4B51-F3E0-4DD3-A3BF-6537BF728E09}" destId="{3E7487EC-6E66-4487-B3C8-B8693460333C}" srcOrd="0" destOrd="0" presId="urn:microsoft.com/office/officeart/2005/8/layout/hierarchy2"/>
    <dgm:cxn modelId="{887CC5FE-7FAB-4E91-8FDE-57679DBA04B6}" type="presParOf" srcId="{AEDC3BEC-5DC5-4990-A01C-A3546D9D2CE2}" destId="{F1B0FDF6-A2FC-4DE3-9F88-31FF8E488344}" srcOrd="1" destOrd="0" presId="urn:microsoft.com/office/officeart/2005/8/layout/hierarchy2"/>
    <dgm:cxn modelId="{89E26F60-3852-4919-AEFC-982703EB4C0C}" type="presParOf" srcId="{F1B0FDF6-A2FC-4DE3-9F88-31FF8E488344}" destId="{140250F3-D33A-44F5-93D9-08D5C381F7D0}" srcOrd="0" destOrd="0" presId="urn:microsoft.com/office/officeart/2005/8/layout/hierarchy2"/>
    <dgm:cxn modelId="{16F9A84C-5042-4E7A-993B-8AC05380EFD9}" type="presParOf" srcId="{F1B0FDF6-A2FC-4DE3-9F88-31FF8E488344}" destId="{116131B2-B4C9-4861-BF57-4D23F632CCB6}" srcOrd="1" destOrd="0" presId="urn:microsoft.com/office/officeart/2005/8/layout/hierarchy2"/>
    <dgm:cxn modelId="{42BC72EE-CA9B-4D60-9017-5D20EDF97D15}" type="presParOf" srcId="{AEDC3BEC-5DC5-4990-A01C-A3546D9D2CE2}" destId="{40B3C758-9821-4E14-A1A8-E5C94661A277}" srcOrd="2" destOrd="0" presId="urn:microsoft.com/office/officeart/2005/8/layout/hierarchy2"/>
    <dgm:cxn modelId="{63056468-CE21-4480-8913-B0227D80594D}" type="presParOf" srcId="{40B3C758-9821-4E14-A1A8-E5C94661A277}" destId="{FBF82CDA-828E-4929-B56B-04CD726CBFD9}" srcOrd="0" destOrd="0" presId="urn:microsoft.com/office/officeart/2005/8/layout/hierarchy2"/>
    <dgm:cxn modelId="{5956D9D8-8FA7-4415-972F-C030C0934D92}" type="presParOf" srcId="{AEDC3BEC-5DC5-4990-A01C-A3546D9D2CE2}" destId="{B2E6198D-3A6F-417C-A888-BD9F8F48A362}" srcOrd="3" destOrd="0" presId="urn:microsoft.com/office/officeart/2005/8/layout/hierarchy2"/>
    <dgm:cxn modelId="{6C038CA2-1B0F-4A16-9E7A-3B77FCDBAE90}" type="presParOf" srcId="{B2E6198D-3A6F-417C-A888-BD9F8F48A362}" destId="{E9164C8D-D267-4CDF-8490-C58F3AB0D53E}" srcOrd="0" destOrd="0" presId="urn:microsoft.com/office/officeart/2005/8/layout/hierarchy2"/>
    <dgm:cxn modelId="{8923FECE-A380-436F-BF45-9FD04AA134A1}" type="presParOf" srcId="{B2E6198D-3A6F-417C-A888-BD9F8F48A362}" destId="{A5B0C16E-AA78-4230-B1A2-9BC06D1CA908}" srcOrd="1" destOrd="0" presId="urn:microsoft.com/office/officeart/2005/8/layout/hierarchy2"/>
    <dgm:cxn modelId="{EC022910-ED78-4400-BD2C-4A863F0EDF81}" type="presParOf" srcId="{2B5F3797-4BBB-4275-86DA-E2B0FC3DF3A7}" destId="{8AD38E49-EBF3-4D47-98F8-197F83410A84}" srcOrd="2" destOrd="0" presId="urn:microsoft.com/office/officeart/2005/8/layout/hierarchy2"/>
    <dgm:cxn modelId="{410171B1-CFA5-4611-BC16-48ACBE879FEB}" type="presParOf" srcId="{8AD38E49-EBF3-4D47-98F8-197F83410A84}" destId="{F6D6D342-601B-43CF-8D89-82C795E4274B}" srcOrd="0" destOrd="0" presId="urn:microsoft.com/office/officeart/2005/8/layout/hierarchy2"/>
    <dgm:cxn modelId="{FC036CF3-B19A-4B16-8616-B6FF47B6D234}" type="presParOf" srcId="{2B5F3797-4BBB-4275-86DA-E2B0FC3DF3A7}" destId="{1F955BBF-FAE0-49D8-BE9D-B679BF08C2CC}" srcOrd="3" destOrd="0" presId="urn:microsoft.com/office/officeart/2005/8/layout/hierarchy2"/>
    <dgm:cxn modelId="{73863FD7-6C86-4F93-B520-342D29C20154}" type="presParOf" srcId="{1F955BBF-FAE0-49D8-BE9D-B679BF08C2CC}" destId="{82A380A4-0994-457A-96B7-FF4FA449EE82}" srcOrd="0" destOrd="0" presId="urn:microsoft.com/office/officeart/2005/8/layout/hierarchy2"/>
    <dgm:cxn modelId="{9D9F3997-2087-4BE1-BAA4-7C647801C074}" type="presParOf" srcId="{1F955BBF-FAE0-49D8-BE9D-B679BF08C2CC}" destId="{C6B954D4-12B0-4065-9612-7893067308FA}" srcOrd="1" destOrd="0" presId="urn:microsoft.com/office/officeart/2005/8/layout/hierarchy2"/>
    <dgm:cxn modelId="{F24E6D91-62FA-4EAF-A7C3-A1308F9728AC}" type="presParOf" srcId="{C6B954D4-12B0-4065-9612-7893067308FA}" destId="{9320E131-DA85-41E8-8087-90180C129DF3}" srcOrd="0" destOrd="0" presId="urn:microsoft.com/office/officeart/2005/8/layout/hierarchy2"/>
    <dgm:cxn modelId="{49A6BCBE-5B6B-411A-BC79-3D8FCF34C584}" type="presParOf" srcId="{9320E131-DA85-41E8-8087-90180C129DF3}" destId="{07CA26B4-2736-441C-ACAE-C32B81290B9A}" srcOrd="0" destOrd="0" presId="urn:microsoft.com/office/officeart/2005/8/layout/hierarchy2"/>
    <dgm:cxn modelId="{55ECBC66-4191-4804-BE04-02BAC6ADED19}" type="presParOf" srcId="{C6B954D4-12B0-4065-9612-7893067308FA}" destId="{51EEFA0F-A93F-4383-B968-A471047A8B36}" srcOrd="1" destOrd="0" presId="urn:microsoft.com/office/officeart/2005/8/layout/hierarchy2"/>
    <dgm:cxn modelId="{CE5DC167-E53C-46C2-81F1-D533E4E70766}" type="presParOf" srcId="{51EEFA0F-A93F-4383-B968-A471047A8B36}" destId="{85DE31A8-FC91-43DC-8A1B-CEA18BB5DB42}" srcOrd="0" destOrd="0" presId="urn:microsoft.com/office/officeart/2005/8/layout/hierarchy2"/>
    <dgm:cxn modelId="{DF4444ED-3545-46C0-B64A-5C72E673BF01}" type="presParOf" srcId="{51EEFA0F-A93F-4383-B968-A471047A8B36}" destId="{E1EABDFB-6F30-47A4-83B0-4452D627B5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8FFFFE-C08F-492C-8132-716D1C5DF249}">
      <dsp:nvSpPr>
        <dsp:cNvPr id="0" name=""/>
        <dsp:cNvSpPr/>
      </dsp:nvSpPr>
      <dsp:spPr>
        <a:xfrm>
          <a:off x="1587" y="1861641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Manulife Portal</a:t>
          </a:r>
          <a:endParaRPr lang="en-US" sz="1900" kern="1200" dirty="0"/>
        </a:p>
      </dsp:txBody>
      <dsp:txXfrm>
        <a:off x="1587" y="1861641"/>
        <a:ext cx="1603374" cy="801687"/>
      </dsp:txXfrm>
    </dsp:sp>
    <dsp:sp modelId="{21F5861B-E7E1-40DA-9EC8-D24EFD66B331}">
      <dsp:nvSpPr>
        <dsp:cNvPr id="0" name=""/>
        <dsp:cNvSpPr/>
      </dsp:nvSpPr>
      <dsp:spPr>
        <a:xfrm rot="18770822">
          <a:off x="1454086" y="1899003"/>
          <a:ext cx="9431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43101" y="177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770822">
        <a:off x="1902059" y="1893179"/>
        <a:ext cx="47155" cy="47155"/>
      </dsp:txXfrm>
    </dsp:sp>
    <dsp:sp modelId="{CDE1AF89-AEC6-498B-8EEC-5A1BDE16D273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Server Centric - Portal</a:t>
          </a:r>
          <a:endParaRPr lang="en-US" sz="1900" kern="1200" dirty="0"/>
        </a:p>
      </dsp:txBody>
      <dsp:txXfrm>
        <a:off x="2246312" y="1170185"/>
        <a:ext cx="1603374" cy="801687"/>
      </dsp:txXfrm>
    </dsp:sp>
    <dsp:sp modelId="{318F4B51-F3E0-4DD3-A3BF-6537BF728E09}">
      <dsp:nvSpPr>
        <dsp:cNvPr id="0" name=""/>
        <dsp:cNvSpPr/>
      </dsp:nvSpPr>
      <dsp:spPr>
        <a:xfrm rot="19457599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150616" y="1320798"/>
        <a:ext cx="39491" cy="39491"/>
      </dsp:txXfrm>
    </dsp:sp>
    <dsp:sp modelId="{140250F3-D33A-44F5-93D9-08D5C381F7D0}">
      <dsp:nvSpPr>
        <dsp:cNvPr id="0" name=""/>
        <dsp:cNvSpPr/>
      </dsp:nvSpPr>
      <dsp:spPr>
        <a:xfrm>
          <a:off x="4491037" y="709215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Client Side Rendering</a:t>
          </a:r>
          <a:endParaRPr lang="en-US" sz="1900" kern="1200" dirty="0"/>
        </a:p>
      </dsp:txBody>
      <dsp:txXfrm>
        <a:off x="4491037" y="709215"/>
        <a:ext cx="1603374" cy="801687"/>
      </dsp:txXfrm>
    </dsp:sp>
    <dsp:sp modelId="{40B3C758-9821-4E14-A1A8-E5C94661A277}">
      <dsp:nvSpPr>
        <dsp:cNvPr id="0" name=""/>
        <dsp:cNvSpPr/>
      </dsp:nvSpPr>
      <dsp:spPr>
        <a:xfrm rot="2142401">
          <a:off x="3775450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150616" y="1781769"/>
        <a:ext cx="39491" cy="39491"/>
      </dsp:txXfrm>
    </dsp:sp>
    <dsp:sp modelId="{E9164C8D-D267-4CDF-8490-C58F3AB0D53E}">
      <dsp:nvSpPr>
        <dsp:cNvPr id="0" name=""/>
        <dsp:cNvSpPr/>
      </dsp:nvSpPr>
      <dsp:spPr>
        <a:xfrm>
          <a:off x="4491037" y="1631156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Server Side Rendering</a:t>
          </a:r>
          <a:endParaRPr lang="en-US" sz="1900" kern="1200" dirty="0"/>
        </a:p>
      </dsp:txBody>
      <dsp:txXfrm>
        <a:off x="4491037" y="1631156"/>
        <a:ext cx="1603374" cy="801687"/>
      </dsp:txXfrm>
    </dsp:sp>
    <dsp:sp modelId="{8AD38E49-EBF3-4D47-98F8-197F83410A84}">
      <dsp:nvSpPr>
        <dsp:cNvPr id="0" name=""/>
        <dsp:cNvSpPr/>
      </dsp:nvSpPr>
      <dsp:spPr>
        <a:xfrm rot="2829178">
          <a:off x="1454086" y="2590458"/>
          <a:ext cx="9431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43101" y="177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29178">
        <a:off x="1902059" y="2584635"/>
        <a:ext cx="47155" cy="47155"/>
      </dsp:txXfrm>
    </dsp:sp>
    <dsp:sp modelId="{82A380A4-0994-457A-96B7-FF4FA449EE82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Client Centric – Standard WEB</a:t>
          </a:r>
          <a:endParaRPr lang="en-US" sz="1900" kern="1200" dirty="0"/>
        </a:p>
      </dsp:txBody>
      <dsp:txXfrm>
        <a:off x="2246312" y="2553096"/>
        <a:ext cx="1603374" cy="801687"/>
      </dsp:txXfrm>
    </dsp:sp>
    <dsp:sp modelId="{9320E131-DA85-41E8-8087-90180C129DF3}">
      <dsp:nvSpPr>
        <dsp:cNvPr id="0" name=""/>
        <dsp:cNvSpPr/>
      </dsp:nvSpPr>
      <dsp:spPr>
        <a:xfrm>
          <a:off x="3849687" y="2936186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2937906"/>
        <a:ext cx="32067" cy="32067"/>
      </dsp:txXfrm>
    </dsp:sp>
    <dsp:sp modelId="{85DE31A8-FC91-43DC-8A1B-CEA18BB5DB42}">
      <dsp:nvSpPr>
        <dsp:cNvPr id="0" name=""/>
        <dsp:cNvSpPr/>
      </dsp:nvSpPr>
      <dsp:spPr>
        <a:xfrm>
          <a:off x="4491037" y="2553096"/>
          <a:ext cx="1603374" cy="801687"/>
        </a:xfrm>
        <a:prstGeom prst="roundRect">
          <a:avLst>
            <a:gd name="adj" fmla="val 10000"/>
          </a:avLst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Single Page Client WEB</a:t>
          </a:r>
          <a:endParaRPr lang="en-US" sz="1900" kern="1200" dirty="0"/>
        </a:p>
      </dsp:txBody>
      <dsp:txXfrm>
        <a:off x="4491037" y="2553096"/>
        <a:ext cx="1603374" cy="80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84A9-2765-4A1A-8FDE-1AF866A32C6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2561-1954-4071-B906-CDA5DDC10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784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DAEBA-1155-4086-B17E-E601B2620D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561-1954-4071-B906-CDA5DDC100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561-1954-4071-B906-CDA5DDC100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46A20D-33F9-45E3-ADC8-3EEDEFA9CE0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880" y="165101"/>
            <a:ext cx="2067032" cy="749300"/>
          </a:xfrm>
          <a:prstGeom prst="rect">
            <a:avLst/>
          </a:prstGeom>
          <a:noFill/>
        </p:spPr>
      </p:pic>
      <p:pic>
        <p:nvPicPr>
          <p:cNvPr id="7" name="Picture 6" descr="bark-side.png"/>
          <p:cNvPicPr>
            <a:picLocks noChangeAspect="1"/>
          </p:cNvPicPr>
          <p:nvPr userDrawn="1"/>
        </p:nvPicPr>
        <p:blipFill>
          <a:blip r:embed="rId3" cstate="print"/>
          <a:srcRect l="42368" t="28241" r="39297" b="25987"/>
          <a:stretch>
            <a:fillRect/>
          </a:stretch>
        </p:blipFill>
        <p:spPr>
          <a:xfrm>
            <a:off x="1" y="0"/>
            <a:ext cx="984356" cy="3276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6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524000" y="6630989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kern="1200" dirty="0">
                <a:solidFill>
                  <a:schemeClr val="bg1"/>
                </a:solidFill>
                <a:latin typeface="Lucida Sans Unicode" pitchFamily="34" charset="0"/>
                <a:ea typeface="ＭＳ Ｐゴシック"/>
                <a:cs typeface="ＭＳ Ｐゴシック"/>
              </a:rPr>
              <a:t>Proprietary and Confidential</a:t>
            </a:r>
            <a:r>
              <a:rPr lang="en-US" altLang="ja-JP" sz="800" b="1" i="1" kern="1200" dirty="0">
                <a:solidFill>
                  <a:schemeClr val="bg1"/>
                </a:solidFill>
                <a:latin typeface="Verdana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11" name="Rectangle 20"/>
          <p:cNvSpPr txBox="1">
            <a:spLocks noChangeArrowheads="1"/>
          </p:cNvSpPr>
          <p:nvPr userDrawn="1"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34B1AA2-1421-4123-B46B-C773544C4A12}" type="datetime4">
              <a:rPr lang="en-US" sz="800" kern="1200">
                <a:solidFill>
                  <a:schemeClr val="bg1"/>
                </a:solidFill>
                <a:latin typeface="Arial" pitchFamily="34" charset="0"/>
                <a:ea typeface="MS PGothic"/>
                <a:cs typeface="MS PGothic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30, 2013</a:t>
            </a:fld>
            <a:endParaRPr lang="en-US" sz="800" kern="1200" dirty="0">
              <a:solidFill>
                <a:schemeClr val="bg1"/>
              </a:solidFill>
              <a:latin typeface="Arial" pitchFamily="34" charset="0"/>
              <a:ea typeface="MS PGothic"/>
              <a:cs typeface="MS PGothic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04925" y="6638925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639137" y="6616701"/>
            <a:ext cx="10374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900" kern="1200" dirty="0" smtClean="0">
                <a:solidFill>
                  <a:schemeClr val="bg1"/>
                </a:solidFill>
                <a:latin typeface="Lucida Sans Unicode" pitchFamily="34" charset="0"/>
                <a:ea typeface="ＭＳ Ｐゴシック"/>
                <a:cs typeface="ＭＳ Ｐゴシック"/>
              </a:rPr>
              <a:t>www.igate.com</a:t>
            </a:r>
            <a:endParaRPr lang="en-US" altLang="ja-JP" sz="900" b="1" i="1" kern="1200" dirty="0">
              <a:solidFill>
                <a:schemeClr val="bg1"/>
              </a:solidFill>
              <a:latin typeface="Verdana" pitchFamily="34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880" y="165101"/>
            <a:ext cx="2067032" cy="749300"/>
          </a:xfrm>
          <a:prstGeom prst="rect">
            <a:avLst/>
          </a:prstGeom>
          <a:noFill/>
        </p:spPr>
      </p:pic>
      <p:pic>
        <p:nvPicPr>
          <p:cNvPr id="7" name="Picture 6" descr="bark-side.png"/>
          <p:cNvPicPr>
            <a:picLocks noChangeAspect="1"/>
          </p:cNvPicPr>
          <p:nvPr userDrawn="1"/>
        </p:nvPicPr>
        <p:blipFill>
          <a:blip r:embed="rId3" cstate="print"/>
          <a:srcRect l="42368" t="28241" r="39297" b="25987"/>
          <a:stretch>
            <a:fillRect/>
          </a:stretch>
        </p:blipFill>
        <p:spPr>
          <a:xfrm>
            <a:off x="1" y="0"/>
            <a:ext cx="984356" cy="3276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6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524000" y="6630989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prstClr val="white"/>
                </a:solidFill>
                <a:latin typeface="Lucida Sans Unicode" pitchFamily="34" charset="0"/>
                <a:cs typeface="ＭＳ Ｐゴシック"/>
              </a:rPr>
              <a:t>Proprietary and Confidential</a:t>
            </a:r>
            <a:r>
              <a:rPr lang="en-US" altLang="ja-JP" sz="800" b="1" i="1" dirty="0">
                <a:solidFill>
                  <a:prstClr val="white"/>
                </a:solidFill>
                <a:latin typeface="Verdana" pitchFamily="34" charset="0"/>
                <a:cs typeface="ＭＳ Ｐゴシック"/>
              </a:rPr>
              <a:t> </a:t>
            </a:r>
          </a:p>
        </p:txBody>
      </p:sp>
      <p:sp>
        <p:nvSpPr>
          <p:cNvPr id="11" name="Rectangle 20"/>
          <p:cNvSpPr txBox="1">
            <a:spLocks noChangeArrowheads="1"/>
          </p:cNvSpPr>
          <p:nvPr userDrawn="1"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B1AA2-1421-4123-B46B-C773544C4A12}" type="datetime4">
              <a:rPr lang="en-US" sz="800">
                <a:solidFill>
                  <a:prstClr val="white"/>
                </a:solidFill>
                <a:latin typeface="Arial" pitchFamily="34" charset="0"/>
                <a:ea typeface="MS PGothic"/>
                <a:cs typeface="MS PGothic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30, 2013</a:t>
            </a:fld>
            <a:endParaRPr lang="en-US" sz="800" dirty="0">
              <a:solidFill>
                <a:prstClr val="white"/>
              </a:solidFill>
              <a:latin typeface="Arial" pitchFamily="34" charset="0"/>
              <a:ea typeface="MS PGothic"/>
              <a:cs typeface="MS PGothic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04925" y="6638925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639137" y="6616701"/>
            <a:ext cx="10374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900" dirty="0">
                <a:solidFill>
                  <a:prstClr val="white"/>
                </a:solidFill>
                <a:latin typeface="Lucida Sans Unicode" pitchFamily="34" charset="0"/>
                <a:cs typeface="ＭＳ Ｐゴシック"/>
              </a:rPr>
              <a:t>www.igate.com</a:t>
            </a:r>
            <a:endParaRPr lang="en-US" altLang="ja-JP" sz="900" b="1" i="1" dirty="0">
              <a:solidFill>
                <a:prstClr val="white"/>
              </a:solidFill>
              <a:latin typeface="Verdana" pitchFamily="34" charset="0"/>
              <a:cs typeface="ＭＳ Ｐゴシック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 userDrawn="1">
            <p:ph idx="1"/>
          </p:nvPr>
        </p:nvSpPr>
        <p:spPr>
          <a:xfrm>
            <a:off x="304800" y="1057276"/>
            <a:ext cx="8534400" cy="541972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457200" indent="-228600">
              <a:defRPr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endParaRPr lang="en-US" dirty="0"/>
          </a:p>
        </p:txBody>
      </p:sp>
      <p:sp>
        <p:nvSpPr>
          <p:cNvPr id="20" name="Title 3"/>
          <p:cNvSpPr>
            <a:spLocks noGrp="1"/>
          </p:cNvSpPr>
          <p:nvPr userDrawn="1">
            <p:ph type="title"/>
          </p:nvPr>
        </p:nvSpPr>
        <p:spPr>
          <a:xfrm>
            <a:off x="114288" y="0"/>
            <a:ext cx="7072325" cy="8572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7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840" y="2724152"/>
            <a:ext cx="2942894" cy="1066800"/>
          </a:xfrm>
          <a:prstGeom prst="rect">
            <a:avLst/>
          </a:prstGeom>
          <a:noFill/>
        </p:spPr>
      </p:pic>
      <p:sp>
        <p:nvSpPr>
          <p:cNvPr id="11" name="Freeform 10"/>
          <p:cNvSpPr/>
          <p:nvPr userDrawn="1"/>
        </p:nvSpPr>
        <p:spPr>
          <a:xfrm>
            <a:off x="80960" y="2500312"/>
            <a:ext cx="5638800" cy="1758696"/>
          </a:xfrm>
          <a:custGeom>
            <a:avLst/>
            <a:gdLst>
              <a:gd name="connsiteX0" fmla="*/ 0 w 5638800"/>
              <a:gd name="connsiteY0" fmla="*/ 0 h 1758696"/>
              <a:gd name="connsiteX1" fmla="*/ 5638800 w 5638800"/>
              <a:gd name="connsiteY1" fmla="*/ 0 h 1758696"/>
              <a:gd name="connsiteX2" fmla="*/ 5638800 w 5638800"/>
              <a:gd name="connsiteY2" fmla="*/ 1758696 h 1758696"/>
              <a:gd name="connsiteX3" fmla="*/ 0 w 5638800"/>
              <a:gd name="connsiteY3" fmla="*/ 1758696 h 1758696"/>
              <a:gd name="connsiteX4" fmla="*/ 0 w 5638800"/>
              <a:gd name="connsiteY4" fmla="*/ 0 h 1758696"/>
              <a:gd name="connsiteX0" fmla="*/ 0 w 5638800"/>
              <a:gd name="connsiteY0" fmla="*/ 0 h 1758696"/>
              <a:gd name="connsiteX1" fmla="*/ 5638800 w 5638800"/>
              <a:gd name="connsiteY1" fmla="*/ 0 h 1758696"/>
              <a:gd name="connsiteX2" fmla="*/ 5638800 w 5638800"/>
              <a:gd name="connsiteY2" fmla="*/ 1758696 h 1758696"/>
              <a:gd name="connsiteX3" fmla="*/ 71438 w 5638800"/>
              <a:gd name="connsiteY3" fmla="*/ 1649159 h 1758696"/>
              <a:gd name="connsiteX4" fmla="*/ 0 w 5638800"/>
              <a:gd name="connsiteY4" fmla="*/ 0 h 17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758696">
                <a:moveTo>
                  <a:pt x="0" y="0"/>
                </a:moveTo>
                <a:lnTo>
                  <a:pt x="5638800" y="0"/>
                </a:lnTo>
                <a:lnTo>
                  <a:pt x="5638800" y="1758696"/>
                </a:lnTo>
                <a:lnTo>
                  <a:pt x="71438" y="164915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401824"/>
            <a:ext cx="5638800" cy="175869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 descr="bark-side.png"/>
          <p:cNvPicPr>
            <a:picLocks noChangeAspect="1"/>
          </p:cNvPicPr>
          <p:nvPr userDrawn="1"/>
        </p:nvPicPr>
        <p:blipFill>
          <a:blip r:embed="rId3" cstate="print"/>
          <a:srcRect l="42368" t="28241" r="39297" b="25987"/>
          <a:stretch>
            <a:fillRect/>
          </a:stretch>
        </p:blipFill>
        <p:spPr>
          <a:xfrm>
            <a:off x="2" y="0"/>
            <a:ext cx="725390" cy="2414588"/>
          </a:xfrm>
          <a:prstGeom prst="rect">
            <a:avLst/>
          </a:prstGeom>
        </p:spPr>
      </p:pic>
      <p:pic>
        <p:nvPicPr>
          <p:cNvPr id="14" name="Picture 13" descr="bark-down.png"/>
          <p:cNvPicPr>
            <a:picLocks noChangeAspect="1"/>
          </p:cNvPicPr>
          <p:nvPr userDrawn="1"/>
        </p:nvPicPr>
        <p:blipFill>
          <a:blip r:embed="rId4" cstate="print"/>
          <a:srcRect l="24111" t="1479" r="23411" b="7716"/>
          <a:stretch>
            <a:fillRect/>
          </a:stretch>
        </p:blipFill>
        <p:spPr>
          <a:xfrm>
            <a:off x="8519131" y="4795935"/>
            <a:ext cx="624869" cy="20620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9452" y="2778132"/>
            <a:ext cx="4664075" cy="979487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41020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1020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93"/>
            <a:ext cx="4040188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788"/>
            <a:ext cx="4040188" cy="474345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tabLst/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593"/>
            <a:ext cx="4041775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28788"/>
            <a:ext cx="4041775" cy="474345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78" y="44468"/>
            <a:ext cx="7029459" cy="827069"/>
          </a:xfrm>
        </p:spPr>
        <p:txBody>
          <a:bodyPr anchor="ctr"/>
          <a:lstStyle>
            <a:lvl1pPr algn="l"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8875"/>
            <a:ext cx="5111750" cy="5570514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1775" y="958875"/>
            <a:ext cx="3054350" cy="5570514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57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99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4751"/>
            <a:ext cx="2057400" cy="550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9039"/>
            <a:ext cx="6019800" cy="5502250"/>
          </a:xfrm>
        </p:spPr>
        <p:txBody>
          <a:bodyPr vert="eaVert"/>
          <a:lstStyle>
            <a:lvl1pPr marL="228600" indent="-228600">
              <a:defRPr/>
            </a:lvl1pPr>
            <a:lvl2pPr marL="457200" indent="-228600">
              <a:defRPr sz="1600"/>
            </a:lvl2pPr>
            <a:lvl3pPr marL="685800" indent="-228600">
              <a:tabLst/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4" y="0"/>
            <a:ext cx="7058021" cy="885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86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21000"/>
                </a:schemeClr>
              </a:gs>
              <a:gs pos="0">
                <a:schemeClr val="bg1">
                  <a:lumMod val="95000"/>
                </a:schemeClr>
              </a:gs>
              <a:gs pos="66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2" descr="C:\Users\716786\Desktop\images\BFStempla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1911"/>
            <a:ext cx="9144000" cy="2710865"/>
          </a:xfrm>
          <a:prstGeom prst="rect">
            <a:avLst/>
          </a:prstGeom>
          <a:noFill/>
        </p:spPr>
      </p:pic>
      <p:pic>
        <p:nvPicPr>
          <p:cNvPr id="6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7880" y="165101"/>
            <a:ext cx="2067032" cy="749300"/>
          </a:xfrm>
          <a:prstGeom prst="rect">
            <a:avLst/>
          </a:prstGeom>
          <a:noFill/>
        </p:spPr>
      </p:pic>
      <p:pic>
        <p:nvPicPr>
          <p:cNvPr id="7" name="Picture 6" descr="bark-side.png"/>
          <p:cNvPicPr>
            <a:picLocks noChangeAspect="1"/>
          </p:cNvPicPr>
          <p:nvPr userDrawn="1"/>
        </p:nvPicPr>
        <p:blipFill>
          <a:blip r:embed="rId4" cstate="print"/>
          <a:srcRect l="42368" t="28241" r="39297" b="25987"/>
          <a:stretch>
            <a:fillRect/>
          </a:stretch>
        </p:blipFill>
        <p:spPr>
          <a:xfrm>
            <a:off x="1" y="0"/>
            <a:ext cx="984356" cy="3276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6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524000" y="6630989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prstClr val="white"/>
                </a:solidFill>
                <a:latin typeface="Lucida Sans Unicode" pitchFamily="34" charset="0"/>
                <a:cs typeface="ＭＳ Ｐゴシック"/>
              </a:rPr>
              <a:t>Proprietary and Confidential</a:t>
            </a:r>
            <a:r>
              <a:rPr lang="en-US" altLang="ja-JP" sz="800" b="1" i="1" dirty="0">
                <a:solidFill>
                  <a:prstClr val="white"/>
                </a:solidFill>
                <a:latin typeface="Verdana" pitchFamily="34" charset="0"/>
                <a:cs typeface="ＭＳ Ｐゴシック"/>
              </a:rPr>
              <a:t> </a:t>
            </a:r>
          </a:p>
        </p:txBody>
      </p:sp>
      <p:sp>
        <p:nvSpPr>
          <p:cNvPr id="11" name="Rectangle 20"/>
          <p:cNvSpPr txBox="1">
            <a:spLocks noChangeArrowheads="1"/>
          </p:cNvSpPr>
          <p:nvPr userDrawn="1"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B1AA2-1421-4123-B46B-C773544C4A12}" type="datetime4">
              <a:rPr lang="en-US" sz="800">
                <a:solidFill>
                  <a:prstClr val="white"/>
                </a:solidFill>
                <a:latin typeface="Arial" pitchFamily="34" charset="0"/>
                <a:ea typeface="MS PGothic"/>
                <a:cs typeface="MS PGothic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30, 2013</a:t>
            </a:fld>
            <a:endParaRPr lang="en-US" sz="800" dirty="0">
              <a:solidFill>
                <a:prstClr val="white"/>
              </a:solidFill>
              <a:latin typeface="Arial" pitchFamily="34" charset="0"/>
              <a:ea typeface="MS PGothic"/>
              <a:cs typeface="MS PGothic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04925" y="6638925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639137" y="6616701"/>
            <a:ext cx="10374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900" dirty="0">
                <a:solidFill>
                  <a:prstClr val="white"/>
                </a:solidFill>
                <a:latin typeface="Lucida Sans Unicode" pitchFamily="34" charset="0"/>
                <a:cs typeface="ＭＳ Ｐゴシック"/>
              </a:rPr>
              <a:t>www.igate.com</a:t>
            </a:r>
            <a:endParaRPr lang="en-US" altLang="ja-JP" sz="900" b="1" i="1" dirty="0">
              <a:solidFill>
                <a:prstClr val="white"/>
              </a:solidFill>
              <a:latin typeface="Verdana" pitchFamily="34" charset="0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0721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6877739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 userDrawn="1">
            <p:ph idx="1"/>
          </p:nvPr>
        </p:nvSpPr>
        <p:spPr>
          <a:xfrm>
            <a:off x="304800" y="1057276"/>
            <a:ext cx="8534400" cy="541972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457200" indent="-228600">
              <a:defRPr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endParaRPr lang="en-US" dirty="0"/>
          </a:p>
        </p:txBody>
      </p:sp>
      <p:sp>
        <p:nvSpPr>
          <p:cNvPr id="20" name="Title 3"/>
          <p:cNvSpPr>
            <a:spLocks noGrp="1"/>
          </p:cNvSpPr>
          <p:nvPr userDrawn="1">
            <p:ph type="title"/>
          </p:nvPr>
        </p:nvSpPr>
        <p:spPr>
          <a:xfrm>
            <a:off x="114288" y="0"/>
            <a:ext cx="7072325" cy="85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92507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7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840" y="2724152"/>
            <a:ext cx="2942894" cy="1066800"/>
          </a:xfrm>
          <a:prstGeom prst="rect">
            <a:avLst/>
          </a:prstGeom>
          <a:noFill/>
        </p:spPr>
      </p:pic>
      <p:sp>
        <p:nvSpPr>
          <p:cNvPr id="11" name="Freeform 10"/>
          <p:cNvSpPr/>
          <p:nvPr userDrawn="1"/>
        </p:nvSpPr>
        <p:spPr>
          <a:xfrm>
            <a:off x="80960" y="2500312"/>
            <a:ext cx="5638800" cy="1758696"/>
          </a:xfrm>
          <a:custGeom>
            <a:avLst/>
            <a:gdLst>
              <a:gd name="connsiteX0" fmla="*/ 0 w 5638800"/>
              <a:gd name="connsiteY0" fmla="*/ 0 h 1758696"/>
              <a:gd name="connsiteX1" fmla="*/ 5638800 w 5638800"/>
              <a:gd name="connsiteY1" fmla="*/ 0 h 1758696"/>
              <a:gd name="connsiteX2" fmla="*/ 5638800 w 5638800"/>
              <a:gd name="connsiteY2" fmla="*/ 1758696 h 1758696"/>
              <a:gd name="connsiteX3" fmla="*/ 0 w 5638800"/>
              <a:gd name="connsiteY3" fmla="*/ 1758696 h 1758696"/>
              <a:gd name="connsiteX4" fmla="*/ 0 w 5638800"/>
              <a:gd name="connsiteY4" fmla="*/ 0 h 1758696"/>
              <a:gd name="connsiteX0" fmla="*/ 0 w 5638800"/>
              <a:gd name="connsiteY0" fmla="*/ 0 h 1758696"/>
              <a:gd name="connsiteX1" fmla="*/ 5638800 w 5638800"/>
              <a:gd name="connsiteY1" fmla="*/ 0 h 1758696"/>
              <a:gd name="connsiteX2" fmla="*/ 5638800 w 5638800"/>
              <a:gd name="connsiteY2" fmla="*/ 1758696 h 1758696"/>
              <a:gd name="connsiteX3" fmla="*/ 71438 w 5638800"/>
              <a:gd name="connsiteY3" fmla="*/ 1649159 h 1758696"/>
              <a:gd name="connsiteX4" fmla="*/ 0 w 5638800"/>
              <a:gd name="connsiteY4" fmla="*/ 0 h 17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758696">
                <a:moveTo>
                  <a:pt x="0" y="0"/>
                </a:moveTo>
                <a:lnTo>
                  <a:pt x="5638800" y="0"/>
                </a:lnTo>
                <a:lnTo>
                  <a:pt x="5638800" y="1758696"/>
                </a:lnTo>
                <a:lnTo>
                  <a:pt x="71438" y="164915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401824"/>
            <a:ext cx="5638800" cy="175869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 descr="bark-side.png"/>
          <p:cNvPicPr>
            <a:picLocks noChangeAspect="1"/>
          </p:cNvPicPr>
          <p:nvPr userDrawn="1"/>
        </p:nvPicPr>
        <p:blipFill>
          <a:blip r:embed="rId3" cstate="print"/>
          <a:srcRect l="42368" t="28241" r="39297" b="25987"/>
          <a:stretch>
            <a:fillRect/>
          </a:stretch>
        </p:blipFill>
        <p:spPr>
          <a:xfrm>
            <a:off x="2" y="0"/>
            <a:ext cx="725390" cy="2414588"/>
          </a:xfrm>
          <a:prstGeom prst="rect">
            <a:avLst/>
          </a:prstGeom>
        </p:spPr>
      </p:pic>
      <p:pic>
        <p:nvPicPr>
          <p:cNvPr id="14" name="Picture 13" descr="bark-down.png"/>
          <p:cNvPicPr>
            <a:picLocks noChangeAspect="1"/>
          </p:cNvPicPr>
          <p:nvPr userDrawn="1"/>
        </p:nvPicPr>
        <p:blipFill>
          <a:blip r:embed="rId4" cstate="print"/>
          <a:srcRect l="24111" t="1479" r="23411" b="7716"/>
          <a:stretch>
            <a:fillRect/>
          </a:stretch>
        </p:blipFill>
        <p:spPr>
          <a:xfrm>
            <a:off x="8519131" y="4795935"/>
            <a:ext cx="624869" cy="20620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9452" y="2778132"/>
            <a:ext cx="4664075" cy="979487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63165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41020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1020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72488756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93"/>
            <a:ext cx="4040188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788"/>
            <a:ext cx="4040188" cy="474345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tabLst/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593"/>
            <a:ext cx="4041775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28788"/>
            <a:ext cx="4041775" cy="4743450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9303010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302046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78" y="44468"/>
            <a:ext cx="7029459" cy="827069"/>
          </a:xfrm>
        </p:spPr>
        <p:txBody>
          <a:bodyPr anchor="ctr"/>
          <a:lstStyle>
            <a:lvl1pPr algn="l"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8875"/>
            <a:ext cx="5111750" cy="5570514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1775" y="958875"/>
            <a:ext cx="3054350" cy="5570514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32091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57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99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99907645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/>
            </a:lvl1pPr>
            <a:lvl2pPr marL="457200" indent="-228600">
              <a:defRPr sz="1600"/>
            </a:lvl2pPr>
            <a:lvl3pPr marL="685800" indent="-228600"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319328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4751"/>
            <a:ext cx="2057400" cy="550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9039"/>
            <a:ext cx="6019800" cy="5502250"/>
          </a:xfrm>
        </p:spPr>
        <p:txBody>
          <a:bodyPr vert="eaVert"/>
          <a:lstStyle>
            <a:lvl1pPr marL="228600" indent="-228600">
              <a:defRPr/>
            </a:lvl1pPr>
            <a:lvl2pPr marL="457200" indent="-228600">
              <a:defRPr sz="1600"/>
            </a:lvl2pPr>
            <a:lvl3pPr marL="685800" indent="-228600">
              <a:tabLst/>
              <a:defRPr sz="1400"/>
            </a:lvl3pPr>
            <a:lvl4pPr marL="914400" indent="-228600">
              <a:defRPr sz="1200"/>
            </a:lvl4pPr>
            <a:lvl5pPr marL="1143000" indent="-228600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86367384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784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D2C3-8416-4505-B0C7-F26EEB8125D7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1841-8656-45AA-8D73-A4CB84A333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066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578"/>
            <a:ext cx="7181851" cy="8788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-2" y="0"/>
            <a:ext cx="7181851" cy="476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-2" y="881380"/>
            <a:ext cx="7181851" cy="45719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15166" y="659130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D4551BAB-7ECC-4227-9A17-DE76895246C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1" name="Picture 2" descr="D:\iGATE overview - Latest_v2\iGATEppt templates\iGATE logo\iGATE-new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34250" y="152400"/>
            <a:ext cx="1661342" cy="602237"/>
          </a:xfrm>
          <a:prstGeom prst="rect">
            <a:avLst/>
          </a:prstGeom>
          <a:noFill/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524000" y="6630989"/>
            <a:ext cx="14927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Proprietary and Confidential</a:t>
            </a:r>
            <a:r>
              <a:rPr lang="en-US" altLang="ja-JP" sz="8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4" name="Rectangle 20"/>
          <p:cNvSpPr txBox="1">
            <a:spLocks noChangeArrowheads="1"/>
          </p:cNvSpPr>
          <p:nvPr/>
        </p:nvSpPr>
        <p:spPr>
          <a:xfrm>
            <a:off x="365125" y="6605587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B1AA2-1421-4123-B46B-C773544C4A12}" type="datetime4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MS PGothic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30, 2013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MS PGothic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04925" y="6638925"/>
            <a:ext cx="0" cy="152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7675" y="6619875"/>
            <a:ext cx="824865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3176"/>
            <a:ext cx="203200" cy="879476"/>
          </a:xfrm>
          <a:prstGeom prst="rect">
            <a:avLst/>
          </a:prstGeom>
          <a:solidFill>
            <a:srgbClr val="D6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§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»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066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578"/>
            <a:ext cx="7181851" cy="8788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-2" y="0"/>
            <a:ext cx="7181851" cy="476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-2" y="881380"/>
            <a:ext cx="7181851" cy="45719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15166" y="659130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D4551BAB-7ECC-4227-9A17-DE76895246C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1" name="Picture 2" descr="D:\iGATE overview - Latest_v2\iGATEppt templates\iGATE logo\iGATE-new-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34250" y="152400"/>
            <a:ext cx="1661342" cy="602237"/>
          </a:xfrm>
          <a:prstGeom prst="rect">
            <a:avLst/>
          </a:prstGeom>
          <a:noFill/>
        </p:spPr>
      </p:pic>
      <p:sp>
        <p:nvSpPr>
          <p:cNvPr id="23" name="Text Box 9"/>
          <p:cNvSpPr txBox="1">
            <a:spLocks noChangeArrowheads="1"/>
          </p:cNvSpPr>
          <p:nvPr userDrawn="1"/>
        </p:nvSpPr>
        <p:spPr bwMode="auto">
          <a:xfrm>
            <a:off x="1524000" y="6630989"/>
            <a:ext cx="14927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Proprietary and Confidential</a:t>
            </a:r>
            <a:r>
              <a:rPr lang="en-US" altLang="ja-JP" sz="8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4" name="Rectangle 20"/>
          <p:cNvSpPr txBox="1">
            <a:spLocks noChangeArrowheads="1"/>
          </p:cNvSpPr>
          <p:nvPr userDrawn="1"/>
        </p:nvSpPr>
        <p:spPr>
          <a:xfrm>
            <a:off x="365125" y="6605587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B1AA2-1421-4123-B46B-C773544C4A12}" type="datetime4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MS PGothic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30, 2013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MS PGothic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304925" y="6638925"/>
            <a:ext cx="0" cy="152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47675" y="6619875"/>
            <a:ext cx="824865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0" y="-3176"/>
            <a:ext cx="203200" cy="879476"/>
          </a:xfrm>
          <a:prstGeom prst="rect">
            <a:avLst/>
          </a:prstGeom>
          <a:solidFill>
            <a:srgbClr val="D6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128576" y="60318"/>
            <a:ext cx="7034224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188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§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»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46630" y="2032689"/>
            <a:ext cx="7768770" cy="132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/>
              <a:t>Manulife Japan</a:t>
            </a:r>
            <a:endParaRPr lang="en-US" sz="2000" b="1" dirty="0" smtClean="0"/>
          </a:p>
          <a:p>
            <a:r>
              <a:rPr lang="en-US" sz="2000" b="1" dirty="0" smtClean="0"/>
              <a:t>SPI Portal - Base Architecture </a:t>
            </a:r>
            <a:endParaRPr lang="en-US" sz="20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46630" y="2743200"/>
            <a:ext cx="7082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Solution Options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633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Solution Options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Client Side Rendering (Portal)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1287439"/>
            <a:ext cx="3911150" cy="2217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9869" y="2544170"/>
            <a:ext cx="938676" cy="59140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</a:p>
          <a:p>
            <a:pPr algn="ctr"/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991438" y="2544170"/>
            <a:ext cx="938676" cy="59140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</a:p>
          <a:p>
            <a:pPr algn="ctr"/>
            <a:r>
              <a:rPr lang="en-US" sz="1200" dirty="0" smtClean="0"/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3006" y="2544170"/>
            <a:ext cx="938676" cy="59140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2057400"/>
            <a:ext cx="973741" cy="6096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Core Business Services</a:t>
            </a:r>
          </a:p>
        </p:txBody>
      </p:sp>
      <p:grpSp>
        <p:nvGrpSpPr>
          <p:cNvPr id="15" name="Group 66"/>
          <p:cNvGrpSpPr/>
          <p:nvPr/>
        </p:nvGrpSpPr>
        <p:grpSpPr>
          <a:xfrm>
            <a:off x="210056" y="1361364"/>
            <a:ext cx="713785" cy="942327"/>
            <a:chOff x="457200" y="2971800"/>
            <a:chExt cx="695325" cy="97132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2971800"/>
              <a:ext cx="69532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57200" y="3657600"/>
              <a:ext cx="685800" cy="285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</a:t>
              </a:r>
              <a:endParaRPr lang="en-US" sz="1200" dirty="0"/>
            </a:p>
          </p:txBody>
        </p:sp>
      </p:grpSp>
      <p:sp>
        <p:nvSpPr>
          <p:cNvPr id="18" name="Rectangle 20"/>
          <p:cNvSpPr/>
          <p:nvPr/>
        </p:nvSpPr>
        <p:spPr>
          <a:xfrm>
            <a:off x="1393179" y="1361364"/>
            <a:ext cx="1564460" cy="10349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HTML 5 Browser</a:t>
            </a:r>
            <a:endParaRPr lang="en-US" sz="1200" dirty="0"/>
          </a:p>
        </p:txBody>
      </p:sp>
      <p:sp>
        <p:nvSpPr>
          <p:cNvPr id="19" name="Can 18"/>
          <p:cNvSpPr/>
          <p:nvPr/>
        </p:nvSpPr>
        <p:spPr>
          <a:xfrm>
            <a:off x="1780922" y="3048001"/>
            <a:ext cx="809878" cy="457200"/>
          </a:xfrm>
          <a:prstGeom prst="can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Local Store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175409" y="2396319"/>
            <a:ext cx="10452" cy="76598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6"/>
          <p:cNvCxnSpPr>
            <a:stCxn id="8" idx="0"/>
          </p:cNvCxnSpPr>
          <p:nvPr/>
        </p:nvCxnSpPr>
        <p:spPr>
          <a:xfrm rot="16200000" flipV="1">
            <a:off x="3151224" y="1486187"/>
            <a:ext cx="867770" cy="124819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5930114" y="2209800"/>
            <a:ext cx="1842286" cy="408298"/>
          </a:xfrm>
          <a:prstGeom prst="bentConnector3">
            <a:avLst>
              <a:gd name="adj1" fmla="val 11478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5400000">
            <a:off x="7596598" y="2276421"/>
            <a:ext cx="261582" cy="1129175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3"/>
          <p:cNvCxnSpPr>
            <a:stCxn id="10" idx="1"/>
            <a:endCxn id="9" idx="3"/>
          </p:cNvCxnSpPr>
          <p:nvPr/>
        </p:nvCxnSpPr>
        <p:spPr>
          <a:xfrm flipH="1">
            <a:off x="5930114" y="2839872"/>
            <a:ext cx="3128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>
            <a:off x="4678546" y="2839872"/>
            <a:ext cx="31289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7395" y="1804916"/>
            <a:ext cx="625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0" y="1447800"/>
            <a:ext cx="82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</a:p>
          <a:p>
            <a:pPr algn="ctr"/>
            <a:r>
              <a:rPr lang="en-US" sz="1200" dirty="0" smtClean="0"/>
              <a:t>Phase 1</a:t>
            </a:r>
            <a:endParaRPr lang="en-US" sz="1200" dirty="0"/>
          </a:p>
        </p:txBody>
      </p:sp>
      <p:cxnSp>
        <p:nvCxnSpPr>
          <p:cNvPr id="36" name="Shape 35"/>
          <p:cNvCxnSpPr>
            <a:stCxn id="9" idx="2"/>
          </p:cNvCxnSpPr>
          <p:nvPr/>
        </p:nvCxnSpPr>
        <p:spPr>
          <a:xfrm rot="5400000" flipH="1">
            <a:off x="3786107" y="1460905"/>
            <a:ext cx="849573" cy="2499765"/>
          </a:xfrm>
          <a:prstGeom prst="bentConnector4">
            <a:avLst>
              <a:gd name="adj1" fmla="val -26908"/>
              <a:gd name="adj2" fmla="val 8723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2778948" y="2406508"/>
            <a:ext cx="100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</a:p>
          <a:p>
            <a:pPr algn="ctr"/>
            <a:r>
              <a:rPr lang="en-US" sz="1200" dirty="0" smtClean="0"/>
              <a:t>Data Phase 2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903611" y="1371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38600" y="2057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81800" y="2057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4200" y="3048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81200" y="2590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0" y="3687901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1200" dirty="0" smtClean="0"/>
              <a:t>User navigates to the page containing the portlet.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1200" dirty="0" smtClean="0"/>
              <a:t>The view rendering involves 2 phases</a:t>
            </a:r>
          </a:p>
          <a:p>
            <a:pPr marL="800100" lvl="1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sz="1200" dirty="0" smtClean="0"/>
              <a:t>Phase 1 (HTML View):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Portlet controller’s render method dispatches the request to appropriate view.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view returned contains the standard UI controls that appear in the Header and Footer sections and the place holder for the content.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scripts (JS Libraries) to call the services asynchronously are also send as a part of the view.</a:t>
            </a:r>
          </a:p>
          <a:p>
            <a:pPr marL="800100" lvl="1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sz="1200" dirty="0" smtClean="0"/>
              <a:t>Phase 2 (JSON Data):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Script code in the browser will now make an asynchronous call to fetch the data.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err="1" smtClean="0"/>
              <a:t>ResourceMapping</a:t>
            </a:r>
            <a:r>
              <a:rPr lang="en-US" sz="1200" dirty="0" smtClean="0"/>
              <a:t> method of the Portlet Controller receives the request and fetches the data from the appropriate Service.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err="1" smtClean="0"/>
              <a:t>Json</a:t>
            </a:r>
            <a:r>
              <a:rPr lang="en-US" sz="1200" dirty="0" smtClean="0"/>
              <a:t> Data is dispatched to the browser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Callback mechanism of the scripts gets notified of the arrival of data, It will persist the data temporarily to HTML 5 local store.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data is then shown in the UI place holders .</a:t>
            </a:r>
            <a:endParaRPr lang="en-US" dirty="0" smtClean="0"/>
          </a:p>
        </p:txBody>
      </p:sp>
      <p:sp>
        <p:nvSpPr>
          <p:cNvPr id="62" name="Oval 61"/>
          <p:cNvSpPr/>
          <p:nvPr/>
        </p:nvSpPr>
        <p:spPr>
          <a:xfrm>
            <a:off x="685800" y="4419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6200" y="3657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85800" y="5410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hape 67"/>
          <p:cNvCxnSpPr>
            <a:stCxn id="18" idx="3"/>
            <a:endCxn id="9" idx="0"/>
          </p:cNvCxnSpPr>
          <p:nvPr/>
        </p:nvCxnSpPr>
        <p:spPr>
          <a:xfrm>
            <a:off x="2957639" y="1878842"/>
            <a:ext cx="2503137" cy="665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85800" y="5105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85800" y="5715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85800" y="6096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Pros  &amp; Cons - Client Side Rendering (Portal)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ontent Placeholder 7"/>
          <p:cNvGraphicFramePr>
            <a:graphicFrameLocks/>
          </p:cNvGraphicFramePr>
          <p:nvPr/>
        </p:nvGraphicFramePr>
        <p:xfrm>
          <a:off x="457200" y="1046480"/>
          <a:ext cx="8229600" cy="540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solution will provide better user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HTML 5 enabled browser to leverage local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Subsequent rendering </a:t>
                      </a:r>
                      <a:r>
                        <a:rPr lang="en-US" baseline="0" dirty="0" smtClean="0"/>
                        <a:t> of the screens will be faster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Mechanisms</a:t>
                      </a:r>
                      <a:r>
                        <a:rPr lang="en-US" baseline="0" dirty="0" smtClean="0"/>
                        <a:t> to refresh the local store will have to be built to ensure changes are reflected in the client side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use of network</a:t>
                      </a:r>
                      <a:r>
                        <a:rPr lang="en-US" baseline="0" dirty="0" smtClean="0"/>
                        <a:t>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heavy</a:t>
                      </a:r>
                      <a:r>
                        <a:rPr lang="en-US" baseline="0" dirty="0" smtClean="0"/>
                        <a:t> may require more hardware resources in the client side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oriented towards the evolution to Offline</a:t>
                      </a:r>
                      <a:r>
                        <a:rPr lang="en-US" baseline="0" dirty="0" smtClean="0"/>
                        <a:t> mode and mobile enablement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Learning curve for developers  may affect productivity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leverage</a:t>
                      </a:r>
                      <a:r>
                        <a:rPr lang="en-US" baseline="0" dirty="0" smtClean="0"/>
                        <a:t> Portal features and Out of Box Portlets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Portal</a:t>
                      </a:r>
                      <a:r>
                        <a:rPr lang="en-US" baseline="0" dirty="0" smtClean="0"/>
                        <a:t> may become an overkill if the Customization / Personalization requirements are limited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Look and Feel customizations can</a:t>
                      </a:r>
                      <a:r>
                        <a:rPr lang="en-US" baseline="0" dirty="0" smtClean="0"/>
                        <a:t> be easy through 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time rendering of the pages may be slow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SSO</a:t>
                      </a:r>
                      <a:r>
                        <a:rPr lang="en-US" baseline="0" dirty="0" smtClean="0"/>
                        <a:t> and Re-use of user repository is supported inherently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Server</a:t>
            </a: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Side Rendering (Portal)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0056" y="1287439"/>
            <a:ext cx="8536085" cy="2217761"/>
            <a:chOff x="210056" y="1287439"/>
            <a:chExt cx="8536085" cy="2217761"/>
          </a:xfrm>
        </p:grpSpPr>
        <p:sp>
          <p:nvSpPr>
            <p:cNvPr id="6" name="Rectangle 5"/>
            <p:cNvSpPr/>
            <p:nvPr/>
          </p:nvSpPr>
          <p:spPr>
            <a:xfrm>
              <a:off x="3505200" y="1287439"/>
              <a:ext cx="3911150" cy="22177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Portal</a:t>
              </a:r>
              <a:endParaRPr lang="en-US" dirty="0"/>
            </a:p>
          </p:txBody>
        </p:sp>
        <p:cxnSp>
          <p:nvCxnSpPr>
            <p:cNvPr id="68" name="Shape 67"/>
            <p:cNvCxnSpPr>
              <a:stCxn id="18" idx="3"/>
              <a:endCxn id="9" idx="0"/>
            </p:cNvCxnSpPr>
            <p:nvPr/>
          </p:nvCxnSpPr>
          <p:spPr>
            <a:xfrm>
              <a:off x="2957639" y="1878842"/>
              <a:ext cx="2503137" cy="6653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739869" y="2544170"/>
              <a:ext cx="938676" cy="59140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Spring</a:t>
              </a:r>
            </a:p>
            <a:p>
              <a:pPr algn="ctr"/>
              <a:r>
                <a:rPr lang="en-US" sz="1200" dirty="0" smtClean="0"/>
                <a:t>View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91438" y="2544170"/>
              <a:ext cx="938676" cy="59140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Spring</a:t>
              </a:r>
            </a:p>
            <a:p>
              <a:pPr algn="ctr"/>
              <a:r>
                <a:rPr lang="en-US" sz="1200" dirty="0" smtClean="0"/>
                <a:t>Controller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3006" y="2544170"/>
              <a:ext cx="938676" cy="59140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96200" y="1828800"/>
              <a:ext cx="1049941" cy="641445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 Business Services</a:t>
              </a: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10056" y="1361364"/>
              <a:ext cx="713785" cy="942327"/>
              <a:chOff x="457200" y="2971800"/>
              <a:chExt cx="695325" cy="971322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2971800"/>
                <a:ext cx="695325" cy="676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57200" y="3657600"/>
                <a:ext cx="685800" cy="285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User</a:t>
                </a:r>
                <a:endParaRPr lang="en-US" sz="1200" dirty="0"/>
              </a:p>
            </p:txBody>
          </p:sp>
        </p:grpSp>
        <p:sp>
          <p:nvSpPr>
            <p:cNvPr id="18" name="Rectangle 20"/>
            <p:cNvSpPr/>
            <p:nvPr/>
          </p:nvSpPr>
          <p:spPr>
            <a:xfrm>
              <a:off x="1393179" y="1361364"/>
              <a:ext cx="1564460" cy="103495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Browser</a:t>
              </a:r>
              <a:endParaRPr lang="en-US" sz="1200" dirty="0"/>
            </a:p>
          </p:txBody>
        </p:sp>
        <p:cxnSp>
          <p:nvCxnSpPr>
            <p:cNvPr id="24" name="Elbow Connector 26"/>
            <p:cNvCxnSpPr>
              <a:stCxn id="8" idx="0"/>
            </p:cNvCxnSpPr>
            <p:nvPr/>
          </p:nvCxnSpPr>
          <p:spPr>
            <a:xfrm rot="16200000" flipV="1">
              <a:off x="3151224" y="1486187"/>
              <a:ext cx="867770" cy="1248196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flipV="1">
              <a:off x="5930114" y="1981200"/>
              <a:ext cx="1766086" cy="636898"/>
            </a:xfrm>
            <a:prstGeom prst="bentConnector3">
              <a:avLst>
                <a:gd name="adj1" fmla="val 12134"/>
              </a:avLst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12" idx="2"/>
            </p:cNvCxnSpPr>
            <p:nvPr/>
          </p:nvCxnSpPr>
          <p:spPr>
            <a:xfrm rot="5400000">
              <a:off x="7462817" y="2170229"/>
              <a:ext cx="458338" cy="1058371"/>
            </a:xfrm>
            <a:prstGeom prst="bentConnector2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3"/>
            <p:cNvCxnSpPr>
              <a:stCxn id="10" idx="1"/>
              <a:endCxn id="9" idx="3"/>
            </p:cNvCxnSpPr>
            <p:nvPr/>
          </p:nvCxnSpPr>
          <p:spPr>
            <a:xfrm flipH="1">
              <a:off x="5930114" y="2839872"/>
              <a:ext cx="3128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3"/>
              <a:endCxn id="9" idx="1"/>
            </p:cNvCxnSpPr>
            <p:nvPr/>
          </p:nvCxnSpPr>
          <p:spPr>
            <a:xfrm>
              <a:off x="4678546" y="2839872"/>
              <a:ext cx="312892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67395" y="1804916"/>
              <a:ext cx="6257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1447800"/>
              <a:ext cx="827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HTML</a:t>
              </a:r>
            </a:p>
            <a:p>
              <a:pPr algn="ctr"/>
              <a:r>
                <a:rPr lang="en-US" sz="1200" dirty="0" smtClean="0"/>
                <a:t>Phase 1</a:t>
              </a:r>
              <a:endParaRPr lang="en-US" sz="1200" dirty="0"/>
            </a:p>
          </p:txBody>
        </p:sp>
        <p:cxnSp>
          <p:nvCxnSpPr>
            <p:cNvPr id="36" name="Shape 35"/>
            <p:cNvCxnSpPr>
              <a:stCxn id="9" idx="2"/>
            </p:cNvCxnSpPr>
            <p:nvPr/>
          </p:nvCxnSpPr>
          <p:spPr>
            <a:xfrm rot="5400000" flipH="1">
              <a:off x="3786107" y="1460905"/>
              <a:ext cx="849573" cy="2499765"/>
            </a:xfrm>
            <a:prstGeom prst="bentConnector4">
              <a:avLst>
                <a:gd name="adj1" fmla="val -26908"/>
                <a:gd name="adj2" fmla="val 87232"/>
              </a:avLst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778948" y="2558906"/>
              <a:ext cx="1007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JSON</a:t>
              </a:r>
            </a:p>
            <a:p>
              <a:pPr algn="ctr"/>
              <a:r>
                <a:rPr lang="en-US" sz="1200" dirty="0" smtClean="0"/>
                <a:t>Data Phase 2</a:t>
              </a:r>
              <a:endParaRPr lang="en-US" sz="12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903611" y="13716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038600" y="20574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77000" y="18288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961011" y="30480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5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648200" y="17526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0" y="368790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1200" dirty="0" smtClean="0"/>
              <a:t>User navigates to the page containing the portlet.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1200" dirty="0" smtClean="0"/>
              <a:t>The view rendering involves 2 phases</a:t>
            </a:r>
          </a:p>
          <a:p>
            <a:pPr marL="800100" lvl="1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sz="1200" dirty="0" smtClean="0"/>
              <a:t>Phase 1 (HTML View):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Portlet controller’s render method dispatches the request to appropriate view.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view returned contains the standard UI controls that appear in the Header and Footer sections and the place holder for the content.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scripts (JS Libraries) to call the services asynchronously are also send as a part of the view.</a:t>
            </a:r>
          </a:p>
          <a:p>
            <a:pPr marL="800100" lvl="1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sz="1200" dirty="0" smtClean="0"/>
              <a:t>Phase 2 (JSON Data):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Script code in the browser will now make an asynchronous call to fetch the data.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err="1" smtClean="0"/>
              <a:t>ResourceMapping</a:t>
            </a:r>
            <a:r>
              <a:rPr lang="en-US" sz="1200" dirty="0" smtClean="0"/>
              <a:t> method of the Portlet Controller receives the request and fetches the data from the appropriate Service.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err="1" smtClean="0"/>
              <a:t>Json</a:t>
            </a:r>
            <a:r>
              <a:rPr lang="en-US" sz="1200" dirty="0" smtClean="0"/>
              <a:t> Data is dispatched to the browser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Callback mechanism of the scripts gets notified of the arrival of data</a:t>
            </a:r>
          </a:p>
          <a:p>
            <a:pPr marL="1257300" lvl="2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1200" dirty="0" smtClean="0"/>
              <a:t>The data is then rendered in the place holders.</a:t>
            </a:r>
            <a:endParaRPr lang="en-US" dirty="0" smtClean="0"/>
          </a:p>
        </p:txBody>
      </p:sp>
      <p:sp>
        <p:nvSpPr>
          <p:cNvPr id="62" name="Oval 61"/>
          <p:cNvSpPr/>
          <p:nvPr/>
        </p:nvSpPr>
        <p:spPr>
          <a:xfrm>
            <a:off x="685800" y="4419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6200" y="3657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85800" y="5486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5800" y="5105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85800" y="5867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Pros  &amp; Cons - Server Side Rendering (Portal)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ontent Placeholder 7"/>
          <p:cNvGraphicFramePr>
            <a:graphicFrameLocks/>
          </p:cNvGraphicFramePr>
          <p:nvPr/>
        </p:nvGraphicFramePr>
        <p:xfrm>
          <a:off x="457200" y="1046480"/>
          <a:ext cx="8229600" cy="4861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entire navigation/presentation logic is governed</a:t>
                      </a:r>
                      <a:r>
                        <a:rPr lang="en-US" baseline="0" dirty="0" smtClean="0"/>
                        <a:t> by the Portal in the server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</a:t>
                      </a:r>
                      <a:r>
                        <a:rPr lang="en-US" baseline="0" dirty="0" smtClean="0"/>
                        <a:t> page refreshes may affect user experience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for older browsers  (Does not require HTML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bandwidth usage is not optimal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leverage</a:t>
                      </a:r>
                      <a:r>
                        <a:rPr lang="en-US" baseline="0" dirty="0" smtClean="0"/>
                        <a:t> Portal features and Out of Box Portlets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May not be leveraging modern browser features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Look and Feel customizations can</a:t>
                      </a:r>
                      <a:r>
                        <a:rPr lang="en-US" baseline="0" dirty="0" smtClean="0"/>
                        <a:t> be easy through 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Portal</a:t>
                      </a:r>
                      <a:r>
                        <a:rPr lang="en-US" baseline="0" dirty="0" smtClean="0"/>
                        <a:t> may become an overkill if the Customization / Personalization requirements are limited</a:t>
                      </a:r>
                      <a:endParaRPr lang="en-US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SSO</a:t>
                      </a:r>
                      <a:r>
                        <a:rPr lang="en-US" baseline="0" dirty="0" smtClean="0"/>
                        <a:t> and Re-use of user repository is supported inherently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638800" y="1295400"/>
            <a:ext cx="1828800" cy="2217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Single Page Client</a:t>
            </a: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(WEB) – Client Centric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287439"/>
            <a:ext cx="2971800" cy="2217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600201"/>
            <a:ext cx="12954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(HTML)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3600" y="2674961"/>
            <a:ext cx="1143000" cy="60163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Core Business Services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210056" y="1361364"/>
            <a:ext cx="713785" cy="942327"/>
            <a:chOff x="457200" y="2971800"/>
            <a:chExt cx="695325" cy="97132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2971800"/>
              <a:ext cx="69532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57200" y="3657600"/>
              <a:ext cx="685800" cy="285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</a:t>
              </a:r>
              <a:endParaRPr lang="en-US" sz="12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767395" y="1804916"/>
            <a:ext cx="625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03611" y="1371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43200" y="2286000"/>
            <a:ext cx="12954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Model</a:t>
            </a:r>
          </a:p>
        </p:txBody>
      </p:sp>
      <p:sp>
        <p:nvSpPr>
          <p:cNvPr id="48" name="角丸四角形 139"/>
          <p:cNvSpPr>
            <a:spLocks noChangeArrowheads="1"/>
          </p:cNvSpPr>
          <p:nvPr/>
        </p:nvSpPr>
        <p:spPr bwMode="auto">
          <a:xfrm>
            <a:off x="1828800" y="2047875"/>
            <a:ext cx="990600" cy="238125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1200" dirty="0" smtClean="0">
                <a:solidFill>
                  <a:schemeClr val="accent1"/>
                </a:solidFill>
                <a:latin typeface="Trebuchet MS" pitchFamily="34" charset="0"/>
              </a:rPr>
              <a:t>JSON DOM</a:t>
            </a:r>
            <a:endParaRPr lang="ja-JP" altLang="en-US" sz="120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9" name="Can 48"/>
          <p:cNvSpPr/>
          <p:nvPr/>
        </p:nvSpPr>
        <p:spPr>
          <a:xfrm>
            <a:off x="1676400" y="2971800"/>
            <a:ext cx="809878" cy="457200"/>
          </a:xfrm>
          <a:prstGeom prst="can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(Client)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>
            <a:stCxn id="49" idx="4"/>
          </p:cNvCxnSpPr>
          <p:nvPr/>
        </p:nvCxnSpPr>
        <p:spPr>
          <a:xfrm flipV="1">
            <a:off x="2486278" y="2895600"/>
            <a:ext cx="333122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139"/>
          <p:cNvSpPr>
            <a:spLocks noChangeArrowheads="1"/>
          </p:cNvSpPr>
          <p:nvPr/>
        </p:nvSpPr>
        <p:spPr bwMode="auto">
          <a:xfrm>
            <a:off x="2590800" y="2962275"/>
            <a:ext cx="990600" cy="314325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1200" dirty="0" smtClean="0">
                <a:solidFill>
                  <a:schemeClr val="accent1"/>
                </a:solidFill>
                <a:latin typeface="Trebuchet MS" pitchFamily="34" charset="0"/>
              </a:rPr>
              <a:t>JSON Data</a:t>
            </a:r>
            <a:endParaRPr lang="ja-JP" altLang="en-US" sz="1200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90800" y="1981200"/>
            <a:ext cx="304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943600" y="1752600"/>
            <a:ext cx="1143000" cy="60163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Single Page View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43400" y="19812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139"/>
          <p:cNvSpPr>
            <a:spLocks noChangeArrowheads="1"/>
          </p:cNvSpPr>
          <p:nvPr/>
        </p:nvSpPr>
        <p:spPr bwMode="auto">
          <a:xfrm>
            <a:off x="4724400" y="1752600"/>
            <a:ext cx="649288" cy="238125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1200" dirty="0" smtClean="0">
                <a:solidFill>
                  <a:schemeClr val="accent1"/>
                </a:solidFill>
                <a:latin typeface="Trebuchet MS" pitchFamily="34" charset="0"/>
              </a:rPr>
              <a:t>HTML</a:t>
            </a:r>
            <a:endParaRPr lang="ja-JP" altLang="en-US" sz="1200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343400" y="29718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139"/>
          <p:cNvSpPr>
            <a:spLocks noChangeArrowheads="1"/>
          </p:cNvSpPr>
          <p:nvPr/>
        </p:nvSpPr>
        <p:spPr bwMode="auto">
          <a:xfrm>
            <a:off x="4724400" y="2743200"/>
            <a:ext cx="649288" cy="238125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1200" dirty="0">
                <a:solidFill>
                  <a:schemeClr val="accent1"/>
                </a:solidFill>
                <a:latin typeface="Trebuchet MS" pitchFamily="34" charset="0"/>
              </a:rPr>
              <a:t>JSON</a:t>
            </a:r>
            <a:endParaRPr lang="ja-JP" altLang="en-US" sz="120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76800" y="2057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8600" y="3940076"/>
            <a:ext cx="841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This is a client centric solution with only a Single Page View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This solution does not involve a Portal but a standard Web Container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The User launches the application through a browser URL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The Web Server receives the request and responds with the single page view along with all the necessary JavaScript code for Client Side Rendering 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JavaScript manipulates the DOM structure  to create the dynamic View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Client makes Asynchronous Requests for JSON Data from the Core Business Services to refresh content in the page </a:t>
            </a:r>
          </a:p>
        </p:txBody>
      </p:sp>
      <p:sp>
        <p:nvSpPr>
          <p:cNvPr id="81" name="Oval 80"/>
          <p:cNvSpPr/>
          <p:nvPr/>
        </p:nvSpPr>
        <p:spPr>
          <a:xfrm>
            <a:off x="2895600" y="1905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362200" y="2667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Pros  &amp; Cons – Single Page Client (WEB)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ontent Placeholder 7"/>
          <p:cNvGraphicFramePr>
            <a:graphicFrameLocks/>
          </p:cNvGraphicFramePr>
          <p:nvPr/>
        </p:nvGraphicFramePr>
        <p:xfrm>
          <a:off x="457200" y="1046480"/>
          <a:ext cx="8229600" cy="431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entire navigation/presentation logic is governed</a:t>
                      </a:r>
                      <a:r>
                        <a:rPr lang="en-US" baseline="0" dirty="0" smtClean="0"/>
                        <a:t> by the Client Side MVVM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solution will not be able to address</a:t>
                      </a:r>
                      <a:r>
                        <a:rPr lang="en-US" baseline="0" dirty="0" smtClean="0"/>
                        <a:t> the Personalization / Customization requirements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rich user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Out</a:t>
                      </a:r>
                      <a:r>
                        <a:rPr lang="en-US" baseline="0" dirty="0" smtClean="0"/>
                        <a:t> of Box portal / portlet features cannot be exploited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utilization of network</a:t>
                      </a:r>
                      <a:r>
                        <a:rPr lang="en-US" baseline="0" dirty="0" smtClean="0"/>
                        <a:t> bandwidth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Learning curve for developers  may affect productivity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latency</a:t>
                      </a:r>
                      <a:r>
                        <a:rPr lang="en-US" baseline="0" dirty="0" smtClean="0"/>
                        <a:t> or overheads due to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May not support older browsers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inclined to mobile enablement and offline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Proposed Solution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633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Architecture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52400" y="1143000"/>
            <a:ext cx="8610600" cy="4191000"/>
            <a:chOff x="0" y="1371600"/>
            <a:chExt cx="9067800" cy="4953000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4876800" y="3886200"/>
              <a:ext cx="1828800" cy="2438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App Server</a:t>
              </a: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4876800" y="1371600"/>
              <a:ext cx="1828800" cy="2438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App Server</a:t>
              </a:r>
            </a:p>
          </p:txBody>
        </p:sp>
        <p:sp>
          <p:nvSpPr>
            <p:cNvPr id="5" name="Rounded Rectangle 105"/>
            <p:cNvSpPr>
              <a:spLocks noChangeArrowheads="1"/>
            </p:cNvSpPr>
            <p:nvPr/>
          </p:nvSpPr>
          <p:spPr bwMode="auto">
            <a:xfrm>
              <a:off x="96131" y="1523936"/>
              <a:ext cx="854249" cy="38329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Ctr="1"/>
            <a:lstStyle/>
            <a:p>
              <a:pPr algn="ctr"/>
              <a:endParaRPr lang="en-US" sz="1100" b="1" dirty="0"/>
            </a:p>
          </p:txBody>
        </p:sp>
        <p:sp>
          <p:nvSpPr>
            <p:cNvPr id="6" name="Rounded Rectangle 85"/>
            <p:cNvSpPr>
              <a:spLocks noChangeArrowheads="1"/>
            </p:cNvSpPr>
            <p:nvPr/>
          </p:nvSpPr>
          <p:spPr bwMode="auto">
            <a:xfrm>
              <a:off x="0" y="1974416"/>
              <a:ext cx="1066800" cy="254213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72000" tIns="72000" rIns="72000" bIns="72000" anchor="ctr" anchorCtr="1"/>
            <a:lstStyle/>
            <a:p>
              <a:pPr algn="ctr"/>
              <a:r>
                <a:rPr lang="en-US" sz="800" b="1" dirty="0"/>
                <a:t>Web Front End</a:t>
              </a:r>
            </a:p>
          </p:txBody>
        </p:sp>
        <p:sp>
          <p:nvSpPr>
            <p:cNvPr id="7" name="Rounded Rectangle 92"/>
            <p:cNvSpPr>
              <a:spLocks noChangeArrowheads="1"/>
            </p:cNvSpPr>
            <p:nvPr/>
          </p:nvSpPr>
          <p:spPr bwMode="auto">
            <a:xfrm>
              <a:off x="183694" y="3205043"/>
              <a:ext cx="571197" cy="277383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72000" tIns="72000" rIns="72000" bIns="72000" anchor="ctr" anchorCtr="1"/>
            <a:lstStyle/>
            <a:p>
              <a:pPr algn="ctr"/>
              <a:r>
                <a:rPr lang="en-US" sz="800" b="1" dirty="0"/>
                <a:t>Tablet</a:t>
              </a:r>
            </a:p>
          </p:txBody>
        </p:sp>
        <p:sp>
          <p:nvSpPr>
            <p:cNvPr id="8" name="Rounded Rectangle 93"/>
            <p:cNvSpPr>
              <a:spLocks noChangeArrowheads="1"/>
            </p:cNvSpPr>
            <p:nvPr/>
          </p:nvSpPr>
          <p:spPr bwMode="auto">
            <a:xfrm>
              <a:off x="70676" y="4039634"/>
              <a:ext cx="855814" cy="308562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72000" tIns="72000" rIns="72000" bIns="72000" anchor="ctr" anchorCtr="1"/>
            <a:lstStyle/>
            <a:p>
              <a:pPr algn="ctr"/>
              <a:r>
                <a:rPr lang="en-US" sz="800" b="1" dirty="0"/>
                <a:t>Smart Phone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74" y="1524000"/>
              <a:ext cx="102724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dirty="0">
                  <a:latin typeface="Arial" pitchFamily="34" charset="0"/>
                </a:rPr>
                <a:t>Front End Layer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832" y="4280952"/>
              <a:ext cx="188569" cy="52072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 rot="16200000">
              <a:off x="491022" y="3699978"/>
              <a:ext cx="1684957" cy="22860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Load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Balancer</a:t>
              </a:r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 rot="16200000">
              <a:off x="1187210" y="4451591"/>
              <a:ext cx="1076361" cy="25038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100" dirty="0" smtClean="0">
                  <a:latin typeface="Arial" pitchFamily="34" charset="0"/>
                </a:rPr>
                <a:t>Web Server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8294080" y="2590800"/>
              <a:ext cx="760745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Ctr="1"/>
            <a:lstStyle/>
            <a:p>
              <a:pPr algn="ctr"/>
              <a:endParaRPr lang="en-US" sz="11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05800" y="2667000"/>
              <a:ext cx="762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dirty="0" smtClean="0">
                  <a:latin typeface="Arial" pitchFamily="34" charset="0"/>
                </a:rPr>
                <a:t>External Systems</a:t>
              </a:r>
              <a:endParaRPr lang="en-US" sz="1000" b="1" dirty="0">
                <a:latin typeface="Arial" pitchFamily="34" charset="0"/>
              </a:endParaRPr>
            </a:p>
          </p:txBody>
        </p:sp>
        <p:sp>
          <p:nvSpPr>
            <p:cNvPr id="19" name="Rounded Rectangle 115"/>
            <p:cNvSpPr>
              <a:spLocks noChangeArrowheads="1"/>
            </p:cNvSpPr>
            <p:nvPr/>
          </p:nvSpPr>
          <p:spPr bwMode="auto">
            <a:xfrm>
              <a:off x="8371990" y="3276600"/>
              <a:ext cx="618556" cy="228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050" dirty="0" smtClean="0"/>
                <a:t>Unisys</a:t>
              </a:r>
              <a:endParaRPr lang="en-US" sz="10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90952" y="3983510"/>
              <a:ext cx="12766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1000" b="1" dirty="0">
                <a:latin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 rot="16200000">
              <a:off x="1187210" y="2944479"/>
              <a:ext cx="1076361" cy="25038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1100" dirty="0" smtClean="0">
                  <a:latin typeface="Arial" pitchFamily="34" charset="0"/>
                </a:rPr>
                <a:t>Web Server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7684480" y="3733800"/>
              <a:ext cx="609600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76600" y="2514600"/>
              <a:ext cx="285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828800" y="4495800"/>
              <a:ext cx="235844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821556" y="3048000"/>
              <a:ext cx="235844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3"/>
            </p:cNvCxnSpPr>
            <p:nvPr/>
          </p:nvCxnSpPr>
          <p:spPr>
            <a:xfrm flipV="1">
              <a:off x="1725390" y="3581400"/>
              <a:ext cx="408210" cy="457201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1"/>
            </p:cNvCxnSpPr>
            <p:nvPr/>
          </p:nvCxnSpPr>
          <p:spPr>
            <a:xfrm>
              <a:off x="1725391" y="3607850"/>
              <a:ext cx="408209" cy="43075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2"/>
              <a:endCxn id="13" idx="0"/>
            </p:cNvCxnSpPr>
            <p:nvPr/>
          </p:nvCxnSpPr>
          <p:spPr>
            <a:xfrm>
              <a:off x="1447801" y="3814278"/>
              <a:ext cx="152400" cy="762503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2"/>
            </p:cNvCxnSpPr>
            <p:nvPr/>
          </p:nvCxnSpPr>
          <p:spPr>
            <a:xfrm flipV="1">
              <a:off x="1447801" y="3208956"/>
              <a:ext cx="152399" cy="605322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 bwMode="auto">
            <a:xfrm>
              <a:off x="2133600" y="3022600"/>
              <a:ext cx="939510" cy="3048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KB Portlet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133600" y="3352800"/>
              <a:ext cx="939510" cy="3048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Struts Portlet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2057400" y="1371600"/>
              <a:ext cx="2743200" cy="2438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App Server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2133600" y="1676400"/>
              <a:ext cx="2590800" cy="205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Portal Server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286000" y="2057400"/>
              <a:ext cx="841285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ILL Portlets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287220" y="2480604"/>
              <a:ext cx="848022" cy="37325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App Portlets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2286000" y="2906258"/>
              <a:ext cx="841285" cy="37034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Chart Portlet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2286000" y="3317567"/>
              <a:ext cx="841285" cy="3400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RBAC</a:t>
              </a: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3200400" y="2480604"/>
              <a:ext cx="7620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Print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3211220" y="2906258"/>
              <a:ext cx="753224" cy="37034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Banner Ad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3200400" y="2057400"/>
              <a:ext cx="762000" cy="36006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Custom Login</a:t>
              </a:r>
            </a:p>
          </p:txBody>
        </p:sp>
        <p:sp>
          <p:nvSpPr>
            <p:cNvPr id="78" name="Rounded Rectangle 77"/>
            <p:cNvSpPr/>
            <p:nvPr/>
          </p:nvSpPr>
          <p:spPr bwMode="auto">
            <a:xfrm>
              <a:off x="3200400" y="3324027"/>
              <a:ext cx="762000" cy="333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Content Mgmt</a:t>
              </a:r>
            </a:p>
          </p:txBody>
        </p:sp>
        <p:sp>
          <p:nvSpPr>
            <p:cNvPr id="85" name="Can 81"/>
            <p:cNvSpPr>
              <a:spLocks noChangeArrowheads="1"/>
            </p:cNvSpPr>
            <p:nvPr/>
          </p:nvSpPr>
          <p:spPr bwMode="auto">
            <a:xfrm>
              <a:off x="6934200" y="3429000"/>
              <a:ext cx="762000" cy="609600"/>
            </a:xfrm>
            <a:prstGeom prst="can">
              <a:avLst>
                <a:gd name="adj" fmla="val 30176"/>
              </a:avLst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algn="ctr">
              <a:noFill/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050" b="1" dirty="0" smtClean="0"/>
                <a:t>App DB</a:t>
              </a:r>
              <a:endParaRPr lang="en-US" sz="1050" b="1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990600" y="3733800"/>
              <a:ext cx="381000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 bwMode="auto">
            <a:xfrm>
              <a:off x="4952999" y="1981200"/>
              <a:ext cx="761999" cy="990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Business Layer</a:t>
              </a: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029200" y="2362200"/>
              <a:ext cx="609600" cy="5334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Business Service Classes</a:t>
              </a:r>
            </a:p>
          </p:txBody>
        </p:sp>
        <p:sp>
          <p:nvSpPr>
            <p:cNvPr id="102" name="Rounded Rectangle 101"/>
            <p:cNvSpPr/>
            <p:nvPr/>
          </p:nvSpPr>
          <p:spPr bwMode="auto">
            <a:xfrm>
              <a:off x="5791200" y="1981200"/>
              <a:ext cx="838200" cy="990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Data Access Layer (Hibernate)</a:t>
              </a: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5943600" y="2514600"/>
              <a:ext cx="533400" cy="3810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DAO Classes</a:t>
              </a: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6705600" y="4038600"/>
              <a:ext cx="228600" cy="300522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6705600" y="3352800"/>
              <a:ext cx="228600" cy="232878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15"/>
            <p:cNvSpPr>
              <a:spLocks noChangeArrowheads="1"/>
            </p:cNvSpPr>
            <p:nvPr/>
          </p:nvSpPr>
          <p:spPr bwMode="auto">
            <a:xfrm>
              <a:off x="8370280" y="3657600"/>
              <a:ext cx="611692" cy="228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050" dirty="0" smtClean="0"/>
                <a:t>Vantage</a:t>
              </a:r>
              <a:endParaRPr lang="en-US" sz="1050" dirty="0"/>
            </a:p>
          </p:txBody>
        </p:sp>
        <p:sp>
          <p:nvSpPr>
            <p:cNvPr id="134" name="Rounded Rectangle 115"/>
            <p:cNvSpPr>
              <a:spLocks noChangeArrowheads="1"/>
            </p:cNvSpPr>
            <p:nvPr/>
          </p:nvSpPr>
          <p:spPr bwMode="auto">
            <a:xfrm>
              <a:off x="8370280" y="4038600"/>
              <a:ext cx="611692" cy="228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050" dirty="0" smtClean="0"/>
                <a:t>Ingenium</a:t>
              </a:r>
              <a:endParaRPr lang="en-US" sz="1050" dirty="0"/>
            </a:p>
          </p:txBody>
        </p:sp>
        <p:sp>
          <p:nvSpPr>
            <p:cNvPr id="137" name="Rounded Rectangle 115"/>
            <p:cNvSpPr>
              <a:spLocks noChangeArrowheads="1"/>
            </p:cNvSpPr>
            <p:nvPr/>
          </p:nvSpPr>
          <p:spPr bwMode="auto">
            <a:xfrm>
              <a:off x="7772400" y="3657600"/>
              <a:ext cx="533400" cy="457200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050" dirty="0" smtClean="0"/>
                <a:t>Batch Jobs</a:t>
              </a:r>
              <a:endParaRPr lang="en-US" sz="1050" dirty="0"/>
            </a:p>
          </p:txBody>
        </p:sp>
        <p:pic>
          <p:nvPicPr>
            <p:cNvPr id="138" name="Picture 137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2209800"/>
              <a:ext cx="731520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0" name="Group 139"/>
            <p:cNvGrpSpPr/>
            <p:nvPr/>
          </p:nvGrpSpPr>
          <p:grpSpPr>
            <a:xfrm>
              <a:off x="225017" y="3426856"/>
              <a:ext cx="483950" cy="459036"/>
              <a:chOff x="225017" y="3426856"/>
              <a:chExt cx="483950" cy="459036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5017" y="3426856"/>
                <a:ext cx="483950" cy="45903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138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2596" y="3477064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4" name="Rounded Rectangle 73"/>
            <p:cNvSpPr/>
            <p:nvPr/>
          </p:nvSpPr>
          <p:spPr bwMode="auto">
            <a:xfrm>
              <a:off x="4038601" y="1981200"/>
              <a:ext cx="609599" cy="16764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Spring MVC portlet controller</a:t>
              </a: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4953000" y="3048000"/>
              <a:ext cx="1600200" cy="6096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SVF JAR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5029200" y="32766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solidFill>
                    <a:schemeClr val="bg1"/>
                  </a:solidFill>
                  <a:latin typeface="Arial" pitchFamily="34" charset="0"/>
                </a:rPr>
                <a:t>SVF API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057400" y="3886200"/>
              <a:ext cx="2743200" cy="2438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App Server</a:t>
              </a: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2133600" y="4191000"/>
              <a:ext cx="2590800" cy="2057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Websphere Portal Server</a:t>
              </a: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2286000" y="4572000"/>
              <a:ext cx="841285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ILL Portlets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2287220" y="4995204"/>
              <a:ext cx="848022" cy="37325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App Portlets</a:t>
              </a: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286000" y="5420858"/>
              <a:ext cx="841285" cy="37034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Chart Portlet</a:t>
              </a:r>
            </a:p>
          </p:txBody>
        </p:sp>
        <p:sp>
          <p:nvSpPr>
            <p:cNvPr id="84" name="Rounded Rectangle 83"/>
            <p:cNvSpPr/>
            <p:nvPr/>
          </p:nvSpPr>
          <p:spPr bwMode="auto">
            <a:xfrm>
              <a:off x="2286000" y="5832167"/>
              <a:ext cx="841285" cy="3400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RBAC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200400" y="4995204"/>
              <a:ext cx="7620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Print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3211220" y="5420858"/>
              <a:ext cx="753224" cy="37034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Banner Ad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3200400" y="4572000"/>
              <a:ext cx="762000" cy="36006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Custom Login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3200400" y="5838627"/>
              <a:ext cx="762000" cy="333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Content Mgmt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4952999" y="4495800"/>
              <a:ext cx="761999" cy="990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Business Layer</a:t>
              </a: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5029200" y="4876800"/>
              <a:ext cx="609600" cy="5334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Business Service Classes</a:t>
              </a:r>
            </a:p>
          </p:txBody>
        </p:sp>
        <p:sp>
          <p:nvSpPr>
            <p:cNvPr id="93" name="Rounded Rectangle 92"/>
            <p:cNvSpPr/>
            <p:nvPr/>
          </p:nvSpPr>
          <p:spPr bwMode="auto">
            <a:xfrm>
              <a:off x="5791200" y="4495800"/>
              <a:ext cx="838200" cy="990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Data Access Layer (Hibernate)</a:t>
              </a: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5943600" y="5029200"/>
              <a:ext cx="533400" cy="3810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latin typeface="Arial" pitchFamily="34" charset="0"/>
                </a:rPr>
                <a:t>DAO Classes</a:t>
              </a: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4038601" y="4495800"/>
              <a:ext cx="609599" cy="16764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endParaRPr lang="en-US" sz="900" dirty="0" smtClean="0">
                <a:latin typeface="Arial" pitchFamily="34" charset="0"/>
              </a:endParaRPr>
            </a:p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Spring MVC portlet controller</a:t>
              </a: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4953000" y="5562600"/>
              <a:ext cx="1600200" cy="6096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sz="900" dirty="0" smtClean="0">
                  <a:latin typeface="Arial" pitchFamily="34" charset="0"/>
                </a:rPr>
                <a:t>SVF JAR</a:t>
              </a: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5029200" y="57912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sz="800" dirty="0" smtClean="0">
                  <a:solidFill>
                    <a:schemeClr val="bg1"/>
                  </a:solidFill>
                  <a:latin typeface="Arial" pitchFamily="34" charset="0"/>
                </a:rPr>
                <a:t>SVF API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4648200" y="2667000"/>
              <a:ext cx="304800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648200" y="5181600"/>
              <a:ext cx="304800" cy="0"/>
            </a:xfrm>
            <a:prstGeom prst="straightConnector1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48600" y="3352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9" name="Rectangle 98"/>
          <p:cNvSpPr/>
          <p:nvPr/>
        </p:nvSpPr>
        <p:spPr>
          <a:xfrm>
            <a:off x="228600" y="5486400"/>
            <a:ext cx="841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Client Side Rendering (</a:t>
            </a:r>
            <a:r>
              <a:rPr lang="en-US" dirty="0" err="1" smtClean="0">
                <a:latin typeface="+mj-lt"/>
              </a:rPr>
              <a:t>Portlal</a:t>
            </a:r>
            <a:r>
              <a:rPr lang="en-US" dirty="0" smtClean="0">
                <a:latin typeface="+mj-lt"/>
              </a:rPr>
              <a:t>) is a hybrid solution involving the benefits of both portal and the rich user experience of Client Centric Solution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This solution would allow us to meet most of the Manulife requirements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4749800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52563" y="4175125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816100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7800" y="3581400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47800" y="2428875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47800" y="3005138"/>
            <a:ext cx="5867400" cy="381000"/>
          </a:xfrm>
          <a:prstGeom prst="roundRect">
            <a:avLst/>
          </a:prstGeom>
          <a:gradFill flip="none" rotWithShape="1">
            <a:gsLst>
              <a:gs pos="50000">
                <a:srgbClr val="FFF5CD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2284413"/>
            <a:ext cx="6583363" cy="158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2894013"/>
            <a:ext cx="6583363" cy="158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3502025"/>
            <a:ext cx="6583363" cy="158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1238" y="4078288"/>
            <a:ext cx="6583362" cy="158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587500"/>
            <a:ext cx="6858000" cy="4584700"/>
          </a:xfrm>
          <a:prstGeom prst="rect">
            <a:avLst/>
          </a:prstGeom>
        </p:spPr>
        <p:txBody>
          <a:bodyPr/>
          <a:lstStyle/>
          <a:p>
            <a:pPr marL="400050" indent="-400050">
              <a:spcBef>
                <a:spcPct val="20000"/>
              </a:spcBef>
              <a:buClr>
                <a:srgbClr val="CC3300"/>
              </a:buClr>
              <a:buFont typeface="+mj-lt"/>
              <a:buAutoNum type="romanUcPeriod"/>
              <a:defRPr/>
            </a:pPr>
            <a:endParaRPr lang="en-US" sz="1400" kern="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Key Requirements</a:t>
            </a: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endParaRPr lang="en-US" sz="1600" kern="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Solution Architecture</a:t>
            </a:r>
            <a:endParaRPr lang="en-US" sz="1600" kern="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endParaRPr lang="en-US" sz="1600" kern="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Solution Options</a:t>
            </a:r>
            <a:endParaRPr lang="en-US" sz="1600" kern="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</a:rPr>
              <a:t>Proposed Solution</a:t>
            </a: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</a:rPr>
              <a:t>Technology Stack</a:t>
            </a: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1600" kern="0" dirty="0" smtClean="0">
                <a:solidFill>
                  <a:srgbClr val="990000"/>
                </a:solidFill>
                <a:latin typeface="Arial" pitchFamily="34" charset="0"/>
              </a:rPr>
              <a:t>Solution Approach</a:t>
            </a: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  <a:p>
            <a:pPr marL="400050" indent="-400050" eaLnBrk="0" hangingPunct="0">
              <a:spcBef>
                <a:spcPct val="20000"/>
              </a:spcBef>
              <a:defRPr/>
            </a:pPr>
            <a:endParaRPr lang="en-US" sz="1600" kern="0" dirty="0">
              <a:solidFill>
                <a:srgbClr val="990000"/>
              </a:solidFill>
              <a:latin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16000" y="4672013"/>
            <a:ext cx="6583363" cy="158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Portlet MVC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Flexible and light weight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Request oriented web framework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Implements classic MVC pattern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Information to be presented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Contract between Controller and View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User interface definition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Used to render the model for display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Handles the request and assembles the Model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 Delegates to service layer for business logic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Flow (Synchronous)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524000"/>
            <a:ext cx="1295400" cy="461665"/>
          </a:xfrm>
          <a:prstGeom prst="rect">
            <a:avLst/>
          </a:prstGeom>
          <a:solidFill>
            <a:srgbClr val="00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Business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3048000"/>
            <a:ext cx="1295400" cy="707886"/>
          </a:xfrm>
          <a:prstGeom prst="rect">
            <a:avLst/>
          </a:prstGeom>
          <a:solidFill>
            <a:srgbClr val="00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DAO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(Hibernate)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934200" y="4419600"/>
            <a:ext cx="1143000" cy="990600"/>
          </a:xfrm>
          <a:prstGeom prst="can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8" idx="3"/>
            <a:endCxn id="6" idx="1"/>
          </p:cNvCxnSpPr>
          <p:nvPr/>
        </p:nvCxnSpPr>
        <p:spPr>
          <a:xfrm>
            <a:off x="5867400" y="1752600"/>
            <a:ext cx="914400" cy="2233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048000"/>
            <a:ext cx="1295400" cy="381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1200" y="3124200"/>
            <a:ext cx="12954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Dispatcher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(Portlet)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1447800"/>
            <a:ext cx="12954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Handler Mapping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1447800"/>
            <a:ext cx="12954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17526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ModelAndView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6" idx="0"/>
            <a:endCxn id="17" idx="2"/>
          </p:cNvCxnSpPr>
          <p:nvPr/>
        </p:nvCxnSpPr>
        <p:spPr>
          <a:xfrm flipV="1">
            <a:off x="2628900" y="2057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8" idx="1"/>
          </p:cNvCxnSpPr>
          <p:nvPr/>
        </p:nvCxnSpPr>
        <p:spPr>
          <a:xfrm>
            <a:off x="3276600" y="1752600"/>
            <a:ext cx="1295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>
            <a:off x="5219700" y="2057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1"/>
            <a:endCxn id="16" idx="3"/>
          </p:cNvCxnSpPr>
          <p:nvPr/>
        </p:nvCxnSpPr>
        <p:spPr>
          <a:xfrm flipH="1">
            <a:off x="3276600" y="3429000"/>
            <a:ext cx="1066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95800" y="4724400"/>
            <a:ext cx="17526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Resolver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40256" y="4724400"/>
            <a:ext cx="1371600" cy="6096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8" idx="1"/>
            <a:endCxn id="29" idx="3"/>
          </p:cNvCxnSpPr>
          <p:nvPr/>
        </p:nvCxnSpPr>
        <p:spPr>
          <a:xfrm flipH="1">
            <a:off x="3311856" y="5029200"/>
            <a:ext cx="11839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95600" y="3733800"/>
            <a:ext cx="205740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90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28800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243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9" idx="2"/>
          </p:cNvCxnSpPr>
          <p:nvPr/>
        </p:nvCxnSpPr>
        <p:spPr>
          <a:xfrm>
            <a:off x="5219700" y="3733800"/>
            <a:ext cx="38100" cy="9906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4800" y="3581400"/>
            <a:ext cx="1295400" cy="381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15" idx="3"/>
            <a:endCxn id="16" idx="1"/>
          </p:cNvCxnSpPr>
          <p:nvPr/>
        </p:nvCxnSpPr>
        <p:spPr>
          <a:xfrm>
            <a:off x="1600200" y="3238500"/>
            <a:ext cx="381000" cy="1905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1"/>
            <a:endCxn id="49" idx="3"/>
          </p:cNvCxnSpPr>
          <p:nvPr/>
        </p:nvCxnSpPr>
        <p:spPr>
          <a:xfrm flipH="1">
            <a:off x="1600200" y="3429000"/>
            <a:ext cx="381000" cy="3429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9" idx="0"/>
            <a:endCxn id="16" idx="2"/>
          </p:cNvCxnSpPr>
          <p:nvPr/>
        </p:nvCxnSpPr>
        <p:spPr>
          <a:xfrm flipV="1">
            <a:off x="2626056" y="3733800"/>
            <a:ext cx="2844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29000" y="3059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052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467600" y="19812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467600" y="3733800"/>
            <a:ext cx="38100" cy="685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Flow (Asynchronous)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2500532"/>
            <a:ext cx="1295400" cy="707886"/>
          </a:xfrm>
          <a:prstGeom prst="rect">
            <a:avLst/>
          </a:prstGeom>
          <a:solidFill>
            <a:srgbClr val="00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DAO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(Hibernate)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7620000" y="3886200"/>
            <a:ext cx="1143000" cy="990600"/>
          </a:xfrm>
          <a:prstGeom prst="can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295400" cy="18288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1524000" y="3124200"/>
            <a:ext cx="1828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895600"/>
            <a:ext cx="68580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8191500" y="3200400"/>
            <a:ext cx="0" cy="685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1524000" y="2895600"/>
            <a:ext cx="1828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600" y="220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Ajax Request (Restful)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1" idx="3"/>
          </p:cNvCxnSpPr>
          <p:nvPr/>
        </p:nvCxnSpPr>
        <p:spPr>
          <a:xfrm>
            <a:off x="4648200" y="2895600"/>
            <a:ext cx="91440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2438400"/>
            <a:ext cx="1295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2438400"/>
            <a:ext cx="1295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portlet MVC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86868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Similar to Spring Web MVC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Driven by Dispatcher (Portlet)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Support different View Technologies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– JSP &amp; JSTL, JSF, Velocity, XSLT etc.,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Comply with JSR 168 and 286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Preserves Action and Render phase separation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Special URL &amp; parameter handling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No locale or theme resolution support.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– responsibility of portal/</a:t>
            </a:r>
            <a:r>
              <a:rPr lang="en-US" dirty="0" err="1" smtClean="0"/>
              <a:t>portlet</a:t>
            </a:r>
            <a:r>
              <a:rPr lang="en-US" dirty="0" smtClean="0"/>
              <a:t>-container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 Similar beans in </a:t>
            </a:r>
            <a:r>
              <a:rPr lang="en-US" dirty="0" err="1" smtClean="0"/>
              <a:t>WebApplicationContext</a:t>
            </a:r>
            <a:r>
              <a:rPr lang="en-US" dirty="0" smtClean="0"/>
              <a:t>, the different Bean Types are:</a:t>
            </a:r>
          </a:p>
          <a:p>
            <a:pPr lvl="2"/>
            <a:r>
              <a:rPr lang="en-US" dirty="0" smtClean="0"/>
              <a:t>– Handler Mapping</a:t>
            </a:r>
          </a:p>
          <a:p>
            <a:pPr lvl="2"/>
            <a:r>
              <a:rPr lang="en-US" dirty="0" smtClean="0"/>
              <a:t>– Controller</a:t>
            </a:r>
          </a:p>
          <a:p>
            <a:pPr lvl="2"/>
            <a:r>
              <a:rPr lang="en-US" dirty="0" smtClean="0"/>
              <a:t>– View Resolver</a:t>
            </a:r>
          </a:p>
          <a:p>
            <a:pPr lvl="2"/>
            <a:r>
              <a:rPr lang="en-US" dirty="0" smtClean="0"/>
              <a:t>– Multipart Resolver</a:t>
            </a:r>
          </a:p>
          <a:p>
            <a:pPr lvl="2"/>
            <a:r>
              <a:rPr lang="en-US" dirty="0" smtClean="0"/>
              <a:t>– Handler Exception Resolver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portlet.xml - </a:t>
            </a:r>
            <a:r>
              <a:rPr lang="en-US" dirty="0" err="1" smtClean="0"/>
              <a:t>DispatcherPortlet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458200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&lt;portlet&gt;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&lt;portlet-name&gt;sample&lt;/portlet-name&gt;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portletclass</a:t>
            </a:r>
            <a:r>
              <a:rPr lang="en-US" dirty="0" smtClean="0"/>
              <a:t>&gt; </a:t>
            </a:r>
            <a:r>
              <a:rPr lang="en-US" b="1" dirty="0" err="1" smtClean="0"/>
              <a:t>org.springframework.web.portlet.DispatcherPortlet</a:t>
            </a:r>
            <a:endParaRPr lang="en-US" b="1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&lt;/portlet-class&gt;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&lt;supports&gt;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&lt;mime-type&gt;text/html&lt;/mime-type&gt;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&lt;portlet-mode&gt;view&lt;/portlet-mode&gt;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&lt;portlet-mode&gt;edit&lt;/portlet-mode&gt;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&lt;portlet-mode&gt;help&lt;/portlet-mode&gt;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&lt;/supports&gt;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&lt;portlet-info&gt;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&lt;title&gt;Sample Portlet&lt;/title&gt;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&lt;/portlet-info&gt;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&lt;/portlet&gt;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 – Spring Portlet MVC -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&lt;web-app&gt;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b="1" dirty="0" err="1" smtClean="0"/>
              <a:t>ViewRendererServlet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servletclass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err="1" smtClean="0"/>
              <a:t>org.springframework.web.servlet.ViewRendererServlet</a:t>
            </a:r>
            <a:r>
              <a:rPr lang="en-US" b="1" dirty="0" smtClean="0"/>
              <a:t>&lt;/</a:t>
            </a:r>
          </a:p>
          <a:p>
            <a:r>
              <a:rPr lang="en-US" b="1" dirty="0" err="1" smtClean="0"/>
              <a:t>servlet</a:t>
            </a:r>
            <a:r>
              <a:rPr lang="en-US" b="1" dirty="0" smtClean="0"/>
              <a:t>-class&gt;</a:t>
            </a:r>
          </a:p>
          <a:p>
            <a:r>
              <a:rPr lang="en-US" b="1" dirty="0" smtClean="0"/>
              <a:t>&lt;load-on-startup&gt;1&lt;/load-on-startup&gt;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b="1" dirty="0" err="1" smtClean="0"/>
              <a:t>ViewRendererServlet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-pattern&gt;/WEB-INF/</a:t>
            </a:r>
            <a:r>
              <a:rPr lang="en-US" b="1" dirty="0" err="1" smtClean="0"/>
              <a:t>servlet</a:t>
            </a:r>
            <a:r>
              <a:rPr lang="en-US" b="1" dirty="0" smtClean="0"/>
              <a:t>/view&lt;/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Portlet MVC -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38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package sample;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javax.portlet.RenderRequest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javax.portlet.RenderResponse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org.springframework.web.portlet.mvc.AbstractController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org.springframework.web.portlet.ModelAndView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SampleController</a:t>
            </a:r>
            <a:r>
              <a:rPr lang="en-US" dirty="0" smtClean="0"/>
              <a:t> extends </a:t>
            </a:r>
            <a:r>
              <a:rPr lang="en-US" dirty="0" err="1" smtClean="0"/>
              <a:t>AbstractController</a:t>
            </a:r>
            <a:r>
              <a:rPr lang="en-US" dirty="0" smtClean="0"/>
              <a:t> {</a:t>
            </a:r>
          </a:p>
          <a:p>
            <a:pPr lvl="1"/>
            <a:r>
              <a:rPr lang="en-US" sz="1600" dirty="0" smtClean="0"/>
              <a:t>public ModelAndView </a:t>
            </a:r>
            <a:r>
              <a:rPr lang="en-US" sz="1600" dirty="0" err="1" smtClean="0"/>
              <a:t>handleRenderRequestInternal</a:t>
            </a:r>
            <a:r>
              <a:rPr lang="en-US" sz="1600" dirty="0" smtClean="0"/>
              <a:t>(</a:t>
            </a:r>
          </a:p>
          <a:p>
            <a:pPr lvl="1"/>
            <a:r>
              <a:rPr lang="en-US" sz="1600" dirty="0" err="1" smtClean="0"/>
              <a:t>RenderRequest</a:t>
            </a:r>
            <a:r>
              <a:rPr lang="en-US" sz="1600" dirty="0" smtClean="0"/>
              <a:t> </a:t>
            </a:r>
            <a:r>
              <a:rPr lang="en-US" sz="1600" dirty="0" err="1" smtClean="0"/>
              <a:t>request,RenderResponse</a:t>
            </a:r>
            <a:r>
              <a:rPr lang="en-US" sz="1600" dirty="0" smtClean="0"/>
              <a:t> response)</a:t>
            </a:r>
          </a:p>
          <a:p>
            <a:pPr lvl="1"/>
            <a:r>
              <a:rPr lang="en-US" sz="1600" dirty="0" smtClean="0"/>
              <a:t>throws Exception {</a:t>
            </a:r>
          </a:p>
          <a:p>
            <a:pPr lvl="2"/>
            <a:r>
              <a:rPr lang="en-US" sz="1600" dirty="0" smtClean="0"/>
              <a:t>ModelAndView </a:t>
            </a:r>
            <a:r>
              <a:rPr lang="en-US" sz="1600" dirty="0" err="1" smtClean="0"/>
              <a:t>mav</a:t>
            </a:r>
            <a:r>
              <a:rPr lang="en-US" sz="1600" dirty="0" smtClean="0"/>
              <a:t> = new ModelAndView(“</a:t>
            </a:r>
            <a:r>
              <a:rPr lang="en-US" sz="1600" dirty="0" err="1" smtClean="0"/>
              <a:t>foo</a:t>
            </a:r>
            <a:r>
              <a:rPr lang="en-US" sz="1600" dirty="0" smtClean="0"/>
              <a:t>”);</a:t>
            </a:r>
          </a:p>
          <a:p>
            <a:pPr lvl="2"/>
            <a:r>
              <a:rPr lang="en-US" sz="1600" dirty="0" err="1" smtClean="0"/>
              <a:t>mav.addObject</a:t>
            </a:r>
            <a:r>
              <a:rPr lang="en-US" sz="1600" dirty="0" smtClean="0"/>
              <a:t>(“</a:t>
            </a:r>
            <a:r>
              <a:rPr lang="en-US" sz="1600" dirty="0" err="1" smtClean="0"/>
              <a:t>message”,”Hello</a:t>
            </a:r>
            <a:r>
              <a:rPr lang="en-US" sz="1600" dirty="0" smtClean="0"/>
              <a:t> World!”);</a:t>
            </a:r>
          </a:p>
          <a:p>
            <a:pPr lvl="2"/>
            <a:r>
              <a:rPr lang="en-US" sz="1600" dirty="0" smtClean="0"/>
              <a:t>return </a:t>
            </a:r>
            <a:r>
              <a:rPr lang="en-US" sz="1600" dirty="0" err="1" smtClean="0"/>
              <a:t>mav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&lt;bean id=“</a:t>
            </a:r>
            <a:r>
              <a:rPr lang="en-US" dirty="0" err="1" smtClean="0"/>
              <a:t>sampleController</a:t>
            </a:r>
            <a:r>
              <a:rPr lang="en-US" dirty="0" smtClean="0"/>
              <a:t>” class=“</a:t>
            </a:r>
            <a:r>
              <a:rPr lang="en-US" dirty="0" err="1" smtClean="0"/>
              <a:t>sample.SampleController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&lt;property name=“</a:t>
            </a:r>
            <a:r>
              <a:rPr lang="en-US" dirty="0" err="1" smtClean="0"/>
              <a:t>cacheSeconds</a:t>
            </a:r>
            <a:r>
              <a:rPr lang="en-US" dirty="0" smtClean="0"/>
              <a:t>” value=“120”/&gt;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Portlet MVC Handler Mappings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534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Using a handler mapping, incoming portlet requests are mapped to appropriate handlers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sz="2800" dirty="0" smtClean="0"/>
              <a:t>Some basic handlers are provided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– </a:t>
            </a:r>
            <a:r>
              <a:rPr lang="en-US" sz="2400" dirty="0" smtClean="0"/>
              <a:t>PortletModeHandlerMapping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 Maps requests based on portlet mode (‘view’, ‘</a:t>
            </a:r>
            <a:r>
              <a:rPr lang="en-US" dirty="0" err="1" smtClean="0"/>
              <a:t>edit’,‘help</a:t>
            </a:r>
            <a:r>
              <a:rPr lang="en-US" dirty="0" smtClean="0"/>
              <a:t>’,….)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– </a:t>
            </a:r>
            <a:r>
              <a:rPr lang="en-US" sz="2400" dirty="0" smtClean="0"/>
              <a:t>ParameterHandlerMapping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 Uses a specific request parameter to control mapping(default is ‘action’).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–</a:t>
            </a:r>
            <a:r>
              <a:rPr lang="en-US" sz="2400" dirty="0" smtClean="0"/>
              <a:t> PortletModeParameterHandlerMapping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Combines the previous mappings to allow different navigation within each portlet mode..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371600"/>
            <a:ext cx="841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Multiple Device Support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Cross Browser Compatibility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Responsive UI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Mobile Enablement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Customization / Personalization support for different categories of users and Channels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Single Sign-on support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Re-usability of existing user repository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Maintainability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Technology Stack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633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Key Requirements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633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/>
        </p:nvGraphicFramePr>
        <p:xfrm>
          <a:off x="457200" y="1046480"/>
          <a:ext cx="8229600" cy="529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5181600"/>
              </a:tblGrid>
              <a:tr h="348646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/ Software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>
                    <a:solidFill>
                      <a:srgbClr val="003300"/>
                    </a:solidFill>
                  </a:tcPr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Java2SDK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1.6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J2EE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1.6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Log4J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1.2.15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Spring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3.0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DB2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DB2 </a:t>
                      </a: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V9.7.5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Enterprise Server Edition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IBM Http Server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7.0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WebSphere App Server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8.0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WebSphere</a:t>
                      </a:r>
                      <a:r>
                        <a:rPr lang="en-US" sz="1600" baseline="0" dirty="0" smtClean="0">
                          <a:latin typeface="Arial"/>
                          <a:ea typeface="Times New Roman"/>
                          <a:cs typeface="Arial"/>
                        </a:rPr>
                        <a:t> Portal Server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8.0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69926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Client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Windows XP / Vista  with IE </a:t>
                      </a: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8.0, 9.0, chrome, Mozilla</a:t>
                      </a:r>
                    </a:p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Safari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 Acrobat Reader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6.1 and above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Arial"/>
                        </a:rPr>
                        <a:t>JPA using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Arial"/>
                        </a:rPr>
                        <a:t>Hibernate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mtClean="0">
                          <a:latin typeface="Arial"/>
                          <a:ea typeface="Times New Roman"/>
                          <a:cs typeface="Arial"/>
                        </a:rPr>
                        <a:t>4.2.3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mobile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1.3.1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HTML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5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CSS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 3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97111">
                <a:tc>
                  <a:txBody>
                    <a:bodyPr/>
                    <a:lstStyle/>
                    <a:p>
                      <a:pPr marL="21590" marR="0" indent="-2159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Angular JS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115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latin typeface="Arial"/>
                          <a:ea typeface="Times New Roman"/>
                          <a:cs typeface="Times New Roman"/>
                        </a:rPr>
                        <a:t>1.0.7</a:t>
                      </a:r>
                      <a:endParaRPr lang="en-U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Solution Approach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2506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High Level Implementation Tasks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209800"/>
            <a:ext cx="841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600" dirty="0" smtClean="0">
                <a:latin typeface="+mj-lt"/>
              </a:rPr>
              <a:t>DAO Layer Refactoring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endParaRPr lang="en-US" sz="36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600" dirty="0" smtClean="0">
                <a:latin typeface="+mj-lt"/>
              </a:rPr>
              <a:t>BO Layer Service Enabling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endParaRPr lang="en-US" sz="36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600" dirty="0" smtClean="0">
                <a:latin typeface="+mj-lt"/>
              </a:rPr>
              <a:t>Security Integration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endParaRPr lang="en-US" sz="36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600" dirty="0" smtClean="0">
                <a:latin typeface="+mj-lt"/>
              </a:rPr>
              <a:t>Presentation Layer Refactoring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839200" cy="923330"/>
          </a:xfrm>
          <a:prstGeom prst="rect">
            <a:avLst/>
          </a:prstGeom>
          <a:solidFill>
            <a:srgbClr val="0033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high level tasks involved in building the SPI portal (Specifically related to </a:t>
            </a:r>
            <a:r>
              <a:rPr lang="en-US" dirty="0" err="1" smtClean="0">
                <a:solidFill>
                  <a:schemeClr val="bg1"/>
                </a:solidFill>
              </a:rPr>
              <a:t>Portalizing</a:t>
            </a:r>
            <a:r>
              <a:rPr lang="en-US" dirty="0" smtClean="0">
                <a:solidFill>
                  <a:schemeClr val="bg1"/>
                </a:solidFill>
              </a:rPr>
              <a:t> Agent Web Application) are as listed below.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is a Bottom-up Approach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DAO Layer Implementation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4124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Review the Data Model to understand how it accommodates the new business requirements of packaged product offerings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Create the Entity Model corresponding to the Data Model using JPA tooling provided by RAD / Eclipse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base entity model provided by the tooling will be a good starting point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It will maintain all associations that are available in the physical tables in the Data Model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Additionally we will have to provide custom finder methods and named queries to enhance it further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Entity model will evolve again during the Business layer implementation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Entity Model becomes the basis for out Business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839200" cy="369332"/>
          </a:xfrm>
          <a:prstGeom prst="rect">
            <a:avLst/>
          </a:prstGeom>
          <a:solidFill>
            <a:srgbClr val="0033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DAO Layer implementation involves the following steps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Service Enabling Business </a:t>
            </a: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Layer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4124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Define a functional model by logically grouping the business functionalities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For each functional component identified, derive fine grained interfaces by providing the well defined input / output structures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business method should implicitly convey its purpose and should have no affinity to the consuming application.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Provide the implementation of the Business interfaces defined above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Annotation driven approach will be followed to resolve dependencies of service.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next step is to expose the business interfaces as </a:t>
            </a:r>
            <a:r>
              <a:rPr lang="en-US" sz="2400" dirty="0" err="1" smtClean="0">
                <a:latin typeface="+mj-lt"/>
              </a:rPr>
              <a:t>RESTful</a:t>
            </a:r>
            <a:r>
              <a:rPr lang="en-US" sz="2400" dirty="0" smtClean="0">
                <a:latin typeface="+mj-lt"/>
              </a:rPr>
              <a:t> web services using </a:t>
            </a:r>
            <a:r>
              <a:rPr lang="en-US" sz="2400" dirty="0" err="1" smtClean="0">
                <a:latin typeface="+mj-lt"/>
              </a:rPr>
              <a:t>webservices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annotaions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839200" cy="369332"/>
          </a:xfrm>
          <a:prstGeom prst="rect">
            <a:avLst/>
          </a:prstGeom>
          <a:solidFill>
            <a:srgbClr val="0033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 Enabling the Business Layer implementation involves the following steps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Security Integration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412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Custom User Repository Implementation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Authentication Requirement Analysis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Analyze the Agent Web User Registry and Code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Implementing the Custom Repository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Methods for retrieving Entities 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Creating new Entities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Deleting Entities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Getting Meta Data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Logging in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Searching for Entities</a:t>
            </a:r>
          </a:p>
          <a:p>
            <a:pPr marL="1257300" lvl="2" indent="-342900" eaLnBrk="0" hangingPunct="0">
              <a:buClr>
                <a:srgbClr val="993300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Updating attributes and membership information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Initializing the repository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Configure the User Repository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Add Custom repository as additional federated repository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Assign administrator role to user in Custom Registry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839200" cy="369332"/>
          </a:xfrm>
          <a:prstGeom prst="rect">
            <a:avLst/>
          </a:prstGeom>
          <a:solidFill>
            <a:srgbClr val="0033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 Integration implementation involves the following steps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58" y="5243469"/>
            <a:ext cx="8434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This approach requires us to provide implementation for </a:t>
            </a:r>
            <a:r>
              <a:rPr lang="en-US" sz="2000" dirty="0" err="1" smtClean="0">
                <a:latin typeface="+mj-lt"/>
              </a:rPr>
              <a:t>UserRegistry</a:t>
            </a:r>
            <a:r>
              <a:rPr lang="en-US" sz="2000" dirty="0" smtClean="0">
                <a:latin typeface="+mj-lt"/>
              </a:rPr>
              <a:t> interface of Service Provider Interface (SPI) provided by IBM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And configure Federated WebSphere Portal to use the Custom User Registry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pic>
        <p:nvPicPr>
          <p:cNvPr id="3" name="Picture 2" descr="Illustration of WebSphere Portal interaction with Virtual Member Manager. Refer to the text in this topic for more information on this graphic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329" y="1013894"/>
            <a:ext cx="5838825" cy="435292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Custom User Repository Implementation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Presentation Layer Implementation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839200" cy="646331"/>
          </a:xfrm>
          <a:prstGeom prst="rect">
            <a:avLst/>
          </a:prstGeom>
          <a:solidFill>
            <a:srgbClr val="0033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recommended Solution is a Hybrid solution involving the benefits of Portal and Single Page Client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" y="1737241"/>
            <a:ext cx="84124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Review the UI Design provided by the UX team to identify any implementation challenges in the Portal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Modularize the UI functionality in to different Portlets for better maintainability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Design the Portlet</a:t>
            </a:r>
          </a:p>
          <a:p>
            <a:pPr marL="800100" lvl="1" indent="-342900" eaLnBrk="0" hangingPunct="0">
              <a:buClr>
                <a:srgbClr val="99330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Define the package structure, naming conventions, configuration file locations etc</a:t>
            </a:r>
          </a:p>
          <a:p>
            <a:pPr marL="342900" lvl="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Implement the presentation layer using Spring MVC portlets (Compliant to JSR 286) with JSP, HTML5, CSS3, AJAX and 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/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 mobile as UI technologies.</a:t>
            </a:r>
          </a:p>
          <a:p>
            <a:pPr marL="342900" lvl="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Spring  portlet controller will interact with the business  Services  exposed as </a:t>
            </a:r>
            <a:r>
              <a:rPr lang="en-US" sz="2400" dirty="0" err="1" smtClean="0">
                <a:latin typeface="+mj-lt"/>
              </a:rPr>
              <a:t>RESTful</a:t>
            </a:r>
            <a:r>
              <a:rPr lang="en-US" sz="2400" dirty="0" smtClean="0">
                <a:latin typeface="+mj-lt"/>
              </a:rPr>
              <a:t> web services and provide the necessary Model (information) to  client tier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Caching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412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 Caching strategy will have to be formulated to support temporary persistence of intermediate calculations. 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The approach has to be less invasive so as not to introduce any additional tool, cost and maintenance overheads.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The functionality provided by Caching mechanism will be equivalent of the functionality supported </a:t>
            </a:r>
            <a:r>
              <a:rPr lang="en-US" sz="2000" dirty="0" err="1" smtClean="0">
                <a:latin typeface="+mj-lt"/>
              </a:rPr>
              <a:t>Temptable</a:t>
            </a:r>
            <a:r>
              <a:rPr lang="en-US" sz="2000" dirty="0" smtClean="0">
                <a:latin typeface="+mj-lt"/>
              </a:rPr>
              <a:t> in the AS-IS  Agent WEB application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Information can be Cached either on the Server or Client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Although Client Side caching may avoid server trip to fetch cached data, it may have implications if the user chooses use a different device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j-lt"/>
              </a:rPr>
              <a:t>EhCache</a:t>
            </a:r>
            <a:r>
              <a:rPr lang="en-US" sz="2000" dirty="0" smtClean="0">
                <a:latin typeface="+mj-lt"/>
              </a:rPr>
              <a:t>, an Open Source caching framework is an option for server side caching. Configuring </a:t>
            </a:r>
            <a:r>
              <a:rPr lang="en-US" sz="2000" dirty="0" err="1" smtClean="0">
                <a:latin typeface="+mj-lt"/>
              </a:rPr>
              <a:t>EhCache</a:t>
            </a:r>
            <a:r>
              <a:rPr lang="en-US" sz="2000" dirty="0" smtClean="0">
                <a:latin typeface="+mj-lt"/>
              </a:rPr>
              <a:t> against a DB can provide long living Cache and features similar to </a:t>
            </a:r>
            <a:r>
              <a:rPr lang="en-US" sz="2000" dirty="0" err="1" smtClean="0">
                <a:latin typeface="+mj-lt"/>
              </a:rPr>
              <a:t>Temptable</a:t>
            </a:r>
            <a:endParaRPr lang="en-US" sz="20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j-lt"/>
              </a:rPr>
              <a:t>EhCache’s</a:t>
            </a:r>
            <a:r>
              <a:rPr lang="en-US" sz="2000" dirty="0" smtClean="0">
                <a:latin typeface="+mj-lt"/>
              </a:rPr>
              <a:t> feasibility in a clustered environment has to be analyzed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 unique id (</a:t>
            </a:r>
            <a:r>
              <a:rPr lang="en-US" sz="2000" dirty="0" err="1" smtClean="0">
                <a:latin typeface="+mj-lt"/>
              </a:rPr>
              <a:t>Eg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err="1" smtClean="0">
                <a:latin typeface="+mj-lt"/>
              </a:rPr>
              <a:t>ContractID</a:t>
            </a:r>
            <a:r>
              <a:rPr lang="en-US" sz="2000" dirty="0" smtClean="0">
                <a:latin typeface="+mj-lt"/>
              </a:rPr>
              <a:t>) can be the key and the value that is cached can be JSON String to avoid further conversions.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We also have to explore IBM provided Caching mechanisms (</a:t>
            </a:r>
            <a:r>
              <a:rPr lang="en-US" sz="2000" dirty="0" err="1" smtClean="0">
                <a:latin typeface="+mj-lt"/>
              </a:rPr>
              <a:t>Eg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ObjectGrid</a:t>
            </a:r>
            <a:r>
              <a:rPr lang="en-US" sz="2000" dirty="0" smtClean="0">
                <a:latin typeface="+mj-lt"/>
              </a:rPr>
              <a:t>)</a:t>
            </a: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References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2506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Business and Functional Requirements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4889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Customer Centric business functions and processes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Packaged product offerings in place of individual products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Enhanced User Experience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Consistent Look and Feel across channels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Personalized and customized content delivery for partners and individuals 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Mobile Enablement – Multi Devices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Support Offline Mode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Phased Rollout for Retail and Corporate business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Self Service capabilities</a:t>
            </a:r>
            <a:endParaRPr lang="en-US" sz="16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Ø"/>
            </a:pP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576" y="60318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References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371600"/>
            <a:ext cx="8412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SPI_Application_Architecture_Proposal.ppt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Login Options Portal V0.2.pptx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Manulife-AGWPortalSolutionApproach_V1.0.pptx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Mockup_JQueryMobile_20130611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MGA-System Architecture.doc</a:t>
            </a: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+mj-lt"/>
              </a:rPr>
              <a:t>Manulife - Agent WEB Application Architecture Assessment Report v1.0.docx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1143000" y="3048000"/>
            <a:ext cx="6019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3200" b="1" dirty="0">
                <a:solidFill>
                  <a:srgbClr val="990000"/>
                </a:solidFill>
                <a:ea typeface="ヒラギノ角ゴ Pro W3"/>
                <a:cs typeface="ヒラギノ角ゴ Pro W3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576" y="76200"/>
            <a:ext cx="7034224" cy="71596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Technical Requirements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6" y="1146412"/>
            <a:ext cx="848890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Re-use existing Assets (Software / Hardware / User base)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Code once , Use anywhere - any browser, any device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Address browser compatibility related pain points in the current system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Service Enablement of Business Processes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Resolve Performance related pain points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9933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Ease of maintenance</a:t>
            </a:r>
            <a:endParaRPr lang="en-US" dirty="0" smtClean="0">
              <a:latin typeface="+mj-lt"/>
            </a:endParaRPr>
          </a:p>
          <a:p>
            <a:pPr marL="800100" lvl="1" indent="-342900" eaLnBrk="0" hangingPunct="0">
              <a:lnSpc>
                <a:spcPct val="150000"/>
              </a:lnSpc>
              <a:buClr>
                <a:srgbClr val="993300"/>
              </a:buClr>
            </a:pPr>
            <a:endParaRPr lang="en-US" sz="1800" dirty="0" smtClean="0">
              <a:latin typeface="+mj-lt"/>
            </a:endParaRPr>
          </a:p>
          <a:p>
            <a:pPr marL="342900" indent="-342900" eaLnBrk="0" hangingPunct="0">
              <a:buClr>
                <a:srgbClr val="993300"/>
              </a:buClr>
              <a:buFont typeface="Wingdings" pitchFamily="2" charset="2"/>
              <a:buChar char="Ø"/>
            </a:pP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793875" y="2451100"/>
            <a:ext cx="4835525" cy="1524000"/>
          </a:xfrm>
          <a:prstGeom prst="roundRect">
            <a:avLst>
              <a:gd name="adj" fmla="val 8333"/>
            </a:avLst>
          </a:prstGeom>
          <a:solidFill>
            <a:srgbClr val="FFCD69"/>
          </a:solidFill>
          <a:ln w="9525" algn="ctr">
            <a:noFill/>
            <a:round/>
            <a:headEnd/>
            <a:tailEnd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 b="0" dirty="0">
              <a:latin typeface="Arial" charset="0"/>
              <a:cs typeface="+mn-cs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306763" y="2892425"/>
            <a:ext cx="3246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Solution Architecture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57347" name="Picture 4" descr="im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665413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633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76200" y="1471136"/>
            <a:ext cx="8839200" cy="4777264"/>
            <a:chOff x="76200" y="1471136"/>
            <a:chExt cx="8839200" cy="4777264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4800600" y="1524000"/>
              <a:ext cx="0" cy="24384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Cloud 16"/>
            <p:cNvSpPr/>
            <p:nvPr/>
          </p:nvSpPr>
          <p:spPr>
            <a:xfrm>
              <a:off x="685800" y="2286000"/>
              <a:ext cx="1447800" cy="914400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8" name="Picture 6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1676400"/>
              <a:ext cx="400050" cy="470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" name="Picture 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2743200"/>
              <a:ext cx="400050" cy="492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" name="Picture 6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1828800"/>
              <a:ext cx="342900" cy="470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1" name="Picture 6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2400" y="2209800"/>
              <a:ext cx="381000" cy="436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2" name="Picture 6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90600" y="3352800"/>
              <a:ext cx="457200" cy="48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" name="Picture 6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7200" y="3200401"/>
              <a:ext cx="403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590800" y="1524000"/>
              <a:ext cx="2057400" cy="2438400"/>
            </a:xfrm>
            <a:prstGeom prst="rect">
              <a:avLst/>
            </a:prstGeom>
            <a:solidFill>
              <a:srgbClr val="003300"/>
            </a:solidFill>
            <a:ln>
              <a:solidFill>
                <a:srgbClr val="0033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Manulife Portal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8" idx="2"/>
              <a:endCxn id="17" idx="3"/>
            </p:cNvCxnSpPr>
            <p:nvPr/>
          </p:nvCxnSpPr>
          <p:spPr>
            <a:xfrm>
              <a:off x="1266825" y="2146535"/>
              <a:ext cx="142875" cy="191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</p:cNvCxnSpPr>
            <p:nvPr/>
          </p:nvCxnSpPr>
          <p:spPr>
            <a:xfrm>
              <a:off x="704850" y="2298935"/>
              <a:ext cx="133350" cy="139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7" idx="2"/>
            </p:cNvCxnSpPr>
            <p:nvPr/>
          </p:nvCxnSpPr>
          <p:spPr>
            <a:xfrm>
              <a:off x="457200" y="2590800"/>
              <a:ext cx="23309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3"/>
            </p:cNvCxnSpPr>
            <p:nvPr/>
          </p:nvCxnSpPr>
          <p:spPr>
            <a:xfrm flipV="1">
              <a:off x="476250" y="2895600"/>
              <a:ext cx="209550" cy="93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0"/>
            </p:cNvCxnSpPr>
            <p:nvPr/>
          </p:nvCxnSpPr>
          <p:spPr>
            <a:xfrm flipV="1">
              <a:off x="658719" y="3048000"/>
              <a:ext cx="179481" cy="15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2" idx="0"/>
              <a:endCxn id="17" idx="1"/>
            </p:cNvCxnSpPr>
            <p:nvPr/>
          </p:nvCxnSpPr>
          <p:spPr>
            <a:xfrm flipV="1">
              <a:off x="1219200" y="3199426"/>
              <a:ext cx="190500" cy="153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819400" y="1905000"/>
              <a:ext cx="16002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AGW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9400" y="3124200"/>
              <a:ext cx="16002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Apps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4419600"/>
              <a:ext cx="1600200" cy="533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Federated  User Repository</a:t>
              </a:r>
              <a:endParaRPr lang="en-US" sz="1200" dirty="0"/>
            </a:p>
          </p:txBody>
        </p:sp>
        <p:sp>
          <p:nvSpPr>
            <p:cNvPr id="49" name="Can 48"/>
            <p:cNvSpPr/>
            <p:nvPr/>
          </p:nvSpPr>
          <p:spPr>
            <a:xfrm>
              <a:off x="2362200" y="5562600"/>
              <a:ext cx="990600" cy="685800"/>
            </a:xfrm>
            <a:prstGeom prst="can">
              <a:avLst/>
            </a:prstGeom>
            <a:solidFill>
              <a:srgbClr val="0033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Agent Web User Repository</a:t>
              </a:r>
              <a:endParaRPr lang="en-US" sz="1000" dirty="0"/>
            </a:p>
          </p:txBody>
        </p:sp>
        <p:sp>
          <p:nvSpPr>
            <p:cNvPr id="50" name="Can 49"/>
            <p:cNvSpPr/>
            <p:nvPr/>
          </p:nvSpPr>
          <p:spPr>
            <a:xfrm>
              <a:off x="3429000" y="5562600"/>
              <a:ext cx="990600" cy="685800"/>
            </a:xfrm>
            <a:prstGeom prst="can">
              <a:avLst/>
            </a:prstGeom>
            <a:solidFill>
              <a:srgbClr val="0033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Manu Touch LDAP</a:t>
              </a:r>
            </a:p>
          </p:txBody>
        </p:sp>
        <p:sp>
          <p:nvSpPr>
            <p:cNvPr id="51" name="Can 50"/>
            <p:cNvSpPr/>
            <p:nvPr/>
          </p:nvSpPr>
          <p:spPr>
            <a:xfrm>
              <a:off x="4495800" y="5562600"/>
              <a:ext cx="990600" cy="685800"/>
            </a:xfrm>
            <a:prstGeom prst="can">
              <a:avLst/>
            </a:prstGeom>
            <a:solidFill>
              <a:srgbClr val="0033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Other App User Repository</a:t>
              </a:r>
            </a:p>
          </p:txBody>
        </p:sp>
        <p:cxnSp>
          <p:nvCxnSpPr>
            <p:cNvPr id="53" name="Elbow Connector 52"/>
            <p:cNvCxnSpPr>
              <a:stCxn id="48" idx="2"/>
              <a:endCxn id="49" idx="1"/>
            </p:cNvCxnSpPr>
            <p:nvPr/>
          </p:nvCxnSpPr>
          <p:spPr>
            <a:xfrm rot="5400000">
              <a:off x="2933700" y="4876800"/>
              <a:ext cx="609600" cy="7620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8" idx="2"/>
              <a:endCxn id="51" idx="1"/>
            </p:cNvCxnSpPr>
            <p:nvPr/>
          </p:nvCxnSpPr>
          <p:spPr>
            <a:xfrm rot="16200000" flipH="1">
              <a:off x="4000500" y="4572000"/>
              <a:ext cx="609600" cy="13716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8" idx="2"/>
              <a:endCxn id="50" idx="1"/>
            </p:cNvCxnSpPr>
            <p:nvPr/>
          </p:nvCxnSpPr>
          <p:spPr>
            <a:xfrm rot="16200000" flipH="1">
              <a:off x="3467100" y="5105400"/>
              <a:ext cx="609600" cy="3048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953000" y="1524000"/>
              <a:ext cx="2667000" cy="2438400"/>
            </a:xfrm>
            <a:prstGeom prst="rect">
              <a:avLst/>
            </a:prstGeom>
            <a:solidFill>
              <a:srgbClr val="003300"/>
            </a:solidFill>
            <a:ln>
              <a:solidFill>
                <a:srgbClr val="0033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Core Business Services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5400" y="2133600"/>
              <a:ext cx="10668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AGW Services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05400" y="3048000"/>
              <a:ext cx="10668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Services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0800" y="2133600"/>
              <a:ext cx="10668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Access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00800" y="3048000"/>
              <a:ext cx="1066800" cy="685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Access</a:t>
              </a:r>
              <a:endParaRPr lang="en-US" sz="1200" dirty="0"/>
            </a:p>
          </p:txBody>
        </p:sp>
        <p:sp>
          <p:nvSpPr>
            <p:cNvPr id="68" name="Can 67"/>
            <p:cNvSpPr/>
            <p:nvPr/>
          </p:nvSpPr>
          <p:spPr>
            <a:xfrm>
              <a:off x="7924800" y="2133600"/>
              <a:ext cx="990600" cy="533400"/>
            </a:xfrm>
            <a:prstGeom prst="can">
              <a:avLst/>
            </a:prstGeom>
            <a:solidFill>
              <a:srgbClr val="0033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Agent Web Data</a:t>
              </a:r>
            </a:p>
          </p:txBody>
        </p:sp>
        <p:sp>
          <p:nvSpPr>
            <p:cNvPr id="69" name="Can 68"/>
            <p:cNvSpPr/>
            <p:nvPr/>
          </p:nvSpPr>
          <p:spPr>
            <a:xfrm>
              <a:off x="7924800" y="3200400"/>
              <a:ext cx="990600" cy="533400"/>
            </a:xfrm>
            <a:prstGeom prst="can">
              <a:avLst/>
            </a:prstGeom>
            <a:solidFill>
              <a:srgbClr val="0033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Other DB</a:t>
              </a:r>
            </a:p>
          </p:txBody>
        </p:sp>
        <p:cxnSp>
          <p:nvCxnSpPr>
            <p:cNvPr id="71" name="Straight Arrow Connector 70"/>
            <p:cNvCxnSpPr>
              <a:stCxn id="24" idx="2"/>
              <a:endCxn id="48" idx="0"/>
            </p:cNvCxnSpPr>
            <p:nvPr/>
          </p:nvCxnSpPr>
          <p:spPr>
            <a:xfrm>
              <a:off x="3619500" y="3962400"/>
              <a:ext cx="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67000" y="4038600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Authentication  / Authorization</a:t>
              </a:r>
              <a:endParaRPr lang="en-US" sz="10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4648200" y="28194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620000" y="24384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620000" y="35052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90600" y="3505200"/>
              <a:ext cx="1600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AJAX calls to refresh content / data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38800" y="4114800"/>
              <a:ext cx="2362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Business functions exposed as services independent of the consuming System / Application, behind domain firewall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No affinity to portal</a:t>
              </a:r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19200" y="4648200"/>
              <a:ext cx="1828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Re-use the existing user repositories by adapting it to the Portal Federation</a:t>
              </a:r>
              <a:endParaRPr lang="en-US" sz="14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1981200" y="2438400"/>
              <a:ext cx="61080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52600" y="3124200"/>
              <a:ext cx="83940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828800" y="295269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AJAX</a:t>
              </a:r>
            </a:p>
            <a:p>
              <a:pPr algn="ctr"/>
              <a:r>
                <a:rPr lang="en-US" sz="1000" dirty="0" smtClean="0"/>
                <a:t>JSON Data</a:t>
              </a:r>
              <a:endParaRPr 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05000" y="22668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http </a:t>
              </a:r>
            </a:p>
            <a:p>
              <a:pPr algn="ctr"/>
              <a:r>
                <a:rPr lang="en-US" sz="1000" dirty="0" smtClean="0"/>
                <a:t>Markup</a:t>
              </a:r>
              <a:endParaRPr lang="en-US" sz="1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8200" y="2438401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Multiple Browsers </a:t>
              </a:r>
            </a:p>
            <a:p>
              <a:r>
                <a:rPr lang="en-US" sz="1200" dirty="0" smtClean="0"/>
                <a:t>and </a:t>
              </a:r>
            </a:p>
            <a:p>
              <a:r>
                <a:rPr lang="en-US" sz="1200" dirty="0" smtClean="0"/>
                <a:t>Devices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66800" y="1471136"/>
              <a:ext cx="1600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HTTP calls to refresh  pages and access new pages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291400" y="18808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Firewall</a:t>
              </a:r>
              <a:endParaRPr lang="en-US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5105400" y="2514600"/>
            <a:ext cx="1096090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Granular Access Control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2057400" y="1066800"/>
            <a:ext cx="2743200" cy="426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WAS </a:t>
            </a:r>
            <a:endParaRPr lang="en-US" b="1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447800"/>
            <a:ext cx="2057400" cy="2438400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SPI Portal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3048000"/>
            <a:ext cx="1600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Creation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16002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Federated  User Repository</a:t>
            </a:r>
            <a:endParaRPr lang="en-US" sz="1200" dirty="0"/>
          </a:p>
        </p:txBody>
      </p:sp>
      <p:sp>
        <p:nvSpPr>
          <p:cNvPr id="7" name="Can 6"/>
          <p:cNvSpPr/>
          <p:nvPr/>
        </p:nvSpPr>
        <p:spPr>
          <a:xfrm>
            <a:off x="3276600" y="5560368"/>
            <a:ext cx="990600" cy="685800"/>
          </a:xfrm>
          <a:prstGeom prst="can">
            <a:avLst/>
          </a:prstGeom>
          <a:solidFill>
            <a:srgbClr val="0033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TDS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38862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5334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Authentication 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16200000" flipH="1">
            <a:off x="3382491" y="5342409"/>
            <a:ext cx="550218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0" y="1905000"/>
            <a:ext cx="1600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Management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819400" y="2476500"/>
            <a:ext cx="1600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 Creation</a:t>
            </a:r>
            <a:endParaRPr lang="en-US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13785" cy="6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endCxn id="3" idx="1"/>
          </p:cNvCxnSpPr>
          <p:nvPr/>
        </p:nvCxnSpPr>
        <p:spPr>
          <a:xfrm flipV="1">
            <a:off x="1247185" y="2667000"/>
            <a:ext cx="1343615" cy="23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7010400" y="5257800"/>
            <a:ext cx="1295400" cy="914400"/>
          </a:xfrm>
          <a:prstGeom prst="can">
            <a:avLst>
              <a:gd name="adj" fmla="val 18846"/>
            </a:avLst>
          </a:prstGeom>
          <a:solidFill>
            <a:srgbClr val="0033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105400" y="4798368"/>
            <a:ext cx="1066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TDI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086600" y="1524000"/>
            <a:ext cx="1143000" cy="495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CPS</a:t>
            </a:r>
            <a:endParaRPr lang="en-US" sz="1200" dirty="0"/>
          </a:p>
        </p:txBody>
      </p:sp>
      <p:sp>
        <p:nvSpPr>
          <p:cNvPr id="26" name="Folded Corner 25"/>
          <p:cNvSpPr/>
          <p:nvPr/>
        </p:nvSpPr>
        <p:spPr>
          <a:xfrm rot="5400000" flipH="1" flipV="1">
            <a:off x="7296150" y="2152650"/>
            <a:ext cx="723900" cy="129540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900" dirty="0" smtClean="0"/>
              <a:t>User/Role Data</a:t>
            </a:r>
            <a:endParaRPr lang="en-US" sz="900" dirty="0"/>
          </a:p>
        </p:txBody>
      </p:sp>
      <p:cxnSp>
        <p:nvCxnSpPr>
          <p:cNvPr id="28" name="Straight Arrow Connector 27"/>
          <p:cNvCxnSpPr>
            <a:stCxn id="25" idx="2"/>
            <a:endCxn id="26" idx="3"/>
          </p:cNvCxnSpPr>
          <p:nvPr/>
        </p:nvCxnSpPr>
        <p:spPr>
          <a:xfrm>
            <a:off x="7658100" y="20193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  <a:endCxn id="22" idx="1"/>
          </p:cNvCxnSpPr>
          <p:nvPr/>
        </p:nvCxnSpPr>
        <p:spPr>
          <a:xfrm>
            <a:off x="7658100" y="3162300"/>
            <a:ext cx="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391400" y="5562600"/>
            <a:ext cx="609600" cy="22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3300"/>
                </a:solidFill>
              </a:rPr>
              <a:t>M_USER</a:t>
            </a:r>
            <a:endParaRPr lang="en-US" sz="800" dirty="0">
              <a:solidFill>
                <a:srgbClr val="0033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91400" y="5867400"/>
            <a:ext cx="609600" cy="22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3300"/>
                </a:solidFill>
              </a:rPr>
              <a:t>M_ROLE</a:t>
            </a:r>
            <a:endParaRPr lang="en-US" sz="800" dirty="0">
              <a:solidFill>
                <a:srgbClr val="003300"/>
              </a:solidFill>
            </a:endParaRPr>
          </a:p>
        </p:txBody>
      </p:sp>
      <p:cxnSp>
        <p:nvCxnSpPr>
          <p:cNvPr id="44" name="Straight Arrow Connector 43"/>
          <p:cNvCxnSpPr>
            <a:stCxn id="24" idx="2"/>
            <a:endCxn id="38" idx="0"/>
          </p:cNvCxnSpPr>
          <p:nvPr/>
        </p:nvCxnSpPr>
        <p:spPr>
          <a:xfrm>
            <a:off x="5638800" y="54079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81600" y="6169968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Synchronization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799510" y="2543891"/>
            <a:ext cx="914402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RBAC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90800" y="4038600"/>
            <a:ext cx="838200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 / Role - Mapping</a:t>
            </a:r>
            <a:endParaRPr lang="en-US" sz="1000" dirty="0"/>
          </a:p>
        </p:txBody>
      </p:sp>
      <p:cxnSp>
        <p:nvCxnSpPr>
          <p:cNvPr id="102" name="Shape 101"/>
          <p:cNvCxnSpPr>
            <a:stCxn id="14" idx="3"/>
            <a:endCxn id="22" idx="2"/>
          </p:cNvCxnSpPr>
          <p:nvPr/>
        </p:nvCxnSpPr>
        <p:spPr>
          <a:xfrm>
            <a:off x="4419600" y="2133600"/>
            <a:ext cx="2590800" cy="3581400"/>
          </a:xfrm>
          <a:prstGeom prst="bentConnector3">
            <a:avLst>
              <a:gd name="adj1" fmla="val 7913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5" idx="3"/>
            <a:endCxn id="22" idx="2"/>
          </p:cNvCxnSpPr>
          <p:nvPr/>
        </p:nvCxnSpPr>
        <p:spPr>
          <a:xfrm>
            <a:off x="4419600" y="2705100"/>
            <a:ext cx="2590800" cy="3009900"/>
          </a:xfrm>
          <a:prstGeom prst="bentConnector3">
            <a:avLst>
              <a:gd name="adj1" fmla="val 7913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" idx="3"/>
            <a:endCxn id="22" idx="2"/>
          </p:cNvCxnSpPr>
          <p:nvPr/>
        </p:nvCxnSpPr>
        <p:spPr>
          <a:xfrm>
            <a:off x="4419600" y="3276600"/>
            <a:ext cx="2590800" cy="2438400"/>
          </a:xfrm>
          <a:prstGeom prst="bentConnector3">
            <a:avLst>
              <a:gd name="adj1" fmla="val 7895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88" idx="1"/>
            <a:endCxn id="100" idx="1"/>
          </p:cNvCxnSpPr>
          <p:nvPr/>
        </p:nvCxnSpPr>
        <p:spPr>
          <a:xfrm rot="16200000" flipH="1">
            <a:off x="1866530" y="3514385"/>
            <a:ext cx="1114452" cy="3340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943600" y="3581400"/>
            <a:ext cx="1066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 Services</a:t>
            </a:r>
            <a:endParaRPr lang="en-US" sz="1200" dirty="0"/>
          </a:p>
        </p:txBody>
      </p:sp>
      <p:cxnSp>
        <p:nvCxnSpPr>
          <p:cNvPr id="124" name="Straight Arrow Connector 123"/>
          <p:cNvCxnSpPr>
            <a:stCxn id="7" idx="4"/>
          </p:cNvCxnSpPr>
          <p:nvPr/>
        </p:nvCxnSpPr>
        <p:spPr>
          <a:xfrm flipV="1">
            <a:off x="4267200" y="5867400"/>
            <a:ext cx="2743200" cy="35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712768"/>
            <a:ext cx="457200" cy="40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OSCS -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0"/>
            <a:ext cx="12954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OSCS </a:t>
            </a:r>
            <a:endParaRPr lang="en-US" b="1" dirty="0">
              <a:solidFill>
                <a:srgbClr val="003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2286000"/>
            <a:ext cx="14732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ESB</a:t>
            </a:r>
            <a:endParaRPr lang="en-US" b="1" dirty="0">
              <a:solidFill>
                <a:srgbClr val="003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9000" y="2286000"/>
            <a:ext cx="20828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SPI</a:t>
            </a:r>
            <a:endParaRPr lang="en-US" b="1" dirty="0">
              <a:solidFill>
                <a:srgbClr val="0033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2286000"/>
            <a:ext cx="12954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WODM</a:t>
            </a:r>
            <a:endParaRPr lang="en-US" b="1" dirty="0">
              <a:solidFill>
                <a:srgbClr val="0033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4384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9972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560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41148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2440632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30734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3583632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117032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67600" y="26670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67600" y="39624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1"/>
          </p:cNvCxnSpPr>
          <p:nvPr/>
        </p:nvCxnSpPr>
        <p:spPr>
          <a:xfrm flipH="1">
            <a:off x="1524000" y="25908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24000" y="32004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24000" y="37338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24000" y="42672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886200" y="25908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86200" y="32004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86200" y="37338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86200" y="42672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47800" y="1981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SOAP/HTTP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0" y="1981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SOAP/HTTP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1981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SOAP/HTTP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14600" y="40386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Unlock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514600" y="23622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 Data Acquisition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2999601"/>
            <a:ext cx="914400" cy="27699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Lock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514600" y="35052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Premium Calculation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876800" y="40386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Unlock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23622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 Data Acquisition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76800" y="3087301"/>
            <a:ext cx="914400" cy="27699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Lock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6800" y="3505200"/>
            <a:ext cx="9144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Premium Calculation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772400" y="2590800"/>
            <a:ext cx="9906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 Validation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772400" y="3886200"/>
            <a:ext cx="990600" cy="46166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 Validation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248400" y="2402532"/>
            <a:ext cx="4572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69" name="Rounded Rectangle 68"/>
          <p:cNvSpPr/>
          <p:nvPr/>
        </p:nvSpPr>
        <p:spPr>
          <a:xfrm>
            <a:off x="6248400" y="3035300"/>
            <a:ext cx="4572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3545532"/>
            <a:ext cx="4572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6248400" y="4078932"/>
            <a:ext cx="4572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cxnSp>
        <p:nvCxnSpPr>
          <p:cNvPr id="72" name="Straight Arrow Connector 71"/>
          <p:cNvCxnSpPr>
            <a:stCxn id="68" idx="1"/>
          </p:cNvCxnSpPr>
          <p:nvPr/>
        </p:nvCxnSpPr>
        <p:spPr>
          <a:xfrm flipH="1" flipV="1">
            <a:off x="5791200" y="2590800"/>
            <a:ext cx="457200" cy="2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791200" y="3200400"/>
            <a:ext cx="457200" cy="2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791200" y="3733800"/>
            <a:ext cx="457200" cy="2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791200" y="4267200"/>
            <a:ext cx="457200" cy="2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91200" y="2362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791200" y="2971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791200" y="3505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1200" y="4038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cxnSp>
        <p:nvCxnSpPr>
          <p:cNvPr id="83" name="Elbow Connector 82"/>
          <p:cNvCxnSpPr>
            <a:stCxn id="70" idx="3"/>
            <a:endCxn id="19" idx="1"/>
          </p:cNvCxnSpPr>
          <p:nvPr/>
        </p:nvCxnSpPr>
        <p:spPr>
          <a:xfrm flipV="1">
            <a:off x="6705600" y="2819400"/>
            <a:ext cx="762000" cy="91663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20" idx="1"/>
          </p:cNvCxnSpPr>
          <p:nvPr/>
        </p:nvCxnSpPr>
        <p:spPr>
          <a:xfrm>
            <a:off x="6705600" y="3733800"/>
            <a:ext cx="762000" cy="38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12496</TotalTime>
  <Words>2559</Words>
  <Application>Microsoft Office PowerPoint</Application>
  <PresentationFormat>On-screen Show (4:3)</PresentationFormat>
  <Paragraphs>579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Custom Design</vt:lpstr>
      <vt:lpstr>1_Custom Design</vt:lpstr>
      <vt:lpstr>Slide 1</vt:lpstr>
      <vt:lpstr>Agenda</vt:lpstr>
      <vt:lpstr>Slide 3</vt:lpstr>
      <vt:lpstr>Slide 4</vt:lpstr>
      <vt:lpstr>Slide 5</vt:lpstr>
      <vt:lpstr>Slide 6</vt:lpstr>
      <vt:lpstr>Conceptual Model</vt:lpstr>
      <vt:lpstr>Slide 8</vt:lpstr>
      <vt:lpstr>OSCS - Integration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Proposed Solution Architecture</vt:lpstr>
      <vt:lpstr>Spring Portlet MVC</vt:lpstr>
      <vt:lpstr>Typical Flow (Synchronous)</vt:lpstr>
      <vt:lpstr>Typical Flow (Asynchronous)</vt:lpstr>
      <vt:lpstr>Spring portlet MVC</vt:lpstr>
      <vt:lpstr>portlet.xml - DispatcherPortlet</vt:lpstr>
      <vt:lpstr>web.xml – Spring Portlet MVC - View</vt:lpstr>
      <vt:lpstr>Spring Portlet MVC - controller</vt:lpstr>
      <vt:lpstr>Spring Portlet MVC Handler Mappings</vt:lpstr>
      <vt:lpstr>Solution Highlights</vt:lpstr>
      <vt:lpstr>Slide 29</vt:lpstr>
      <vt:lpstr>Technology Stack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511502</dc:creator>
  <cp:lastModifiedBy>Sathya</cp:lastModifiedBy>
  <cp:revision>522</cp:revision>
  <dcterms:created xsi:type="dcterms:W3CDTF">2013-02-18T00:39:04Z</dcterms:created>
  <dcterms:modified xsi:type="dcterms:W3CDTF">2013-10-30T09:16:41Z</dcterms:modified>
</cp:coreProperties>
</file>