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8" r:id="rId9"/>
    <p:sldId id="269" r:id="rId10"/>
    <p:sldId id="261" r:id="rId11"/>
    <p:sldId id="262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4BB-4405-4C7E-A030-771BE110A3C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B59EDCD-469C-442E-90F2-8BECC626C9D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59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4BB-4405-4C7E-A030-771BE110A3C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EDCD-469C-442E-90F2-8BECC626C9D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77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4BB-4405-4C7E-A030-771BE110A3C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EDCD-469C-442E-90F2-8BECC626C9D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8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4BB-4405-4C7E-A030-771BE110A3C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EDCD-469C-442E-90F2-8BECC626C9D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06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4BB-4405-4C7E-A030-771BE110A3C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EDCD-469C-442E-90F2-8BECC626C9D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03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4BB-4405-4C7E-A030-771BE110A3C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EDCD-469C-442E-90F2-8BECC626C9D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27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4BB-4405-4C7E-A030-771BE110A3C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EDCD-469C-442E-90F2-8BECC626C9D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2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4BB-4405-4C7E-A030-771BE110A3C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EDCD-469C-442E-90F2-8BECC626C9D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21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4BB-4405-4C7E-A030-771BE110A3C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EDCD-469C-442E-90F2-8BECC626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9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4BB-4405-4C7E-A030-771BE110A3C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EDCD-469C-442E-90F2-8BECC626C9D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45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B7EC4BB-4405-4C7E-A030-771BE110A3C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EDCD-469C-442E-90F2-8BECC626C9D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0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EC4BB-4405-4C7E-A030-771BE110A3C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B59EDCD-469C-442E-90F2-8BECC626C9D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04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5B3D-931D-4620-96F0-F53661B8A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Speech accent archive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AC639-23C5-4105-99E3-E2C0D282D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284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3050-9884-4EBB-80B9-AFF4806D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DB1F-78C8-4132-BBC3-EE961A00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Convolutional input layer, 24 feature maps with a size of 5x5, a </a:t>
            </a:r>
            <a:r>
              <a:rPr lang="en-US" dirty="0" err="1"/>
              <a:t>relu</a:t>
            </a:r>
            <a:r>
              <a:rPr lang="en-US" dirty="0"/>
              <a:t> activation function and a weight constraint of max norm set to 3.</a:t>
            </a:r>
          </a:p>
          <a:p>
            <a:r>
              <a:rPr lang="en-US" dirty="0"/>
              <a:t>Dropout set to 20%.</a:t>
            </a:r>
          </a:p>
          <a:p>
            <a:r>
              <a:rPr lang="en-US" dirty="0"/>
              <a:t>Convolutional layer, 48 feature maps with a size of 5x5, a </a:t>
            </a:r>
            <a:r>
              <a:rPr lang="en-US" dirty="0" err="1"/>
              <a:t>relu</a:t>
            </a:r>
            <a:r>
              <a:rPr lang="en-US" dirty="0"/>
              <a:t> activation function and a weight constraint of max norm set to 3.</a:t>
            </a:r>
          </a:p>
          <a:p>
            <a:r>
              <a:rPr lang="en-US" dirty="0"/>
              <a:t>Max Pool layer with size 4x2.</a:t>
            </a:r>
          </a:p>
          <a:p>
            <a:r>
              <a:rPr lang="en-US" dirty="0"/>
              <a:t>Flatten layer.</a:t>
            </a:r>
          </a:p>
          <a:p>
            <a:r>
              <a:rPr lang="en-US" dirty="0"/>
              <a:t>Fully connected layer with 512 units and a </a:t>
            </a:r>
            <a:r>
              <a:rPr lang="en-US" dirty="0" err="1"/>
              <a:t>relu</a:t>
            </a:r>
            <a:r>
              <a:rPr lang="en-US" dirty="0"/>
              <a:t> activation function.</a:t>
            </a:r>
          </a:p>
          <a:p>
            <a:r>
              <a:rPr lang="en-US" dirty="0"/>
              <a:t>Dropout set to 50%. Fully connected output layer with 174 units and a </a:t>
            </a:r>
            <a:r>
              <a:rPr lang="en-US" dirty="0" err="1"/>
              <a:t>softmax</a:t>
            </a:r>
            <a:r>
              <a:rPr lang="en-US" dirty="0"/>
              <a:t>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35839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EC8F-D4F8-4051-B1FA-DA326D5D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0AF9DD-8161-4D84-B3F5-0E3DF54C4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160" y="2016124"/>
            <a:ext cx="10231120" cy="386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2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A2DA-8A66-4806-845B-3F7E9312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DBEE-E04D-42B7-A889-87A818DD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improvise CNN model to recognize accent.</a:t>
            </a:r>
          </a:p>
          <a:p>
            <a:r>
              <a:rPr lang="en-US" dirty="0"/>
              <a:t>We can also try to change model architecture to get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165852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B0499-B1CD-41DA-8F0A-11A11CD0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167CA41-D7B6-4644-97C2-D85103DCD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68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D9B0-7B9F-41E4-9BDD-99A17885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FC50-F1A4-425E-9BFC-4B7855BA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who speaks a language, speaks it with an accent. A particular accent essentially reflects a person's linguistic background. When people listen to someone speak with a different accent from their own, they notice the difference, and they may even make certain biased social judgments about the speaker.</a:t>
            </a:r>
          </a:p>
          <a:p>
            <a:r>
              <a:rPr lang="en-US" dirty="0"/>
              <a:t>The speech accent archive is established to uniformly exhibit a large set of speech accents from a variety of language backgrounds.</a:t>
            </a:r>
          </a:p>
          <a:p>
            <a:r>
              <a:rPr lang="en-US" dirty="0"/>
              <a:t>We do this prediction using CNN.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2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FE32-F106-451E-9AD6-92E9C598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2766-946A-478B-B335-B0F05C23E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Accent Archive dataset contains 2140 speech samples, each from a different talker reading the same reading passage. </a:t>
            </a:r>
          </a:p>
          <a:p>
            <a:r>
              <a:rPr lang="en-US" dirty="0"/>
              <a:t>Talkers come from 177 countries and have 214 different native languages. </a:t>
            </a:r>
          </a:p>
          <a:p>
            <a:r>
              <a:rPr lang="en-US" dirty="0"/>
              <a:t>Each talker speaks in English.</a:t>
            </a:r>
          </a:p>
          <a:p>
            <a:r>
              <a:rPr lang="en-US" dirty="0"/>
              <a:t>Csv file has following labels: </a:t>
            </a:r>
            <a:r>
              <a:rPr lang="en-US" dirty="0" err="1"/>
              <a:t>age_onset</a:t>
            </a:r>
            <a:r>
              <a:rPr lang="en-US" dirty="0"/>
              <a:t>, birthplace, filename(audio), </a:t>
            </a:r>
            <a:r>
              <a:rPr lang="en-US" dirty="0" err="1"/>
              <a:t>native_language</a:t>
            </a:r>
            <a:r>
              <a:rPr lang="en-US" dirty="0"/>
              <a:t>, sex, </a:t>
            </a:r>
            <a:r>
              <a:rPr lang="en-US" dirty="0" err="1"/>
              <a:t>speakerid</a:t>
            </a:r>
            <a:r>
              <a:rPr lang="en-US" dirty="0"/>
              <a:t>,  country, </a:t>
            </a:r>
          </a:p>
        </p:txBody>
      </p:sp>
    </p:spTree>
    <p:extLst>
      <p:ext uri="{BB962C8B-B14F-4D97-AF65-F5344CB8AC3E}">
        <p14:creationId xmlns:p14="http://schemas.microsoft.com/office/powerpoint/2010/main" val="269453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852A-4CBF-4E81-A5D3-DB7F5BA8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9" name="Content Placeholder 8" descr="A picture containing object&#10;&#10;Description automatically generated">
            <a:extLst>
              <a:ext uri="{FF2B5EF4-FFF2-40B4-BE49-F238E27FC236}">
                <a16:creationId xmlns:a16="http://schemas.microsoft.com/office/drawing/2014/main" id="{30853952-EB26-4F5F-BDB7-80C9472CA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2" t="-3077" r="7430" b="3077"/>
          <a:stretch/>
        </p:blipFill>
        <p:spPr>
          <a:xfrm>
            <a:off x="1451579" y="2473073"/>
            <a:ext cx="9517542" cy="2291967"/>
          </a:xfrm>
        </p:spPr>
      </p:pic>
    </p:spTree>
    <p:extLst>
      <p:ext uri="{BB962C8B-B14F-4D97-AF65-F5344CB8AC3E}">
        <p14:creationId xmlns:p14="http://schemas.microsoft.com/office/powerpoint/2010/main" val="417743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A2DE71E-F85A-4349-8A09-84DC1495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Overall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FB8AC1-CEF7-42CC-B514-439718A30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015732"/>
            <a:ext cx="8680790" cy="3450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B3298A-BE19-4C72-90A9-62152CD22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1930407"/>
            <a:ext cx="9693942" cy="364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7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3FB5-6BF0-45AC-A3DC-3B21E7CD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wave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2F49FB-CD7E-498A-8886-093099E8B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859" y="1928957"/>
            <a:ext cx="4387518" cy="265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A48DDF-6185-4A36-A3D3-D12B57CE7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0" y="1928957"/>
            <a:ext cx="4231671" cy="265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104AA7-DA34-4F7B-ADD9-02940073F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966" y="4271645"/>
            <a:ext cx="3783594" cy="25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5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A27D-A828-40D0-9F4E-C8839994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mfcc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B51201-6173-419E-AF53-FE3BB0280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35" y="2102009"/>
            <a:ext cx="6019800" cy="1733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13AAC9-6F5E-4CCF-A851-3A79185A5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829" y="4083814"/>
            <a:ext cx="59150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1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64A0-19BD-4F00-92C9-1E2AAD28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HPSS (Harmonic-percussive source separation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CA0B85-93A3-43B1-AF65-22DEB30E8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389" y="3098800"/>
            <a:ext cx="7021222" cy="16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4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6720-C566-4281-BB2C-324CE0D7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Log-Mel </a:t>
            </a:r>
            <a:r>
              <a:rPr lang="en-US" dirty="0" err="1"/>
              <a:t>Spectogram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B5C789-0054-458E-A7E5-166E59BF8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8560" y="2016125"/>
            <a:ext cx="475819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687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294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Speech accent archive</vt:lpstr>
      <vt:lpstr>motivation</vt:lpstr>
      <vt:lpstr>Dataset description</vt:lpstr>
      <vt:lpstr>Architecture</vt:lpstr>
      <vt:lpstr>Overall Architecture</vt:lpstr>
      <vt:lpstr>Audio wave</vt:lpstr>
      <vt:lpstr>mfcc</vt:lpstr>
      <vt:lpstr>HPSS (Harmonic-percussive source separation</vt:lpstr>
      <vt:lpstr>Log-Mel Spectogram</vt:lpstr>
      <vt:lpstr>solution</vt:lpstr>
      <vt:lpstr>evaluation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accent archive</dc:title>
  <dc:creator>Tejaswini Rayapati</dc:creator>
  <cp:lastModifiedBy>Tejaswini Rayapati</cp:lastModifiedBy>
  <cp:revision>1</cp:revision>
  <dcterms:created xsi:type="dcterms:W3CDTF">2020-05-08T17:17:51Z</dcterms:created>
  <dcterms:modified xsi:type="dcterms:W3CDTF">2020-05-08T17:19:45Z</dcterms:modified>
</cp:coreProperties>
</file>