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3"/>
  </p:notesMasterIdLst>
  <p:sldIdLst>
    <p:sldId id="257" r:id="rId2"/>
    <p:sldId id="261" r:id="rId3"/>
    <p:sldId id="262" r:id="rId4"/>
    <p:sldId id="265" r:id="rId5"/>
    <p:sldId id="270" r:id="rId6"/>
    <p:sldId id="272" r:id="rId7"/>
    <p:sldId id="284" r:id="rId8"/>
    <p:sldId id="293" r:id="rId9"/>
    <p:sldId id="281" r:id="rId10"/>
    <p:sldId id="276" r:id="rId11"/>
    <p:sldId id="277" r:id="rId12"/>
    <p:sldId id="278" r:id="rId13"/>
    <p:sldId id="279" r:id="rId14"/>
    <p:sldId id="280" r:id="rId15"/>
    <p:sldId id="295" r:id="rId16"/>
    <p:sldId id="309" r:id="rId17"/>
    <p:sldId id="310" r:id="rId18"/>
    <p:sldId id="304" r:id="rId19"/>
    <p:sldId id="306" r:id="rId20"/>
    <p:sldId id="307" r:id="rId21"/>
    <p:sldId id="30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MEER SHAIK" initials="SS" lastIdx="1" clrIdx="0">
    <p:extLst>
      <p:ext uri="{19B8F6BF-5375-455C-9EA6-DF929625EA0E}">
        <p15:presenceInfo xmlns:p15="http://schemas.microsoft.com/office/powerpoint/2012/main" userId="bb1207726eb37db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90" autoAdjust="0"/>
  </p:normalViewPr>
  <p:slideViewPr>
    <p:cSldViewPr snapToGrid="0">
      <p:cViewPr varScale="1">
        <p:scale>
          <a:sx n="121" d="100"/>
          <a:sy n="121" d="100"/>
        </p:scale>
        <p:origin x="264" y="16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A49291-44D0-4066-948E-DDAB055830CD}" type="datetimeFigureOut">
              <a:rPr lang="en-IN" smtClean="0"/>
              <a:t>30/07/25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C64136-68EB-4B1A-AC3D-C4579916B49E}" type="slidenum">
              <a:rPr lang="en-IN" smtClean="0"/>
              <a:t>‹#›</a:t>
            </a:fld>
            <a:endParaRPr lang="en-IN"/>
          </a:p>
        </p:txBody>
      </p:sp>
    </p:spTree>
    <p:extLst>
      <p:ext uri="{BB962C8B-B14F-4D97-AF65-F5344CB8AC3E}">
        <p14:creationId xmlns:p14="http://schemas.microsoft.com/office/powerpoint/2010/main" val="1000879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7/30/25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7/30/25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7/30/25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7/30/25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7/30/25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7/30/25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7/30/25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7/30/25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7/30/25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BB1C8C-8F40-1DB3-290C-8F7A62209379}"/>
              </a:ext>
            </a:extLst>
          </p:cNvPr>
          <p:cNvSpPr>
            <a:spLocks noGrp="1"/>
          </p:cNvSpPr>
          <p:nvPr>
            <p:ph type="title"/>
          </p:nvPr>
        </p:nvSpPr>
        <p:spPr>
          <a:xfrm>
            <a:off x="1451578" y="1198966"/>
            <a:ext cx="9603275" cy="1049235"/>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Why This Dataset?</a:t>
            </a:r>
            <a:endParaRPr lang="en-IN" sz="3600" b="1" cap="none"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5EEBCCC-FBFC-9707-51F8-A00E1FDC5189}"/>
              </a:ext>
            </a:extLst>
          </p:cNvPr>
          <p:cNvSpPr>
            <a:spLocks noGrp="1"/>
          </p:cNvSpPr>
          <p:nvPr>
            <p:ph idx="1"/>
          </p:nvPr>
        </p:nvSpPr>
        <p:spPr>
          <a:xfrm>
            <a:off x="1451579" y="2015732"/>
            <a:ext cx="9603275" cy="4331280"/>
          </a:xfrm>
        </p:spPr>
        <p:txBody>
          <a:bodyPr>
            <a:normAutofit/>
          </a:bodyPr>
          <a:lstStyle/>
          <a:p>
            <a:pPr algn="just"/>
            <a:r>
              <a:rPr lang="en-US" sz="1800" dirty="0">
                <a:latin typeface="Times New Roman" panose="02020603050405020304" pitchFamily="18" charset="0"/>
                <a:cs typeface="Times New Roman" panose="02020603050405020304" pitchFamily="18" charset="0"/>
              </a:rPr>
              <a:t>In a well-developed financial system, crisis management is on the downstream and risk prediction is on the upstream, with the latter aiming to mitigate harm and </a:t>
            </a:r>
            <a:r>
              <a:rPr lang="en-US" sz="1800" dirty="0" err="1">
                <a:latin typeface="Times New Roman" panose="02020603050405020304" pitchFamily="18" charset="0"/>
                <a:cs typeface="Times New Roman" panose="02020603050405020304" pitchFamily="18" charset="0"/>
              </a:rPr>
              <a:t>uncertainity</a:t>
            </a:r>
            <a:r>
              <a:rPr lang="en-US" sz="1800" dirty="0">
                <a:latin typeface="Times New Roman" panose="02020603050405020304" pitchFamily="18" charset="0"/>
                <a:cs typeface="Times New Roman" panose="02020603050405020304" pitchFamily="18" charset="0"/>
              </a:rPr>
              <a:t>. Utilizing financial data like business statements, customer transactions, and repayment records to assess business performance or to estimate individual customer’s credit risk for effective internal risk management.</a:t>
            </a:r>
          </a:p>
          <a:p>
            <a:pPr algn="just"/>
            <a:r>
              <a:rPr lang="en-US" sz="1800" dirty="0">
                <a:latin typeface="Times New Roman" panose="02020603050405020304" pitchFamily="18" charset="0"/>
                <a:cs typeface="Times New Roman" panose="02020603050405020304" pitchFamily="18" charset="0"/>
              </a:rPr>
              <a:t> To meet these requirements financial institutions increasingly rely on models and algorithms to predict customer default losses, making </a:t>
            </a:r>
            <a:r>
              <a:rPr lang="en-US" sz="1800" dirty="0" err="1">
                <a:latin typeface="Times New Roman" panose="02020603050405020304" pitchFamily="18" charset="0"/>
                <a:cs typeface="Times New Roman" panose="02020603050405020304" pitchFamily="18" charset="0"/>
              </a:rPr>
              <a:t>accuarate</a:t>
            </a:r>
            <a:r>
              <a:rPr lang="en-US" sz="1800" dirty="0">
                <a:latin typeface="Times New Roman" panose="02020603050405020304" pitchFamily="18" charset="0"/>
                <a:cs typeface="Times New Roman" panose="02020603050405020304" pitchFamily="18" charset="0"/>
              </a:rPr>
              <a:t> and robust models crucial for quantitative risk management.</a:t>
            </a:r>
          </a:p>
          <a:p>
            <a:pPr algn="just"/>
            <a:r>
              <a:rPr lang="en-US" sz="1800" dirty="0">
                <a:latin typeface="Times New Roman" panose="02020603050405020304" pitchFamily="18" charset="0"/>
                <a:cs typeface="Times New Roman" panose="02020603050405020304" pitchFamily="18" charset="0"/>
              </a:rPr>
              <a:t>Hence, in this project, we will build an automated model based on the information about the client and historical transactions, capable of identifying key factors and classifying as a credit card default or not.</a:t>
            </a:r>
            <a:endParaRPr lang="en-IN" sz="1800" dirty="0">
              <a:solidFill>
                <a:srgbClr val="002060"/>
              </a:solidFill>
            </a:endParaRPr>
          </a:p>
        </p:txBody>
      </p:sp>
    </p:spTree>
    <p:extLst>
      <p:ext uri="{BB962C8B-B14F-4D97-AF65-F5344CB8AC3E}">
        <p14:creationId xmlns:p14="http://schemas.microsoft.com/office/powerpoint/2010/main" val="4068385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076D0-2176-E381-61D6-8CEB33BE0D82}"/>
              </a:ext>
            </a:extLst>
          </p:cNvPr>
          <p:cNvSpPr>
            <a:spLocks noGrp="1"/>
          </p:cNvSpPr>
          <p:nvPr>
            <p:ph type="title"/>
          </p:nvPr>
        </p:nvSpPr>
        <p:spPr>
          <a:xfrm>
            <a:off x="1447191" y="1270327"/>
            <a:ext cx="9607661" cy="1056319"/>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Logistic Regression</a:t>
            </a:r>
            <a:endParaRPr lang="en-IN" sz="3600" b="1" cap="none"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A71FDB52-007D-B7CC-6457-B99F54039BEF}"/>
              </a:ext>
            </a:extLst>
          </p:cNvPr>
          <p:cNvSpPr>
            <a:spLocks noGrp="1"/>
          </p:cNvSpPr>
          <p:nvPr>
            <p:ph sz="half" idx="2"/>
          </p:nvPr>
        </p:nvSpPr>
        <p:spPr>
          <a:xfrm>
            <a:off x="1447191" y="1879168"/>
            <a:ext cx="5267375" cy="4563035"/>
          </a:xfrm>
        </p:spPr>
        <p:txBody>
          <a:bodyPr>
            <a:normAutofit lnSpcReduction="10000"/>
          </a:bodyPr>
          <a:lstStyle/>
          <a:p>
            <a:pPr algn="just"/>
            <a:r>
              <a:rPr lang="en-US" sz="1800" dirty="0">
                <a:effectLst/>
                <a:latin typeface="Times New Roman" panose="02020603050405020304" pitchFamily="18" charset="0"/>
                <a:ea typeface="Calibri" panose="020F0502020204030204" pitchFamily="34" charset="0"/>
              </a:rPr>
              <a:t>Logistic Regression, a key binary classification model, predicts </a:t>
            </a:r>
            <a:r>
              <a:rPr lang="en-US" sz="1800" dirty="0">
                <a:latin typeface="Times New Roman" panose="02020603050405020304" pitchFamily="18" charset="0"/>
                <a:ea typeface="Calibri" panose="020F0502020204030204" pitchFamily="34" charset="0"/>
              </a:rPr>
              <a:t>binary outcomes., </a:t>
            </a:r>
            <a:r>
              <a:rPr lang="en-US" sz="1800" dirty="0">
                <a:effectLst/>
                <a:latin typeface="Times New Roman" panose="02020603050405020304" pitchFamily="18" charset="0"/>
                <a:ea typeface="Calibri" panose="020F0502020204030204" pitchFamily="34" charset="0"/>
              </a:rPr>
              <a:t>like credit card default, by minimizing the negative likelihood cost function</a:t>
            </a:r>
            <a:r>
              <a:rPr lang="en-US" sz="1800" dirty="0">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through iterative optimization</a:t>
            </a:r>
            <a:r>
              <a:rPr lang="en-US" sz="1800" dirty="0">
                <a:latin typeface="Times New Roman" panose="02020603050405020304" pitchFamily="18" charset="0"/>
                <a:ea typeface="Calibri" panose="020F0502020204030204" pitchFamily="34" charset="0"/>
              </a:rPr>
              <a:t> (</a:t>
            </a:r>
            <a:r>
              <a:rPr lang="en-US" sz="1800" dirty="0" err="1">
                <a:latin typeface="Times New Roman" panose="02020603050405020304" pitchFamily="18" charset="0"/>
                <a:ea typeface="Calibri" panose="020F0502020204030204" pitchFamily="34" charset="0"/>
              </a:rPr>
              <a:t>e.g.,</a:t>
            </a:r>
            <a:r>
              <a:rPr lang="en-US" sz="1800" dirty="0" err="1">
                <a:effectLst/>
                <a:latin typeface="Times New Roman" panose="02020603050405020304" pitchFamily="18" charset="0"/>
                <a:ea typeface="Calibri" panose="020F0502020204030204" pitchFamily="34" charset="0"/>
              </a:rPr>
              <a:t>gradient</a:t>
            </a:r>
            <a:r>
              <a:rPr lang="en-US" sz="1800" dirty="0">
                <a:effectLst/>
                <a:latin typeface="Times New Roman" panose="02020603050405020304" pitchFamily="18" charset="0"/>
                <a:ea typeface="Calibri" panose="020F0502020204030204" pitchFamily="34" charset="0"/>
              </a:rPr>
              <a:t> descent).</a:t>
            </a:r>
          </a:p>
          <a:p>
            <a:pPr algn="just"/>
            <a:r>
              <a:rPr lang="en-IN" sz="1800" dirty="0">
                <a:effectLst/>
                <a:latin typeface="Times New Roman" panose="02020603050405020304" pitchFamily="18" charset="0"/>
                <a:ea typeface="Calibri" panose="020F0502020204030204" pitchFamily="34" charset="0"/>
              </a:rPr>
              <a:t>The model is implemented with C value as 10 and the maximum number of iterations as 1000, it has hyperparameters like regularization strength (C) and penalty.</a:t>
            </a:r>
          </a:p>
          <a:p>
            <a:pPr algn="just"/>
            <a:r>
              <a:rPr lang="en-IN" sz="1800" dirty="0">
                <a:latin typeface="Times New Roman" panose="02020603050405020304" pitchFamily="18" charset="0"/>
                <a:ea typeface="Calibri" panose="020F0502020204030204" pitchFamily="34" charset="0"/>
              </a:rPr>
              <a:t>Grid search optimizes and penalty, emphasizing L2 regularization to enhance model performance, with higher C potentially causing overfitting and lower values preventing </a:t>
            </a:r>
            <a:r>
              <a:rPr lang="en-IN" sz="1800" dirty="0" err="1">
                <a:latin typeface="Times New Roman" panose="02020603050405020304" pitchFamily="18" charset="0"/>
                <a:ea typeface="Calibri" panose="020F0502020204030204" pitchFamily="34" charset="0"/>
              </a:rPr>
              <a:t>it.</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The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output from the model is</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p>
          <a:p>
            <a:pPr algn="just"/>
            <a:endParaRPr lang="en-IN" sz="1600" dirty="0">
              <a:effectLst/>
              <a:latin typeface="Times New Roman" panose="02020603050405020304" pitchFamily="18" charset="0"/>
              <a:ea typeface="Calibri" panose="020F0502020204030204" pitchFamily="34" charset="0"/>
            </a:endParaRPr>
          </a:p>
          <a:p>
            <a:pPr algn="just"/>
            <a:endParaRPr lang="en-IN" sz="1400" dirty="0"/>
          </a:p>
        </p:txBody>
      </p:sp>
      <p:sp>
        <p:nvSpPr>
          <p:cNvPr id="5" name="Text Placeholder 4">
            <a:extLst>
              <a:ext uri="{FF2B5EF4-FFF2-40B4-BE49-F238E27FC236}">
                <a16:creationId xmlns:a16="http://schemas.microsoft.com/office/drawing/2014/main" id="{16F62AFA-BF2B-622B-A31F-CAE644E01F2D}"/>
              </a:ext>
            </a:extLst>
          </p:cNvPr>
          <p:cNvSpPr>
            <a:spLocks noGrp="1"/>
          </p:cNvSpPr>
          <p:nvPr>
            <p:ph type="body" sz="quarter" idx="3"/>
          </p:nvPr>
        </p:nvSpPr>
        <p:spPr>
          <a:xfrm>
            <a:off x="6598025" y="1761114"/>
            <a:ext cx="5172634" cy="802237"/>
          </a:xfrm>
        </p:spPr>
        <p:txBody>
          <a:bodyPr>
            <a:normAutofit lnSpcReduction="10000"/>
          </a:bodyPr>
          <a:lstStyle/>
          <a:p>
            <a:pPr algn="ctr"/>
            <a:r>
              <a:rPr lang="en-US" sz="2400" b="1" cap="none" dirty="0">
                <a:solidFill>
                  <a:srgbClr val="002060"/>
                </a:solidFill>
                <a:latin typeface="Times New Roman" panose="02020603050405020304" pitchFamily="18" charset="0"/>
                <a:cs typeface="Times New Roman" panose="02020603050405020304" pitchFamily="18" charset="0"/>
              </a:rPr>
              <a:t>Performance of Model Before and After Tuning</a:t>
            </a:r>
            <a:endParaRPr lang="en-IN" sz="2400" b="1" cap="none" dirty="0">
              <a:solidFill>
                <a:srgbClr val="002060"/>
              </a:solidFill>
              <a:latin typeface="Times New Roman" panose="02020603050405020304" pitchFamily="18" charset="0"/>
              <a:cs typeface="Times New Roman" panose="02020603050405020304" pitchFamily="18" charset="0"/>
            </a:endParaRPr>
          </a:p>
        </p:txBody>
      </p:sp>
      <p:pic>
        <p:nvPicPr>
          <p:cNvPr id="12" name="Content Placeholder 11">
            <a:extLst>
              <a:ext uri="{FF2B5EF4-FFF2-40B4-BE49-F238E27FC236}">
                <a16:creationId xmlns:a16="http://schemas.microsoft.com/office/drawing/2014/main" id="{9A2B3F5E-F631-A5A9-FD4A-CB6269719634}"/>
              </a:ext>
            </a:extLst>
          </p:cNvPr>
          <p:cNvPicPr>
            <a:picLocks noGrp="1" noChangeAspect="1"/>
          </p:cNvPicPr>
          <p:nvPr>
            <p:ph sz="quarter" idx="4"/>
          </p:nvPr>
        </p:nvPicPr>
        <p:blipFill>
          <a:blip r:embed="rId2"/>
          <a:srcRect/>
          <a:stretch/>
        </p:blipFill>
        <p:spPr>
          <a:xfrm>
            <a:off x="7117976" y="2502513"/>
            <a:ext cx="3626833" cy="1801183"/>
          </a:xfrm>
        </p:spPr>
      </p:pic>
      <p:pic>
        <p:nvPicPr>
          <p:cNvPr id="7" name="Picture 6">
            <a:extLst>
              <a:ext uri="{FF2B5EF4-FFF2-40B4-BE49-F238E27FC236}">
                <a16:creationId xmlns:a16="http://schemas.microsoft.com/office/drawing/2014/main" id="{C0E15C70-0628-6902-431E-6EA22C100599}"/>
              </a:ext>
            </a:extLst>
          </p:cNvPr>
          <p:cNvPicPr>
            <a:picLocks noChangeAspect="1"/>
          </p:cNvPicPr>
          <p:nvPr/>
        </p:nvPicPr>
        <p:blipFill>
          <a:blip r:embed="rId3"/>
          <a:stretch>
            <a:fillRect/>
          </a:stretch>
        </p:blipFill>
        <p:spPr>
          <a:xfrm>
            <a:off x="7117976" y="4392672"/>
            <a:ext cx="3626833" cy="1506103"/>
          </a:xfrm>
          <a:prstGeom prst="rect">
            <a:avLst/>
          </a:prstGeom>
        </p:spPr>
      </p:pic>
      <p:sp>
        <p:nvSpPr>
          <p:cNvPr id="8" name="Text Box 2">
            <a:extLst>
              <a:ext uri="{FF2B5EF4-FFF2-40B4-BE49-F238E27FC236}">
                <a16:creationId xmlns:a16="http://schemas.microsoft.com/office/drawing/2014/main" id="{DF2BC55D-BA8A-88A4-A2BD-FC1F00B449F2}"/>
              </a:ext>
            </a:extLst>
          </p:cNvPr>
          <p:cNvSpPr txBox="1">
            <a:spLocks noChangeArrowheads="1"/>
          </p:cNvSpPr>
          <p:nvPr/>
        </p:nvSpPr>
        <p:spPr bwMode="auto">
          <a:xfrm>
            <a:off x="1829395" y="6176352"/>
            <a:ext cx="4983190" cy="531701"/>
          </a:xfrm>
          <a:prstGeom prst="rect">
            <a:avLst/>
          </a:prstGeom>
          <a:solidFill>
            <a:srgbClr val="FFFFFF"/>
          </a:solidFill>
          <a:ln w="9525">
            <a:solidFill>
              <a:srgbClr val="002060"/>
            </a:solidFill>
            <a:miter lim="800000"/>
            <a:headEnd/>
            <a:tailEnd/>
          </a:ln>
        </p:spPr>
        <p:txBody>
          <a:bodyPr rot="0" vert="horz" wrap="square" lIns="91440" tIns="45720" rIns="91440" bIns="45720" anchor="t" anchorCtr="0">
            <a:noAutofit/>
          </a:bodyPr>
          <a:lstStyle/>
          <a:p>
            <a:pPr algn="ctr">
              <a:lnSpc>
                <a:spcPct val="107000"/>
              </a:lnSpc>
              <a:spcAft>
                <a:spcPts val="800"/>
              </a:spcAft>
            </a:pPr>
            <a:r>
              <a:rPr lang="en-IN" b="1" dirty="0">
                <a:solidFill>
                  <a:srgbClr val="000000"/>
                </a:solidFill>
                <a:effectLst/>
                <a:latin typeface="Times New Roman" panose="02020603050405020304" pitchFamily="18" charset="0"/>
              </a:rPr>
              <a:t>Best Parameters: {'C': 100, 'penalty': 'l2'}</a:t>
            </a:r>
            <a:r>
              <a:rPr lang="en-IN" dirty="0">
                <a:effectLst/>
              </a:rPr>
              <a:t> </a:t>
            </a:r>
            <a:r>
              <a:rPr lang="en-IN" sz="8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734704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AD1AD2-75BB-CBFE-52BE-E4176E3F1FA6}"/>
              </a:ext>
            </a:extLst>
          </p:cNvPr>
          <p:cNvSpPr>
            <a:spLocks noGrp="1"/>
          </p:cNvSpPr>
          <p:nvPr>
            <p:ph type="title"/>
          </p:nvPr>
        </p:nvSpPr>
        <p:spPr>
          <a:xfrm>
            <a:off x="1375473" y="1243433"/>
            <a:ext cx="9607661" cy="1056319"/>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K-Nearest Neighbors</a:t>
            </a:r>
            <a:endParaRPr lang="en-IN" sz="3600" dirty="0"/>
          </a:p>
        </p:txBody>
      </p:sp>
      <p:sp>
        <p:nvSpPr>
          <p:cNvPr id="4" name="Content Placeholder 3">
            <a:extLst>
              <a:ext uri="{FF2B5EF4-FFF2-40B4-BE49-F238E27FC236}">
                <a16:creationId xmlns:a16="http://schemas.microsoft.com/office/drawing/2014/main" id="{2570203F-8A68-D9D3-8803-E08F03812895}"/>
              </a:ext>
            </a:extLst>
          </p:cNvPr>
          <p:cNvSpPr>
            <a:spLocks noGrp="1"/>
          </p:cNvSpPr>
          <p:nvPr>
            <p:ph sz="half" idx="2"/>
          </p:nvPr>
        </p:nvSpPr>
        <p:spPr>
          <a:xfrm>
            <a:off x="1447189" y="1960248"/>
            <a:ext cx="5599069" cy="4028176"/>
          </a:xfrm>
        </p:spPr>
        <p:txBody>
          <a:bodyPr>
            <a:noAutofit/>
          </a:bodyPr>
          <a:lstStyle/>
          <a:p>
            <a:pPr algn="just"/>
            <a:r>
              <a:rPr lang="en-US" sz="1700" dirty="0">
                <a:latin typeface="Times New Roman" panose="02020603050405020304" pitchFamily="18" charset="0"/>
                <a:cs typeface="Times New Roman" panose="02020603050405020304" pitchFamily="18" charset="0"/>
              </a:rPr>
              <a:t>KNN is a supervised Machine Learning Technique algorithm used for classification and regression by considering the majority class or mean of the k-nearest data points.</a:t>
            </a:r>
          </a:p>
          <a:p>
            <a:pPr algn="just"/>
            <a:r>
              <a:rPr lang="en-IN" sz="1700" dirty="0">
                <a:latin typeface="Times New Roman" panose="02020603050405020304" pitchFamily="18" charset="0"/>
                <a:cs typeface="Times New Roman" panose="02020603050405020304" pitchFamily="18" charset="0"/>
              </a:rPr>
              <a:t>In this project, we use a K value of 4 </a:t>
            </a:r>
            <a:r>
              <a:rPr lang="en-US" sz="1700" dirty="0">
                <a:latin typeface="Times New Roman" panose="02020603050405020304" pitchFamily="18" charset="0"/>
                <a:cs typeface="Times New Roman" panose="02020603050405020304" pitchFamily="18" charset="0"/>
              </a:rPr>
              <a:t>Choosing the right k is crucial, to balance overfitting and oversimplification.</a:t>
            </a:r>
          </a:p>
          <a:p>
            <a:pPr algn="just"/>
            <a:r>
              <a:rPr lang="en-IN" sz="1700" dirty="0">
                <a:latin typeface="Times New Roman" panose="02020603050405020304" pitchFamily="18" charset="0"/>
                <a:cs typeface="Times New Roman" panose="02020603050405020304" pitchFamily="18" charset="0"/>
              </a:rPr>
              <a:t>Feature scaling is essential for accurate distance calculations. Hyperparameter optimization via grid search includes </a:t>
            </a:r>
            <a:r>
              <a:rPr lang="en-IN" sz="1700" dirty="0" err="1">
                <a:latin typeface="Times New Roman" panose="02020603050405020304" pitchFamily="18" charset="0"/>
                <a:cs typeface="Times New Roman" panose="02020603050405020304" pitchFamily="18" charset="0"/>
              </a:rPr>
              <a:t>neighbors</a:t>
            </a:r>
            <a:r>
              <a:rPr lang="en-IN" sz="1700" dirty="0">
                <a:latin typeface="Times New Roman" panose="02020603050405020304" pitchFamily="18" charset="0"/>
                <a:cs typeface="Times New Roman" panose="02020603050405020304" pitchFamily="18" charset="0"/>
              </a:rPr>
              <a:t>, weights (uniform/distance), and distance metric (Manhattan, Euclidean, p=1/2).</a:t>
            </a:r>
          </a:p>
          <a:p>
            <a:pPr algn="just"/>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The output from the model is:</a:t>
            </a:r>
          </a:p>
          <a:p>
            <a:pPr algn="just"/>
            <a:endParaRPr lang="en-IN" sz="17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700" dirty="0">
              <a:effectLst/>
              <a:latin typeface="Times New Roman" panose="02020603050405020304" pitchFamily="18" charset="0"/>
              <a:ea typeface="Calibri" panose="020F0502020204030204" pitchFamily="34" charset="0"/>
            </a:endParaRPr>
          </a:p>
          <a:p>
            <a:pPr algn="just"/>
            <a:endParaRPr lang="en-IN" sz="1700" dirty="0">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a:p>
            <a:endParaRPr lang="en-IN" sz="1700" dirty="0"/>
          </a:p>
        </p:txBody>
      </p:sp>
      <p:sp>
        <p:nvSpPr>
          <p:cNvPr id="5" name="Text Placeholder 4">
            <a:extLst>
              <a:ext uri="{FF2B5EF4-FFF2-40B4-BE49-F238E27FC236}">
                <a16:creationId xmlns:a16="http://schemas.microsoft.com/office/drawing/2014/main" id="{8A2AC1AA-F553-576E-42C8-4EA354087F1F}"/>
              </a:ext>
            </a:extLst>
          </p:cNvPr>
          <p:cNvSpPr>
            <a:spLocks noGrp="1"/>
          </p:cNvSpPr>
          <p:nvPr>
            <p:ph type="body" sz="quarter" idx="3"/>
          </p:nvPr>
        </p:nvSpPr>
        <p:spPr>
          <a:xfrm>
            <a:off x="6898315" y="1601016"/>
            <a:ext cx="4645152" cy="1094335"/>
          </a:xfrm>
        </p:spPr>
        <p:txBody>
          <a:bodyPr>
            <a:normAutofit/>
          </a:bodyPr>
          <a:lstStyle/>
          <a:p>
            <a:pPr algn="ctr"/>
            <a:r>
              <a:rPr lang="en-US" sz="2400" b="1" cap="none" dirty="0">
                <a:solidFill>
                  <a:srgbClr val="002060"/>
                </a:solidFill>
                <a:latin typeface="Times New Roman" panose="02020603050405020304" pitchFamily="18" charset="0"/>
                <a:cs typeface="Times New Roman" panose="02020603050405020304" pitchFamily="18" charset="0"/>
              </a:rPr>
              <a:t>Performance of Model Before and After Tuning</a:t>
            </a:r>
            <a:endParaRPr lang="en-IN" sz="2400" b="1" cap="none" dirty="0">
              <a:solidFill>
                <a:srgbClr val="00206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B9271E09-B24D-7E1B-D338-5B1335B83A1F}"/>
              </a:ext>
            </a:extLst>
          </p:cNvPr>
          <p:cNvPicPr>
            <a:picLocks noGrp="1" noChangeAspect="1"/>
          </p:cNvPicPr>
          <p:nvPr>
            <p:ph sz="quarter" idx="4"/>
          </p:nvPr>
        </p:nvPicPr>
        <p:blipFill>
          <a:blip r:embed="rId2"/>
          <a:stretch>
            <a:fillRect/>
          </a:stretch>
        </p:blipFill>
        <p:spPr>
          <a:xfrm>
            <a:off x="7171765" y="2680444"/>
            <a:ext cx="3573045" cy="1315158"/>
          </a:xfrm>
        </p:spPr>
      </p:pic>
      <p:sp>
        <p:nvSpPr>
          <p:cNvPr id="3" name="Text Box 2">
            <a:extLst>
              <a:ext uri="{FF2B5EF4-FFF2-40B4-BE49-F238E27FC236}">
                <a16:creationId xmlns:a16="http://schemas.microsoft.com/office/drawing/2014/main" id="{004269BA-66E2-32DA-6AE4-75B23FD2D8D0}"/>
              </a:ext>
            </a:extLst>
          </p:cNvPr>
          <p:cNvSpPr txBox="1">
            <a:spLocks noChangeArrowheads="1"/>
          </p:cNvSpPr>
          <p:nvPr/>
        </p:nvSpPr>
        <p:spPr bwMode="auto">
          <a:xfrm>
            <a:off x="1627112" y="5820507"/>
            <a:ext cx="6889358" cy="328295"/>
          </a:xfrm>
          <a:prstGeom prst="rect">
            <a:avLst/>
          </a:prstGeom>
          <a:solidFill>
            <a:srgbClr val="FFFFFF"/>
          </a:solidFill>
          <a:ln w="9525">
            <a:solidFill>
              <a:srgbClr val="002060"/>
            </a:solidFill>
            <a:miter lim="800000"/>
            <a:headEnd/>
            <a:tailEnd/>
          </a:ln>
        </p:spPr>
        <p:txBody>
          <a:bodyPr rot="0" vert="horz" wrap="square" lIns="91440" tIns="45720" rIns="91440" bIns="45720" anchor="t" anchorCtr="0">
            <a:noAutofit/>
          </a:bodyPr>
          <a:lstStyle/>
          <a:p>
            <a:pPr algn="ctr">
              <a:lnSpc>
                <a:spcPct val="107000"/>
              </a:lnSpc>
              <a:spcAft>
                <a:spcPts val="800"/>
              </a:spcAft>
            </a:pPr>
            <a:r>
              <a:rPr lang="en-IN" b="1" dirty="0">
                <a:solidFill>
                  <a:srgbClr val="000000"/>
                </a:solidFill>
                <a:effectLst/>
                <a:latin typeface="Times New Roman" panose="02020603050405020304" pitchFamily="18" charset="0"/>
              </a:rPr>
              <a:t>Best Parameters: {'</a:t>
            </a:r>
            <a:r>
              <a:rPr lang="en-IN" b="1" dirty="0" err="1">
                <a:solidFill>
                  <a:srgbClr val="000000"/>
                </a:solidFill>
                <a:effectLst/>
                <a:latin typeface="Times New Roman" panose="02020603050405020304" pitchFamily="18" charset="0"/>
              </a:rPr>
              <a:t>n_neighbors</a:t>
            </a:r>
            <a:r>
              <a:rPr lang="en-IN" b="1" dirty="0">
                <a:solidFill>
                  <a:srgbClr val="000000"/>
                </a:solidFill>
                <a:effectLst/>
                <a:latin typeface="Times New Roman" panose="02020603050405020304" pitchFamily="18" charset="0"/>
              </a:rPr>
              <a:t>': 15, 'p': 2, 'weights': 'distance'}</a:t>
            </a:r>
            <a:r>
              <a:rPr lang="en-IN" dirty="0">
                <a:effectLst/>
              </a:rPr>
              <a:t> </a:t>
            </a:r>
            <a:r>
              <a:rPr lang="en-IN" sz="9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7" name="Picture 6">
            <a:extLst>
              <a:ext uri="{FF2B5EF4-FFF2-40B4-BE49-F238E27FC236}">
                <a16:creationId xmlns:a16="http://schemas.microsoft.com/office/drawing/2014/main" id="{53AB5A1E-DFD5-5839-3962-92003A4EE75C}"/>
              </a:ext>
            </a:extLst>
          </p:cNvPr>
          <p:cNvPicPr>
            <a:picLocks noChangeAspect="1"/>
          </p:cNvPicPr>
          <p:nvPr/>
        </p:nvPicPr>
        <p:blipFill>
          <a:blip r:embed="rId3"/>
          <a:stretch>
            <a:fillRect/>
          </a:stretch>
        </p:blipFill>
        <p:spPr>
          <a:xfrm>
            <a:off x="7171765" y="4159625"/>
            <a:ext cx="3573045" cy="1454942"/>
          </a:xfrm>
          <a:prstGeom prst="rect">
            <a:avLst/>
          </a:prstGeom>
        </p:spPr>
      </p:pic>
    </p:spTree>
    <p:extLst>
      <p:ext uri="{BB962C8B-B14F-4D97-AF65-F5344CB8AC3E}">
        <p14:creationId xmlns:p14="http://schemas.microsoft.com/office/powerpoint/2010/main" val="2679979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15A6E0-B6E2-E0E9-15B4-3FF4F0ECB7B7}"/>
              </a:ext>
            </a:extLst>
          </p:cNvPr>
          <p:cNvSpPr>
            <a:spLocks noGrp="1"/>
          </p:cNvSpPr>
          <p:nvPr>
            <p:ph type="title"/>
          </p:nvPr>
        </p:nvSpPr>
        <p:spPr>
          <a:xfrm>
            <a:off x="1447191" y="1235624"/>
            <a:ext cx="9607661" cy="1056319"/>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Random Forest</a:t>
            </a:r>
            <a:endParaRPr lang="en-IN" sz="3600" b="1" cap="none"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2E5F10A9-5731-0E15-349F-20F117BBEE1C}"/>
              </a:ext>
            </a:extLst>
          </p:cNvPr>
          <p:cNvSpPr>
            <a:spLocks noGrp="1"/>
          </p:cNvSpPr>
          <p:nvPr>
            <p:ph sz="half" idx="2"/>
          </p:nvPr>
        </p:nvSpPr>
        <p:spPr>
          <a:xfrm>
            <a:off x="1447190" y="1987143"/>
            <a:ext cx="5455633" cy="4019209"/>
          </a:xfrm>
        </p:spPr>
        <p:txBody>
          <a:bodyPr>
            <a:normAutofit lnSpcReduction="10000"/>
          </a:bodyPr>
          <a:lstStyle/>
          <a:p>
            <a:pPr algn="just"/>
            <a:r>
              <a:rPr lang="en-US" sz="1800" dirty="0">
                <a:latin typeface="Times New Roman" panose="02020603050405020304" pitchFamily="18" charset="0"/>
                <a:cs typeface="Times New Roman" panose="02020603050405020304" pitchFamily="18" charset="0"/>
              </a:rPr>
              <a:t>Random Forest, an ensemble prevents overfitting by aggregating individual tree predictions, through majority voting. The model is implemented with number of estimators (decision trees) equal to 100.</a:t>
            </a:r>
          </a:p>
          <a:p>
            <a:pPr algn="just"/>
            <a:r>
              <a:rPr lang="en-US" sz="1800" dirty="0">
                <a:latin typeface="Times New Roman" panose="02020603050405020304" pitchFamily="18" charset="0"/>
                <a:cs typeface="Times New Roman" panose="02020603050405020304" pitchFamily="18" charset="0"/>
              </a:rPr>
              <a:t>It uses Gini impurity instead of a loss function for training, with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hyperparameters including the number of trees and maximum depth.</a:t>
            </a:r>
          </a:p>
          <a:p>
            <a:pPr algn="just"/>
            <a:r>
              <a:rPr lang="en-IN" sz="1800" kern="100" dirty="0">
                <a:latin typeface="Times New Roman" panose="02020603050405020304" pitchFamily="18" charset="0"/>
                <a:ea typeface="Calibri" panose="020F0502020204030204" pitchFamily="34" charset="0"/>
                <a:cs typeface="Times New Roman" panose="02020603050405020304" pitchFamily="18" charset="0"/>
              </a:rPr>
              <a:t>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rid search is employed to optimize hyperparameters</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balancing model robustness with computation time and overfitting risks.</a:t>
            </a:r>
          </a:p>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The output from the model:</a:t>
            </a:r>
          </a:p>
          <a:p>
            <a:pPr algn="just"/>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9546BEF2-4693-ABCE-788E-6E091F899C78}"/>
              </a:ext>
            </a:extLst>
          </p:cNvPr>
          <p:cNvPicPr>
            <a:picLocks noGrp="1" noChangeAspect="1"/>
          </p:cNvPicPr>
          <p:nvPr>
            <p:ph sz="quarter" idx="4"/>
          </p:nvPr>
        </p:nvPicPr>
        <p:blipFill>
          <a:blip r:embed="rId2"/>
          <a:stretch>
            <a:fillRect/>
          </a:stretch>
        </p:blipFill>
        <p:spPr>
          <a:xfrm>
            <a:off x="7181414" y="2699223"/>
            <a:ext cx="3594847" cy="1343864"/>
          </a:xfrm>
        </p:spPr>
      </p:pic>
      <p:sp>
        <p:nvSpPr>
          <p:cNvPr id="10" name="Text Placeholder 9">
            <a:extLst>
              <a:ext uri="{FF2B5EF4-FFF2-40B4-BE49-F238E27FC236}">
                <a16:creationId xmlns:a16="http://schemas.microsoft.com/office/drawing/2014/main" id="{B4308428-2A7C-EDF4-46F8-EA9ED31C8341}"/>
              </a:ext>
            </a:extLst>
          </p:cNvPr>
          <p:cNvSpPr>
            <a:spLocks noGrp="1"/>
          </p:cNvSpPr>
          <p:nvPr>
            <p:ph type="body" sz="quarter" idx="3"/>
          </p:nvPr>
        </p:nvSpPr>
        <p:spPr>
          <a:xfrm>
            <a:off x="6860260" y="1828972"/>
            <a:ext cx="4645152" cy="802237"/>
          </a:xfrm>
        </p:spPr>
        <p:txBody>
          <a:bodyPr>
            <a:normAutofit lnSpcReduction="10000"/>
          </a:bodyPr>
          <a:lstStyle/>
          <a:p>
            <a:pPr algn="ctr"/>
            <a:r>
              <a:rPr lang="en-US" sz="2400" b="1" cap="none" dirty="0">
                <a:solidFill>
                  <a:srgbClr val="002060"/>
                </a:solidFill>
                <a:latin typeface="Times New Roman" panose="02020603050405020304" pitchFamily="18" charset="0"/>
                <a:cs typeface="Times New Roman" panose="02020603050405020304" pitchFamily="18" charset="0"/>
              </a:rPr>
              <a:t>Performance of Model Before and After Tuning</a:t>
            </a:r>
            <a:endParaRPr lang="en-IN" sz="2400" b="1" cap="none" dirty="0">
              <a:solidFill>
                <a:srgbClr val="002060"/>
              </a:solidFill>
              <a:latin typeface="Times New Roman" panose="02020603050405020304" pitchFamily="18" charset="0"/>
              <a:cs typeface="Times New Roman" panose="02020603050405020304" pitchFamily="18" charset="0"/>
            </a:endParaRPr>
          </a:p>
        </p:txBody>
      </p:sp>
      <p:sp>
        <p:nvSpPr>
          <p:cNvPr id="3" name="Text Box 2">
            <a:extLst>
              <a:ext uri="{FF2B5EF4-FFF2-40B4-BE49-F238E27FC236}">
                <a16:creationId xmlns:a16="http://schemas.microsoft.com/office/drawing/2014/main" id="{D349CE19-19F4-35AE-0EE7-7535EAE7D9AF}"/>
              </a:ext>
            </a:extLst>
          </p:cNvPr>
          <p:cNvSpPr txBox="1">
            <a:spLocks noChangeArrowheads="1"/>
          </p:cNvSpPr>
          <p:nvPr/>
        </p:nvSpPr>
        <p:spPr bwMode="auto">
          <a:xfrm>
            <a:off x="1537473" y="5755398"/>
            <a:ext cx="10286975" cy="328295"/>
          </a:xfrm>
          <a:prstGeom prst="rect">
            <a:avLst/>
          </a:prstGeom>
          <a:solidFill>
            <a:srgbClr val="FFFFFF"/>
          </a:solidFill>
          <a:ln w="9525">
            <a:solidFill>
              <a:srgbClr val="002060"/>
            </a:solidFill>
            <a:miter lim="800000"/>
            <a:headEnd/>
            <a:tailEnd/>
          </a:ln>
        </p:spPr>
        <p:txBody>
          <a:bodyPr rot="0" vert="horz" wrap="square" lIns="91440" tIns="45720" rIns="91440" bIns="45720" anchor="t" anchorCtr="0">
            <a:noAutofit/>
          </a:bodyPr>
          <a:lstStyle/>
          <a:p>
            <a:pPr>
              <a:lnSpc>
                <a:spcPct val="107000"/>
              </a:lnSpc>
              <a:spcAft>
                <a:spcPts val="800"/>
              </a:spcAft>
            </a:pPr>
            <a:r>
              <a:rPr lang="en-IN" b="1" dirty="0">
                <a:solidFill>
                  <a:srgbClr val="000000"/>
                </a:solidFill>
                <a:effectLst/>
                <a:latin typeface="Times New Roman" panose="02020603050405020304" pitchFamily="18" charset="0"/>
              </a:rPr>
              <a:t>Best Parameters: {'</a:t>
            </a:r>
            <a:r>
              <a:rPr lang="en-IN" b="1" dirty="0" err="1">
                <a:solidFill>
                  <a:srgbClr val="000000"/>
                </a:solidFill>
                <a:effectLst/>
                <a:latin typeface="Times New Roman" panose="02020603050405020304" pitchFamily="18" charset="0"/>
              </a:rPr>
              <a:t>max_depth</a:t>
            </a:r>
            <a:r>
              <a:rPr lang="en-IN" b="1" dirty="0">
                <a:solidFill>
                  <a:srgbClr val="000000"/>
                </a:solidFill>
                <a:effectLst/>
                <a:latin typeface="Times New Roman" panose="02020603050405020304" pitchFamily="18" charset="0"/>
              </a:rPr>
              <a:t>': 30, '</a:t>
            </a:r>
            <a:r>
              <a:rPr lang="en-IN" b="1" dirty="0" err="1">
                <a:solidFill>
                  <a:srgbClr val="000000"/>
                </a:solidFill>
                <a:effectLst/>
                <a:latin typeface="Times New Roman" panose="02020603050405020304" pitchFamily="18" charset="0"/>
              </a:rPr>
              <a:t>min_samples_leaf</a:t>
            </a:r>
            <a:r>
              <a:rPr lang="en-IN" b="1" dirty="0">
                <a:solidFill>
                  <a:srgbClr val="000000"/>
                </a:solidFill>
                <a:effectLst/>
                <a:latin typeface="Times New Roman" panose="02020603050405020304" pitchFamily="18" charset="0"/>
              </a:rPr>
              <a:t>': 1, '</a:t>
            </a:r>
            <a:r>
              <a:rPr lang="en-IN" b="1" dirty="0" err="1">
                <a:solidFill>
                  <a:srgbClr val="000000"/>
                </a:solidFill>
                <a:effectLst/>
                <a:latin typeface="Times New Roman" panose="02020603050405020304" pitchFamily="18" charset="0"/>
              </a:rPr>
              <a:t>min_samples_split</a:t>
            </a:r>
            <a:r>
              <a:rPr lang="en-IN" b="1" dirty="0">
                <a:solidFill>
                  <a:srgbClr val="000000"/>
                </a:solidFill>
                <a:effectLst/>
                <a:latin typeface="Times New Roman" panose="02020603050405020304" pitchFamily="18" charset="0"/>
              </a:rPr>
              <a:t>': 2, '</a:t>
            </a:r>
            <a:r>
              <a:rPr lang="en-IN" b="1" dirty="0" err="1">
                <a:solidFill>
                  <a:srgbClr val="000000"/>
                </a:solidFill>
                <a:effectLst/>
                <a:latin typeface="Times New Roman" panose="02020603050405020304" pitchFamily="18" charset="0"/>
              </a:rPr>
              <a:t>n_estimators</a:t>
            </a:r>
            <a:r>
              <a:rPr lang="en-IN" b="1" dirty="0">
                <a:solidFill>
                  <a:srgbClr val="000000"/>
                </a:solidFill>
                <a:effectLst/>
                <a:latin typeface="Times New Roman" panose="02020603050405020304" pitchFamily="18" charset="0"/>
              </a:rPr>
              <a:t>': 100}</a:t>
            </a:r>
            <a:r>
              <a:rPr lang="en-IN" dirty="0">
                <a:effectLst/>
              </a:rPr>
              <a:t> </a:t>
            </a:r>
            <a:r>
              <a:rPr lang="en-IN" sz="1000" b="1"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ABDD6804-C08C-9C4C-30FD-FE5EB7A9B3CE}"/>
              </a:ext>
            </a:extLst>
          </p:cNvPr>
          <p:cNvPicPr>
            <a:picLocks noChangeAspect="1"/>
          </p:cNvPicPr>
          <p:nvPr/>
        </p:nvPicPr>
        <p:blipFill>
          <a:blip r:embed="rId3"/>
          <a:stretch>
            <a:fillRect/>
          </a:stretch>
        </p:blipFill>
        <p:spPr>
          <a:xfrm>
            <a:off x="7181414" y="4161909"/>
            <a:ext cx="3594847" cy="1270707"/>
          </a:xfrm>
          <a:prstGeom prst="rect">
            <a:avLst/>
          </a:prstGeom>
        </p:spPr>
      </p:pic>
    </p:spTree>
    <p:extLst>
      <p:ext uri="{BB962C8B-B14F-4D97-AF65-F5344CB8AC3E}">
        <p14:creationId xmlns:p14="http://schemas.microsoft.com/office/powerpoint/2010/main" val="48376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11EA-A429-8866-FBF0-96A3F32498F8}"/>
              </a:ext>
            </a:extLst>
          </p:cNvPr>
          <p:cNvSpPr>
            <a:spLocks noGrp="1"/>
          </p:cNvSpPr>
          <p:nvPr>
            <p:ph type="title"/>
          </p:nvPr>
        </p:nvSpPr>
        <p:spPr>
          <a:xfrm>
            <a:off x="1447191" y="1162751"/>
            <a:ext cx="9607661" cy="1056319"/>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SVM with Linear and Non-Linear Kernel</a:t>
            </a:r>
            <a:endParaRPr lang="en-IN" sz="3600" b="1" cap="none"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085CD1B-ACD6-4953-2C50-5E30CA26657C}"/>
              </a:ext>
            </a:extLst>
          </p:cNvPr>
          <p:cNvSpPr>
            <a:spLocks noGrp="1"/>
          </p:cNvSpPr>
          <p:nvPr>
            <p:ph sz="half" idx="2"/>
          </p:nvPr>
        </p:nvSpPr>
        <p:spPr>
          <a:xfrm>
            <a:off x="1251266" y="1879566"/>
            <a:ext cx="6046000" cy="4592951"/>
          </a:xfrm>
        </p:spPr>
        <p:txBody>
          <a:bodyPr>
            <a:noAutofit/>
          </a:bodyPr>
          <a:lstStyle/>
          <a:p>
            <a:pPr algn="just"/>
            <a:r>
              <a:rPr lang="en-IN" sz="1700" dirty="0">
                <a:effectLst/>
                <a:latin typeface="Times New Roman" panose="02020603050405020304" pitchFamily="18" charset="0"/>
                <a:ea typeface="Calibri" panose="020F0502020204030204" pitchFamily="34" charset="0"/>
                <a:cs typeface="Times New Roman" panose="02020603050405020304" pitchFamily="18" charset="0"/>
              </a:rPr>
              <a:t>Support Vector Machines (SVM) are robust algorithms for classification tasks</a:t>
            </a:r>
            <a:r>
              <a:rPr lang="en-IN" sz="1700" dirty="0">
                <a:latin typeface="Times New Roman" panose="02020603050405020304" pitchFamily="18" charset="0"/>
                <a:ea typeface="Calibri" panose="020F0502020204030204" pitchFamily="34" charset="0"/>
                <a:cs typeface="Times New Roman" panose="02020603050405020304" pitchFamily="18" charset="0"/>
              </a:rPr>
              <a:t>, uses linear kernel, separable data and non-linear kernels, like polynomial or RBF kernels, for complex, non-linearly separable data.</a:t>
            </a:r>
          </a:p>
          <a:p>
            <a:pPr algn="just"/>
            <a:r>
              <a:rPr lang="en-IN" sz="1700" dirty="0">
                <a:latin typeface="Times New Roman" panose="02020603050405020304" pitchFamily="18" charset="0"/>
                <a:ea typeface="Calibri" panose="020F0502020204030204" pitchFamily="34" charset="0"/>
                <a:cs typeface="Times New Roman" panose="02020603050405020304" pitchFamily="18" charset="0"/>
              </a:rPr>
              <a:t>SVM seeks to find the best hyperplane in a high dimensional space, beneficial for tasks like credit risk assessment. </a:t>
            </a:r>
            <a:r>
              <a:rPr lang="en-IN" sz="1700" dirty="0">
                <a:latin typeface="Times New Roman" panose="02020603050405020304" pitchFamily="18" charset="0"/>
                <a:cs typeface="Times New Roman" panose="02020603050405020304" pitchFamily="18" charset="0"/>
              </a:rPr>
              <a:t>In this project, SVM is implemented through linear and RBF (a non-linear kernel) kernels.</a:t>
            </a:r>
          </a:p>
          <a:p>
            <a:pPr algn="just">
              <a:lnSpc>
                <a:spcPct val="107000"/>
              </a:lnSpc>
              <a:spcAft>
                <a:spcPts val="800"/>
              </a:spcAft>
            </a:pPr>
            <a:r>
              <a:rPr lang="en-IN" sz="1700" kern="100" dirty="0">
                <a:latin typeface="Times New Roman" panose="02020603050405020304" pitchFamily="18" charset="0"/>
                <a:ea typeface="Calibri" panose="020F0502020204030204" pitchFamily="34" charset="0"/>
                <a:cs typeface="Times New Roman" panose="02020603050405020304" pitchFamily="18" charset="0"/>
              </a:rPr>
              <a:t>K</a:t>
            </a:r>
            <a:r>
              <a:rPr lang="en-IN" sz="1700" kern="100" dirty="0">
                <a:effectLst/>
                <a:latin typeface="Times New Roman" panose="02020603050405020304" pitchFamily="18" charset="0"/>
                <a:ea typeface="Calibri" panose="020F0502020204030204" pitchFamily="34" charset="0"/>
                <a:cs typeface="Times New Roman" panose="02020603050405020304" pitchFamily="18" charset="0"/>
              </a:rPr>
              <a:t>ey SVM hyperparameters such as C (regularization parameter) and  kernel type are crucial. The project involves optimizes performance through grid search over SVM hyperparameters, including gamma, RBF</a:t>
            </a:r>
            <a:r>
              <a:rPr lang="en-IN" sz="1700" kern="100" dirty="0">
                <a:latin typeface="Times New Roman" panose="02020603050405020304" pitchFamily="18" charset="0"/>
                <a:ea typeface="Calibri" panose="020F0502020204030204" pitchFamily="34" charset="0"/>
                <a:cs typeface="Times New Roman" panose="02020603050405020304" pitchFamily="18" charset="0"/>
              </a:rPr>
              <a:t>, influencing the decision </a:t>
            </a:r>
            <a:r>
              <a:rPr lang="en-IN" sz="1700" kern="100" dirty="0" err="1">
                <a:latin typeface="Times New Roman" panose="02020603050405020304" pitchFamily="18" charset="0"/>
                <a:ea typeface="Calibri" panose="020F0502020204030204" pitchFamily="34" charset="0"/>
                <a:cs typeface="Times New Roman" panose="02020603050405020304" pitchFamily="18" charset="0"/>
              </a:rPr>
              <a:t>boundary.The</a:t>
            </a:r>
            <a:r>
              <a:rPr lang="en-IN" sz="1700" kern="100" dirty="0">
                <a:latin typeface="Times New Roman" panose="02020603050405020304" pitchFamily="18" charset="0"/>
                <a:ea typeface="Calibri" panose="020F0502020204030204" pitchFamily="34" charset="0"/>
                <a:cs typeface="Times New Roman" panose="02020603050405020304" pitchFamily="18" charset="0"/>
              </a:rPr>
              <a:t> output from the model is:</a:t>
            </a:r>
          </a:p>
          <a:p>
            <a:pPr algn="just">
              <a:lnSpc>
                <a:spcPct val="107000"/>
              </a:lnSpc>
              <a:spcAft>
                <a:spcPts val="800"/>
              </a:spcAft>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n-IN" sz="16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5763FFB-59CD-574D-78C8-A50EBB6B6279}"/>
              </a:ext>
            </a:extLst>
          </p:cNvPr>
          <p:cNvSpPr>
            <a:spLocks noGrp="1"/>
          </p:cNvSpPr>
          <p:nvPr>
            <p:ph type="body" sz="quarter" idx="3"/>
          </p:nvPr>
        </p:nvSpPr>
        <p:spPr>
          <a:xfrm>
            <a:off x="6941280" y="1115990"/>
            <a:ext cx="5250720" cy="1925322"/>
          </a:xfrm>
        </p:spPr>
        <p:txBody>
          <a:bodyPr>
            <a:noAutofit/>
          </a:bodyPr>
          <a:lstStyle/>
          <a:p>
            <a:pPr algn="ctr"/>
            <a:r>
              <a:rPr lang="en-US" sz="2400" b="1" cap="none" dirty="0">
                <a:solidFill>
                  <a:srgbClr val="002060"/>
                </a:solidFill>
                <a:latin typeface="Times New Roman" panose="02020603050405020304" pitchFamily="18" charset="0"/>
                <a:cs typeface="Times New Roman" panose="02020603050405020304" pitchFamily="18" charset="0"/>
              </a:rPr>
              <a:t>Performance of Model Before and After Tuning for Linear Kernel</a:t>
            </a:r>
            <a:endParaRPr lang="en-IN" sz="2400" b="1" cap="none" dirty="0">
              <a:solidFill>
                <a:srgbClr val="002060"/>
              </a:solidFill>
              <a:latin typeface="Times New Roman" panose="02020603050405020304" pitchFamily="18" charset="0"/>
              <a:cs typeface="Times New Roman" panose="02020603050405020304" pitchFamily="18" charset="0"/>
            </a:endParaRPr>
          </a:p>
        </p:txBody>
      </p:sp>
      <p:pic>
        <p:nvPicPr>
          <p:cNvPr id="8" name="Content Placeholder 7">
            <a:extLst>
              <a:ext uri="{FF2B5EF4-FFF2-40B4-BE49-F238E27FC236}">
                <a16:creationId xmlns:a16="http://schemas.microsoft.com/office/drawing/2014/main" id="{0EEB8C96-8F5A-35C0-5F85-00EEA9629092}"/>
              </a:ext>
            </a:extLst>
          </p:cNvPr>
          <p:cNvPicPr>
            <a:picLocks noGrp="1" noChangeAspect="1"/>
          </p:cNvPicPr>
          <p:nvPr>
            <p:ph sz="quarter" idx="4"/>
          </p:nvPr>
        </p:nvPicPr>
        <p:blipFill>
          <a:blip r:embed="rId2"/>
          <a:stretch>
            <a:fillRect/>
          </a:stretch>
        </p:blipFill>
        <p:spPr>
          <a:xfrm>
            <a:off x="7655867" y="3142078"/>
            <a:ext cx="3535887" cy="1056319"/>
          </a:xfrm>
        </p:spPr>
      </p:pic>
      <p:pic>
        <p:nvPicPr>
          <p:cNvPr id="12" name="Picture 11">
            <a:extLst>
              <a:ext uri="{FF2B5EF4-FFF2-40B4-BE49-F238E27FC236}">
                <a16:creationId xmlns:a16="http://schemas.microsoft.com/office/drawing/2014/main" id="{1898B5F9-E665-A167-188B-0996EA96D2A3}"/>
              </a:ext>
            </a:extLst>
          </p:cNvPr>
          <p:cNvPicPr>
            <a:picLocks noChangeAspect="1"/>
          </p:cNvPicPr>
          <p:nvPr/>
        </p:nvPicPr>
        <p:blipFill>
          <a:blip r:embed="rId3"/>
          <a:srcRect/>
          <a:stretch/>
        </p:blipFill>
        <p:spPr>
          <a:xfrm>
            <a:off x="7740664" y="4514947"/>
            <a:ext cx="3450838" cy="1096955"/>
          </a:xfrm>
          <a:prstGeom prst="rect">
            <a:avLst/>
          </a:prstGeom>
        </p:spPr>
      </p:pic>
      <p:sp>
        <p:nvSpPr>
          <p:cNvPr id="3" name="Text Box 2">
            <a:extLst>
              <a:ext uri="{FF2B5EF4-FFF2-40B4-BE49-F238E27FC236}">
                <a16:creationId xmlns:a16="http://schemas.microsoft.com/office/drawing/2014/main" id="{B24F1D84-9C50-7FED-52CC-80015BE36CAB}"/>
              </a:ext>
            </a:extLst>
          </p:cNvPr>
          <p:cNvSpPr txBox="1">
            <a:spLocks noChangeArrowheads="1"/>
          </p:cNvSpPr>
          <p:nvPr/>
        </p:nvSpPr>
        <p:spPr bwMode="auto">
          <a:xfrm>
            <a:off x="4002132" y="5813434"/>
            <a:ext cx="4953609" cy="328295"/>
          </a:xfrm>
          <a:prstGeom prst="rect">
            <a:avLst/>
          </a:prstGeom>
          <a:solidFill>
            <a:srgbClr val="FFFFFF"/>
          </a:solidFill>
          <a:ln w="9525">
            <a:solidFill>
              <a:srgbClr val="002060"/>
            </a:solidFill>
            <a:miter lim="800000"/>
            <a:headEnd/>
            <a:tailEnd/>
          </a:ln>
        </p:spPr>
        <p:txBody>
          <a:bodyPr rot="0" vert="horz" wrap="square" lIns="91440" tIns="45720" rIns="91440" bIns="45720" anchor="t" anchorCtr="0">
            <a:noAutofit/>
          </a:bodyPr>
          <a:lstStyle/>
          <a:p>
            <a:pPr>
              <a:lnSpc>
                <a:spcPct val="107000"/>
              </a:lnSpc>
              <a:spcAft>
                <a:spcPts val="800"/>
              </a:spcAft>
            </a:pPr>
            <a:r>
              <a:rPr lang="en-IN" b="1" dirty="0">
                <a:solidFill>
                  <a:srgbClr val="000000"/>
                </a:solidFill>
                <a:effectLst/>
                <a:latin typeface="Times New Roman" panose="02020603050405020304" pitchFamily="18" charset="0"/>
              </a:rPr>
              <a:t>Best Parameters: {'C':0.01, '</a:t>
            </a:r>
            <a:r>
              <a:rPr lang="en-IN" b="1" dirty="0" err="1">
                <a:solidFill>
                  <a:srgbClr val="000000"/>
                </a:solidFill>
                <a:effectLst/>
                <a:latin typeface="Times New Roman" panose="02020603050405020304" pitchFamily="18" charset="0"/>
              </a:rPr>
              <a:t>kernel':'linear</a:t>
            </a:r>
            <a:r>
              <a:rPr lang="en-IN" b="1" dirty="0">
                <a:solidFill>
                  <a:srgbClr val="000000"/>
                </a:solidFill>
                <a:effectLst/>
                <a:latin typeface="Times New Roman" panose="02020603050405020304" pitchFamily="18" charset="0"/>
              </a:rPr>
              <a:t>’}</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08292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811EA-A429-8866-FBF0-96A3F32498F8}"/>
              </a:ext>
            </a:extLst>
          </p:cNvPr>
          <p:cNvSpPr>
            <a:spLocks noGrp="1"/>
          </p:cNvSpPr>
          <p:nvPr>
            <p:ph type="title"/>
          </p:nvPr>
        </p:nvSpPr>
        <p:spPr>
          <a:xfrm>
            <a:off x="1447191" y="1162751"/>
            <a:ext cx="9607661" cy="1056319"/>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Decision Trees</a:t>
            </a:r>
            <a:endParaRPr lang="en-IN" sz="3600" b="1" cap="none" dirty="0">
              <a:solidFill>
                <a:srgbClr val="002060"/>
              </a:solidFill>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9085CD1B-ACD6-4953-2C50-5E30CA26657C}"/>
              </a:ext>
            </a:extLst>
          </p:cNvPr>
          <p:cNvSpPr>
            <a:spLocks noGrp="1"/>
          </p:cNvSpPr>
          <p:nvPr>
            <p:ph sz="half" idx="2"/>
          </p:nvPr>
        </p:nvSpPr>
        <p:spPr>
          <a:xfrm>
            <a:off x="1345396" y="1978180"/>
            <a:ext cx="5596097" cy="2905806"/>
          </a:xfrm>
        </p:spPr>
        <p:txBody>
          <a:bodyPr>
            <a:normAutofit lnSpcReduction="10000"/>
          </a:bodyPr>
          <a:lstStyle/>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Decision Trees</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versatile for both classification and regression tasks</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 creates complex decision boundaries.</a:t>
            </a:r>
          </a:p>
          <a:p>
            <a:pPr algn="just"/>
            <a:r>
              <a:rPr lang="en-IN" sz="1800" kern="100" dirty="0">
                <a:latin typeface="Times New Roman" panose="02020603050405020304" pitchFamily="18" charset="0"/>
                <a:ea typeface="Calibri" panose="020F0502020204030204" pitchFamily="34" charset="0"/>
                <a:cs typeface="Times New Roman" panose="02020603050405020304" pitchFamily="18" charset="0"/>
              </a:rPr>
              <a:t>H</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yperparameters like maximum depth, minimum samples per leaf and criterion (e.g.,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gini</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or entropy) influence the tree’s depth and quality of split.</a:t>
            </a:r>
          </a:p>
          <a:p>
            <a:pPr algn="just"/>
            <a:r>
              <a:rPr lang="en-IN" sz="1800" kern="100" dirty="0">
                <a:latin typeface="Times New Roman" panose="02020603050405020304" pitchFamily="18" charset="0"/>
                <a:ea typeface="Calibri" panose="020F0502020204030204" pitchFamily="34" charset="0"/>
                <a:cs typeface="Times New Roman" panose="02020603050405020304" pitchFamily="18" charset="0"/>
              </a:rPr>
              <a:t>A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grid search to optimize these parameters for improved model performance and generalization.</a:t>
            </a:r>
          </a:p>
          <a:p>
            <a:pPr algn="just"/>
            <a:r>
              <a:rPr lang="en-IN" sz="1800" kern="100" dirty="0">
                <a:latin typeface="Times New Roman" panose="02020603050405020304" pitchFamily="18" charset="0"/>
                <a:ea typeface="Calibri" panose="020F0502020204030204" pitchFamily="34" charset="0"/>
                <a:cs typeface="Times New Roman" panose="02020603050405020304" pitchFamily="18" charset="0"/>
              </a:rPr>
              <a:t>The output from the model is:</a:t>
            </a:r>
          </a:p>
          <a:p>
            <a:pPr algn="just"/>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E5763FFB-59CD-574D-78C8-A50EBB6B6279}"/>
              </a:ext>
            </a:extLst>
          </p:cNvPr>
          <p:cNvSpPr>
            <a:spLocks noGrp="1"/>
          </p:cNvSpPr>
          <p:nvPr>
            <p:ph type="body" sz="quarter" idx="3"/>
          </p:nvPr>
        </p:nvSpPr>
        <p:spPr>
          <a:xfrm>
            <a:off x="6675596" y="1693279"/>
            <a:ext cx="5265392" cy="1056319"/>
          </a:xfrm>
        </p:spPr>
        <p:txBody>
          <a:bodyPr>
            <a:normAutofit/>
          </a:bodyPr>
          <a:lstStyle/>
          <a:p>
            <a:pPr algn="ctr"/>
            <a:r>
              <a:rPr lang="en-US" sz="2400" b="1" cap="none" dirty="0">
                <a:solidFill>
                  <a:srgbClr val="002060"/>
                </a:solidFill>
                <a:latin typeface="Times New Roman" panose="02020603050405020304" pitchFamily="18" charset="0"/>
                <a:cs typeface="Times New Roman" panose="02020603050405020304" pitchFamily="18" charset="0"/>
              </a:rPr>
              <a:t>Performance of Model Before and </a:t>
            </a:r>
          </a:p>
          <a:p>
            <a:pPr algn="ctr"/>
            <a:r>
              <a:rPr lang="en-US" sz="2400" b="1" cap="none" dirty="0">
                <a:solidFill>
                  <a:srgbClr val="002060"/>
                </a:solidFill>
                <a:latin typeface="Times New Roman" panose="02020603050405020304" pitchFamily="18" charset="0"/>
                <a:cs typeface="Times New Roman" panose="02020603050405020304" pitchFamily="18" charset="0"/>
              </a:rPr>
              <a:t>After Tuning</a:t>
            </a:r>
            <a:endParaRPr lang="en-IN" sz="2400" b="1" cap="none" dirty="0">
              <a:solidFill>
                <a:srgbClr val="002060"/>
              </a:solidFill>
              <a:latin typeface="Times New Roman" panose="02020603050405020304" pitchFamily="18" charset="0"/>
              <a:cs typeface="Times New Roman" panose="02020603050405020304" pitchFamily="18" charset="0"/>
            </a:endParaRPr>
          </a:p>
        </p:txBody>
      </p:sp>
      <p:pic>
        <p:nvPicPr>
          <p:cNvPr id="7" name="Content Placeholder 6">
            <a:extLst>
              <a:ext uri="{FF2B5EF4-FFF2-40B4-BE49-F238E27FC236}">
                <a16:creationId xmlns:a16="http://schemas.microsoft.com/office/drawing/2014/main" id="{5AAB89EA-A327-29C7-6FF0-E4E4C84C860C}"/>
              </a:ext>
            </a:extLst>
          </p:cNvPr>
          <p:cNvPicPr>
            <a:picLocks noGrp="1" noChangeAspect="1"/>
          </p:cNvPicPr>
          <p:nvPr>
            <p:ph sz="quarter" idx="4"/>
          </p:nvPr>
        </p:nvPicPr>
        <p:blipFill>
          <a:blip r:embed="rId2"/>
          <a:stretch>
            <a:fillRect/>
          </a:stretch>
        </p:blipFill>
        <p:spPr>
          <a:xfrm>
            <a:off x="7391767" y="2743749"/>
            <a:ext cx="3218329" cy="1209929"/>
          </a:xfrm>
        </p:spPr>
      </p:pic>
      <p:sp>
        <p:nvSpPr>
          <p:cNvPr id="9" name="Rectangle 1">
            <a:extLst>
              <a:ext uri="{FF2B5EF4-FFF2-40B4-BE49-F238E27FC236}">
                <a16:creationId xmlns:a16="http://schemas.microsoft.com/office/drawing/2014/main" id="{C910DA62-FADA-9909-16C3-1C9025B9DDAB}"/>
              </a:ext>
            </a:extLst>
          </p:cNvPr>
          <p:cNvSpPr>
            <a:spLocks noChangeArrowheads="1"/>
          </p:cNvSpPr>
          <p:nvPr/>
        </p:nvSpPr>
        <p:spPr bwMode="auto">
          <a:xfrm>
            <a:off x="1465503" y="5391102"/>
            <a:ext cx="10252741"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Best Parameters: {'criterion': 'entropy',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max_depth</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10,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min_samples_leaf</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3, '</a:t>
            </a:r>
            <a:r>
              <a:rPr kumimoji="0" lang="en-US" altLang="en-US" b="1" i="0" u="none" strike="noStrike" cap="none" normalizeH="0" baseline="0" dirty="0" err="1">
                <a:ln>
                  <a:noFill/>
                </a:ln>
                <a:effectLst/>
                <a:latin typeface="Times New Roman" panose="02020603050405020304" pitchFamily="18" charset="0"/>
                <a:cs typeface="Times New Roman" panose="02020603050405020304" pitchFamily="18" charset="0"/>
              </a:rPr>
              <a:t>min_samples_split</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 2}</a:t>
            </a:r>
            <a:r>
              <a:rPr kumimoji="0" lang="en-US" altLang="en-US" sz="1400" b="1" i="0" u="none" strike="noStrike" cap="none" normalizeH="0" baseline="0" dirty="0">
                <a:ln>
                  <a:noFill/>
                </a:ln>
                <a:effectLst/>
                <a:latin typeface="Times New Roman" panose="02020603050405020304" pitchFamily="18" charset="0"/>
                <a:cs typeface="Times New Roman" panose="02020603050405020304" pitchFamily="18" charset="0"/>
              </a:rPr>
              <a:t> </a:t>
            </a:r>
            <a:endParaRPr kumimoji="0" lang="en-US" altLang="en-US" sz="4000" b="1" i="0" u="none" strike="noStrike" cap="none" normalizeH="0" baseline="0" dirty="0">
              <a:ln>
                <a:noFill/>
              </a:ln>
              <a:effectLst/>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494E1B68-5EE4-FA76-64D0-735B09FBFF7A}"/>
              </a:ext>
            </a:extLst>
          </p:cNvPr>
          <p:cNvPicPr>
            <a:picLocks noChangeAspect="1"/>
          </p:cNvPicPr>
          <p:nvPr/>
        </p:nvPicPr>
        <p:blipFill>
          <a:blip r:embed="rId3"/>
          <a:stretch>
            <a:fillRect/>
          </a:stretch>
        </p:blipFill>
        <p:spPr>
          <a:xfrm>
            <a:off x="7391767" y="4012499"/>
            <a:ext cx="3218329" cy="1209930"/>
          </a:xfrm>
          <a:prstGeom prst="rect">
            <a:avLst/>
          </a:prstGeom>
        </p:spPr>
      </p:pic>
    </p:spTree>
    <p:extLst>
      <p:ext uri="{BB962C8B-B14F-4D97-AF65-F5344CB8AC3E}">
        <p14:creationId xmlns:p14="http://schemas.microsoft.com/office/powerpoint/2010/main" val="30574146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6FD4-D8AD-A559-F9EA-8985AD1236A4}"/>
              </a:ext>
            </a:extLst>
          </p:cNvPr>
          <p:cNvSpPr>
            <a:spLocks noGrp="1"/>
          </p:cNvSpPr>
          <p:nvPr>
            <p:ph type="title"/>
          </p:nvPr>
        </p:nvSpPr>
        <p:spPr>
          <a:xfrm>
            <a:off x="1451579" y="1190001"/>
            <a:ext cx="9603275" cy="1049235"/>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Wrapper Methods</a:t>
            </a:r>
            <a:endParaRPr lang="en-IN" sz="3600" b="1" cap="none"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B0DB305-6416-969E-7BEB-63A7D783B0C6}"/>
              </a:ext>
            </a:extLst>
          </p:cNvPr>
          <p:cNvSpPr>
            <a:spLocks noGrp="1"/>
          </p:cNvSpPr>
          <p:nvPr>
            <p:ph idx="1"/>
          </p:nvPr>
        </p:nvSpPr>
        <p:spPr>
          <a:xfrm>
            <a:off x="1438979" y="1997799"/>
            <a:ext cx="9603275" cy="4420927"/>
          </a:xfrm>
        </p:spPr>
        <p:txBody>
          <a:bodyPr>
            <a:no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Wrapper methods assess the performance of a model by using subsets of features and are guided by the predictive performance of the model.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However, </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disadvantage </a:t>
            </a:r>
            <a:r>
              <a:rPr lang="en-IN" sz="1800" kern="100" dirty="0">
                <a:latin typeface="Times New Roman" panose="02020603050405020304" pitchFamily="18" charset="0"/>
                <a:ea typeface="Calibri" panose="020F0502020204030204" pitchFamily="34" charset="0"/>
                <a:cs typeface="Times New Roman" panose="02020603050405020304" pitchFamily="18" charset="0"/>
              </a:rPr>
              <a:t>of this model is the high computational cost due to iterative model </a:t>
            </a:r>
            <a:r>
              <a:rPr lang="en-IN" sz="1800" kern="100" dirty="0" err="1">
                <a:latin typeface="Times New Roman" panose="02020603050405020304" pitchFamily="18" charset="0"/>
                <a:ea typeface="Calibri" panose="020F0502020204030204" pitchFamily="34" charset="0"/>
                <a:cs typeface="Times New Roman" panose="02020603050405020304" pitchFamily="18" charset="0"/>
              </a:rPr>
              <a:t>training.a</a:t>
            </a:r>
            <a:endParaRPr lang="en-IN" sz="1800" kern="1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1800" b="1" i="0" dirty="0">
                <a:solidFill>
                  <a:srgbClr val="273239"/>
                </a:solidFill>
                <a:effectLst/>
                <a:latin typeface="Times New Roman" panose="02020603050405020304" pitchFamily="18" charset="0"/>
                <a:cs typeface="Times New Roman" panose="02020603050405020304" pitchFamily="18" charset="0"/>
              </a:rPr>
              <a:t>Bi-directional elimination: </a:t>
            </a:r>
            <a:r>
              <a:rPr lang="en-US" sz="1800" b="0" i="0" dirty="0">
                <a:solidFill>
                  <a:srgbClr val="273239"/>
                </a:solidFill>
                <a:effectLst/>
                <a:latin typeface="Times New Roman" panose="02020603050405020304" pitchFamily="18" charset="0"/>
                <a:cs typeface="Times New Roman" panose="02020603050405020304" pitchFamily="18" charset="0"/>
              </a:rPr>
              <a:t>This method uses both forward selection and backward elimination techniques simultaneously to reach one unique solution. In this project, bidirectional elimination is used for variable selection to the best model obtained from before and after hyperparameter tuning.</a:t>
            </a:r>
          </a:p>
          <a:p>
            <a:pPr algn="just">
              <a:lnSpc>
                <a:spcPct val="107000"/>
              </a:lnSpc>
              <a:spcAft>
                <a:spcPts val="800"/>
              </a:spcAft>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endParaRPr lang="en-IN" sz="1600" kern="1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ct val="107000"/>
              </a:lnSpc>
              <a:spcAft>
                <a:spcPts val="800"/>
              </a:spcAft>
              <a:buNone/>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4" name="TextBox 3">
            <a:extLst>
              <a:ext uri="{FF2B5EF4-FFF2-40B4-BE49-F238E27FC236}">
                <a16:creationId xmlns:a16="http://schemas.microsoft.com/office/drawing/2014/main" id="{A222A583-25AC-88E4-638C-EC7DD0560849}"/>
              </a:ext>
            </a:extLst>
          </p:cNvPr>
          <p:cNvSpPr txBox="1"/>
          <p:nvPr/>
        </p:nvSpPr>
        <p:spPr>
          <a:xfrm>
            <a:off x="1491933" y="4213315"/>
            <a:ext cx="1931894" cy="861774"/>
          </a:xfrm>
          <a:prstGeom prst="rect">
            <a:avLst/>
          </a:prstGeom>
          <a:noFill/>
          <a:ln>
            <a:solidFill>
              <a:schemeClr val="tx1"/>
            </a:solidFill>
          </a:ln>
        </p:spPr>
        <p:txBody>
          <a:bodyPr wrap="square" rtlCol="0">
            <a:spAutoFit/>
          </a:bodyPr>
          <a:lstStyle/>
          <a:p>
            <a:pPr algn="ct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Set of all features</a:t>
            </a:r>
          </a:p>
          <a:p>
            <a:pPr algn="ctr"/>
            <a:endParaRPr lang="en-IN" sz="1600" b="1"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C3EE4AE1-51CC-B5AD-EC98-F63CE2A602DE}"/>
              </a:ext>
            </a:extLst>
          </p:cNvPr>
          <p:cNvSpPr txBox="1"/>
          <p:nvPr/>
        </p:nvSpPr>
        <p:spPr>
          <a:xfrm>
            <a:off x="3849224" y="4278881"/>
            <a:ext cx="2333291" cy="861774"/>
          </a:xfrm>
          <a:prstGeom prst="rect">
            <a:avLst/>
          </a:prstGeom>
          <a:noFill/>
          <a:ln>
            <a:solidFill>
              <a:schemeClr val="tx1"/>
            </a:solidFill>
          </a:ln>
        </p:spPr>
        <p:txBody>
          <a:bodyPr wrap="square" rtlCol="0">
            <a:spAutoFit/>
          </a:bodyPr>
          <a:lstStyle/>
          <a:p>
            <a:pPr algn="ct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Consider subset of all</a:t>
            </a:r>
          </a:p>
          <a:p>
            <a:pPr algn="ctr"/>
            <a:r>
              <a:rPr lang="en-US" sz="1600" b="1" dirty="0">
                <a:latin typeface="Times New Roman" panose="02020603050405020304" pitchFamily="18" charset="0"/>
                <a:cs typeface="Times New Roman" panose="02020603050405020304" pitchFamily="18" charset="0"/>
              </a:rPr>
              <a:t>Features</a:t>
            </a:r>
          </a:p>
        </p:txBody>
      </p:sp>
      <p:sp>
        <p:nvSpPr>
          <p:cNvPr id="6" name="TextBox 5">
            <a:extLst>
              <a:ext uri="{FF2B5EF4-FFF2-40B4-BE49-F238E27FC236}">
                <a16:creationId xmlns:a16="http://schemas.microsoft.com/office/drawing/2014/main" id="{DAE7610C-F2DF-B5A9-7753-9DD4A609225D}"/>
              </a:ext>
            </a:extLst>
          </p:cNvPr>
          <p:cNvSpPr txBox="1"/>
          <p:nvPr/>
        </p:nvSpPr>
        <p:spPr>
          <a:xfrm>
            <a:off x="6633112" y="4339580"/>
            <a:ext cx="2239497" cy="861774"/>
          </a:xfrm>
          <a:prstGeom prst="rect">
            <a:avLst/>
          </a:prstGeom>
          <a:noFill/>
          <a:ln>
            <a:solidFill>
              <a:schemeClr val="tx1"/>
            </a:solidFill>
          </a:ln>
        </p:spPr>
        <p:txBody>
          <a:bodyPr wrap="square" rtlCol="0">
            <a:spAutoFit/>
          </a:bodyPr>
          <a:lstStyle/>
          <a:p>
            <a:pPr algn="ct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Learning Algorithm</a:t>
            </a:r>
          </a:p>
          <a:p>
            <a:pPr algn="ctr"/>
            <a:endParaRPr lang="en-US" sz="1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52F5D67-D417-39C7-940F-3657FD147AF5}"/>
              </a:ext>
            </a:extLst>
          </p:cNvPr>
          <p:cNvSpPr txBox="1"/>
          <p:nvPr/>
        </p:nvSpPr>
        <p:spPr>
          <a:xfrm>
            <a:off x="9801291" y="4339580"/>
            <a:ext cx="1459962" cy="861774"/>
          </a:xfrm>
          <a:prstGeom prst="rect">
            <a:avLst/>
          </a:prstGeom>
          <a:noFill/>
          <a:ln>
            <a:solidFill>
              <a:schemeClr val="tx1"/>
            </a:solidFill>
          </a:ln>
        </p:spPr>
        <p:txBody>
          <a:bodyPr wrap="square" rtlCol="0">
            <a:spAutoFit/>
          </a:bodyPr>
          <a:lstStyle/>
          <a:p>
            <a:pPr algn="ctr"/>
            <a:endParaRPr lang="en-US" sz="1600" b="1" dirty="0">
              <a:latin typeface="Times New Roman" panose="02020603050405020304" pitchFamily="18" charset="0"/>
              <a:cs typeface="Times New Roman" panose="02020603050405020304" pitchFamily="18" charset="0"/>
            </a:endParaRPr>
          </a:p>
          <a:p>
            <a:pPr algn="ctr"/>
            <a:r>
              <a:rPr lang="en-US" sz="1600" b="1" dirty="0">
                <a:latin typeface="Times New Roman" panose="02020603050405020304" pitchFamily="18" charset="0"/>
                <a:cs typeface="Times New Roman" panose="02020603050405020304" pitchFamily="18" charset="0"/>
              </a:rPr>
              <a:t>Performance</a:t>
            </a:r>
          </a:p>
          <a:p>
            <a:pPr algn="ctr"/>
            <a:endParaRPr lang="en-IN" sz="1600" b="1" dirty="0">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C8289E7A-BA16-506A-DA20-93064064247B}"/>
              </a:ext>
            </a:extLst>
          </p:cNvPr>
          <p:cNvCxnSpPr>
            <a:cxnSpLocks/>
          </p:cNvCxnSpPr>
          <p:nvPr/>
        </p:nvCxnSpPr>
        <p:spPr>
          <a:xfrm flipV="1">
            <a:off x="6253216" y="4689757"/>
            <a:ext cx="367302" cy="102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3D388EA-6DDA-255A-A229-AA93D503A2B6}"/>
              </a:ext>
            </a:extLst>
          </p:cNvPr>
          <p:cNvCxnSpPr>
            <a:cxnSpLocks/>
            <a:stCxn id="6" idx="3"/>
            <a:endCxn id="7" idx="1"/>
          </p:cNvCxnSpPr>
          <p:nvPr/>
        </p:nvCxnSpPr>
        <p:spPr>
          <a:xfrm>
            <a:off x="8872609" y="4770467"/>
            <a:ext cx="9286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603ED2ED-87E2-39C9-D99A-51A979000AC5}"/>
              </a:ext>
            </a:extLst>
          </p:cNvPr>
          <p:cNvCxnSpPr>
            <a:cxnSpLocks/>
          </p:cNvCxnSpPr>
          <p:nvPr/>
        </p:nvCxnSpPr>
        <p:spPr>
          <a:xfrm flipV="1">
            <a:off x="3442379" y="4644208"/>
            <a:ext cx="406845" cy="740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365F4149-DF24-19EB-35E1-9BCD31143A98}"/>
              </a:ext>
            </a:extLst>
          </p:cNvPr>
          <p:cNvCxnSpPr>
            <a:cxnSpLocks/>
          </p:cNvCxnSpPr>
          <p:nvPr/>
        </p:nvCxnSpPr>
        <p:spPr>
          <a:xfrm>
            <a:off x="7758815" y="5201354"/>
            <a:ext cx="0" cy="350596"/>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AE10D74E-1717-96F9-2617-CE188F310EF7}"/>
              </a:ext>
            </a:extLst>
          </p:cNvPr>
          <p:cNvCxnSpPr/>
          <p:nvPr/>
        </p:nvCxnSpPr>
        <p:spPr>
          <a:xfrm flipH="1">
            <a:off x="4863975" y="5559390"/>
            <a:ext cx="2906931" cy="0"/>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C4FD3ABA-351A-FC3A-5789-90C935171A4E}"/>
              </a:ext>
            </a:extLst>
          </p:cNvPr>
          <p:cNvCxnSpPr>
            <a:cxnSpLocks/>
          </p:cNvCxnSpPr>
          <p:nvPr/>
        </p:nvCxnSpPr>
        <p:spPr>
          <a:xfrm flipH="1" flipV="1">
            <a:off x="4863975" y="5146877"/>
            <a:ext cx="8256" cy="412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TextBox 50">
            <a:extLst>
              <a:ext uri="{FF2B5EF4-FFF2-40B4-BE49-F238E27FC236}">
                <a16:creationId xmlns:a16="http://schemas.microsoft.com/office/drawing/2014/main" id="{7533F6FC-77EC-6FE7-2EBE-49DA2EC25E3D}"/>
              </a:ext>
            </a:extLst>
          </p:cNvPr>
          <p:cNvSpPr txBox="1"/>
          <p:nvPr/>
        </p:nvSpPr>
        <p:spPr>
          <a:xfrm>
            <a:off x="0" y="5596139"/>
            <a:ext cx="5028470" cy="46166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Wrapper Methods Implementation</a:t>
            </a:r>
            <a:endParaRPr lang="en-IN" sz="2400" b="1" dirty="0">
              <a:latin typeface="Times New Roman" panose="02020603050405020304" pitchFamily="18" charset="0"/>
              <a:cs typeface="Times New Roman" panose="02020603050405020304" pitchFamily="18" charset="0"/>
            </a:endParaRPr>
          </a:p>
        </p:txBody>
      </p:sp>
      <p:sp>
        <p:nvSpPr>
          <p:cNvPr id="52" name="TextBox 51">
            <a:extLst>
              <a:ext uri="{FF2B5EF4-FFF2-40B4-BE49-F238E27FC236}">
                <a16:creationId xmlns:a16="http://schemas.microsoft.com/office/drawing/2014/main" id="{D892CFA7-3A59-F650-0B31-1C55AAD2C62F}"/>
              </a:ext>
            </a:extLst>
          </p:cNvPr>
          <p:cNvSpPr txBox="1"/>
          <p:nvPr/>
        </p:nvSpPr>
        <p:spPr>
          <a:xfrm>
            <a:off x="5348526" y="5643063"/>
            <a:ext cx="3397823" cy="338554"/>
          </a:xfrm>
          <a:prstGeom prst="rect">
            <a:avLst/>
          </a:prstGeom>
          <a:noFill/>
          <a:ln>
            <a:solidFill>
              <a:schemeClr val="tx1"/>
            </a:solidFill>
          </a:ln>
        </p:spPr>
        <p:txBody>
          <a:bodyPr wrap="square" rtlCol="0">
            <a:spAutoFit/>
          </a:bodyPr>
          <a:lstStyle/>
          <a:p>
            <a:pPr algn="ctr"/>
            <a:r>
              <a:rPr lang="en-US" sz="1600" b="1" dirty="0">
                <a:latin typeface="Times New Roman" panose="02020603050405020304" pitchFamily="18" charset="0"/>
                <a:cs typeface="Times New Roman" panose="02020603050405020304" pitchFamily="18" charset="0"/>
              </a:rPr>
              <a:t>Selecting the best Subset</a:t>
            </a:r>
            <a:endParaRPr lang="en-IN" sz="1600" b="1" dirty="0">
              <a:latin typeface="Times New Roman" panose="02020603050405020304" pitchFamily="18" charset="0"/>
              <a:cs typeface="Times New Roman" panose="02020603050405020304" pitchFamily="18" charset="0"/>
            </a:endParaRPr>
          </a:p>
        </p:txBody>
      </p:sp>
      <p:cxnSp>
        <p:nvCxnSpPr>
          <p:cNvPr id="39" name="Straight Connector 38">
            <a:extLst>
              <a:ext uri="{FF2B5EF4-FFF2-40B4-BE49-F238E27FC236}">
                <a16:creationId xmlns:a16="http://schemas.microsoft.com/office/drawing/2014/main" id="{BE463F49-84EB-B24A-A14B-8B868D05F249}"/>
              </a:ext>
            </a:extLst>
          </p:cNvPr>
          <p:cNvCxnSpPr/>
          <p:nvPr/>
        </p:nvCxnSpPr>
        <p:spPr>
          <a:xfrm flipV="1">
            <a:off x="5015869" y="3980329"/>
            <a:ext cx="0" cy="298552"/>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40D55902-E4C2-65F7-3548-564A028D96DF}"/>
              </a:ext>
            </a:extLst>
          </p:cNvPr>
          <p:cNvCxnSpPr>
            <a:cxnSpLocks/>
          </p:cNvCxnSpPr>
          <p:nvPr/>
        </p:nvCxnSpPr>
        <p:spPr>
          <a:xfrm>
            <a:off x="5028470" y="3980329"/>
            <a:ext cx="2724390" cy="0"/>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3F479903-4D76-62E4-2098-62E63C399EC2}"/>
              </a:ext>
            </a:extLst>
          </p:cNvPr>
          <p:cNvCxnSpPr>
            <a:cxnSpLocks/>
            <a:endCxn id="6" idx="0"/>
          </p:cNvCxnSpPr>
          <p:nvPr/>
        </p:nvCxnSpPr>
        <p:spPr>
          <a:xfrm>
            <a:off x="7752860" y="3980329"/>
            <a:ext cx="1" cy="35925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925850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D998D3-37AD-FC56-7884-7ED7724B0761}"/>
              </a:ext>
            </a:extLst>
          </p:cNvPr>
          <p:cNvSpPr txBox="1"/>
          <p:nvPr/>
        </p:nvSpPr>
        <p:spPr>
          <a:xfrm>
            <a:off x="448235" y="215153"/>
            <a:ext cx="8364071" cy="646331"/>
          </a:xfrm>
          <a:prstGeom prst="rect">
            <a:avLst/>
          </a:prstGeom>
          <a:noFill/>
        </p:spPr>
        <p:txBody>
          <a:bodyPr wrap="square" rtlCol="0">
            <a:spAutoFit/>
          </a:bodyPr>
          <a:lstStyle/>
          <a:p>
            <a:r>
              <a:rPr lang="en-IN" sz="3600" b="1" dirty="0">
                <a:solidFill>
                  <a:srgbClr val="002060"/>
                </a:solidFill>
                <a:latin typeface="Times New Roman" panose="02020603050405020304" pitchFamily="18" charset="0"/>
                <a:cs typeface="Times New Roman" panose="02020603050405020304" pitchFamily="18" charset="0"/>
              </a:rPr>
              <a:t>Advanced Machine Learning Models</a:t>
            </a:r>
          </a:p>
        </p:txBody>
      </p:sp>
      <p:sp>
        <p:nvSpPr>
          <p:cNvPr id="3" name="TextBox 2">
            <a:extLst>
              <a:ext uri="{FF2B5EF4-FFF2-40B4-BE49-F238E27FC236}">
                <a16:creationId xmlns:a16="http://schemas.microsoft.com/office/drawing/2014/main" id="{E1FCE7A4-E5CF-2DF9-543E-832FB075D0C3}"/>
              </a:ext>
            </a:extLst>
          </p:cNvPr>
          <p:cNvSpPr txBox="1"/>
          <p:nvPr/>
        </p:nvSpPr>
        <p:spPr>
          <a:xfrm>
            <a:off x="591671" y="1048871"/>
            <a:ext cx="5378823" cy="4616648"/>
          </a:xfrm>
          <a:prstGeom prst="rect">
            <a:avLst/>
          </a:prstGeom>
          <a:noFill/>
          <a:ln>
            <a:solidFill>
              <a:schemeClr val="tx1"/>
            </a:solidFill>
          </a:ln>
        </p:spPr>
        <p:txBody>
          <a:bodyPr wrap="square" rtlCol="0">
            <a:spAutoFit/>
          </a:bodyPr>
          <a:lstStyle/>
          <a:p>
            <a:r>
              <a:rPr lang="en-IN" sz="2400" b="1" dirty="0" err="1">
                <a:solidFill>
                  <a:srgbClr val="002060"/>
                </a:solidFill>
                <a:latin typeface="Times New Roman" panose="02020603050405020304" pitchFamily="18" charset="0"/>
                <a:cs typeface="Times New Roman" panose="02020603050405020304" pitchFamily="18" charset="0"/>
              </a:rPr>
              <a:t>XGBoost</a:t>
            </a:r>
            <a:endParaRPr lang="en-IN" sz="2400"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pPr marL="457200" indent="-457200" algn="just">
              <a:buClr>
                <a:schemeClr val="accent1"/>
              </a:buClr>
              <a:buFont typeface="Arial" panose="020B0604020202020204" pitchFamily="34" charset="0"/>
              <a:buChar char="•"/>
            </a:pPr>
            <a:r>
              <a:rPr lang="en-IN"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dirty="0">
                <a:effectLst/>
                <a:latin typeface="Times New Roman" panose="02020603050405020304" pitchFamily="18" charset="0"/>
                <a:ea typeface="Calibri" panose="020F0502020204030204" pitchFamily="34" charset="0"/>
                <a:cs typeface="Times New Roman" panose="02020603050405020304" pitchFamily="18" charset="0"/>
              </a:rPr>
              <a:t> is an efficient and powerful gradient-boosting algorithm that excels in both regression and classification tasks. </a:t>
            </a:r>
          </a:p>
          <a:p>
            <a:pPr marL="457200" indent="-457200" algn="just">
              <a:buClr>
                <a:schemeClr val="accent1"/>
              </a:buClr>
              <a:buFont typeface="Arial" panose="020B0604020202020204" pitchFamily="34" charset="0"/>
              <a:buChar char="•"/>
            </a:pPr>
            <a:r>
              <a:rPr lang="en-IN" dirty="0">
                <a:effectLst/>
                <a:latin typeface="Times New Roman" panose="02020603050405020304" pitchFamily="18" charset="0"/>
                <a:ea typeface="Calibri" panose="020F0502020204030204" pitchFamily="34" charset="0"/>
                <a:cs typeface="Times New Roman" panose="02020603050405020304" pitchFamily="18" charset="0"/>
              </a:rPr>
              <a:t>It leverages a combination of decision trees to iteratively correct errors in predictions, offering high predictive accuracy and scalability.</a:t>
            </a:r>
            <a:endParaRPr lang="en-IN" dirty="0">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B250D0-8359-6463-5B31-9448F2D46B9C}"/>
              </a:ext>
            </a:extLst>
          </p:cNvPr>
          <p:cNvSpPr txBox="1"/>
          <p:nvPr/>
        </p:nvSpPr>
        <p:spPr>
          <a:xfrm>
            <a:off x="6221509" y="1048871"/>
            <a:ext cx="5378820" cy="4616647"/>
          </a:xfrm>
          <a:prstGeom prst="rect">
            <a:avLst/>
          </a:prstGeom>
          <a:noFill/>
          <a:ln>
            <a:solidFill>
              <a:schemeClr val="tx1"/>
            </a:solidFill>
          </a:ln>
        </p:spPr>
        <p:txBody>
          <a:bodyPr wrap="square" rtlCol="0">
            <a:spAutoFit/>
          </a:bodyPr>
          <a:lstStyle/>
          <a:p>
            <a:r>
              <a:rPr lang="en-IN" sz="2400" b="1" dirty="0">
                <a:solidFill>
                  <a:srgbClr val="002060"/>
                </a:solidFill>
                <a:latin typeface="Times New Roman" panose="02020603050405020304" pitchFamily="18" charset="0"/>
                <a:cs typeface="Times New Roman" panose="02020603050405020304" pitchFamily="18" charset="0"/>
              </a:rPr>
              <a:t>Deep Leaning Model</a:t>
            </a:r>
          </a:p>
          <a:p>
            <a:endParaRPr lang="en-IN" sz="2400" b="1"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Clr>
                <a:schemeClr val="accent1"/>
              </a:buClr>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A simple Deep Learning Model with two layers typically consists an input layer, a hidden layer for feature extraction, and an output layer for predictions. </a:t>
            </a:r>
          </a:p>
          <a:p>
            <a:pPr marL="285750" indent="-285750" algn="just">
              <a:lnSpc>
                <a:spcPct val="107000"/>
              </a:lnSpc>
              <a:spcAft>
                <a:spcPts val="800"/>
              </a:spcAft>
              <a:buClr>
                <a:schemeClr val="accent1"/>
              </a:buClr>
              <a:buFont typeface="Arial" panose="020B0604020202020204" pitchFamily="34" charset="0"/>
              <a:buChar char="•"/>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While limited in complexity, such models can effectively capture non-linear relationships in data.</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A06B6E5-6DE0-6A74-A9A1-A0521A16357E}"/>
              </a:ext>
            </a:extLst>
          </p:cNvPr>
          <p:cNvPicPr>
            <a:picLocks noChangeAspect="1"/>
          </p:cNvPicPr>
          <p:nvPr/>
        </p:nvPicPr>
        <p:blipFill>
          <a:blip r:embed="rId2"/>
          <a:stretch>
            <a:fillRect/>
          </a:stretch>
        </p:blipFill>
        <p:spPr>
          <a:xfrm>
            <a:off x="1508900" y="3713940"/>
            <a:ext cx="3269288" cy="1386977"/>
          </a:xfrm>
          <a:prstGeom prst="rect">
            <a:avLst/>
          </a:prstGeom>
        </p:spPr>
      </p:pic>
      <p:pic>
        <p:nvPicPr>
          <p:cNvPr id="8" name="Picture 7">
            <a:extLst>
              <a:ext uri="{FF2B5EF4-FFF2-40B4-BE49-F238E27FC236}">
                <a16:creationId xmlns:a16="http://schemas.microsoft.com/office/drawing/2014/main" id="{9C370E4B-F13B-A4EC-6D6D-26395CBF9EE6}"/>
              </a:ext>
            </a:extLst>
          </p:cNvPr>
          <p:cNvPicPr>
            <a:picLocks noChangeAspect="1"/>
          </p:cNvPicPr>
          <p:nvPr/>
        </p:nvPicPr>
        <p:blipFill>
          <a:blip r:embed="rId3"/>
          <a:stretch>
            <a:fillRect/>
          </a:stretch>
        </p:blipFill>
        <p:spPr>
          <a:xfrm>
            <a:off x="7135906" y="3713940"/>
            <a:ext cx="3657600" cy="1386977"/>
          </a:xfrm>
          <a:prstGeom prst="rect">
            <a:avLst/>
          </a:prstGeom>
        </p:spPr>
      </p:pic>
    </p:spTree>
    <p:extLst>
      <p:ext uri="{BB962C8B-B14F-4D97-AF65-F5344CB8AC3E}">
        <p14:creationId xmlns:p14="http://schemas.microsoft.com/office/powerpoint/2010/main" val="155405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DD998D3-37AD-FC56-7884-7ED7724B0761}"/>
              </a:ext>
            </a:extLst>
          </p:cNvPr>
          <p:cNvSpPr txBox="1"/>
          <p:nvPr/>
        </p:nvSpPr>
        <p:spPr>
          <a:xfrm>
            <a:off x="448235" y="215153"/>
            <a:ext cx="8364071" cy="646331"/>
          </a:xfrm>
          <a:prstGeom prst="rect">
            <a:avLst/>
          </a:prstGeom>
          <a:noFill/>
        </p:spPr>
        <p:txBody>
          <a:bodyPr wrap="square" rtlCol="0">
            <a:spAutoFit/>
          </a:bodyPr>
          <a:lstStyle/>
          <a:p>
            <a:r>
              <a:rPr lang="en-IN" sz="3600" b="1" dirty="0">
                <a:solidFill>
                  <a:srgbClr val="002060"/>
                </a:solidFill>
                <a:latin typeface="Times New Roman" panose="02020603050405020304" pitchFamily="18" charset="0"/>
                <a:cs typeface="Times New Roman" panose="02020603050405020304" pitchFamily="18" charset="0"/>
              </a:rPr>
              <a:t>Advanced Machine Learning Models</a:t>
            </a:r>
          </a:p>
        </p:txBody>
      </p:sp>
      <p:sp>
        <p:nvSpPr>
          <p:cNvPr id="3" name="TextBox 2">
            <a:extLst>
              <a:ext uri="{FF2B5EF4-FFF2-40B4-BE49-F238E27FC236}">
                <a16:creationId xmlns:a16="http://schemas.microsoft.com/office/drawing/2014/main" id="{E1FCE7A4-E5CF-2DF9-543E-832FB075D0C3}"/>
              </a:ext>
            </a:extLst>
          </p:cNvPr>
          <p:cNvSpPr txBox="1"/>
          <p:nvPr/>
        </p:nvSpPr>
        <p:spPr>
          <a:xfrm>
            <a:off x="591671" y="1048871"/>
            <a:ext cx="5378823" cy="4699748"/>
          </a:xfrm>
          <a:prstGeom prst="rect">
            <a:avLst/>
          </a:prstGeom>
          <a:noFill/>
          <a:ln>
            <a:solidFill>
              <a:schemeClr val="tx1"/>
            </a:solidFill>
          </a:ln>
        </p:spPr>
        <p:txBody>
          <a:bodyPr wrap="square" rtlCol="0">
            <a:spAutoFit/>
          </a:bodyPr>
          <a:lstStyle/>
          <a:p>
            <a:r>
              <a:rPr lang="en-US" sz="2400" b="1" cap="none"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Extreme Machine Learning Model</a:t>
            </a:r>
            <a:br>
              <a:rPr lang="en-IN" sz="2400" b="1" cap="none"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br>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Clr>
                <a:schemeClr val="accent1"/>
              </a:buClr>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Extreme Machine Learning Model (MLP Classifier) is a machine learning paradigm that emphasizes fast and efficient training of neural networks. </a:t>
            </a:r>
          </a:p>
          <a:p>
            <a:pPr marL="285750" indent="-285750" algn="just">
              <a:lnSpc>
                <a:spcPct val="107000"/>
              </a:lnSpc>
              <a:spcAft>
                <a:spcPts val="800"/>
              </a:spcAft>
              <a:buClr>
                <a:schemeClr val="accent1"/>
              </a:buClr>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Unlike traditional methods, Extreme Machine Learning Model randomly assigns input weight and optimizes only the output weights, making it particularly suitable for large-scale and high-dimensional data.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19B250D0-8359-6463-5B31-9448F2D46B9C}"/>
              </a:ext>
            </a:extLst>
          </p:cNvPr>
          <p:cNvSpPr txBox="1"/>
          <p:nvPr/>
        </p:nvSpPr>
        <p:spPr>
          <a:xfrm>
            <a:off x="6221508" y="1048871"/>
            <a:ext cx="5378823" cy="4680384"/>
          </a:xfrm>
          <a:prstGeom prst="rect">
            <a:avLst/>
          </a:prstGeom>
          <a:noFill/>
          <a:ln>
            <a:solidFill>
              <a:schemeClr val="tx1"/>
            </a:solidFill>
          </a:ln>
        </p:spPr>
        <p:txBody>
          <a:bodyPr wrap="square" rtlCol="0">
            <a:spAutoFit/>
          </a:bodyPr>
          <a:lstStyle/>
          <a:p>
            <a:r>
              <a:rPr lang="en-US" sz="2400" b="1" kern="0" cap="none"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rPr>
              <a:t>Ensemble Model </a:t>
            </a:r>
          </a:p>
          <a:p>
            <a:endParaRPr lang="en-IN" b="1" dirty="0">
              <a:solidFill>
                <a:srgbClr val="002060"/>
              </a:solidFill>
              <a:latin typeface="Times New Roman" panose="02020603050405020304" pitchFamily="18" charset="0"/>
              <a:cs typeface="Times New Roman" panose="02020603050405020304" pitchFamily="18" charset="0"/>
            </a:endParaRPr>
          </a:p>
          <a:p>
            <a:pPr marL="285750" indent="-285750" algn="just">
              <a:lnSpc>
                <a:spcPct val="107000"/>
              </a:lnSpc>
              <a:spcAft>
                <a:spcPts val="800"/>
              </a:spcAft>
              <a:buClr>
                <a:schemeClr val="accent1"/>
              </a:buClr>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An ensemble model containing the top three models refers to a sophisticated approach that integrates the predictions of three distinct high-performing models, leveraging the strengths of each. </a:t>
            </a:r>
          </a:p>
          <a:p>
            <a:pPr marL="285750" indent="-285750" algn="just">
              <a:lnSpc>
                <a:spcPct val="107000"/>
              </a:lnSpc>
              <a:spcAft>
                <a:spcPts val="800"/>
              </a:spcAft>
              <a:buClr>
                <a:schemeClr val="accent1"/>
              </a:buClr>
              <a:buFont typeface="Arial" panose="020B0604020202020204" pitchFamily="34" charset="0"/>
              <a:buChar char="•"/>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This ensemble strategy, aims to enhance overall predictive performance and robustness by mitigating individual model bias. </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a:p>
            <a:endParaRPr lang="en-IN" b="1" dirty="0">
              <a:solidFill>
                <a:srgbClr val="002060"/>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1A06B6E5-6DE0-6A74-A9A1-A0521A16357E}"/>
              </a:ext>
            </a:extLst>
          </p:cNvPr>
          <p:cNvPicPr>
            <a:picLocks noChangeAspect="1"/>
          </p:cNvPicPr>
          <p:nvPr/>
        </p:nvPicPr>
        <p:blipFill>
          <a:blip r:embed="rId2"/>
          <a:srcRect/>
          <a:stretch/>
        </p:blipFill>
        <p:spPr>
          <a:xfrm>
            <a:off x="1646438" y="4305611"/>
            <a:ext cx="3269288" cy="1386978"/>
          </a:xfrm>
          <a:prstGeom prst="rect">
            <a:avLst/>
          </a:prstGeom>
        </p:spPr>
      </p:pic>
      <p:pic>
        <p:nvPicPr>
          <p:cNvPr id="8" name="Picture 7">
            <a:extLst>
              <a:ext uri="{FF2B5EF4-FFF2-40B4-BE49-F238E27FC236}">
                <a16:creationId xmlns:a16="http://schemas.microsoft.com/office/drawing/2014/main" id="{9C370E4B-F13B-A4EC-6D6D-26395CBF9EE6}"/>
              </a:ext>
            </a:extLst>
          </p:cNvPr>
          <p:cNvPicPr>
            <a:picLocks noChangeAspect="1"/>
          </p:cNvPicPr>
          <p:nvPr/>
        </p:nvPicPr>
        <p:blipFill>
          <a:blip r:embed="rId3"/>
          <a:srcRect/>
          <a:stretch/>
        </p:blipFill>
        <p:spPr>
          <a:xfrm>
            <a:off x="7082119" y="4305611"/>
            <a:ext cx="3657600" cy="1386978"/>
          </a:xfrm>
          <a:prstGeom prst="rect">
            <a:avLst/>
          </a:prstGeom>
        </p:spPr>
      </p:pic>
    </p:spTree>
    <p:extLst>
      <p:ext uri="{BB962C8B-B14F-4D97-AF65-F5344CB8AC3E}">
        <p14:creationId xmlns:p14="http://schemas.microsoft.com/office/powerpoint/2010/main" val="1768272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8FB9AC7-672C-A60E-43A7-7513EBF07D43}"/>
              </a:ext>
            </a:extLst>
          </p:cNvPr>
          <p:cNvSpPr txBox="1"/>
          <p:nvPr/>
        </p:nvSpPr>
        <p:spPr>
          <a:xfrm>
            <a:off x="134469" y="188196"/>
            <a:ext cx="12245789" cy="646331"/>
          </a:xfrm>
          <a:prstGeom prst="rect">
            <a:avLst/>
          </a:prstGeom>
          <a:noFill/>
        </p:spPr>
        <p:txBody>
          <a:bodyPr wrap="square" rtlCol="0">
            <a:spAutoFit/>
          </a:bodyPr>
          <a:lstStyle/>
          <a:p>
            <a:r>
              <a:rPr lang="en-US" sz="3600" b="1" dirty="0">
                <a:solidFill>
                  <a:srgbClr val="002060"/>
                </a:solidFill>
                <a:latin typeface="Times New Roman" panose="02020603050405020304" pitchFamily="18" charset="0"/>
                <a:cs typeface="Times New Roman" panose="02020603050405020304" pitchFamily="18" charset="0"/>
              </a:rPr>
              <a:t>Comparison of Models Performance Before and </a:t>
            </a:r>
            <a:r>
              <a:rPr lang="en-US" sz="3600" b="1" dirty="0" err="1">
                <a:solidFill>
                  <a:srgbClr val="002060"/>
                </a:solidFill>
                <a:latin typeface="Times New Roman" panose="02020603050405020304" pitchFamily="18" charset="0"/>
                <a:cs typeface="Times New Roman" panose="02020603050405020304" pitchFamily="18" charset="0"/>
              </a:rPr>
              <a:t>AfterTuning</a:t>
            </a:r>
            <a:endParaRPr lang="en-IN" sz="3600" b="1" dirty="0">
              <a:solidFill>
                <a:srgbClr val="002060"/>
              </a:solidFill>
              <a:latin typeface="Times New Roman" panose="02020603050405020304" pitchFamily="18" charset="0"/>
              <a:cs typeface="Times New Roman" panose="02020603050405020304" pitchFamily="18" charset="0"/>
            </a:endParaRPr>
          </a:p>
        </p:txBody>
      </p:sp>
      <p:graphicFrame>
        <p:nvGraphicFramePr>
          <p:cNvPr id="3" name="Table 2">
            <a:extLst>
              <a:ext uri="{FF2B5EF4-FFF2-40B4-BE49-F238E27FC236}">
                <a16:creationId xmlns:a16="http://schemas.microsoft.com/office/drawing/2014/main" id="{0C51A691-18F8-5DC5-A4DD-826EA93B637B}"/>
              </a:ext>
            </a:extLst>
          </p:cNvPr>
          <p:cNvGraphicFramePr>
            <a:graphicFrameLocks noGrp="1"/>
          </p:cNvGraphicFramePr>
          <p:nvPr>
            <p:extLst>
              <p:ext uri="{D42A27DB-BD31-4B8C-83A1-F6EECF244321}">
                <p14:modId xmlns:p14="http://schemas.microsoft.com/office/powerpoint/2010/main" val="2848542670"/>
              </p:ext>
            </p:extLst>
          </p:nvPr>
        </p:nvGraphicFramePr>
        <p:xfrm>
          <a:off x="230094" y="1038038"/>
          <a:ext cx="5641787" cy="5034280"/>
        </p:xfrm>
        <a:graphic>
          <a:graphicData uri="http://schemas.openxmlformats.org/drawingml/2006/table">
            <a:tbl>
              <a:tblPr firstRow="1" bandRow="1">
                <a:tableStyleId>{3C2FFA5D-87B4-456A-9821-1D502468CF0F}</a:tableStyleId>
              </a:tblPr>
              <a:tblGrid>
                <a:gridCol w="1374968">
                  <a:extLst>
                    <a:ext uri="{9D8B030D-6E8A-4147-A177-3AD203B41FA5}">
                      <a16:colId xmlns:a16="http://schemas.microsoft.com/office/drawing/2014/main" val="1557852514"/>
                    </a:ext>
                  </a:extLst>
                </a:gridCol>
                <a:gridCol w="1892159">
                  <a:extLst>
                    <a:ext uri="{9D8B030D-6E8A-4147-A177-3AD203B41FA5}">
                      <a16:colId xmlns:a16="http://schemas.microsoft.com/office/drawing/2014/main" val="1311340927"/>
                    </a:ext>
                  </a:extLst>
                </a:gridCol>
                <a:gridCol w="1371815">
                  <a:extLst>
                    <a:ext uri="{9D8B030D-6E8A-4147-A177-3AD203B41FA5}">
                      <a16:colId xmlns:a16="http://schemas.microsoft.com/office/drawing/2014/main" val="128583283"/>
                    </a:ext>
                  </a:extLst>
                </a:gridCol>
                <a:gridCol w="1002845">
                  <a:extLst>
                    <a:ext uri="{9D8B030D-6E8A-4147-A177-3AD203B41FA5}">
                      <a16:colId xmlns:a16="http://schemas.microsoft.com/office/drawing/2014/main" val="3879350013"/>
                    </a:ext>
                  </a:extLst>
                </a:gridCol>
              </a:tblGrid>
              <a:tr h="0">
                <a:tc>
                  <a:txBody>
                    <a:bodyPr/>
                    <a:lstStyle/>
                    <a:p>
                      <a:pPr algn="ctr"/>
                      <a:r>
                        <a:rPr lang="en-US" dirty="0"/>
                        <a:t>Model</a:t>
                      </a:r>
                      <a:endParaRPr lang="en-IN" dirty="0"/>
                    </a:p>
                  </a:txBody>
                  <a:tcPr/>
                </a:tc>
                <a:tc>
                  <a:txBody>
                    <a:bodyPr/>
                    <a:lstStyle/>
                    <a:p>
                      <a:pPr algn="ctr"/>
                      <a:r>
                        <a:rPr lang="en-US" dirty="0"/>
                        <a:t>ACCURACY</a:t>
                      </a:r>
                      <a:endParaRPr lang="en-IN" dirty="0"/>
                    </a:p>
                  </a:txBody>
                  <a:tcPr/>
                </a:tc>
                <a:tc>
                  <a:txBody>
                    <a:bodyPr/>
                    <a:lstStyle/>
                    <a:p>
                      <a:pPr algn="ctr"/>
                      <a:r>
                        <a:rPr lang="en-US" dirty="0"/>
                        <a:t>RECALL</a:t>
                      </a:r>
                      <a:endParaRPr lang="en-IN" dirty="0"/>
                    </a:p>
                  </a:txBody>
                  <a:tcPr/>
                </a:tc>
                <a:tc>
                  <a:txBody>
                    <a:bodyPr/>
                    <a:lstStyle/>
                    <a:p>
                      <a:pPr algn="ctr"/>
                      <a:r>
                        <a:rPr lang="en-US" dirty="0"/>
                        <a:t>F1 SCORE</a:t>
                      </a:r>
                      <a:endParaRPr lang="en-IN" dirty="0"/>
                    </a:p>
                  </a:txBody>
                  <a:tcPr/>
                </a:tc>
                <a:extLst>
                  <a:ext uri="{0D108BD9-81ED-4DB2-BD59-A6C34878D82A}">
                    <a16:rowId xmlns:a16="http://schemas.microsoft.com/office/drawing/2014/main" val="1835139793"/>
                  </a:ext>
                </a:extLst>
              </a:tr>
              <a:tr h="370840">
                <a:tc>
                  <a:txBody>
                    <a:bodyPr/>
                    <a:lstStyle/>
                    <a:p>
                      <a:pPr algn="ctr"/>
                      <a:r>
                        <a:rPr lang="en-US" dirty="0"/>
                        <a:t>Logistic Regression</a:t>
                      </a:r>
                      <a:endParaRPr lang="en-IN" dirty="0"/>
                    </a:p>
                  </a:txBody>
                  <a:tcPr/>
                </a:tc>
                <a:tc>
                  <a:txBody>
                    <a:bodyPr/>
                    <a:lstStyle/>
                    <a:p>
                      <a:pPr algn="ctr"/>
                      <a:r>
                        <a:rPr lang="en-US" dirty="0"/>
                        <a:t>0.80</a:t>
                      </a:r>
                      <a:endParaRPr lang="en-IN" dirty="0"/>
                    </a:p>
                  </a:txBody>
                  <a:tcPr/>
                </a:tc>
                <a:tc>
                  <a:txBody>
                    <a:bodyPr/>
                    <a:lstStyle/>
                    <a:p>
                      <a:pPr algn="ctr"/>
                      <a:r>
                        <a:rPr lang="en-US" dirty="0"/>
                        <a:t>0.80</a:t>
                      </a:r>
                      <a:endParaRPr lang="en-IN" dirty="0"/>
                    </a:p>
                  </a:txBody>
                  <a:tcPr/>
                </a:tc>
                <a:tc>
                  <a:txBody>
                    <a:bodyPr/>
                    <a:lstStyle/>
                    <a:p>
                      <a:pPr algn="ctr"/>
                      <a:r>
                        <a:rPr lang="en-US" dirty="0"/>
                        <a:t>0.77</a:t>
                      </a:r>
                      <a:endParaRPr lang="en-IN" dirty="0"/>
                    </a:p>
                  </a:txBody>
                  <a:tcPr/>
                </a:tc>
                <a:extLst>
                  <a:ext uri="{0D108BD9-81ED-4DB2-BD59-A6C34878D82A}">
                    <a16:rowId xmlns:a16="http://schemas.microsoft.com/office/drawing/2014/main" val="3928007615"/>
                  </a:ext>
                </a:extLst>
              </a:tr>
              <a:tr h="370840">
                <a:tc>
                  <a:txBody>
                    <a:bodyPr/>
                    <a:lstStyle/>
                    <a:p>
                      <a:pPr algn="ctr"/>
                      <a:r>
                        <a:rPr lang="en-US" dirty="0"/>
                        <a:t>KNN</a:t>
                      </a:r>
                      <a:endParaRPr lang="en-IN" dirty="0"/>
                    </a:p>
                  </a:txBody>
                  <a:tcPr/>
                </a:tc>
                <a:tc>
                  <a:txBody>
                    <a:bodyPr/>
                    <a:lstStyle/>
                    <a:p>
                      <a:pPr algn="ctr"/>
                      <a:r>
                        <a:rPr lang="en-US" dirty="0"/>
                        <a:t>0.77</a:t>
                      </a:r>
                      <a:endParaRPr lang="en-IN" dirty="0"/>
                    </a:p>
                  </a:txBody>
                  <a:tcPr/>
                </a:tc>
                <a:tc>
                  <a:txBody>
                    <a:bodyPr/>
                    <a:lstStyle/>
                    <a:p>
                      <a:pPr algn="ctr"/>
                      <a:r>
                        <a:rPr lang="en-US" dirty="0"/>
                        <a:t>0.77</a:t>
                      </a:r>
                      <a:endParaRPr lang="en-IN" dirty="0"/>
                    </a:p>
                  </a:txBody>
                  <a:tcPr/>
                </a:tc>
                <a:tc>
                  <a:txBody>
                    <a:bodyPr/>
                    <a:lstStyle/>
                    <a:p>
                      <a:pPr algn="ctr"/>
                      <a:r>
                        <a:rPr lang="en-US" dirty="0"/>
                        <a:t>0.74</a:t>
                      </a:r>
                      <a:endParaRPr lang="en-IN" dirty="0"/>
                    </a:p>
                  </a:txBody>
                  <a:tcPr/>
                </a:tc>
                <a:extLst>
                  <a:ext uri="{0D108BD9-81ED-4DB2-BD59-A6C34878D82A}">
                    <a16:rowId xmlns:a16="http://schemas.microsoft.com/office/drawing/2014/main" val="3118113288"/>
                  </a:ext>
                </a:extLst>
              </a:tr>
              <a:tr h="370840">
                <a:tc>
                  <a:txBody>
                    <a:bodyPr/>
                    <a:lstStyle/>
                    <a:p>
                      <a:pPr algn="ctr"/>
                      <a:r>
                        <a:rPr lang="en-US" dirty="0"/>
                        <a:t>Random Forest</a:t>
                      </a:r>
                      <a:endParaRPr lang="en-IN" dirty="0"/>
                    </a:p>
                  </a:txBody>
                  <a:tcPr/>
                </a:tc>
                <a:tc>
                  <a:txBody>
                    <a:bodyPr/>
                    <a:lstStyle/>
                    <a:p>
                      <a:pPr algn="ctr"/>
                      <a:r>
                        <a:rPr lang="en-US" dirty="0"/>
                        <a:t>0.78</a:t>
                      </a:r>
                      <a:endParaRPr lang="en-IN" dirty="0"/>
                    </a:p>
                  </a:txBody>
                  <a:tcPr/>
                </a:tc>
                <a:tc>
                  <a:txBody>
                    <a:bodyPr/>
                    <a:lstStyle/>
                    <a:p>
                      <a:pPr algn="ctr"/>
                      <a:r>
                        <a:rPr lang="en-US" dirty="0"/>
                        <a:t>0.78</a:t>
                      </a:r>
                      <a:endParaRPr lang="en-IN" dirty="0"/>
                    </a:p>
                  </a:txBody>
                  <a:tcPr/>
                </a:tc>
                <a:tc>
                  <a:txBody>
                    <a:bodyPr/>
                    <a:lstStyle/>
                    <a:p>
                      <a:pPr algn="ctr"/>
                      <a:r>
                        <a:rPr lang="en-US" dirty="0"/>
                        <a:t>0.78</a:t>
                      </a:r>
                      <a:endParaRPr lang="en-IN" dirty="0"/>
                    </a:p>
                  </a:txBody>
                  <a:tcPr/>
                </a:tc>
                <a:extLst>
                  <a:ext uri="{0D108BD9-81ED-4DB2-BD59-A6C34878D82A}">
                    <a16:rowId xmlns:a16="http://schemas.microsoft.com/office/drawing/2014/main" val="3737137029"/>
                  </a:ext>
                </a:extLst>
              </a:tr>
              <a:tr h="370840">
                <a:tc>
                  <a:txBody>
                    <a:bodyPr/>
                    <a:lstStyle/>
                    <a:p>
                      <a:pPr algn="ctr"/>
                      <a:r>
                        <a:rPr lang="en-US" dirty="0"/>
                        <a:t>SVM with Linear kernel</a:t>
                      </a:r>
                      <a:endParaRPr lang="en-IN" dirty="0"/>
                    </a:p>
                  </a:txBody>
                  <a:tcPr/>
                </a:tc>
                <a:tc>
                  <a:txBody>
                    <a:bodyPr/>
                    <a:lstStyle/>
                    <a:p>
                      <a:pPr algn="ctr"/>
                      <a:r>
                        <a:rPr lang="en-US" dirty="0"/>
                        <a:t>0.79</a:t>
                      </a:r>
                      <a:endParaRPr lang="en-IN" dirty="0"/>
                    </a:p>
                  </a:txBody>
                  <a:tcPr/>
                </a:tc>
                <a:tc>
                  <a:txBody>
                    <a:bodyPr/>
                    <a:lstStyle/>
                    <a:p>
                      <a:pPr algn="ctr"/>
                      <a:r>
                        <a:rPr lang="en-US" dirty="0"/>
                        <a:t>0.79</a:t>
                      </a:r>
                      <a:endParaRPr lang="en-IN" dirty="0"/>
                    </a:p>
                  </a:txBody>
                  <a:tcPr/>
                </a:tc>
                <a:tc>
                  <a:txBody>
                    <a:bodyPr/>
                    <a:lstStyle/>
                    <a:p>
                      <a:pPr algn="ctr"/>
                      <a:r>
                        <a:rPr lang="en-US" dirty="0"/>
                        <a:t>0.72</a:t>
                      </a:r>
                      <a:endParaRPr lang="en-IN" dirty="0"/>
                    </a:p>
                  </a:txBody>
                  <a:tcPr/>
                </a:tc>
                <a:extLst>
                  <a:ext uri="{0D108BD9-81ED-4DB2-BD59-A6C34878D82A}">
                    <a16:rowId xmlns:a16="http://schemas.microsoft.com/office/drawing/2014/main" val="316379073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SVM with Non-Linear kernel</a:t>
                      </a:r>
                      <a:endParaRPr lang="en-IN" dirty="0"/>
                    </a:p>
                    <a:p>
                      <a:pPr algn="ctr"/>
                      <a:endParaRPr lang="en-IN" dirty="0"/>
                    </a:p>
                  </a:txBody>
                  <a:tcPr/>
                </a:tc>
                <a:tc>
                  <a:txBody>
                    <a:bodyPr/>
                    <a:lstStyle/>
                    <a:p>
                      <a:pPr algn="ctr"/>
                      <a:r>
                        <a:rPr lang="en-US" dirty="0"/>
                        <a:t>0.81</a:t>
                      </a:r>
                      <a:endParaRPr lang="en-IN" dirty="0"/>
                    </a:p>
                  </a:txBody>
                  <a:tcPr/>
                </a:tc>
                <a:tc>
                  <a:txBody>
                    <a:bodyPr/>
                    <a:lstStyle/>
                    <a:p>
                      <a:pPr algn="ctr"/>
                      <a:r>
                        <a:rPr lang="en-US" dirty="0"/>
                        <a:t>0.81</a:t>
                      </a:r>
                      <a:endParaRPr lang="en-IN" dirty="0"/>
                    </a:p>
                  </a:txBody>
                  <a:tcPr/>
                </a:tc>
                <a:tc>
                  <a:txBody>
                    <a:bodyPr/>
                    <a:lstStyle/>
                    <a:p>
                      <a:pPr algn="ctr"/>
                      <a:r>
                        <a:rPr lang="en-US" dirty="0"/>
                        <a:t>0.79</a:t>
                      </a:r>
                      <a:endParaRPr lang="en-IN" dirty="0"/>
                    </a:p>
                  </a:txBody>
                  <a:tcPr/>
                </a:tc>
                <a:extLst>
                  <a:ext uri="{0D108BD9-81ED-4DB2-BD59-A6C34878D82A}">
                    <a16:rowId xmlns:a16="http://schemas.microsoft.com/office/drawing/2014/main" val="3468523923"/>
                  </a:ext>
                </a:extLst>
              </a:tr>
              <a:tr h="370840">
                <a:tc>
                  <a:txBody>
                    <a:bodyPr/>
                    <a:lstStyle/>
                    <a:p>
                      <a:pPr algn="ctr"/>
                      <a:r>
                        <a:rPr lang="en-US" dirty="0"/>
                        <a:t>Decision Trees</a:t>
                      </a:r>
                      <a:endParaRPr lang="en-IN" dirty="0"/>
                    </a:p>
                  </a:txBody>
                  <a:tcPr/>
                </a:tc>
                <a:tc>
                  <a:txBody>
                    <a:bodyPr/>
                    <a:lstStyle/>
                    <a:p>
                      <a:pPr algn="ctr"/>
                      <a:r>
                        <a:rPr lang="en-US" dirty="0"/>
                        <a:t>0.68</a:t>
                      </a:r>
                      <a:endParaRPr lang="en-IN" dirty="0"/>
                    </a:p>
                  </a:txBody>
                  <a:tcPr/>
                </a:tc>
                <a:tc>
                  <a:txBody>
                    <a:bodyPr/>
                    <a:lstStyle/>
                    <a:p>
                      <a:pPr algn="ctr"/>
                      <a:r>
                        <a:rPr lang="en-US" dirty="0"/>
                        <a:t>0.68</a:t>
                      </a:r>
                      <a:endParaRPr lang="en-IN" dirty="0"/>
                    </a:p>
                  </a:txBody>
                  <a:tcPr/>
                </a:tc>
                <a:tc>
                  <a:txBody>
                    <a:bodyPr/>
                    <a:lstStyle/>
                    <a:p>
                      <a:pPr algn="ctr"/>
                      <a:r>
                        <a:rPr lang="en-US" dirty="0"/>
                        <a:t>0.70</a:t>
                      </a:r>
                      <a:endParaRPr lang="en-IN" dirty="0"/>
                    </a:p>
                  </a:txBody>
                  <a:tcPr/>
                </a:tc>
                <a:extLst>
                  <a:ext uri="{0D108BD9-81ED-4DB2-BD59-A6C34878D82A}">
                    <a16:rowId xmlns:a16="http://schemas.microsoft.com/office/drawing/2014/main" val="1654533499"/>
                  </a:ext>
                </a:extLst>
              </a:tr>
            </a:tbl>
          </a:graphicData>
        </a:graphic>
      </p:graphicFrame>
      <p:graphicFrame>
        <p:nvGraphicFramePr>
          <p:cNvPr id="4" name="Table 3">
            <a:extLst>
              <a:ext uri="{FF2B5EF4-FFF2-40B4-BE49-F238E27FC236}">
                <a16:creationId xmlns:a16="http://schemas.microsoft.com/office/drawing/2014/main" id="{1B694C14-0507-5FF0-F48F-8BD55B707507}"/>
              </a:ext>
            </a:extLst>
          </p:cNvPr>
          <p:cNvGraphicFramePr>
            <a:graphicFrameLocks noGrp="1"/>
          </p:cNvGraphicFramePr>
          <p:nvPr>
            <p:extLst>
              <p:ext uri="{D42A27DB-BD31-4B8C-83A1-F6EECF244321}">
                <p14:modId xmlns:p14="http://schemas.microsoft.com/office/powerpoint/2010/main" val="1803407945"/>
              </p:ext>
            </p:extLst>
          </p:nvPr>
        </p:nvGraphicFramePr>
        <p:xfrm>
          <a:off x="6096000" y="1011143"/>
          <a:ext cx="5812116" cy="5061175"/>
        </p:xfrm>
        <a:graphic>
          <a:graphicData uri="http://schemas.openxmlformats.org/drawingml/2006/table">
            <a:tbl>
              <a:tblPr firstRow="1" bandRow="1">
                <a:tableStyleId>{3C2FFA5D-87B4-456A-9821-1D502468CF0F}</a:tableStyleId>
              </a:tblPr>
              <a:tblGrid>
                <a:gridCol w="1317812">
                  <a:extLst>
                    <a:ext uri="{9D8B030D-6E8A-4147-A177-3AD203B41FA5}">
                      <a16:colId xmlns:a16="http://schemas.microsoft.com/office/drawing/2014/main" val="1557852514"/>
                    </a:ext>
                  </a:extLst>
                </a:gridCol>
                <a:gridCol w="1588246">
                  <a:extLst>
                    <a:ext uri="{9D8B030D-6E8A-4147-A177-3AD203B41FA5}">
                      <a16:colId xmlns:a16="http://schemas.microsoft.com/office/drawing/2014/main" val="1311340927"/>
                    </a:ext>
                  </a:extLst>
                </a:gridCol>
                <a:gridCol w="1453029">
                  <a:extLst>
                    <a:ext uri="{9D8B030D-6E8A-4147-A177-3AD203B41FA5}">
                      <a16:colId xmlns:a16="http://schemas.microsoft.com/office/drawing/2014/main" val="128583283"/>
                    </a:ext>
                  </a:extLst>
                </a:gridCol>
                <a:gridCol w="1453029">
                  <a:extLst>
                    <a:ext uri="{9D8B030D-6E8A-4147-A177-3AD203B41FA5}">
                      <a16:colId xmlns:a16="http://schemas.microsoft.com/office/drawing/2014/main" val="3879350013"/>
                    </a:ext>
                  </a:extLst>
                </a:gridCol>
              </a:tblGrid>
              <a:tr h="649765">
                <a:tc>
                  <a:txBody>
                    <a:bodyPr/>
                    <a:lstStyle/>
                    <a:p>
                      <a:pPr algn="ctr"/>
                      <a:r>
                        <a:rPr lang="en-US" dirty="0"/>
                        <a:t>Model</a:t>
                      </a:r>
                      <a:endParaRPr lang="en-IN" dirty="0"/>
                    </a:p>
                  </a:txBody>
                  <a:tcPr/>
                </a:tc>
                <a:tc>
                  <a:txBody>
                    <a:bodyPr/>
                    <a:lstStyle/>
                    <a:p>
                      <a:pPr algn="ctr"/>
                      <a:r>
                        <a:rPr lang="en-US" dirty="0"/>
                        <a:t>ACCURACY</a:t>
                      </a:r>
                      <a:endParaRPr lang="en-IN" dirty="0"/>
                    </a:p>
                  </a:txBody>
                  <a:tcPr/>
                </a:tc>
                <a:tc>
                  <a:txBody>
                    <a:bodyPr/>
                    <a:lstStyle/>
                    <a:p>
                      <a:pPr algn="ctr"/>
                      <a:r>
                        <a:rPr lang="en-US" dirty="0"/>
                        <a:t>RECALL</a:t>
                      </a:r>
                      <a:endParaRPr lang="en-IN" dirty="0"/>
                    </a:p>
                  </a:txBody>
                  <a:tcPr/>
                </a:tc>
                <a:tc>
                  <a:txBody>
                    <a:bodyPr/>
                    <a:lstStyle/>
                    <a:p>
                      <a:pPr algn="ctr"/>
                      <a:r>
                        <a:rPr lang="en-US" dirty="0"/>
                        <a:t>F1 SCORE</a:t>
                      </a:r>
                      <a:endParaRPr lang="en-IN" dirty="0"/>
                    </a:p>
                  </a:txBody>
                  <a:tcPr/>
                </a:tc>
                <a:extLst>
                  <a:ext uri="{0D108BD9-81ED-4DB2-BD59-A6C34878D82A}">
                    <a16:rowId xmlns:a16="http://schemas.microsoft.com/office/drawing/2014/main" val="1835139793"/>
                  </a:ext>
                </a:extLst>
              </a:tr>
              <a:tr h="905698">
                <a:tc>
                  <a:txBody>
                    <a:bodyPr/>
                    <a:lstStyle/>
                    <a:p>
                      <a:pPr algn="ctr"/>
                      <a:r>
                        <a:rPr lang="en-US" dirty="0"/>
                        <a:t>Logistic Regression</a:t>
                      </a:r>
                      <a:endParaRPr lang="en-IN" dirty="0"/>
                    </a:p>
                  </a:txBody>
                  <a:tcPr/>
                </a:tc>
                <a:tc>
                  <a:txBody>
                    <a:bodyPr/>
                    <a:lstStyle/>
                    <a:p>
                      <a:pPr algn="ctr"/>
                      <a:r>
                        <a:rPr lang="en-US" dirty="0"/>
                        <a:t>0.80</a:t>
                      </a:r>
                      <a:endParaRPr lang="en-IN" dirty="0"/>
                    </a:p>
                  </a:txBody>
                  <a:tcPr/>
                </a:tc>
                <a:tc>
                  <a:txBody>
                    <a:bodyPr/>
                    <a:lstStyle/>
                    <a:p>
                      <a:pPr algn="ctr"/>
                      <a:r>
                        <a:rPr lang="en-US" dirty="0"/>
                        <a:t>0.80</a:t>
                      </a:r>
                      <a:endParaRPr lang="en-IN" dirty="0"/>
                    </a:p>
                  </a:txBody>
                  <a:tcPr/>
                </a:tc>
                <a:tc>
                  <a:txBody>
                    <a:bodyPr/>
                    <a:lstStyle/>
                    <a:p>
                      <a:pPr algn="ctr"/>
                      <a:r>
                        <a:rPr lang="en-US" dirty="0"/>
                        <a:t>0.77</a:t>
                      </a:r>
                      <a:endParaRPr lang="en-IN" dirty="0"/>
                    </a:p>
                  </a:txBody>
                  <a:tcPr/>
                </a:tc>
                <a:extLst>
                  <a:ext uri="{0D108BD9-81ED-4DB2-BD59-A6C34878D82A}">
                    <a16:rowId xmlns:a16="http://schemas.microsoft.com/office/drawing/2014/main" val="3928007615"/>
                  </a:ext>
                </a:extLst>
              </a:tr>
              <a:tr h="524730">
                <a:tc>
                  <a:txBody>
                    <a:bodyPr/>
                    <a:lstStyle/>
                    <a:p>
                      <a:pPr algn="ctr"/>
                      <a:r>
                        <a:rPr lang="en-US" dirty="0"/>
                        <a:t>KNN</a:t>
                      </a:r>
                      <a:endParaRPr lang="en-IN" dirty="0"/>
                    </a:p>
                  </a:txBody>
                  <a:tcPr/>
                </a:tc>
                <a:tc>
                  <a:txBody>
                    <a:bodyPr/>
                    <a:lstStyle/>
                    <a:p>
                      <a:pPr algn="ctr"/>
                      <a:r>
                        <a:rPr lang="en-US" dirty="0"/>
                        <a:t>0.77</a:t>
                      </a:r>
                      <a:endParaRPr lang="en-IN" dirty="0"/>
                    </a:p>
                  </a:txBody>
                  <a:tcPr/>
                </a:tc>
                <a:tc>
                  <a:txBody>
                    <a:bodyPr/>
                    <a:lstStyle/>
                    <a:p>
                      <a:pPr algn="ctr"/>
                      <a:r>
                        <a:rPr lang="en-US" dirty="0"/>
                        <a:t>0.77</a:t>
                      </a:r>
                      <a:endParaRPr lang="en-IN" dirty="0"/>
                    </a:p>
                  </a:txBody>
                  <a:tcPr/>
                </a:tc>
                <a:tc>
                  <a:txBody>
                    <a:bodyPr/>
                    <a:lstStyle/>
                    <a:p>
                      <a:pPr algn="ctr"/>
                      <a:r>
                        <a:rPr lang="en-US" dirty="0"/>
                        <a:t>0.76</a:t>
                      </a:r>
                      <a:endParaRPr lang="en-IN" dirty="0"/>
                    </a:p>
                  </a:txBody>
                  <a:tcPr/>
                </a:tc>
                <a:extLst>
                  <a:ext uri="{0D108BD9-81ED-4DB2-BD59-A6C34878D82A}">
                    <a16:rowId xmlns:a16="http://schemas.microsoft.com/office/drawing/2014/main" val="3118113288"/>
                  </a:ext>
                </a:extLst>
              </a:tr>
              <a:tr h="905698">
                <a:tc>
                  <a:txBody>
                    <a:bodyPr/>
                    <a:lstStyle/>
                    <a:p>
                      <a:pPr algn="ctr"/>
                      <a:r>
                        <a:rPr lang="en-US" dirty="0"/>
                        <a:t>Random Forest</a:t>
                      </a:r>
                      <a:endParaRPr lang="en-IN" dirty="0"/>
                    </a:p>
                  </a:txBody>
                  <a:tcPr/>
                </a:tc>
                <a:tc>
                  <a:txBody>
                    <a:bodyPr/>
                    <a:lstStyle/>
                    <a:p>
                      <a:pPr algn="ctr"/>
                      <a:r>
                        <a:rPr lang="en-US" dirty="0"/>
                        <a:t>0.80</a:t>
                      </a:r>
                      <a:endParaRPr lang="en-IN" dirty="0"/>
                    </a:p>
                  </a:txBody>
                  <a:tcPr/>
                </a:tc>
                <a:tc>
                  <a:txBody>
                    <a:bodyPr/>
                    <a:lstStyle/>
                    <a:p>
                      <a:pPr algn="ctr"/>
                      <a:r>
                        <a:rPr lang="en-US" dirty="0"/>
                        <a:t>0.80</a:t>
                      </a:r>
                      <a:endParaRPr lang="en-IN" dirty="0"/>
                    </a:p>
                  </a:txBody>
                  <a:tcPr/>
                </a:tc>
                <a:tc>
                  <a:txBody>
                    <a:bodyPr/>
                    <a:lstStyle/>
                    <a:p>
                      <a:pPr algn="ctr"/>
                      <a:r>
                        <a:rPr lang="en-US" dirty="0"/>
                        <a:t>0.79</a:t>
                      </a:r>
                      <a:endParaRPr lang="en-IN" dirty="0"/>
                    </a:p>
                  </a:txBody>
                  <a:tcPr/>
                </a:tc>
                <a:extLst>
                  <a:ext uri="{0D108BD9-81ED-4DB2-BD59-A6C34878D82A}">
                    <a16:rowId xmlns:a16="http://schemas.microsoft.com/office/drawing/2014/main" val="3737137029"/>
                  </a:ext>
                </a:extLst>
              </a:tr>
              <a:tr h="1169586">
                <a:tc>
                  <a:txBody>
                    <a:bodyPr/>
                    <a:lstStyle/>
                    <a:p>
                      <a:pPr algn="ctr"/>
                      <a:r>
                        <a:rPr lang="en-US" dirty="0"/>
                        <a:t>SVM with Linear kernel</a:t>
                      </a:r>
                      <a:endParaRPr lang="en-IN" dirty="0"/>
                    </a:p>
                  </a:txBody>
                  <a:tcPr/>
                </a:tc>
                <a:tc>
                  <a:txBody>
                    <a:bodyPr/>
                    <a:lstStyle/>
                    <a:p>
                      <a:pPr algn="ctr"/>
                      <a:r>
                        <a:rPr lang="en-US" dirty="0"/>
                        <a:t>0.75</a:t>
                      </a:r>
                      <a:endParaRPr lang="en-IN" dirty="0"/>
                    </a:p>
                  </a:txBody>
                  <a:tcPr/>
                </a:tc>
                <a:tc>
                  <a:txBody>
                    <a:bodyPr/>
                    <a:lstStyle/>
                    <a:p>
                      <a:pPr algn="ctr"/>
                      <a:r>
                        <a:rPr lang="en-US" dirty="0"/>
                        <a:t>0.75</a:t>
                      </a:r>
                      <a:endParaRPr lang="en-IN" dirty="0"/>
                    </a:p>
                  </a:txBody>
                  <a:tcPr/>
                </a:tc>
                <a:tc>
                  <a:txBody>
                    <a:bodyPr/>
                    <a:lstStyle/>
                    <a:p>
                      <a:pPr algn="ctr"/>
                      <a:r>
                        <a:rPr lang="en-US" dirty="0"/>
                        <a:t>0.69</a:t>
                      </a:r>
                      <a:endParaRPr lang="en-IN" dirty="0"/>
                    </a:p>
                  </a:txBody>
                  <a:tcPr/>
                </a:tc>
                <a:extLst>
                  <a:ext uri="{0D108BD9-81ED-4DB2-BD59-A6C34878D82A}">
                    <a16:rowId xmlns:a16="http://schemas.microsoft.com/office/drawing/2014/main" val="3163790739"/>
                  </a:ext>
                </a:extLst>
              </a:tr>
              <a:tr h="905698">
                <a:tc>
                  <a:txBody>
                    <a:bodyPr/>
                    <a:lstStyle/>
                    <a:p>
                      <a:pPr algn="ctr"/>
                      <a:r>
                        <a:rPr lang="en-US" dirty="0"/>
                        <a:t>Decision Trees</a:t>
                      </a:r>
                      <a:endParaRPr lang="en-IN" dirty="0"/>
                    </a:p>
                  </a:txBody>
                  <a:tcPr/>
                </a:tc>
                <a:tc>
                  <a:txBody>
                    <a:bodyPr/>
                    <a:lstStyle/>
                    <a:p>
                      <a:pPr algn="ctr"/>
                      <a:r>
                        <a:rPr lang="en-US" dirty="0"/>
                        <a:t>0.79</a:t>
                      </a:r>
                      <a:endParaRPr lang="en-IN" dirty="0"/>
                    </a:p>
                  </a:txBody>
                  <a:tcPr/>
                </a:tc>
                <a:tc>
                  <a:txBody>
                    <a:bodyPr/>
                    <a:lstStyle/>
                    <a:p>
                      <a:pPr algn="ctr"/>
                      <a:r>
                        <a:rPr lang="en-US" dirty="0"/>
                        <a:t>0.79</a:t>
                      </a:r>
                      <a:endParaRPr lang="en-IN" dirty="0"/>
                    </a:p>
                  </a:txBody>
                  <a:tcPr/>
                </a:tc>
                <a:tc>
                  <a:txBody>
                    <a:bodyPr/>
                    <a:lstStyle/>
                    <a:p>
                      <a:pPr algn="ctr"/>
                      <a:r>
                        <a:rPr lang="en-US" dirty="0"/>
                        <a:t>0.78</a:t>
                      </a:r>
                      <a:endParaRPr lang="en-IN" dirty="0"/>
                    </a:p>
                  </a:txBody>
                  <a:tcPr/>
                </a:tc>
                <a:extLst>
                  <a:ext uri="{0D108BD9-81ED-4DB2-BD59-A6C34878D82A}">
                    <a16:rowId xmlns:a16="http://schemas.microsoft.com/office/drawing/2014/main" val="1654533499"/>
                  </a:ext>
                </a:extLst>
              </a:tr>
            </a:tbl>
          </a:graphicData>
        </a:graphic>
      </p:graphicFrame>
    </p:spTree>
    <p:extLst>
      <p:ext uri="{BB962C8B-B14F-4D97-AF65-F5344CB8AC3E}">
        <p14:creationId xmlns:p14="http://schemas.microsoft.com/office/powerpoint/2010/main" val="1515124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5649391-10D6-7E49-1CA5-3B29F98F10F4}"/>
              </a:ext>
            </a:extLst>
          </p:cNvPr>
          <p:cNvSpPr txBox="1"/>
          <p:nvPr/>
        </p:nvSpPr>
        <p:spPr>
          <a:xfrm>
            <a:off x="0" y="8965"/>
            <a:ext cx="12667130" cy="646331"/>
          </a:xfrm>
          <a:prstGeom prst="rect">
            <a:avLst/>
          </a:prstGeom>
          <a:noFill/>
        </p:spPr>
        <p:txBody>
          <a:bodyPr wrap="square" rtlCol="0">
            <a:spAutoFit/>
          </a:bodyPr>
          <a:lstStyle/>
          <a:p>
            <a:r>
              <a:rPr lang="en-US" sz="3600" b="1" cap="none" dirty="0">
                <a:solidFill>
                  <a:srgbClr val="002060"/>
                </a:solidFill>
                <a:latin typeface="Times New Roman" panose="02020603050405020304" pitchFamily="18" charset="0"/>
                <a:cs typeface="Times New Roman" panose="02020603050405020304" pitchFamily="18" charset="0"/>
              </a:rPr>
              <a:t>Comparison Of Models Performance Before And After Tuning</a:t>
            </a:r>
            <a:endParaRPr lang="en-IN" sz="3600" dirty="0"/>
          </a:p>
        </p:txBody>
      </p:sp>
      <p:pic>
        <p:nvPicPr>
          <p:cNvPr id="3" name="Picture 2">
            <a:extLst>
              <a:ext uri="{FF2B5EF4-FFF2-40B4-BE49-F238E27FC236}">
                <a16:creationId xmlns:a16="http://schemas.microsoft.com/office/drawing/2014/main" id="{50E98DFE-5071-AFFB-C156-0C5356D75367}"/>
              </a:ext>
            </a:extLst>
          </p:cNvPr>
          <p:cNvPicPr>
            <a:picLocks noChangeAspect="1"/>
          </p:cNvPicPr>
          <p:nvPr/>
        </p:nvPicPr>
        <p:blipFill>
          <a:blip r:embed="rId2"/>
          <a:srcRect/>
          <a:stretch/>
        </p:blipFill>
        <p:spPr>
          <a:xfrm>
            <a:off x="753032" y="663396"/>
            <a:ext cx="5075519" cy="2886630"/>
          </a:xfrm>
          <a:prstGeom prst="rect">
            <a:avLst/>
          </a:prstGeom>
        </p:spPr>
      </p:pic>
      <p:pic>
        <p:nvPicPr>
          <p:cNvPr id="4" name="Picture 3">
            <a:extLst>
              <a:ext uri="{FF2B5EF4-FFF2-40B4-BE49-F238E27FC236}">
                <a16:creationId xmlns:a16="http://schemas.microsoft.com/office/drawing/2014/main" id="{50E98DFE-5071-AFFB-C156-0C5356D75367}"/>
              </a:ext>
            </a:extLst>
          </p:cNvPr>
          <p:cNvPicPr>
            <a:picLocks noChangeAspect="1"/>
          </p:cNvPicPr>
          <p:nvPr/>
        </p:nvPicPr>
        <p:blipFill>
          <a:blip r:embed="rId3"/>
          <a:srcRect/>
          <a:stretch/>
        </p:blipFill>
        <p:spPr>
          <a:xfrm>
            <a:off x="6203577" y="646331"/>
            <a:ext cx="5549152" cy="2903695"/>
          </a:xfrm>
          <a:prstGeom prst="rect">
            <a:avLst/>
          </a:prstGeom>
        </p:spPr>
      </p:pic>
      <p:pic>
        <p:nvPicPr>
          <p:cNvPr id="5" name="Picture 4">
            <a:extLst>
              <a:ext uri="{FF2B5EF4-FFF2-40B4-BE49-F238E27FC236}">
                <a16:creationId xmlns:a16="http://schemas.microsoft.com/office/drawing/2014/main" id="{50E98DFE-5071-AFFB-C156-0C5356D75367}"/>
              </a:ext>
            </a:extLst>
          </p:cNvPr>
          <p:cNvPicPr>
            <a:picLocks noChangeAspect="1"/>
          </p:cNvPicPr>
          <p:nvPr/>
        </p:nvPicPr>
        <p:blipFill>
          <a:blip r:embed="rId4"/>
          <a:srcRect/>
          <a:stretch/>
        </p:blipFill>
        <p:spPr>
          <a:xfrm>
            <a:off x="753031" y="3768427"/>
            <a:ext cx="5075519" cy="2886630"/>
          </a:xfrm>
          <a:prstGeom prst="rect">
            <a:avLst/>
          </a:prstGeom>
        </p:spPr>
      </p:pic>
      <p:pic>
        <p:nvPicPr>
          <p:cNvPr id="6" name="Picture 5">
            <a:extLst>
              <a:ext uri="{FF2B5EF4-FFF2-40B4-BE49-F238E27FC236}">
                <a16:creationId xmlns:a16="http://schemas.microsoft.com/office/drawing/2014/main" id="{50E98DFE-5071-AFFB-C156-0C5356D75367}"/>
              </a:ext>
            </a:extLst>
          </p:cNvPr>
          <p:cNvPicPr>
            <a:picLocks noChangeAspect="1"/>
          </p:cNvPicPr>
          <p:nvPr/>
        </p:nvPicPr>
        <p:blipFill>
          <a:blip r:embed="rId5"/>
          <a:srcRect/>
          <a:stretch/>
        </p:blipFill>
        <p:spPr>
          <a:xfrm>
            <a:off x="6203577" y="3751362"/>
            <a:ext cx="5477431" cy="2903695"/>
          </a:xfrm>
          <a:prstGeom prst="rect">
            <a:avLst/>
          </a:prstGeom>
        </p:spPr>
      </p:pic>
    </p:spTree>
    <p:extLst>
      <p:ext uri="{BB962C8B-B14F-4D97-AF65-F5344CB8AC3E}">
        <p14:creationId xmlns:p14="http://schemas.microsoft.com/office/powerpoint/2010/main" val="140727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0A1D1-1F83-D90C-6FA2-54D6F865BDBD}"/>
              </a:ext>
            </a:extLst>
          </p:cNvPr>
          <p:cNvSpPr>
            <a:spLocks noGrp="1"/>
          </p:cNvSpPr>
          <p:nvPr>
            <p:ph type="title"/>
          </p:nvPr>
        </p:nvSpPr>
        <p:spPr>
          <a:xfrm>
            <a:off x="1451579" y="1270685"/>
            <a:ext cx="9603275" cy="459504"/>
          </a:xfrm>
        </p:spPr>
        <p:txBody>
          <a:bodyPr>
            <a:noAutofit/>
          </a:bodyPr>
          <a:lstStyle/>
          <a:p>
            <a:r>
              <a:rPr lang="en-US" sz="3600" b="1" cap="none" dirty="0">
                <a:solidFill>
                  <a:srgbClr val="002060"/>
                </a:solidFill>
                <a:latin typeface="Times New Roman" panose="02020603050405020304" pitchFamily="18" charset="0"/>
                <a:cs typeface="Times New Roman" panose="02020603050405020304" pitchFamily="18" charset="0"/>
              </a:rPr>
              <a:t>Details Of Dataset</a:t>
            </a:r>
            <a:endParaRPr lang="en-IN" sz="3600" b="1" cap="none"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C25711-3F0E-42FD-4FFE-0F359FFCFB1E}"/>
              </a:ext>
            </a:extLst>
          </p:cNvPr>
          <p:cNvSpPr>
            <a:spLocks noGrp="1"/>
          </p:cNvSpPr>
          <p:nvPr>
            <p:ph idx="1"/>
          </p:nvPr>
        </p:nvSpPr>
        <p:spPr/>
        <p:txBody>
          <a:bodyPr>
            <a:normAutofit/>
          </a:bodyPr>
          <a:lstStyle/>
          <a:p>
            <a:r>
              <a:rPr lang="en-IN" sz="1800" dirty="0">
                <a:latin typeface="Times New Roman" panose="02020603050405020304" pitchFamily="18" charset="0"/>
                <a:cs typeface="Times New Roman" panose="02020603050405020304" pitchFamily="18" charset="0"/>
              </a:rPr>
              <a:t>Dataset characteristics: Multivariate</a:t>
            </a:r>
          </a:p>
          <a:p>
            <a:r>
              <a:rPr lang="en-IN" sz="1800" dirty="0">
                <a:latin typeface="Times New Roman" panose="02020603050405020304" pitchFamily="18" charset="0"/>
                <a:cs typeface="Times New Roman" panose="02020603050405020304" pitchFamily="18" charset="0"/>
              </a:rPr>
              <a:t>Associated Tasks: Classification</a:t>
            </a:r>
          </a:p>
          <a:p>
            <a:r>
              <a:rPr lang="en-IN" sz="1800" dirty="0">
                <a:latin typeface="Times New Roman" panose="02020603050405020304" pitchFamily="18" charset="0"/>
                <a:cs typeface="Times New Roman" panose="02020603050405020304" pitchFamily="18" charset="0"/>
              </a:rPr>
              <a:t>Instances: 30000</a:t>
            </a:r>
          </a:p>
          <a:p>
            <a:r>
              <a:rPr lang="en-IN" sz="1800" dirty="0">
                <a:latin typeface="Times New Roman" panose="02020603050405020304" pitchFamily="18" charset="0"/>
                <a:cs typeface="Times New Roman" panose="02020603050405020304" pitchFamily="18" charset="0"/>
              </a:rPr>
              <a:t>Features: 24</a:t>
            </a:r>
          </a:p>
          <a:p>
            <a:r>
              <a:rPr lang="en-IN" sz="1800" dirty="0">
                <a:latin typeface="Times New Roman" panose="02020603050405020304" pitchFamily="18" charset="0"/>
                <a:cs typeface="Times New Roman" panose="02020603050405020304" pitchFamily="18" charset="0"/>
              </a:rPr>
              <a:t>Target Variable: Default payment (Yes=1, No=0)</a:t>
            </a:r>
          </a:p>
          <a:p>
            <a:pPr marL="0" indent="0">
              <a:buNone/>
            </a:pPr>
            <a:endParaRPr lang="en-IN" sz="1800" dirty="0"/>
          </a:p>
        </p:txBody>
      </p:sp>
    </p:spTree>
    <p:extLst>
      <p:ext uri="{BB962C8B-B14F-4D97-AF65-F5344CB8AC3E}">
        <p14:creationId xmlns:p14="http://schemas.microsoft.com/office/powerpoint/2010/main" val="16963777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693D-FD79-06D9-6ED5-6E4285468C14}"/>
              </a:ext>
            </a:extLst>
          </p:cNvPr>
          <p:cNvSpPr>
            <a:spLocks noGrp="1"/>
          </p:cNvSpPr>
          <p:nvPr>
            <p:ph type="title"/>
          </p:nvPr>
        </p:nvSpPr>
        <p:spPr>
          <a:xfrm>
            <a:off x="1451578" y="1261719"/>
            <a:ext cx="9603275" cy="1049235"/>
          </a:xfrm>
        </p:spPr>
        <p:txBody>
          <a:bodyPr/>
          <a:lstStyle/>
          <a:p>
            <a:r>
              <a:rPr lang="en-US" sz="3200" b="1" cap="none" dirty="0">
                <a:solidFill>
                  <a:srgbClr val="002060"/>
                </a:solidFill>
                <a:latin typeface="Times New Roman" panose="02020603050405020304" pitchFamily="18" charset="0"/>
                <a:cs typeface="Times New Roman" panose="02020603050405020304" pitchFamily="18" charset="0"/>
              </a:rPr>
              <a:t>Comparison Of Advanced Models Performance</a:t>
            </a:r>
            <a:br>
              <a:rPr lang="en-IN" sz="3200" b="1" cap="none" dirty="0">
                <a:solidFill>
                  <a:srgbClr val="002060"/>
                </a:solidFill>
                <a:latin typeface="Times New Roman" panose="02020603050405020304" pitchFamily="18" charset="0"/>
                <a:cs typeface="Times New Roman" panose="02020603050405020304" pitchFamily="18" charset="0"/>
              </a:rPr>
            </a:br>
            <a:endParaRPr lang="en-IN" cap="none" dirty="0"/>
          </a:p>
        </p:txBody>
      </p:sp>
      <p:graphicFrame>
        <p:nvGraphicFramePr>
          <p:cNvPr id="4" name="Table 3">
            <a:extLst>
              <a:ext uri="{FF2B5EF4-FFF2-40B4-BE49-F238E27FC236}">
                <a16:creationId xmlns:a16="http://schemas.microsoft.com/office/drawing/2014/main" id="{6C155930-0C46-7FDA-695D-68D224917F3D}"/>
              </a:ext>
            </a:extLst>
          </p:cNvPr>
          <p:cNvGraphicFramePr>
            <a:graphicFrameLocks noGrp="1"/>
          </p:cNvGraphicFramePr>
          <p:nvPr>
            <p:extLst>
              <p:ext uri="{D42A27DB-BD31-4B8C-83A1-F6EECF244321}">
                <p14:modId xmlns:p14="http://schemas.microsoft.com/office/powerpoint/2010/main" val="1909797973"/>
              </p:ext>
            </p:extLst>
          </p:nvPr>
        </p:nvGraphicFramePr>
        <p:xfrm>
          <a:off x="2741828" y="2344873"/>
          <a:ext cx="5641787" cy="2936240"/>
        </p:xfrm>
        <a:graphic>
          <a:graphicData uri="http://schemas.openxmlformats.org/drawingml/2006/table">
            <a:tbl>
              <a:tblPr firstRow="1" bandRow="1">
                <a:tableStyleId>{3C2FFA5D-87B4-456A-9821-1D502468CF0F}</a:tableStyleId>
              </a:tblPr>
              <a:tblGrid>
                <a:gridCol w="1677771">
                  <a:extLst>
                    <a:ext uri="{9D8B030D-6E8A-4147-A177-3AD203B41FA5}">
                      <a16:colId xmlns:a16="http://schemas.microsoft.com/office/drawing/2014/main" val="1557852514"/>
                    </a:ext>
                  </a:extLst>
                </a:gridCol>
                <a:gridCol w="1589356">
                  <a:extLst>
                    <a:ext uri="{9D8B030D-6E8A-4147-A177-3AD203B41FA5}">
                      <a16:colId xmlns:a16="http://schemas.microsoft.com/office/drawing/2014/main" val="1311340927"/>
                    </a:ext>
                  </a:extLst>
                </a:gridCol>
                <a:gridCol w="1371815">
                  <a:extLst>
                    <a:ext uri="{9D8B030D-6E8A-4147-A177-3AD203B41FA5}">
                      <a16:colId xmlns:a16="http://schemas.microsoft.com/office/drawing/2014/main" val="128583283"/>
                    </a:ext>
                  </a:extLst>
                </a:gridCol>
                <a:gridCol w="1002845">
                  <a:extLst>
                    <a:ext uri="{9D8B030D-6E8A-4147-A177-3AD203B41FA5}">
                      <a16:colId xmlns:a16="http://schemas.microsoft.com/office/drawing/2014/main" val="3879350013"/>
                    </a:ext>
                  </a:extLst>
                </a:gridCol>
              </a:tblGrid>
              <a:tr h="0">
                <a:tc>
                  <a:txBody>
                    <a:bodyPr/>
                    <a:lstStyle/>
                    <a:p>
                      <a:pPr algn="ctr"/>
                      <a:r>
                        <a:rPr lang="en-US" dirty="0"/>
                        <a:t>Model</a:t>
                      </a:r>
                      <a:endParaRPr lang="en-IN" dirty="0"/>
                    </a:p>
                  </a:txBody>
                  <a:tcPr/>
                </a:tc>
                <a:tc>
                  <a:txBody>
                    <a:bodyPr/>
                    <a:lstStyle/>
                    <a:p>
                      <a:pPr algn="ctr"/>
                      <a:r>
                        <a:rPr lang="en-US" dirty="0"/>
                        <a:t>ACCURACY</a:t>
                      </a:r>
                      <a:endParaRPr lang="en-IN" dirty="0"/>
                    </a:p>
                  </a:txBody>
                  <a:tcPr/>
                </a:tc>
                <a:tc>
                  <a:txBody>
                    <a:bodyPr/>
                    <a:lstStyle/>
                    <a:p>
                      <a:pPr algn="ctr"/>
                      <a:r>
                        <a:rPr lang="en-US" dirty="0"/>
                        <a:t>RECALL</a:t>
                      </a:r>
                      <a:endParaRPr lang="en-IN" dirty="0"/>
                    </a:p>
                  </a:txBody>
                  <a:tcPr/>
                </a:tc>
                <a:tc>
                  <a:txBody>
                    <a:bodyPr/>
                    <a:lstStyle/>
                    <a:p>
                      <a:pPr algn="ctr"/>
                      <a:r>
                        <a:rPr lang="en-US" dirty="0"/>
                        <a:t>F1 SCORE</a:t>
                      </a:r>
                      <a:endParaRPr lang="en-IN" dirty="0"/>
                    </a:p>
                  </a:txBody>
                  <a:tcPr/>
                </a:tc>
                <a:extLst>
                  <a:ext uri="{0D108BD9-81ED-4DB2-BD59-A6C34878D82A}">
                    <a16:rowId xmlns:a16="http://schemas.microsoft.com/office/drawing/2014/main" val="1835139793"/>
                  </a:ext>
                </a:extLst>
              </a:tr>
              <a:tr h="370840">
                <a:tc>
                  <a:txBody>
                    <a:bodyPr/>
                    <a:lstStyle/>
                    <a:p>
                      <a:pPr algn="ctr"/>
                      <a:r>
                        <a:rPr lang="en-IN" dirty="0" err="1"/>
                        <a:t>XGBoost</a:t>
                      </a:r>
                      <a:endParaRPr lang="en-IN" dirty="0"/>
                    </a:p>
                  </a:txBody>
                  <a:tcPr/>
                </a:tc>
                <a:tc>
                  <a:txBody>
                    <a:bodyPr/>
                    <a:lstStyle/>
                    <a:p>
                      <a:pPr algn="ctr"/>
                      <a:r>
                        <a:rPr lang="en-US" dirty="0"/>
                        <a:t>0.81</a:t>
                      </a:r>
                      <a:endParaRPr lang="en-IN" dirty="0"/>
                    </a:p>
                  </a:txBody>
                  <a:tcPr/>
                </a:tc>
                <a:tc>
                  <a:txBody>
                    <a:bodyPr/>
                    <a:lstStyle/>
                    <a:p>
                      <a:pPr algn="ctr"/>
                      <a:r>
                        <a:rPr lang="en-US" dirty="0"/>
                        <a:t>0.81</a:t>
                      </a:r>
                      <a:endParaRPr lang="en-IN" dirty="0"/>
                    </a:p>
                  </a:txBody>
                  <a:tcPr/>
                </a:tc>
                <a:tc>
                  <a:txBody>
                    <a:bodyPr/>
                    <a:lstStyle/>
                    <a:p>
                      <a:pPr algn="ctr"/>
                      <a:r>
                        <a:rPr lang="en-US" dirty="0"/>
                        <a:t>0.78</a:t>
                      </a:r>
                      <a:endParaRPr lang="en-IN" dirty="0"/>
                    </a:p>
                  </a:txBody>
                  <a:tcPr/>
                </a:tc>
                <a:extLst>
                  <a:ext uri="{0D108BD9-81ED-4DB2-BD59-A6C34878D82A}">
                    <a16:rowId xmlns:a16="http://schemas.microsoft.com/office/drawing/2014/main" val="3928007615"/>
                  </a:ext>
                </a:extLst>
              </a:tr>
              <a:tr h="370840">
                <a:tc>
                  <a:txBody>
                    <a:bodyPr/>
                    <a:lstStyle/>
                    <a:p>
                      <a:pPr algn="ctr"/>
                      <a:r>
                        <a:rPr lang="en-US" dirty="0"/>
                        <a:t>Deep Learning</a:t>
                      </a:r>
                      <a:endParaRPr lang="en-IN" dirty="0"/>
                    </a:p>
                  </a:txBody>
                  <a:tcPr/>
                </a:tc>
                <a:tc>
                  <a:txBody>
                    <a:bodyPr/>
                    <a:lstStyle/>
                    <a:p>
                      <a:pPr algn="ctr"/>
                      <a:r>
                        <a:rPr lang="en-US" dirty="0"/>
                        <a:t>0.81</a:t>
                      </a:r>
                      <a:endParaRPr lang="en-IN" dirty="0"/>
                    </a:p>
                  </a:txBody>
                  <a:tcPr/>
                </a:tc>
                <a:tc>
                  <a:txBody>
                    <a:bodyPr/>
                    <a:lstStyle/>
                    <a:p>
                      <a:pPr algn="ctr"/>
                      <a:r>
                        <a:rPr lang="en-US" dirty="0"/>
                        <a:t>0.81</a:t>
                      </a:r>
                      <a:endParaRPr lang="en-IN" dirty="0"/>
                    </a:p>
                  </a:txBody>
                  <a:tcPr/>
                </a:tc>
                <a:tc>
                  <a:txBody>
                    <a:bodyPr/>
                    <a:lstStyle/>
                    <a:p>
                      <a:pPr algn="ctr"/>
                      <a:r>
                        <a:rPr lang="en-US" dirty="0"/>
                        <a:t>0.78</a:t>
                      </a:r>
                      <a:endParaRPr lang="en-IN" dirty="0"/>
                    </a:p>
                  </a:txBody>
                  <a:tcPr/>
                </a:tc>
                <a:extLst>
                  <a:ext uri="{0D108BD9-81ED-4DB2-BD59-A6C34878D82A}">
                    <a16:rowId xmlns:a16="http://schemas.microsoft.com/office/drawing/2014/main" val="3118113288"/>
                  </a:ext>
                </a:extLst>
              </a:tr>
              <a:tr h="370840">
                <a:tc>
                  <a:txBody>
                    <a:bodyPr/>
                    <a:lstStyle/>
                    <a:p>
                      <a:pPr algn="ctr"/>
                      <a:r>
                        <a:rPr lang="en-US" dirty="0"/>
                        <a:t>Extreme Machine Learning Model</a:t>
                      </a:r>
                      <a:endParaRPr lang="en-IN" dirty="0"/>
                    </a:p>
                  </a:txBody>
                  <a:tcPr/>
                </a:tc>
                <a:tc>
                  <a:txBody>
                    <a:bodyPr/>
                    <a:lstStyle/>
                    <a:p>
                      <a:pPr algn="ctr"/>
                      <a:r>
                        <a:rPr lang="en-US" dirty="0"/>
                        <a:t>0.69</a:t>
                      </a:r>
                      <a:endParaRPr lang="en-IN" dirty="0"/>
                    </a:p>
                  </a:txBody>
                  <a:tcPr/>
                </a:tc>
                <a:tc>
                  <a:txBody>
                    <a:bodyPr/>
                    <a:lstStyle/>
                    <a:p>
                      <a:pPr algn="ctr"/>
                      <a:r>
                        <a:rPr lang="en-US" dirty="0"/>
                        <a:t>0.69</a:t>
                      </a:r>
                      <a:endParaRPr lang="en-IN" dirty="0"/>
                    </a:p>
                  </a:txBody>
                  <a:tcPr/>
                </a:tc>
                <a:tc>
                  <a:txBody>
                    <a:bodyPr/>
                    <a:lstStyle/>
                    <a:p>
                      <a:pPr algn="ctr"/>
                      <a:r>
                        <a:rPr lang="en-US" dirty="0"/>
                        <a:t>0.70</a:t>
                      </a:r>
                      <a:endParaRPr lang="en-IN" dirty="0"/>
                    </a:p>
                  </a:txBody>
                  <a:tcPr/>
                </a:tc>
                <a:extLst>
                  <a:ext uri="{0D108BD9-81ED-4DB2-BD59-A6C34878D82A}">
                    <a16:rowId xmlns:a16="http://schemas.microsoft.com/office/drawing/2014/main" val="3737137029"/>
                  </a:ext>
                </a:extLst>
              </a:tr>
              <a:tr h="370840">
                <a:tc>
                  <a:txBody>
                    <a:bodyPr/>
                    <a:lstStyle/>
                    <a:p>
                      <a:pPr algn="ctr"/>
                      <a:r>
                        <a:rPr lang="en-US" dirty="0"/>
                        <a:t>Ensemble Model</a:t>
                      </a:r>
                      <a:endParaRPr lang="en-IN" dirty="0"/>
                    </a:p>
                  </a:txBody>
                  <a:tcPr/>
                </a:tc>
                <a:tc>
                  <a:txBody>
                    <a:bodyPr/>
                    <a:lstStyle/>
                    <a:p>
                      <a:pPr algn="ctr"/>
                      <a:r>
                        <a:rPr lang="en-US" dirty="0"/>
                        <a:t>0.81</a:t>
                      </a:r>
                      <a:endParaRPr lang="en-IN" dirty="0"/>
                    </a:p>
                  </a:txBody>
                  <a:tcPr/>
                </a:tc>
                <a:tc>
                  <a:txBody>
                    <a:bodyPr/>
                    <a:lstStyle/>
                    <a:p>
                      <a:pPr algn="ctr"/>
                      <a:r>
                        <a:rPr lang="en-US" dirty="0"/>
                        <a:t>0.81</a:t>
                      </a:r>
                      <a:endParaRPr lang="en-IN" dirty="0"/>
                    </a:p>
                  </a:txBody>
                  <a:tcPr/>
                </a:tc>
                <a:tc>
                  <a:txBody>
                    <a:bodyPr/>
                    <a:lstStyle/>
                    <a:p>
                      <a:pPr algn="ctr"/>
                      <a:r>
                        <a:rPr lang="en-US" dirty="0"/>
                        <a:t>0.78</a:t>
                      </a:r>
                      <a:endParaRPr lang="en-IN" dirty="0"/>
                    </a:p>
                  </a:txBody>
                  <a:tcPr/>
                </a:tc>
                <a:extLst>
                  <a:ext uri="{0D108BD9-81ED-4DB2-BD59-A6C34878D82A}">
                    <a16:rowId xmlns:a16="http://schemas.microsoft.com/office/drawing/2014/main" val="3163790739"/>
                  </a:ext>
                </a:extLst>
              </a:tr>
            </a:tbl>
          </a:graphicData>
        </a:graphic>
      </p:graphicFrame>
    </p:spTree>
    <p:extLst>
      <p:ext uri="{BB962C8B-B14F-4D97-AF65-F5344CB8AC3E}">
        <p14:creationId xmlns:p14="http://schemas.microsoft.com/office/powerpoint/2010/main" val="12472004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16C261-C70A-DA2A-D11D-88775A5EC874}"/>
              </a:ext>
            </a:extLst>
          </p:cNvPr>
          <p:cNvSpPr>
            <a:spLocks noGrp="1"/>
          </p:cNvSpPr>
          <p:nvPr>
            <p:ph type="title"/>
          </p:nvPr>
        </p:nvSpPr>
        <p:spPr>
          <a:xfrm>
            <a:off x="1451578" y="1172072"/>
            <a:ext cx="9603275" cy="1049235"/>
          </a:xfrm>
        </p:spPr>
        <p:txBody>
          <a:bodyPr>
            <a:normAutofit/>
          </a:bodyPr>
          <a:lstStyle/>
          <a:p>
            <a:r>
              <a:rPr lang="en-IN" sz="3600" b="1" cap="none" dirty="0">
                <a:solidFill>
                  <a:srgbClr val="002060"/>
                </a:solidFill>
                <a:latin typeface="Times New Roman" panose="02020603050405020304" pitchFamily="18" charset="0"/>
                <a:cs typeface="Times New Roman" panose="02020603050405020304" pitchFamily="18" charset="0"/>
              </a:rPr>
              <a:t>Model Selection And Conclusion</a:t>
            </a:r>
          </a:p>
        </p:txBody>
      </p:sp>
      <p:sp>
        <p:nvSpPr>
          <p:cNvPr id="3" name="Content Placeholder 2">
            <a:extLst>
              <a:ext uri="{FF2B5EF4-FFF2-40B4-BE49-F238E27FC236}">
                <a16:creationId xmlns:a16="http://schemas.microsoft.com/office/drawing/2014/main" id="{1E32D15F-B395-FE85-76AF-F51503FB7538}"/>
              </a:ext>
            </a:extLst>
          </p:cNvPr>
          <p:cNvSpPr>
            <a:spLocks noGrp="1"/>
          </p:cNvSpPr>
          <p:nvPr>
            <p:ph idx="1"/>
          </p:nvPr>
        </p:nvSpPr>
        <p:spPr>
          <a:xfrm>
            <a:off x="1294362" y="1818508"/>
            <a:ext cx="9603275" cy="5039492"/>
          </a:xfrm>
        </p:spPr>
        <p:txBody>
          <a:bodyPr>
            <a:normAutofit/>
          </a:bodyPr>
          <a:lstStyle/>
          <a:p>
            <a:r>
              <a:rPr lang="en-US" sz="1800" b="0" i="0" dirty="0">
                <a:effectLst/>
                <a:latin typeface="Times New Roman" panose="02020603050405020304" pitchFamily="18" charset="0"/>
                <a:cs typeface="Times New Roman" panose="02020603050405020304" pitchFamily="18" charset="0"/>
              </a:rPr>
              <a:t>The best-performing models, Random Forest (RF) and Logistic Regression achieved an impressive accuracy of 80%. </a:t>
            </a:r>
          </a:p>
          <a:p>
            <a:r>
              <a:rPr lang="en-US" sz="1800" b="0" i="0" dirty="0">
                <a:effectLst/>
                <a:latin typeface="Times New Roman" panose="02020603050405020304" pitchFamily="18" charset="0"/>
                <a:cs typeface="Times New Roman" panose="02020603050405020304" pitchFamily="18" charset="0"/>
              </a:rPr>
              <a:t> Before hyperparameter tuning, these models demonstrated notable predictive capabilities, while post-tuning refinement further enhanced their accuracy, solidifying their effectiveness in accurately classifying credit card default cases. </a:t>
            </a:r>
          </a:p>
          <a:p>
            <a:r>
              <a:rPr lang="en-US" sz="1800" b="0" i="0" dirty="0">
                <a:effectLst/>
                <a:latin typeface="Times New Roman" panose="02020603050405020304" pitchFamily="18" charset="0"/>
                <a:cs typeface="Times New Roman" panose="02020603050405020304" pitchFamily="18" charset="0"/>
              </a:rPr>
              <a:t>But a complex model is required to handle diverse datasets effectively and try to minimize overfitting which could be made possible by choosing </a:t>
            </a:r>
            <a:r>
              <a:rPr lang="en-US" sz="1800" b="0" i="0" dirty="0" err="1">
                <a:effectLst/>
                <a:latin typeface="Times New Roman" panose="02020603050405020304" pitchFamily="18" charset="0"/>
                <a:cs typeface="Times New Roman" panose="02020603050405020304" pitchFamily="18" charset="0"/>
              </a:rPr>
              <a:t>XGBoost</a:t>
            </a:r>
            <a:r>
              <a:rPr lang="en-US" sz="1800" b="0" i="0" dirty="0">
                <a:effectLst/>
                <a:latin typeface="Times New Roman" panose="02020603050405020304" pitchFamily="18" charset="0"/>
                <a:cs typeface="Times New Roman" panose="02020603050405020304" pitchFamily="18" charset="0"/>
              </a:rPr>
              <a:t>.</a:t>
            </a:r>
          </a:p>
          <a:p>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Since the model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model has the highest accuracy and F-1 score and it is less complex than the ensemble model and taking into consideration computation time,  it is the best choice for classifying the dataset credit card default cases because of its complex nature, handling imbalance data contributes to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XGboost's</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robustness, allowing it to handle diverse datasets effectively, minimize overfitting, and produce reliable predictions even in complex and challenging scenarios.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1194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F374-6D06-C591-0D64-A120A92827DD}"/>
              </a:ext>
            </a:extLst>
          </p:cNvPr>
          <p:cNvSpPr>
            <a:spLocks noGrp="1"/>
          </p:cNvSpPr>
          <p:nvPr>
            <p:ph type="title"/>
          </p:nvPr>
        </p:nvSpPr>
        <p:spPr>
          <a:xfrm>
            <a:off x="1406088" y="1167415"/>
            <a:ext cx="9603275" cy="1445621"/>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Overview</a:t>
            </a:r>
            <a:endParaRPr lang="en-IN" sz="3600" b="1" cap="none"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330EFCE-880E-3B30-2454-27E861CFDCA6}"/>
              </a:ext>
            </a:extLst>
          </p:cNvPr>
          <p:cNvSpPr>
            <a:spLocks noGrp="1"/>
          </p:cNvSpPr>
          <p:nvPr>
            <p:ph idx="1"/>
          </p:nvPr>
        </p:nvSpPr>
        <p:spPr>
          <a:xfrm>
            <a:off x="1182637" y="1890226"/>
            <a:ext cx="10650774" cy="4743656"/>
          </a:xfrm>
        </p:spPr>
        <p:txBody>
          <a:bodyPr>
            <a:noAutofit/>
          </a:bodyPr>
          <a:lstStyle/>
          <a:p>
            <a:pPr algn="just"/>
            <a:r>
              <a:rPr lang="en-US" sz="1700" b="0" i="0" dirty="0">
                <a:solidFill>
                  <a:srgbClr val="212121"/>
                </a:solidFill>
                <a:effectLst/>
                <a:latin typeface="Times New Roman" panose="02020603050405020304" pitchFamily="18" charset="0"/>
                <a:cs typeface="Times New Roman" panose="02020603050405020304" pitchFamily="18" charset="0"/>
              </a:rPr>
              <a:t>In this project, phase-1, we have chosen the dataset about credit card clients and we need to classify whether a given client will default the payment or not. This dataset contains information on default payments, credit data, history of payment, demographic factors( like age, sex, etc..), and bill statements of credit card clients in Taiwan from April 2005 to September 2005.</a:t>
            </a:r>
            <a:endParaRPr lang="en-US" sz="1700" dirty="0">
              <a:solidFill>
                <a:srgbClr val="212121"/>
              </a:solidFill>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r>
              <a:rPr lang="en-US" sz="1700" dirty="0">
                <a:solidFill>
                  <a:srgbClr val="212121"/>
                </a:solidFill>
                <a:latin typeface="Times New Roman" panose="02020603050405020304" pitchFamily="18" charset="0"/>
                <a:cs typeface="Times New Roman" panose="02020603050405020304" pitchFamily="18" charset="0"/>
              </a:rPr>
              <a:t>We collected the dataset from the UCI Machine Learning Repository.</a:t>
            </a:r>
          </a:p>
          <a:p>
            <a:pPr marL="342900" indent="-342900" algn="just">
              <a:lnSpc>
                <a:spcPct val="100000"/>
              </a:lnSpc>
              <a:buFont typeface="+mj-lt"/>
              <a:buAutoNum type="arabicPeriod"/>
            </a:pPr>
            <a:r>
              <a:rPr lang="en-US" sz="1700" dirty="0">
                <a:solidFill>
                  <a:srgbClr val="212121"/>
                </a:solidFill>
                <a:latin typeface="Times New Roman" panose="02020603050405020304" pitchFamily="18" charset="0"/>
                <a:cs typeface="Times New Roman" panose="02020603050405020304" pitchFamily="18" charset="0"/>
              </a:rPr>
              <a:t>Irregular entries in the dataset are handled by deleting the entries. Outliers are handled using the </a:t>
            </a:r>
            <a:r>
              <a:rPr lang="en-US" sz="1700" dirty="0" err="1">
                <a:solidFill>
                  <a:srgbClr val="212121"/>
                </a:solidFill>
                <a:latin typeface="Times New Roman" panose="02020603050405020304" pitchFamily="18" charset="0"/>
                <a:cs typeface="Times New Roman" panose="02020603050405020304" pitchFamily="18" charset="0"/>
              </a:rPr>
              <a:t>winsorization</a:t>
            </a:r>
            <a:r>
              <a:rPr lang="en-US" sz="1700" dirty="0">
                <a:solidFill>
                  <a:srgbClr val="212121"/>
                </a:solidFill>
                <a:latin typeface="Times New Roman" panose="02020603050405020304" pitchFamily="18" charset="0"/>
                <a:cs typeface="Times New Roman" panose="02020603050405020304" pitchFamily="18" charset="0"/>
              </a:rPr>
              <a:t> technique.</a:t>
            </a:r>
          </a:p>
          <a:p>
            <a:pPr marL="457200" indent="-457200" algn="just">
              <a:buClr>
                <a:schemeClr val="accent1"/>
              </a:buClr>
              <a:buFont typeface="+mj-lt"/>
              <a:buAutoNum type="arabicPeriod" startAt="3"/>
            </a:pPr>
            <a:r>
              <a:rPr lang="en-US" sz="1700" dirty="0">
                <a:solidFill>
                  <a:srgbClr val="212121"/>
                </a:solidFill>
                <a:latin typeface="Times New Roman" panose="02020603050405020304" pitchFamily="18" charset="0"/>
                <a:cs typeface="Times New Roman" panose="02020603050405020304" pitchFamily="18" charset="0"/>
              </a:rPr>
              <a:t>One hot encoding is used to remove the ordinal relationship in between categorical variables.</a:t>
            </a:r>
          </a:p>
          <a:p>
            <a:pPr marL="457200" indent="-457200" algn="just">
              <a:buClr>
                <a:schemeClr val="accent1"/>
              </a:buClr>
              <a:buFont typeface="+mj-lt"/>
              <a:buAutoNum type="arabicPeriod" startAt="3"/>
            </a:pPr>
            <a:r>
              <a:rPr lang="en-US" sz="1700" dirty="0">
                <a:solidFill>
                  <a:srgbClr val="212121"/>
                </a:solidFill>
                <a:latin typeface="Times New Roman" panose="02020603050405020304" pitchFamily="18" charset="0"/>
                <a:cs typeface="Times New Roman" panose="02020603050405020304" pitchFamily="18" charset="0"/>
              </a:rPr>
              <a:t>Data Normalization (Min-Max Scaling) is performed on the dataset to change the values in numeric columns into a common scale. </a:t>
            </a:r>
            <a:r>
              <a:rPr lang="en-US" sz="1700" b="0" i="0" dirty="0">
                <a:solidFill>
                  <a:srgbClr val="212121"/>
                </a:solidFill>
                <a:effectLst/>
                <a:latin typeface="Times New Roman" panose="02020603050405020304" pitchFamily="18" charset="0"/>
                <a:cs typeface="Times New Roman" panose="02020603050405020304" pitchFamily="18" charset="0"/>
              </a:rPr>
              <a:t>During data reduction and feature selection, we dropped the unwanted columns that were not useful.</a:t>
            </a:r>
          </a:p>
          <a:p>
            <a:pPr marL="457200" indent="-457200" algn="just">
              <a:buClr>
                <a:schemeClr val="accent1"/>
              </a:buClr>
              <a:buFont typeface="+mj-lt"/>
              <a:buAutoNum type="arabicPeriod" startAt="3"/>
            </a:pPr>
            <a:r>
              <a:rPr lang="en-US" sz="1700" dirty="0">
                <a:solidFill>
                  <a:srgbClr val="212121"/>
                </a:solidFill>
                <a:latin typeface="Times New Roman" panose="02020603050405020304" pitchFamily="18" charset="0"/>
                <a:cs typeface="Times New Roman" panose="02020603050405020304" pitchFamily="18" charset="0"/>
              </a:rPr>
              <a:t>The dataset contains imbalanced data. So to handle imbalanced data </a:t>
            </a:r>
            <a:r>
              <a:rPr lang="en-US" sz="1700" dirty="0">
                <a:latin typeface="Times New Roman" panose="02020603050405020304" pitchFamily="18" charset="0"/>
                <a:cs typeface="Times New Roman" panose="02020603050405020304" pitchFamily="18" charset="0"/>
              </a:rPr>
              <a:t>Synthetic Minority Oversampling Technique (SMOTE) is used.</a:t>
            </a:r>
            <a:r>
              <a:rPr lang="en-US" sz="1700" dirty="0">
                <a:solidFill>
                  <a:srgbClr val="212121"/>
                </a:solidFill>
                <a:latin typeface="Times New Roman" panose="02020603050405020304" pitchFamily="18" charset="0"/>
                <a:cs typeface="Times New Roman" panose="02020603050405020304" pitchFamily="18" charset="0"/>
              </a:rPr>
              <a:t> Exploratory Data Analysis and Visualization are performed to derive insights from the data.</a:t>
            </a:r>
          </a:p>
          <a:p>
            <a:pPr marL="342900" indent="-342900" algn="just">
              <a:buClr>
                <a:schemeClr val="accent1"/>
              </a:buClr>
              <a:buFont typeface="+mj-lt"/>
              <a:buAutoNum type="arabicPeriod" startAt="3"/>
            </a:pPr>
            <a:endParaRPr lang="en-US" sz="1700" b="0" i="0" dirty="0">
              <a:solidFill>
                <a:srgbClr val="212121"/>
              </a:solidFill>
              <a:effectLst/>
              <a:latin typeface="Times New Roman" panose="02020603050405020304" pitchFamily="18" charset="0"/>
              <a:cs typeface="Times New Roman" panose="02020603050405020304" pitchFamily="18" charset="0"/>
            </a:endParaRPr>
          </a:p>
          <a:p>
            <a:pPr marL="342900" indent="-342900" algn="just">
              <a:buClr>
                <a:schemeClr val="accent1"/>
              </a:buClr>
              <a:buFont typeface="+mj-lt"/>
              <a:buAutoNum type="arabicPeriod" startAt="3"/>
            </a:pPr>
            <a:endParaRPr lang="en-IN" sz="1700" dirty="0">
              <a:latin typeface="Times New Roman" panose="02020603050405020304" pitchFamily="18" charset="0"/>
              <a:cs typeface="Times New Roman" panose="02020603050405020304" pitchFamily="18" charset="0"/>
            </a:endParaRPr>
          </a:p>
          <a:p>
            <a:pPr marL="342900" indent="-342900" algn="just">
              <a:lnSpc>
                <a:spcPct val="100000"/>
              </a:lnSpc>
              <a:buFont typeface="+mj-lt"/>
              <a:buAutoNum type="arabicPeriod"/>
            </a:pPr>
            <a:endParaRPr lang="en-US" sz="1700" dirty="0">
              <a:solidFill>
                <a:srgbClr val="212121"/>
              </a:solidFill>
              <a:latin typeface="Times New Roman" panose="02020603050405020304" pitchFamily="18" charset="0"/>
              <a:cs typeface="Times New Roman" panose="02020603050405020304" pitchFamily="18" charset="0"/>
            </a:endParaRPr>
          </a:p>
          <a:p>
            <a:pPr algn="just"/>
            <a:endParaRPr lang="en-IN" sz="17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9410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4E19F-5173-160F-1001-CB6CE7CF943B}"/>
              </a:ext>
            </a:extLst>
          </p:cNvPr>
          <p:cNvSpPr>
            <a:spLocks noGrp="1"/>
          </p:cNvSpPr>
          <p:nvPr>
            <p:ph type="title"/>
          </p:nvPr>
        </p:nvSpPr>
        <p:spPr>
          <a:xfrm>
            <a:off x="1447800" y="1279294"/>
            <a:ext cx="11390268" cy="540542"/>
          </a:xfrm>
        </p:spPr>
        <p:txBody>
          <a:bodyPr>
            <a:noAutofit/>
          </a:bodyPr>
          <a:lstStyle/>
          <a:p>
            <a:r>
              <a:rPr lang="en-US" sz="3600" b="1" cap="none" dirty="0">
                <a:solidFill>
                  <a:srgbClr val="002060"/>
                </a:solidFill>
                <a:latin typeface="Times New Roman" panose="02020603050405020304" pitchFamily="18" charset="0"/>
                <a:cs typeface="Times New Roman" panose="02020603050405020304" pitchFamily="18" charset="0"/>
              </a:rPr>
              <a:t>Exploratory  Data Analysis And Visualization</a:t>
            </a:r>
            <a:br>
              <a:rPr lang="en-US" sz="3600" b="1" cap="none" dirty="0">
                <a:solidFill>
                  <a:srgbClr val="002060"/>
                </a:solidFill>
                <a:latin typeface="Times New Roman" panose="02020603050405020304" pitchFamily="18" charset="0"/>
                <a:cs typeface="Times New Roman" panose="02020603050405020304" pitchFamily="18" charset="0"/>
              </a:rPr>
            </a:br>
            <a:endParaRPr lang="en-IN" sz="3600" dirty="0"/>
          </a:p>
        </p:txBody>
      </p:sp>
      <p:sp>
        <p:nvSpPr>
          <p:cNvPr id="6" name="Content Placeholder 5">
            <a:extLst>
              <a:ext uri="{FF2B5EF4-FFF2-40B4-BE49-F238E27FC236}">
                <a16:creationId xmlns:a16="http://schemas.microsoft.com/office/drawing/2014/main" id="{1ECE0F64-4675-745C-7A85-3945D9F24B4C}"/>
              </a:ext>
            </a:extLst>
          </p:cNvPr>
          <p:cNvSpPr>
            <a:spLocks noGrp="1"/>
          </p:cNvSpPr>
          <p:nvPr>
            <p:ph sz="quarter" idx="4"/>
          </p:nvPr>
        </p:nvSpPr>
        <p:spPr>
          <a:xfrm>
            <a:off x="6412362" y="2118283"/>
            <a:ext cx="4645152" cy="3726705"/>
          </a:xfrm>
          <a:ln>
            <a:solidFill>
              <a:schemeClr val="tx1"/>
            </a:solidFill>
          </a:ln>
        </p:spPr>
        <p:txBody>
          <a:bodyPr>
            <a:normAutofit/>
          </a:bodyPr>
          <a:lstStyle/>
          <a:p>
            <a:endParaRPr lang="en-IN" sz="1800" dirty="0">
              <a:latin typeface="Times New Roman" panose="02020603050405020304" pitchFamily="18" charset="0"/>
              <a:cs typeface="Times New Roman" panose="02020603050405020304" pitchFamily="18" charset="0"/>
            </a:endParaRPr>
          </a:p>
          <a:p>
            <a:r>
              <a:rPr lang="en-IN" sz="1800" dirty="0">
                <a:latin typeface="Times New Roman" panose="02020603050405020304" pitchFamily="18" charset="0"/>
                <a:cs typeface="Times New Roman" panose="02020603050405020304" pitchFamily="18" charset="0"/>
              </a:rPr>
              <a:t>The bar graph represents the count of the target variable i.e.., </a:t>
            </a:r>
            <a:r>
              <a:rPr lang="en-IN" sz="1800" dirty="0" err="1">
                <a:latin typeface="Times New Roman" panose="02020603050405020304" pitchFamily="18" charset="0"/>
                <a:cs typeface="Times New Roman" panose="02020603050405020304" pitchFamily="18" charset="0"/>
              </a:rPr>
              <a:t>Default_Payment_Next_Month</a:t>
            </a:r>
            <a:r>
              <a:rPr lang="en-IN" sz="1800" dirty="0">
                <a:latin typeface="Times New Roman" panose="02020603050405020304" pitchFamily="18" charset="0"/>
                <a:cs typeface="Times New Roman" panose="02020603050405020304" pitchFamily="18" charset="0"/>
              </a:rPr>
              <a:t>.</a:t>
            </a:r>
          </a:p>
          <a:p>
            <a:r>
              <a:rPr lang="en-IN" sz="1800" dirty="0">
                <a:latin typeface="Times New Roman" panose="02020603050405020304" pitchFamily="18" charset="0"/>
                <a:cs typeface="Times New Roman" panose="02020603050405020304" pitchFamily="18" charset="0"/>
              </a:rPr>
              <a:t>From the bar graph, we can observe that the dataset is imbalanced.</a:t>
            </a:r>
          </a:p>
          <a:p>
            <a:endParaRPr lang="en-IN" sz="1800" dirty="0"/>
          </a:p>
        </p:txBody>
      </p:sp>
      <p:pic>
        <p:nvPicPr>
          <p:cNvPr id="8" name="Content Placeholder 7">
            <a:extLst>
              <a:ext uri="{FF2B5EF4-FFF2-40B4-BE49-F238E27FC236}">
                <a16:creationId xmlns:a16="http://schemas.microsoft.com/office/drawing/2014/main" id="{ADB23C5D-8EAB-E7A0-529E-3108EA381AFA}"/>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1447800" y="2118283"/>
            <a:ext cx="4645025" cy="3726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407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116DF8E-2FF9-3EEF-2FF3-7E197898B9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76" y="254532"/>
            <a:ext cx="11607059" cy="3725629"/>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3">
            <a:extLst>
              <a:ext uri="{FF2B5EF4-FFF2-40B4-BE49-F238E27FC236}">
                <a16:creationId xmlns:a16="http://schemas.microsoft.com/office/drawing/2014/main" id="{CCE16CA4-E98C-A91A-D4C7-08527378185D}"/>
              </a:ext>
            </a:extLst>
          </p:cNvPr>
          <p:cNvSpPr txBox="1"/>
          <p:nvPr/>
        </p:nvSpPr>
        <p:spPr>
          <a:xfrm>
            <a:off x="271176" y="4087893"/>
            <a:ext cx="3834659" cy="1754326"/>
          </a:xfrm>
          <a:prstGeom prst="rect">
            <a:avLst/>
          </a:prstGeom>
          <a:noFill/>
          <a:ln>
            <a:solidFill>
              <a:schemeClr val="accent2"/>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dirty="0">
                <a:latin typeface="Times New Roman" panose="02020603050405020304" pitchFamily="18" charset="0"/>
                <a:cs typeface="Times New Roman" panose="02020603050405020304" pitchFamily="18" charset="0"/>
              </a:rPr>
              <a:t>The above bar graph represents the count of making payment default or not with respect to sex. From the graph, females have lower default probability compared to men.</a:t>
            </a:r>
          </a:p>
          <a:p>
            <a:pPr algn="just"/>
            <a:endParaRPr lang="en-IN" dirty="0">
              <a:latin typeface="Times New Roman" panose="02020603050405020304" pitchFamily="18" charset="0"/>
              <a:cs typeface="Times New Roman" panose="02020603050405020304" pitchFamily="18" charset="0"/>
            </a:endParaRPr>
          </a:p>
        </p:txBody>
      </p:sp>
      <p:sp>
        <p:nvSpPr>
          <p:cNvPr id="6" name="TextBox 3">
            <a:extLst>
              <a:ext uri="{FF2B5EF4-FFF2-40B4-BE49-F238E27FC236}">
                <a16:creationId xmlns:a16="http://schemas.microsoft.com/office/drawing/2014/main" id="{2007A7B1-ABAC-E4C2-668B-7A2E4205837D}"/>
              </a:ext>
            </a:extLst>
          </p:cNvPr>
          <p:cNvSpPr txBox="1"/>
          <p:nvPr/>
        </p:nvSpPr>
        <p:spPr>
          <a:xfrm>
            <a:off x="4224608" y="4087892"/>
            <a:ext cx="3664335" cy="1754326"/>
          </a:xfrm>
          <a:prstGeom prst="rect">
            <a:avLst/>
          </a:prstGeom>
          <a:noFill/>
          <a:ln>
            <a:solidFill>
              <a:schemeClr val="accent3">
                <a:lumMod val="75000"/>
              </a:schemeClr>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dirty="0">
                <a:latin typeface="Times New Roman" panose="02020603050405020304" pitchFamily="18" charset="0"/>
                <a:cs typeface="Times New Roman" panose="02020603050405020304" pitchFamily="18" charset="0"/>
              </a:rPr>
              <a:t>The above bar graph represents the count of making payment default or not with respect to education. As the level of education increases probability of default increases.  	</a:t>
            </a:r>
          </a:p>
        </p:txBody>
      </p:sp>
      <p:sp>
        <p:nvSpPr>
          <p:cNvPr id="7" name="TextBox 3">
            <a:extLst>
              <a:ext uri="{FF2B5EF4-FFF2-40B4-BE49-F238E27FC236}">
                <a16:creationId xmlns:a16="http://schemas.microsoft.com/office/drawing/2014/main" id="{ACF1C073-1145-9B09-1154-C34CA4EB3208}"/>
              </a:ext>
            </a:extLst>
          </p:cNvPr>
          <p:cNvSpPr txBox="1"/>
          <p:nvPr/>
        </p:nvSpPr>
        <p:spPr>
          <a:xfrm>
            <a:off x="8001988" y="4087894"/>
            <a:ext cx="4001747" cy="1754326"/>
          </a:xfrm>
          <a:prstGeom prst="rect">
            <a:avLst/>
          </a:prstGeom>
          <a:noFill/>
          <a:ln>
            <a:solidFill>
              <a:schemeClr val="accent2"/>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just"/>
            <a:r>
              <a:rPr lang="en-IN" dirty="0">
                <a:latin typeface="Times New Roman" panose="02020603050405020304" pitchFamily="18" charset="0"/>
                <a:cs typeface="Times New Roman" panose="02020603050405020304" pitchFamily="18" charset="0"/>
              </a:rPr>
              <a:t>The above bar graph represents the count of making payment default or not with respect to marriage variable. From the graph, single people have lower default probabilities with compared to married people.</a:t>
            </a:r>
          </a:p>
        </p:txBody>
      </p:sp>
    </p:spTree>
    <p:extLst>
      <p:ext uri="{BB962C8B-B14F-4D97-AF65-F5344CB8AC3E}">
        <p14:creationId xmlns:p14="http://schemas.microsoft.com/office/powerpoint/2010/main" val="260072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309EF-AD9F-2FF9-412D-9FE6440D4AF7}"/>
              </a:ext>
            </a:extLst>
          </p:cNvPr>
          <p:cNvSpPr>
            <a:spLocks noGrp="1"/>
          </p:cNvSpPr>
          <p:nvPr>
            <p:ph type="title"/>
          </p:nvPr>
        </p:nvSpPr>
        <p:spPr>
          <a:xfrm>
            <a:off x="1371581" y="1207930"/>
            <a:ext cx="9763269" cy="970493"/>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Machine Learning Models and its Metrics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94E3314-C9E9-0FD1-6A35-58001D81EF90}"/>
              </a:ext>
            </a:extLst>
          </p:cNvPr>
          <p:cNvSpPr>
            <a:spLocks noGrp="1"/>
          </p:cNvSpPr>
          <p:nvPr>
            <p:ph idx="1"/>
          </p:nvPr>
        </p:nvSpPr>
        <p:spPr>
          <a:xfrm>
            <a:off x="1451579" y="2015732"/>
            <a:ext cx="9951527" cy="4510574"/>
          </a:xfrm>
        </p:spPr>
        <p:txBody>
          <a:bodyPr>
            <a:normAutofit/>
          </a:bodyPr>
          <a:lstStyle/>
          <a:p>
            <a:pPr algn="just"/>
            <a:r>
              <a:rPr lang="en-US" sz="1800" dirty="0">
                <a:latin typeface="Times New Roman" panose="02020603050405020304" pitchFamily="18" charset="0"/>
                <a:cs typeface="Times New Roman" panose="02020603050405020304" pitchFamily="18" charset="0"/>
              </a:rPr>
              <a:t>The machine learning model suitable for the classification task are Logistic regression, KNN, random forest, SVM with linear kernel and non-linear kernel, and decision trees.</a:t>
            </a:r>
          </a:p>
          <a:p>
            <a:pPr algn="just"/>
            <a:r>
              <a:rPr lang="en-US" sz="1800" dirty="0">
                <a:latin typeface="Times New Roman" panose="02020603050405020304" pitchFamily="18" charset="0"/>
                <a:cs typeface="Times New Roman" panose="02020603050405020304" pitchFamily="18" charset="0"/>
              </a:rPr>
              <a:t>The labeled dataset is used to train the above stated models consists of instances with known class labels. The model learns patterns and relationships between features and labels during the training process.</a:t>
            </a:r>
          </a:p>
          <a:p>
            <a:pPr algn="just"/>
            <a:r>
              <a:rPr lang="en-US" sz="1800" dirty="0">
                <a:latin typeface="Times New Roman" panose="02020603050405020304" pitchFamily="18" charset="0"/>
                <a:cs typeface="Times New Roman" panose="02020603050405020304" pitchFamily="18" charset="0"/>
              </a:rPr>
              <a:t>Once the model is trained, it is evaluated on the test set to assess its performance on new, unseen instances.</a:t>
            </a:r>
          </a:p>
          <a:p>
            <a:pPr algn="just"/>
            <a:r>
              <a:rPr lang="en-US" sz="1800" dirty="0">
                <a:latin typeface="Times New Roman" panose="02020603050405020304" pitchFamily="18" charset="0"/>
                <a:cs typeface="Times New Roman" panose="02020603050405020304" pitchFamily="18" charset="0"/>
              </a:rPr>
              <a:t>Classification metrics are used to evaluate the performance of machine learning models. Some commonly used classification metrics are: Accuracy, precision, Recall, F1 score , Area under the ROC Curve and confusion matrix.</a:t>
            </a:r>
            <a:endParaRPr lang="en-IN"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916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2F70-A504-E9C7-85B7-353DC88F0A31}"/>
              </a:ext>
            </a:extLst>
          </p:cNvPr>
          <p:cNvSpPr>
            <a:spLocks noGrp="1"/>
          </p:cNvSpPr>
          <p:nvPr>
            <p:ph type="title"/>
          </p:nvPr>
        </p:nvSpPr>
        <p:spPr>
          <a:xfrm>
            <a:off x="1451578" y="1207930"/>
            <a:ext cx="9603275" cy="1049235"/>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Hyper Parameter Tuning</a:t>
            </a:r>
            <a:endParaRPr lang="en-IN" sz="3600" b="1" cap="none"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DB96E5-3262-CBA4-F2FE-58CC821D9479}"/>
              </a:ext>
            </a:extLst>
          </p:cNvPr>
          <p:cNvSpPr>
            <a:spLocks noGrp="1"/>
          </p:cNvSpPr>
          <p:nvPr>
            <p:ph idx="1"/>
          </p:nvPr>
        </p:nvSpPr>
        <p:spPr/>
        <p:txBody>
          <a:bodyPr>
            <a:normAutofit/>
          </a:bodyPr>
          <a:lstStyle/>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machine learning, models often have parameters that are learned during training (such as weights in neural networks), and they also have hyperparameters that are set prior to training, impact machine learning model’s performance. </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Proper tuning is crucial for optimal results on unseen data. </a:t>
            </a:r>
          </a:p>
          <a:p>
            <a:pPr algn="just">
              <a:lnSpc>
                <a:spcPct val="107000"/>
              </a:lnSpc>
              <a:spcAft>
                <a:spcPts val="8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Grid Search is a hyperparameter tuning technique, systematically explores predefined set of hyperparameter combinations to find the best-performing model configuration.</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183946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A64E2-72E5-DB0F-A619-14118E4869D9}"/>
              </a:ext>
            </a:extLst>
          </p:cNvPr>
          <p:cNvSpPr>
            <a:spLocks noGrp="1"/>
          </p:cNvSpPr>
          <p:nvPr>
            <p:ph type="title"/>
          </p:nvPr>
        </p:nvSpPr>
        <p:spPr>
          <a:xfrm>
            <a:off x="1451578" y="1261719"/>
            <a:ext cx="9603275" cy="1049235"/>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Bias-Variance Tradeoff &amp; Cross-Validation </a:t>
            </a:r>
            <a:endParaRPr lang="en-IN" sz="3600" b="1" cap="none"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436FB5D-3D52-3FD1-9788-8B23B9D4A251}"/>
              </a:ext>
            </a:extLst>
          </p:cNvPr>
          <p:cNvSpPr>
            <a:spLocks noGrp="1"/>
          </p:cNvSpPr>
          <p:nvPr>
            <p:ph idx="1"/>
          </p:nvPr>
        </p:nvSpPr>
        <p:spPr/>
        <p:txBody>
          <a:bodyPr>
            <a:noAutofit/>
          </a:bodyPr>
          <a:lstStyle/>
          <a:p>
            <a:pPr algn="just"/>
            <a:r>
              <a:rPr lang="en-IN" sz="1800" kern="100" dirty="0">
                <a:latin typeface="Times New Roman" panose="02020603050405020304" pitchFamily="18" charset="0"/>
                <a:ea typeface="Calibri" panose="020F0502020204030204" pitchFamily="34" charset="0"/>
                <a:cs typeface="Times New Roman" panose="02020603050405020304" pitchFamily="18" charset="0"/>
              </a:rPr>
              <a:t>B</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ias-variance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tradeoff</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involves balancing a model’s fit to the training data (bias) and its ability to generalize to new data (variance). Increasing complexity often reduces bias but raises variance and vice-versa.</a:t>
            </a:r>
          </a:p>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Cross-validation, is a resampling technique used to assess model performance, partitioning the dataset into multiple subsets, training the model on some of the subsets, and evaluating its performance on the remaining subsets.</a:t>
            </a:r>
          </a:p>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this project we considered 5-fold cross-validation for all the models, the dataset is divided into 5 subsets or folds. The training and evaluation are then repeated 5 times, each time using a different fold as the test set and the remaining folds as the training set. This provides a more comprehensive assessment of the model’s performance compared to a single train-test split.</a:t>
            </a:r>
          </a:p>
        </p:txBody>
      </p:sp>
    </p:spTree>
    <p:extLst>
      <p:ext uri="{BB962C8B-B14F-4D97-AF65-F5344CB8AC3E}">
        <p14:creationId xmlns:p14="http://schemas.microsoft.com/office/powerpoint/2010/main" val="4221296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C2F70-A504-E9C7-85B7-353DC88F0A31}"/>
              </a:ext>
            </a:extLst>
          </p:cNvPr>
          <p:cNvSpPr>
            <a:spLocks noGrp="1"/>
          </p:cNvSpPr>
          <p:nvPr>
            <p:ph type="title"/>
          </p:nvPr>
        </p:nvSpPr>
        <p:spPr>
          <a:xfrm>
            <a:off x="1451578" y="1207930"/>
            <a:ext cx="9603275" cy="1049235"/>
          </a:xfrm>
        </p:spPr>
        <p:txBody>
          <a:bodyPr>
            <a:normAutofit/>
          </a:bodyPr>
          <a:lstStyle/>
          <a:p>
            <a:r>
              <a:rPr lang="en-US" sz="3600" b="1" cap="none" dirty="0">
                <a:solidFill>
                  <a:srgbClr val="002060"/>
                </a:solidFill>
                <a:latin typeface="Times New Roman" panose="02020603050405020304" pitchFamily="18" charset="0"/>
                <a:cs typeface="Times New Roman" panose="02020603050405020304" pitchFamily="18" charset="0"/>
              </a:rPr>
              <a:t>Variable Selection</a:t>
            </a:r>
            <a:endParaRPr lang="en-IN" sz="3600" b="1" cap="none"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DDB96E5-3262-CBA4-F2FE-58CC821D9479}"/>
              </a:ext>
            </a:extLst>
          </p:cNvPr>
          <p:cNvSpPr>
            <a:spLocks noGrp="1"/>
          </p:cNvSpPr>
          <p:nvPr>
            <p:ph idx="1"/>
          </p:nvPr>
        </p:nvSpPr>
        <p:spPr/>
        <p:txBody>
          <a:bodyPr>
            <a:normAutofit/>
          </a:bodyPr>
          <a:lstStyle/>
          <a:p>
            <a:pPr algn="just"/>
            <a:r>
              <a:rPr lang="en-US" sz="1800" b="0" i="0" dirty="0">
                <a:solidFill>
                  <a:srgbClr val="000000"/>
                </a:solidFill>
                <a:effectLst/>
                <a:latin typeface="Times New Roman" panose="02020603050405020304" pitchFamily="18" charset="0"/>
                <a:cs typeface="Times New Roman" panose="02020603050405020304" pitchFamily="18" charset="0"/>
              </a:rPr>
              <a:t>The connection between the target and features is not very strong, showing that there might be non-linear relationships. </a:t>
            </a:r>
          </a:p>
          <a:p>
            <a:pPr algn="just"/>
            <a:r>
              <a:rPr lang="en-US" sz="1800" b="0" i="0" dirty="0">
                <a:solidFill>
                  <a:srgbClr val="000000"/>
                </a:solidFill>
                <a:effectLst/>
                <a:latin typeface="Times New Roman" panose="02020603050405020304" pitchFamily="18" charset="0"/>
                <a:cs typeface="Times New Roman" panose="02020603050405020304" pitchFamily="18" charset="0"/>
              </a:rPr>
              <a:t>Lasso regression is well-suited for capturing both linear and non-linear relationships by penalizing absolute coefficient values. </a:t>
            </a:r>
          </a:p>
          <a:p>
            <a:pPr algn="just"/>
            <a:r>
              <a:rPr lang="en-US" sz="1800" b="0" i="0" dirty="0">
                <a:solidFill>
                  <a:srgbClr val="000000"/>
                </a:solidFill>
                <a:effectLst/>
                <a:latin typeface="Times New Roman" panose="02020603050405020304" pitchFamily="18" charset="0"/>
                <a:cs typeface="Times New Roman" panose="02020603050405020304" pitchFamily="18" charset="0"/>
              </a:rPr>
              <a:t>So, we decided to use Lasso regression to pick out the most important features. Lasso is good for finding both simple and more complicated connections because it adjusts the impact of different features. This helps us narrow down the features that matter the most for predicting the target.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645602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TM10001114[[fn=Gallery]]</Template>
  <TotalTime>801</TotalTime>
  <Words>2129</Words>
  <Application>Microsoft Macintosh PowerPoint</Application>
  <PresentationFormat>Widescreen</PresentationFormat>
  <Paragraphs>221</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Gill Sans MT</vt:lpstr>
      <vt:lpstr>Times New Roman</vt:lpstr>
      <vt:lpstr>Gallery</vt:lpstr>
      <vt:lpstr>Why This Dataset?</vt:lpstr>
      <vt:lpstr>Details Of Dataset</vt:lpstr>
      <vt:lpstr>Overview</vt:lpstr>
      <vt:lpstr>Exploratory  Data Analysis And Visualization </vt:lpstr>
      <vt:lpstr>PowerPoint Presentation</vt:lpstr>
      <vt:lpstr>Machine Learning Models and its Metrics</vt:lpstr>
      <vt:lpstr>Hyper Parameter Tuning</vt:lpstr>
      <vt:lpstr>Bias-Variance Tradeoff &amp; Cross-Validation </vt:lpstr>
      <vt:lpstr>Variable Selection</vt:lpstr>
      <vt:lpstr>Logistic Regression</vt:lpstr>
      <vt:lpstr>K-Nearest Neighbors</vt:lpstr>
      <vt:lpstr>Random Forest</vt:lpstr>
      <vt:lpstr>SVM with Linear and Non-Linear Kernel</vt:lpstr>
      <vt:lpstr>Decision Trees</vt:lpstr>
      <vt:lpstr>Wrapper Methods</vt:lpstr>
      <vt:lpstr>PowerPoint Presentation</vt:lpstr>
      <vt:lpstr>PowerPoint Presentation</vt:lpstr>
      <vt:lpstr>PowerPoint Presentation</vt:lpstr>
      <vt:lpstr>PowerPoint Presentation</vt:lpstr>
      <vt:lpstr>Comparison Of Advanced Models Performance </vt:lpstr>
      <vt:lpstr>Model Selection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Default of Credit Card Clients</dc:title>
  <dc:creator>SAMEER SHAIK</dc:creator>
  <cp:lastModifiedBy>Anguluri, Naga Venkata Siva Tejaswini</cp:lastModifiedBy>
  <cp:revision>5</cp:revision>
  <dcterms:created xsi:type="dcterms:W3CDTF">2023-12-03T04:18:40Z</dcterms:created>
  <dcterms:modified xsi:type="dcterms:W3CDTF">2025-07-30T22:12:10Z</dcterms:modified>
</cp:coreProperties>
</file>