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648" r:id="rId2"/>
  </p:sldMasterIdLst>
  <p:sldIdLst>
    <p:sldId id="279" r:id="rId3"/>
    <p:sldId id="283" r:id="rId4"/>
    <p:sldId id="264" r:id="rId5"/>
    <p:sldId id="261" r:id="rId6"/>
    <p:sldId id="266" r:id="rId7"/>
    <p:sldId id="265" r:id="rId8"/>
    <p:sldId id="268" r:id="rId9"/>
    <p:sldId id="269" r:id="rId10"/>
    <p:sldId id="270" r:id="rId11"/>
    <p:sldId id="271" r:id="rId12"/>
    <p:sldId id="272" r:id="rId13"/>
    <p:sldId id="273" r:id="rId14"/>
    <p:sldId id="274" r:id="rId15"/>
    <p:sldId id="275" r:id="rId16"/>
    <p:sldId id="276" r:id="rId17"/>
    <p:sldId id="277" r:id="rId18"/>
    <p:sldId id="284" r:id="rId19"/>
    <p:sldId id="281"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B6A68-AD3C-2263-8A0B-3B4A5070945E}" v="1" dt="2021-10-19T07:11:38.132"/>
    <p1510:client id="{3B3F7F67-9BEB-0DF8-BC88-4D1FCC4A21EC}" v="769" dt="2021-10-19T15:54:49.820"/>
    <p1510:client id="{3C752021-4B28-1DCE-56CF-C6A78A241732}" v="2146" dt="2021-10-19T20:45:23.489"/>
    <p1510:client id="{B39230B0-0F88-4E73-B0C8-C8B10E6D1812}" v="43" dt="2021-10-19T07:39:43.170"/>
    <p1510:client id="{D797D68C-B0A1-2E35-7CD3-208309659B31}" v="103" dt="2021-10-19T08:49:5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60"/>
  </p:normalViewPr>
  <p:slideViewPr>
    <p:cSldViewPr snapToGrid="0">
      <p:cViewPr varScale="1">
        <p:scale>
          <a:sx n="82" d="100"/>
          <a:sy n="82" d="100"/>
        </p:scale>
        <p:origin x="6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496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509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51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25"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37"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49"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61"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73"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85"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97"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2901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109"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974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23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021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366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03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46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80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29195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473200" cy="1104900"/>
          </a:xfrm>
          <a:prstGeom prst="rect">
            <a:avLst/>
          </a:prstGeom>
          <a:ln w="12700">
            <a:miter lim="400000"/>
          </a:ln>
        </p:spPr>
      </p:pic>
      <p:sp>
        <p:nvSpPr>
          <p:cNvPr id="5" name="Slide Number"/>
          <p:cNvSpPr txBox="1">
            <a:spLocks noGrp="1"/>
          </p:cNvSpPr>
          <p:nvPr>
            <p:ph type="sldNum" sz="quarter" idx="2"/>
          </p:nvPr>
        </p:nvSpPr>
        <p:spPr>
          <a:xfrm>
            <a:off x="11170463" y="381000"/>
            <a:ext cx="310339" cy="307777"/>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609600" y="1600201"/>
            <a:ext cx="109728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Rectangle"/>
          <p:cNvSpPr/>
          <p:nvPr/>
        </p:nvSpPr>
        <p:spPr>
          <a:xfrm>
            <a:off x="2819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aphicFrame>
        <p:nvGraphicFramePr>
          <p:cNvPr id="137" name="Table"/>
          <p:cNvGraphicFramePr/>
          <p:nvPr>
            <p:extLst>
              <p:ext uri="{D42A27DB-BD31-4B8C-83A1-F6EECF244321}">
                <p14:modId xmlns:p14="http://schemas.microsoft.com/office/powerpoint/2010/main" val="2655821477"/>
              </p:ext>
            </p:extLst>
          </p:nvPr>
        </p:nvGraphicFramePr>
        <p:xfrm>
          <a:off x="2102987" y="2685301"/>
          <a:ext cx="8133241" cy="2894948"/>
        </p:xfrm>
        <a:graphic>
          <a:graphicData uri="http://schemas.openxmlformats.org/drawingml/2006/table">
            <a:tbl>
              <a:tblPr>
                <a:tableStyleId>{91EBBBCC-DAD2-459C-BE2E-F6DE35CF9A28}</a:tableStyleId>
              </a:tblPr>
              <a:tblGrid>
                <a:gridCol w="775091">
                  <a:extLst>
                    <a:ext uri="{9D8B030D-6E8A-4147-A177-3AD203B41FA5}">
                      <a16:colId xmlns:a16="http://schemas.microsoft.com/office/drawing/2014/main" val="20000"/>
                    </a:ext>
                  </a:extLst>
                </a:gridCol>
                <a:gridCol w="2279023">
                  <a:extLst>
                    <a:ext uri="{9D8B030D-6E8A-4147-A177-3AD203B41FA5}">
                      <a16:colId xmlns:a16="http://schemas.microsoft.com/office/drawing/2014/main" val="20001"/>
                    </a:ext>
                  </a:extLst>
                </a:gridCol>
                <a:gridCol w="2839618">
                  <a:extLst>
                    <a:ext uri="{9D8B030D-6E8A-4147-A177-3AD203B41FA5}">
                      <a16:colId xmlns:a16="http://schemas.microsoft.com/office/drawing/2014/main" val="20002"/>
                    </a:ext>
                  </a:extLst>
                </a:gridCol>
                <a:gridCol w="2239509">
                  <a:extLst>
                    <a:ext uri="{9D8B030D-6E8A-4147-A177-3AD203B41FA5}">
                      <a16:colId xmlns:a16="http://schemas.microsoft.com/office/drawing/2014/main" val="20003"/>
                    </a:ext>
                  </a:extLst>
                </a:gridCol>
              </a:tblGrid>
              <a:tr h="657943">
                <a:tc>
                  <a:txBody>
                    <a:bodyPr/>
                    <a:lstStyle/>
                    <a:p>
                      <a:pPr algn="ctr">
                        <a:defRPr sz="1800"/>
                      </a:pPr>
                      <a:r>
                        <a:rPr sz="1600" err="1">
                          <a:sym typeface="Times New Roman"/>
                        </a:rPr>
                        <a:t>S.No</a:t>
                      </a:r>
                      <a:endParaRPr sz="1600" dirty="0" err="1">
                        <a:sym typeface="Times New Roman"/>
                      </a:endParaRPr>
                    </a:p>
                  </a:txBody>
                  <a:tcPr marL="0" marR="0" marT="0" marB="0" anchor="ctr" horzOverflow="overflow"/>
                </a:tc>
                <a:tc>
                  <a:txBody>
                    <a:bodyPr/>
                    <a:lstStyle/>
                    <a:p>
                      <a:pPr algn="ctr">
                        <a:defRPr sz="1800"/>
                      </a:pPr>
                      <a:r>
                        <a:rPr sz="1600" err="1">
                          <a:sym typeface="Times New Roman"/>
                        </a:rPr>
                        <a:t>Reg.No</a:t>
                      </a:r>
                      <a:endParaRPr sz="1600" dirty="0" err="1">
                        <a:sym typeface="Times New Roman"/>
                      </a:endParaRPr>
                    </a:p>
                  </a:txBody>
                  <a:tcPr marL="0" marR="0" marT="0" marB="0" anchor="ctr" horzOverflow="overflow"/>
                </a:tc>
                <a:tc>
                  <a:txBody>
                    <a:bodyPr/>
                    <a:lstStyle/>
                    <a:p>
                      <a:pPr algn="ctr">
                        <a:defRPr sz="1800"/>
                      </a:pPr>
                      <a:r>
                        <a:rPr sz="1600" dirty="0">
                          <a:sym typeface="Times New Roman"/>
                        </a:rPr>
                        <a:t>Name of the Student</a:t>
                      </a:r>
                    </a:p>
                  </a:txBody>
                  <a:tcPr marL="0" marR="0" marT="0" marB="0" anchor="ctr" horzOverflow="overflow"/>
                </a:tc>
                <a:tc>
                  <a:txBody>
                    <a:bodyPr/>
                    <a:lstStyle/>
                    <a:p>
                      <a:pPr algn="ctr">
                        <a:defRPr sz="1800"/>
                      </a:pPr>
                      <a:r>
                        <a:rPr lang="en-US" sz="1600" dirty="0">
                          <a:sym typeface="Times New Roman"/>
                        </a:rPr>
                        <a:t>Role</a:t>
                      </a:r>
                      <a:endParaRPr sz="1600" dirty="0">
                        <a:sym typeface="Times New Roman"/>
                      </a:endParaRPr>
                    </a:p>
                  </a:txBody>
                  <a:tcPr marL="0" marR="0" marT="0" marB="0" anchor="ctr" horzOverflow="overflow"/>
                </a:tc>
                <a:extLst>
                  <a:ext uri="{0D108BD9-81ED-4DB2-BD59-A6C34878D82A}">
                    <a16:rowId xmlns:a16="http://schemas.microsoft.com/office/drawing/2014/main" val="10000"/>
                  </a:ext>
                </a:extLst>
              </a:tr>
              <a:tr h="552672">
                <a:tc>
                  <a:txBody>
                    <a:bodyPr/>
                    <a:lstStyle/>
                    <a:p>
                      <a:pPr algn="ctr"/>
                      <a:endParaRPr lang="en-US" sz="1400" dirty="0"/>
                    </a:p>
                    <a:p>
                      <a:pPr lvl="0" algn="ctr">
                        <a:buNone/>
                        <a:defRPr sz="1800"/>
                      </a:pPr>
                      <a:r>
                        <a:rPr sz="1400" dirty="0">
                          <a:sym typeface="Times New Roman"/>
                        </a:rPr>
                        <a:t>1</a:t>
                      </a:r>
                    </a:p>
                  </a:txBody>
                  <a:tcPr marL="0" marR="0" marT="0" marB="0" horzOverflow="overflow"/>
                </a:tc>
                <a:tc>
                  <a:txBody>
                    <a:bodyPr/>
                    <a:lstStyle/>
                    <a:p>
                      <a:pPr algn="ctr"/>
                      <a:endParaRPr lang="en-US" sz="1400" dirty="0"/>
                    </a:p>
                    <a:p>
                      <a:pPr lvl="0" algn="ctr">
                        <a:buNone/>
                        <a:defRPr sz="1800"/>
                      </a:pPr>
                      <a:r>
                        <a:rPr sz="1400" dirty="0">
                          <a:sym typeface="Times New Roman"/>
                        </a:rPr>
                        <a:t>CB.EN.</a:t>
                      </a:r>
                      <a:r>
                        <a:rPr lang="en-US" sz="1400" dirty="0"/>
                        <a:t>U4CSE20244</a:t>
                      </a:r>
                      <a:endParaRPr sz="1400" dirty="0">
                        <a:sym typeface="Times New Roman"/>
                      </a:endParaRPr>
                    </a:p>
                  </a:txBody>
                  <a:tcPr marL="0" marR="0" marT="0" marB="0" horzOverflow="overflow"/>
                </a:tc>
                <a:tc>
                  <a:txBody>
                    <a:bodyPr/>
                    <a:lstStyle/>
                    <a:p>
                      <a:pPr lvl="0" algn="ctr">
                        <a:buNone/>
                      </a:pPr>
                      <a:endParaRPr lang="en-US" sz="1400" b="0" i="0" u="none" strike="noStrike" noProof="0" dirty="0"/>
                    </a:p>
                    <a:p>
                      <a:pPr lvl="0" algn="ctr">
                        <a:buNone/>
                      </a:pPr>
                      <a:r>
                        <a:rPr lang="en-US" sz="1400" b="0" i="0" u="none" strike="noStrike" noProof="0" dirty="0"/>
                        <a:t>Nitheesh M </a:t>
                      </a:r>
                      <a:endParaRPr lang="en-US" dirty="0">
                        <a:sym typeface="Times New Roman"/>
                      </a:endParaRPr>
                    </a:p>
                  </a:txBody>
                  <a:tcPr marL="0" marR="0" marT="0" marB="0" horzOverflow="overflow"/>
                </a:tc>
                <a:tc>
                  <a:txBody>
                    <a:bodyPr/>
                    <a:lstStyle/>
                    <a:p>
                      <a:pPr lvl="0" algn="ctr">
                        <a:buNone/>
                      </a:pPr>
                      <a:r>
                        <a:rPr lang="en-US" sz="1400" b="0" i="0" u="none" strike="noStrike" noProof="0" dirty="0"/>
                        <a:t>DESIGNER, </a:t>
                      </a:r>
                      <a:endParaRPr lang="en-US" dirty="0"/>
                    </a:p>
                    <a:p>
                      <a:pPr lvl="0" algn="ctr">
                        <a:buNone/>
                      </a:pPr>
                      <a:r>
                        <a:rPr lang="en-US" sz="1400" b="0" i="0" u="none" strike="noStrike" noProof="0" dirty="0"/>
                        <a:t>TESTING</a:t>
                      </a:r>
                      <a:endParaRPr dirty="0">
                        <a:sym typeface="Times New Roman"/>
                      </a:endParaRPr>
                    </a:p>
                  </a:txBody>
                  <a:tcPr marL="0" marR="0" marT="0" marB="0" horzOverflow="overflow"/>
                </a:tc>
                <a:extLst>
                  <a:ext uri="{0D108BD9-81ED-4DB2-BD59-A6C34878D82A}">
                    <a16:rowId xmlns:a16="http://schemas.microsoft.com/office/drawing/2014/main" val="10001"/>
                  </a:ext>
                </a:extLst>
              </a:tr>
              <a:tr h="552672">
                <a:tc>
                  <a:txBody>
                    <a:bodyPr/>
                    <a:lstStyle/>
                    <a:p>
                      <a:pPr algn="ctr"/>
                      <a:endParaRPr lang="en-IN" sz="1400" dirty="0"/>
                    </a:p>
                    <a:p>
                      <a:pPr lvl="0" algn="ctr">
                        <a:buNone/>
                        <a:defRPr sz="1800"/>
                      </a:pPr>
                      <a:r>
                        <a:rPr lang="en-IN" sz="1400" dirty="0">
                          <a:sym typeface="Times New Roman"/>
                        </a:rPr>
                        <a:t>2</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U4CSE20258</a:t>
                      </a:r>
                      <a:endParaRPr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a:t>Sharon Bianca R</a:t>
                      </a:r>
                      <a:endParaRPr lang="en-US" dirty="0">
                        <a:sym typeface="Times New Roman"/>
                      </a:endParaRPr>
                    </a:p>
                  </a:txBody>
                  <a:tcPr marL="0" marR="0" marT="0" marB="0" horzOverflow="overflow"/>
                </a:tc>
                <a:tc>
                  <a:txBody>
                    <a:bodyPr/>
                    <a:lstStyle/>
                    <a:p>
                      <a:pPr lvl="0" algn="ctr">
                        <a:buNone/>
                      </a:pPr>
                      <a:r>
                        <a:rPr lang="en-IN" sz="1400" b="0" i="0" u="none" strike="noStrike" noProof="0" dirty="0"/>
                        <a:t>DEVELOPER, DOCUMENTATION</a:t>
                      </a:r>
                      <a:endParaRPr lang="en-US">
                        <a:sym typeface="Times New Roman"/>
                      </a:endParaRPr>
                    </a:p>
                  </a:txBody>
                  <a:tcPr marL="0" marR="0" marT="0" marB="0" horzOverflow="overflow"/>
                </a:tc>
                <a:extLst>
                  <a:ext uri="{0D108BD9-81ED-4DB2-BD59-A6C34878D82A}">
                    <a16:rowId xmlns:a16="http://schemas.microsoft.com/office/drawing/2014/main" val="4250926337"/>
                  </a:ext>
                </a:extLst>
              </a:tr>
              <a:tr h="539513">
                <a:tc>
                  <a:txBody>
                    <a:bodyPr/>
                    <a:lstStyle/>
                    <a:p>
                      <a:pPr algn="ctr"/>
                      <a:endParaRPr lang="en-IN" sz="1400" dirty="0"/>
                    </a:p>
                    <a:p>
                      <a:pPr lvl="0" algn="ctr">
                        <a:buNone/>
                        <a:defRPr sz="1800"/>
                      </a:pPr>
                      <a:r>
                        <a:rPr lang="en-IN" sz="1400" dirty="0">
                          <a:sym typeface="Times New Roman"/>
                        </a:rPr>
                        <a:t>3</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U4CSE20266</a:t>
                      </a:r>
                      <a:endParaRPr sz="1400" dirty="0">
                        <a:sym typeface="Times New Roman"/>
                      </a:endParaRPr>
                    </a:p>
                  </a:txBody>
                  <a:tcPr marL="0" marR="0" marT="0" marB="0" horzOverflow="overflow"/>
                </a:tc>
                <a:tc>
                  <a:txBody>
                    <a:bodyPr/>
                    <a:lstStyle/>
                    <a:p>
                      <a:pPr algn="ctr"/>
                      <a:endParaRPr lang="en-IN" sz="1400" dirty="0"/>
                    </a:p>
                    <a:p>
                      <a:pPr lvl="0" algn="ctr">
                        <a:buNone/>
                      </a:pPr>
                      <a:r>
                        <a:rPr lang="en-IN" sz="1400" dirty="0"/>
                        <a:t>Tejaswini Boyapati</a:t>
                      </a:r>
                      <a:endParaRPr lang="en-IN"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a:t>TEAM LEADER</a:t>
                      </a:r>
                      <a:endParaRPr lang="en-US" dirty="0">
                        <a:sym typeface="Times New Roman"/>
                      </a:endParaRPr>
                    </a:p>
                  </a:txBody>
                  <a:tcPr marL="0" marR="0" marT="0" marB="0" horzOverflow="overflow"/>
                </a:tc>
                <a:extLst>
                  <a:ext uri="{0D108BD9-81ED-4DB2-BD59-A6C34878D82A}">
                    <a16:rowId xmlns:a16="http://schemas.microsoft.com/office/drawing/2014/main" val="1248255402"/>
                  </a:ext>
                </a:extLst>
              </a:tr>
              <a:tr h="592148">
                <a:tc>
                  <a:txBody>
                    <a:bodyPr/>
                    <a:lstStyle/>
                    <a:p>
                      <a:pPr algn="ctr"/>
                      <a:endParaRPr lang="en-IN" sz="1400" dirty="0"/>
                    </a:p>
                    <a:p>
                      <a:pPr lvl="0" algn="ctr">
                        <a:buNone/>
                        <a:defRPr sz="1800"/>
                      </a:pPr>
                      <a:r>
                        <a:rPr lang="en-IN" sz="1400" dirty="0">
                          <a:sym typeface="Times New Roman"/>
                        </a:rPr>
                        <a:t>4</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U4CSE20271</a:t>
                      </a:r>
                      <a:endParaRPr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err="1"/>
                        <a:t>Yenepuri</a:t>
                      </a:r>
                      <a:r>
                        <a:rPr lang="en-IN" sz="1400" b="0" i="0" u="none" strike="noStrike" noProof="0" dirty="0"/>
                        <a:t> Ashish </a:t>
                      </a:r>
                      <a:endParaRPr lang="en-US"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t>DEVELOPER</a:t>
                      </a:r>
                      <a:endParaRPr lang="en-IN" sz="1400" dirty="0">
                        <a:sym typeface="Times New Roman"/>
                      </a:endParaRPr>
                    </a:p>
                  </a:txBody>
                  <a:tcPr marL="0" marR="0" marT="0" marB="0" horzOverflow="overflow"/>
                </a:tc>
                <a:extLst>
                  <a:ext uri="{0D108BD9-81ED-4DB2-BD59-A6C34878D82A}">
                    <a16:rowId xmlns:a16="http://schemas.microsoft.com/office/drawing/2014/main" val="244413028"/>
                  </a:ext>
                </a:extLst>
              </a:tr>
            </a:tbl>
          </a:graphicData>
        </a:graphic>
      </p:graphicFrame>
      <p:sp>
        <p:nvSpPr>
          <p:cNvPr id="131" name="Z-SPA"/>
          <p:cNvSpPr txBox="1">
            <a:spLocks noGrp="1"/>
          </p:cNvSpPr>
          <p:nvPr>
            <p:ph type="title"/>
          </p:nvPr>
        </p:nvSpPr>
        <p:spPr>
          <a:xfrm>
            <a:off x="2163998" y="132287"/>
            <a:ext cx="7869090" cy="2716548"/>
          </a:xfrm>
          <a:prstGeom prst="rect">
            <a:avLst/>
          </a:prstGeom>
        </p:spPr>
        <p:txBody>
          <a:bodyPr lIns="45719" tIns="45720" rIns="45719" bIns="45720" anchor="ctr">
            <a:normAutofit fontScale="90000"/>
          </a:bodyPr>
          <a:lstStyle/>
          <a:p>
            <a:pPr>
              <a:defRPr sz="4000" b="1">
                <a:latin typeface="Times New Roman"/>
                <a:ea typeface="Times New Roman"/>
                <a:cs typeface="Times New Roman"/>
                <a:sym typeface="Times New Roman"/>
              </a:defRPr>
            </a:pPr>
            <a:r>
              <a:rPr lang="en-US" sz="1600"/>
              <a:t>19CSE202 DBMS</a:t>
            </a:r>
            <a:br>
              <a:rPr lang="en-US" sz="1600"/>
            </a:br>
            <a:r>
              <a:rPr lang="en-US" sz="1600"/>
              <a:t>REVIEW 1</a:t>
            </a:r>
            <a:r>
              <a:rPr sz="1600"/>
              <a:t> </a:t>
            </a:r>
            <a:br>
              <a:rPr lang="en-US" sz="1600"/>
            </a:br>
            <a:br>
              <a:rPr lang="en-US" sz="1600"/>
            </a:br>
            <a:br>
              <a:rPr lang="en-US" sz="1600"/>
            </a:br>
            <a:br>
              <a:rPr lang="en-US" sz="1600"/>
            </a:br>
            <a:br>
              <a:rPr lang="en-US" sz="1600"/>
            </a:br>
            <a:br>
              <a:rPr lang="en-US" sz="1600"/>
            </a:br>
            <a:r>
              <a:rPr lang="en-US" sz="3600" u="sng"/>
              <a:t>ONLINE BANKING SYSTEM</a:t>
            </a:r>
            <a:br>
              <a:rPr lang="en-US" sz="3600" u="sng"/>
            </a:br>
            <a:br>
              <a:rPr lang="en-US" sz="1600" u="sng"/>
            </a:br>
            <a:endParaRPr lang="en-US" sz="1600" u="sng"/>
          </a:p>
        </p:txBody>
      </p:sp>
      <p:cxnSp>
        <p:nvCxnSpPr>
          <p:cNvPr id="2" name="Straight Arrow Connector 1">
            <a:extLst>
              <a:ext uri="{FF2B5EF4-FFF2-40B4-BE49-F238E27FC236}">
                <a16:creationId xmlns:a16="http://schemas.microsoft.com/office/drawing/2014/main" id="{8E20D222-8179-4000-B156-7FF54A9C6A4D}"/>
              </a:ext>
            </a:extLst>
          </p:cNvPr>
          <p:cNvCxnSpPr/>
          <p:nvPr/>
        </p:nvCxnSpPr>
        <p:spPr>
          <a:xfrm>
            <a:off x="2279679" y="3210793"/>
            <a:ext cx="7858845" cy="1922"/>
          </a:xfrm>
          <a:prstGeom prst="straightConnector1">
            <a:avLst/>
          </a:prstGeom>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1DD259AC-660F-42DF-8D0B-7420C60C7F89}"/>
              </a:ext>
            </a:extLst>
          </p:cNvPr>
          <p:cNvSpPr txBox="1"/>
          <p:nvPr/>
        </p:nvSpPr>
        <p:spPr>
          <a:xfrm>
            <a:off x="4724400" y="3200400"/>
            <a:ext cx="27431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dirty="0"/>
          </a:p>
        </p:txBody>
      </p:sp>
      <p:sp>
        <p:nvSpPr>
          <p:cNvPr id="5" name="TextBox 4">
            <a:extLst>
              <a:ext uri="{FF2B5EF4-FFF2-40B4-BE49-F238E27FC236}">
                <a16:creationId xmlns:a16="http://schemas.microsoft.com/office/drawing/2014/main" id="{2968C729-9397-4E79-B0DE-1359181F9D2B}"/>
              </a:ext>
            </a:extLst>
          </p:cNvPr>
          <p:cNvSpPr txBox="1"/>
          <p:nvPr/>
        </p:nvSpPr>
        <p:spPr>
          <a:xfrm>
            <a:off x="4947135" y="4151860"/>
            <a:ext cx="27431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0733123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5C07A-1F75-4F55-8E6D-376A6091876D}"/>
              </a:ext>
            </a:extLst>
          </p:cNvPr>
          <p:cNvSpPr>
            <a:spLocks noGrp="1"/>
          </p:cNvSpPr>
          <p:nvPr>
            <p:ph idx="1"/>
          </p:nvPr>
        </p:nvSpPr>
        <p:spPr>
          <a:xfrm>
            <a:off x="838200" y="174501"/>
            <a:ext cx="10515600" cy="6678197"/>
          </a:xfrm>
        </p:spPr>
        <p:txBody>
          <a:bodyPr vert="horz" lIns="91440" tIns="45720" rIns="91440" bIns="45720" rtlCol="0" anchor="t">
            <a:normAutofit fontScale="92500" lnSpcReduction="10000"/>
          </a:bodyPr>
          <a:lstStyle/>
          <a:p>
            <a:pPr>
              <a:buNone/>
            </a:pPr>
            <a:r>
              <a:rPr lang="en-US" b="1" dirty="0">
                <a:solidFill>
                  <a:srgbClr val="002060"/>
                </a:solidFill>
                <a:latin typeface="Times New Roman"/>
                <a:ea typeface="+mn-lt"/>
                <a:cs typeface="+mn-lt"/>
              </a:rPr>
              <a:t>3.  ACCOUNT DETAILS :</a:t>
            </a:r>
          </a:p>
          <a:p>
            <a:pPr>
              <a:buFont typeface="Wingdings" panose="020B0604020202020204" pitchFamily="34" charset="0"/>
              <a:buChar char="ü"/>
            </a:pPr>
            <a:r>
              <a:rPr lang="en-US" sz="2300" b="1" i="1" dirty="0">
                <a:latin typeface="Times New Roman"/>
                <a:ea typeface="+mn-lt"/>
                <a:cs typeface="Times New Roman"/>
              </a:rPr>
              <a:t>Attributes :-</a:t>
            </a:r>
          </a:p>
          <a:p>
            <a:pPr marL="457200" indent="-457200">
              <a:lnSpc>
                <a:spcPct val="100000"/>
              </a:lnSpc>
            </a:pPr>
            <a:r>
              <a:rPr lang="en-US" sz="2000" dirty="0" err="1">
                <a:latin typeface="Times New Roman"/>
                <a:ea typeface="+mn-lt"/>
                <a:cs typeface="+mn-lt"/>
              </a:rPr>
              <a:t>AccountID</a:t>
            </a:r>
            <a:r>
              <a:rPr lang="en-US" sz="2000" dirty="0">
                <a:latin typeface="Times New Roman"/>
                <a:ea typeface="+mn-lt"/>
                <a:cs typeface="+mn-lt"/>
              </a:rPr>
              <a:t> – gets the account number which is a 12 digit code.(Ex : 5687 7890 4567). </a:t>
            </a:r>
          </a:p>
          <a:p>
            <a:pPr marL="457200" indent="-457200">
              <a:lnSpc>
                <a:spcPct val="100000"/>
              </a:lnSpc>
            </a:pPr>
            <a:r>
              <a:rPr lang="en-US" sz="2000" dirty="0" err="1">
                <a:latin typeface="Times New Roman"/>
                <a:ea typeface="+mn-lt"/>
                <a:cs typeface="+mn-lt"/>
              </a:rPr>
              <a:t>AccountType</a:t>
            </a:r>
            <a:r>
              <a:rPr lang="en-US" sz="2000" dirty="0">
                <a:latin typeface="Times New Roman"/>
                <a:ea typeface="+mn-lt"/>
                <a:cs typeface="+mn-lt"/>
              </a:rPr>
              <a:t> – defines the type of the account (savings/current).</a:t>
            </a:r>
          </a:p>
          <a:p>
            <a:pPr marL="457200" indent="-457200">
              <a:lnSpc>
                <a:spcPct val="100000"/>
              </a:lnSpc>
            </a:pPr>
            <a:r>
              <a:rPr lang="en-US" sz="2000" dirty="0" err="1">
                <a:latin typeface="Times New Roman"/>
                <a:ea typeface="+mn-lt"/>
                <a:cs typeface="+mn-lt"/>
              </a:rPr>
              <a:t>AccountStatus</a:t>
            </a:r>
            <a:r>
              <a:rPr lang="en-US" sz="2000" dirty="0">
                <a:latin typeface="Times New Roman"/>
                <a:ea typeface="+mn-lt"/>
                <a:cs typeface="+mn-lt"/>
              </a:rPr>
              <a:t> – status of the account of the customer (Live/Dead).</a:t>
            </a:r>
          </a:p>
          <a:p>
            <a:pPr marL="457200" indent="-457200">
              <a:lnSpc>
                <a:spcPct val="100000"/>
              </a:lnSpc>
            </a:pPr>
            <a:r>
              <a:rPr lang="en-US" sz="2000" dirty="0" err="1">
                <a:latin typeface="Times New Roman"/>
                <a:ea typeface="+mn-lt"/>
                <a:cs typeface="+mn-lt"/>
              </a:rPr>
              <a:t>CurrentBalance</a:t>
            </a:r>
            <a:r>
              <a:rPr lang="en-US" sz="2000" dirty="0">
                <a:latin typeface="Times New Roman"/>
                <a:ea typeface="+mn-lt"/>
                <a:cs typeface="+mn-lt"/>
              </a:rPr>
              <a:t> – amount currently present in the bank account.</a:t>
            </a:r>
          </a:p>
          <a:p>
            <a:pPr marL="457200" indent="-457200">
              <a:lnSpc>
                <a:spcPct val="100000"/>
              </a:lnSpc>
            </a:pPr>
            <a:r>
              <a:rPr lang="en-US" sz="2000" dirty="0" err="1">
                <a:latin typeface="Times New Roman"/>
                <a:ea typeface="+mn-lt"/>
                <a:cs typeface="+mn-lt"/>
              </a:rPr>
              <a:t>SavingsInterestRate</a:t>
            </a:r>
            <a:r>
              <a:rPr lang="en-US" sz="2000" dirty="0">
                <a:latin typeface="Times New Roman"/>
                <a:ea typeface="+mn-lt"/>
                <a:cs typeface="+mn-lt"/>
              </a:rPr>
              <a:t> – Rate of interest bank offers for the savings.</a:t>
            </a:r>
          </a:p>
          <a:p>
            <a:pPr>
              <a:buFont typeface="Wingdings" panose="020B0604020202020204" pitchFamily="34" charset="0"/>
              <a:buChar char="ü"/>
            </a:pPr>
            <a:r>
              <a:rPr lang="en-US" sz="2000" b="1" i="1" dirty="0">
                <a:latin typeface="Times New Roman"/>
                <a:ea typeface="+mn-lt"/>
                <a:cs typeface="+mn-lt"/>
              </a:rPr>
              <a:t>Primary Key –</a:t>
            </a:r>
            <a:r>
              <a:rPr lang="en-US" sz="2300" dirty="0">
                <a:ea typeface="+mn-lt"/>
                <a:cs typeface="+mn-lt"/>
              </a:rPr>
              <a:t> </a:t>
            </a:r>
            <a:r>
              <a:rPr lang="en-US" sz="2000" dirty="0" err="1">
                <a:latin typeface="Times New Roman"/>
                <a:ea typeface="+mn-lt"/>
                <a:cs typeface="+mn-lt"/>
              </a:rPr>
              <a:t>AccountID</a:t>
            </a:r>
            <a:endParaRPr lang="en-US" sz="2000" dirty="0">
              <a:latin typeface="Times New Roman"/>
              <a:ea typeface="+mn-lt"/>
              <a:cs typeface="+mn-lt"/>
            </a:endParaRPr>
          </a:p>
          <a:p>
            <a:pPr>
              <a:buFont typeface="Wingdings" panose="020B0604020202020204" pitchFamily="34" charset="0"/>
              <a:buChar char="Ø"/>
            </a:pPr>
            <a:r>
              <a:rPr lang="en-US" sz="2000" dirty="0">
                <a:latin typeface="Times New Roman"/>
                <a:ea typeface="+mn-lt"/>
                <a:cs typeface="+mn-lt"/>
              </a:rPr>
              <a:t>This entity set ACCOUNT-DETAILS stores the information of the bank account.</a:t>
            </a:r>
          </a:p>
          <a:p>
            <a:pPr>
              <a:buNone/>
            </a:pPr>
            <a:endParaRPr lang="en-US" b="1" dirty="0">
              <a:solidFill>
                <a:srgbClr val="002060"/>
              </a:solidFill>
              <a:latin typeface="Times New Roman"/>
              <a:ea typeface="+mn-lt"/>
              <a:cs typeface="+mn-lt"/>
            </a:endParaRPr>
          </a:p>
          <a:p>
            <a:pPr>
              <a:buNone/>
            </a:pPr>
            <a:r>
              <a:rPr lang="en-US" b="1" dirty="0">
                <a:solidFill>
                  <a:srgbClr val="002060"/>
                </a:solidFill>
                <a:latin typeface="Times New Roman"/>
                <a:ea typeface="+mn-lt"/>
                <a:cs typeface="+mn-lt"/>
              </a:rPr>
              <a:t>4. LOGIN-ACCOUNT :</a:t>
            </a:r>
            <a:endParaRPr lang="en-US" dirty="0"/>
          </a:p>
          <a:p>
            <a:pPr>
              <a:buFont typeface="Wingdings" panose="020B0604020202020204" pitchFamily="34" charset="0"/>
              <a:buChar char="ü"/>
            </a:pPr>
            <a:r>
              <a:rPr lang="en-US" sz="2300" b="1" i="1" dirty="0">
                <a:latin typeface="Times New Roman"/>
                <a:ea typeface="+mn-lt"/>
                <a:cs typeface="Times New Roman"/>
              </a:rPr>
              <a:t>Attributes :-</a:t>
            </a:r>
            <a:endParaRPr lang="en-US" dirty="0">
              <a:latin typeface="Calibri" panose="020F0502020204030204"/>
              <a:ea typeface="+mn-lt"/>
              <a:cs typeface="Calibri" panose="020F0502020204030204"/>
            </a:endParaRPr>
          </a:p>
          <a:p>
            <a:r>
              <a:rPr lang="en-US" sz="2000" dirty="0" err="1">
                <a:latin typeface="Times New Roman"/>
                <a:ea typeface="+mn-lt"/>
                <a:cs typeface="+mn-lt"/>
              </a:rPr>
              <a:t>UserLoginID</a:t>
            </a:r>
            <a:r>
              <a:rPr lang="en-US" sz="2000" dirty="0">
                <a:latin typeface="Times New Roman"/>
                <a:ea typeface="+mn-lt"/>
                <a:cs typeface="+mn-lt"/>
              </a:rPr>
              <a:t> – given to the customer once he registers into online.</a:t>
            </a:r>
          </a:p>
          <a:p>
            <a:r>
              <a:rPr lang="en-US" sz="2000" dirty="0" err="1">
                <a:latin typeface="Times New Roman"/>
                <a:ea typeface="+mn-lt"/>
                <a:cs typeface="+mn-lt"/>
              </a:rPr>
              <a:t>AccountID</a:t>
            </a:r>
            <a:r>
              <a:rPr lang="en-US" sz="2000" dirty="0">
                <a:latin typeface="Times New Roman"/>
                <a:ea typeface="+mn-lt"/>
                <a:cs typeface="+mn-lt"/>
              </a:rPr>
              <a:t> - gets the account number which is a 12 digit code.(Ex : 5687 7890 4567). </a:t>
            </a:r>
          </a:p>
          <a:p>
            <a:pPr>
              <a:buFont typeface="Wingdings" panose="020B0604020202020204" pitchFamily="34" charset="0"/>
              <a:buChar char="ü"/>
            </a:pPr>
            <a:r>
              <a:rPr lang="en-US" sz="2000" b="1" i="1" dirty="0">
                <a:latin typeface="Times New Roman"/>
                <a:ea typeface="+mn-lt"/>
                <a:cs typeface="+mn-lt"/>
              </a:rPr>
              <a:t>Primary Key –</a:t>
            </a:r>
            <a:r>
              <a:rPr lang="en-US" sz="2000" dirty="0">
                <a:latin typeface="Times New Roman"/>
                <a:ea typeface="+mn-lt"/>
                <a:cs typeface="+mn-lt"/>
              </a:rPr>
              <a:t> </a:t>
            </a:r>
            <a:r>
              <a:rPr lang="en-US" sz="2000" dirty="0" err="1">
                <a:latin typeface="Times New Roman"/>
                <a:ea typeface="+mn-lt"/>
                <a:cs typeface="+mn-lt"/>
              </a:rPr>
              <a:t>UserLoginID</a:t>
            </a:r>
          </a:p>
          <a:p>
            <a:pPr>
              <a:buFont typeface="Wingdings" panose="020B0604020202020204" pitchFamily="34" charset="0"/>
              <a:buChar char="Ø"/>
            </a:pPr>
            <a:r>
              <a:rPr lang="en-US" sz="2000" dirty="0">
                <a:ea typeface="+mn-lt"/>
                <a:cs typeface="+mn-lt"/>
              </a:rPr>
              <a:t> This entity set LOGIN-ACCOUNT gives the details of login information to the bank once the customer logins.</a:t>
            </a:r>
            <a:endParaRPr lang="en-US" dirty="0">
              <a:ea typeface="+mn-lt"/>
              <a:cs typeface="+mn-lt"/>
            </a:endParaRPr>
          </a:p>
          <a:p>
            <a:pPr marL="0" indent="0">
              <a:buFont typeface="Wingdings" panose="020B0604020202020204" pitchFamily="34" charset="0"/>
              <a:buNone/>
            </a:pPr>
            <a:endParaRPr lang="en-US" sz="2000" dirty="0">
              <a:solidFill>
                <a:srgbClr val="000000"/>
              </a:solidFill>
              <a:latin typeface="Times New Roman"/>
              <a:cs typeface="Calibri"/>
            </a:endParaRPr>
          </a:p>
          <a:p>
            <a:endParaRPr lang="en-US" sz="2000" dirty="0">
              <a:solidFill>
                <a:srgbClr val="000000"/>
              </a:solidFill>
              <a:latin typeface="Times New Roman"/>
              <a:cs typeface="Calibri"/>
            </a:endParaRPr>
          </a:p>
          <a:p>
            <a:endParaRPr lang="en-US" sz="2300" b="1" i="1" dirty="0">
              <a:solidFill>
                <a:srgbClr val="000000"/>
              </a:solidFill>
              <a:latin typeface="Times New Roman"/>
              <a:cs typeface="Times New Roman"/>
            </a:endParaRPr>
          </a:p>
          <a:p>
            <a:pPr>
              <a:buNone/>
            </a:pPr>
            <a:endParaRPr lang="en-US" sz="2300" b="1" dirty="0">
              <a:solidFill>
                <a:srgbClr val="385723"/>
              </a:solidFill>
              <a:latin typeface="Times New Roman"/>
              <a:cs typeface="Calibri"/>
            </a:endParaRPr>
          </a:p>
          <a:p>
            <a:pPr marL="0" indent="0">
              <a:buNone/>
            </a:pPr>
            <a:endParaRPr lang="en-US" sz="2300" dirty="0">
              <a:latin typeface="Calibri"/>
              <a:cs typeface="Calibri"/>
            </a:endParaRPr>
          </a:p>
          <a:p>
            <a:endParaRPr lang="en-US" sz="2300" b="1" i="1" dirty="0">
              <a:latin typeface="Times New Roman"/>
              <a:cs typeface="Times New Roman"/>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64174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9F32E-F2BE-4727-85D6-676639305B20}"/>
              </a:ext>
            </a:extLst>
          </p:cNvPr>
          <p:cNvSpPr>
            <a:spLocks noGrp="1"/>
          </p:cNvSpPr>
          <p:nvPr>
            <p:ph idx="1"/>
          </p:nvPr>
        </p:nvSpPr>
        <p:spPr>
          <a:xfrm>
            <a:off x="838200" y="201362"/>
            <a:ext cx="10515600" cy="5975601"/>
          </a:xfrm>
        </p:spPr>
        <p:txBody>
          <a:bodyPr vert="horz" lIns="91440" tIns="45720" rIns="91440" bIns="45720" rtlCol="0" anchor="t">
            <a:normAutofit/>
          </a:bodyPr>
          <a:lstStyle/>
          <a:p>
            <a:pPr marL="0" indent="0">
              <a:buNone/>
            </a:pPr>
            <a:r>
              <a:rPr lang="en-US" b="1" dirty="0">
                <a:solidFill>
                  <a:srgbClr val="002060"/>
                </a:solidFill>
                <a:latin typeface="Times New Roman"/>
                <a:ea typeface="+mn-lt"/>
                <a:cs typeface="+mn-lt"/>
              </a:rPr>
              <a:t>5.  REGISTRATION :</a:t>
            </a:r>
          </a:p>
          <a:p>
            <a:pPr marL="342900" indent="-342900">
              <a:buFont typeface="Wingdings" panose="020B0604020202020204" pitchFamily="34" charset="0"/>
              <a:buChar char="ü"/>
            </a:pPr>
            <a:endParaRPr lang="en-US" sz="2300" b="1" i="1" dirty="0">
              <a:latin typeface="Times New Roman"/>
              <a:cs typeface="Times New Roman"/>
            </a:endParaRPr>
          </a:p>
          <a:p>
            <a:pPr marL="342900" indent="-342900">
              <a:buFont typeface="Wingdings" panose="020B0604020202020204" pitchFamily="34" charset="0"/>
              <a:buChar char="ü"/>
            </a:pPr>
            <a:r>
              <a:rPr lang="en-US" sz="2300" b="1" i="1" dirty="0">
                <a:latin typeface="Times New Roman"/>
                <a:cs typeface="Times New Roman"/>
              </a:rPr>
              <a:t>Attributes :-</a:t>
            </a:r>
            <a:endParaRPr lang="en-US" dirty="0">
              <a:cs typeface="Calibri"/>
            </a:endParaRPr>
          </a:p>
          <a:p>
            <a:r>
              <a:rPr lang="en-US" sz="2000" dirty="0" err="1">
                <a:latin typeface="Times New Roman"/>
                <a:ea typeface="+mn-lt"/>
                <a:cs typeface="+mn-lt"/>
              </a:rPr>
              <a:t>RegisterID</a:t>
            </a:r>
            <a:r>
              <a:rPr lang="en-US" sz="2000" dirty="0">
                <a:latin typeface="Times New Roman"/>
                <a:ea typeface="+mn-lt"/>
                <a:cs typeface="+mn-lt"/>
              </a:rPr>
              <a:t> – registration number of the customer.</a:t>
            </a:r>
          </a:p>
          <a:p>
            <a:r>
              <a:rPr lang="en-US" sz="2000" dirty="0" err="1">
                <a:latin typeface="Times New Roman"/>
                <a:ea typeface="+mn-lt"/>
                <a:cs typeface="+mn-lt"/>
              </a:rPr>
              <a:t>UserLoginID</a:t>
            </a:r>
            <a:r>
              <a:rPr lang="en-US" sz="2000" dirty="0">
                <a:latin typeface="Times New Roman"/>
                <a:ea typeface="+mn-lt"/>
                <a:cs typeface="+mn-lt"/>
              </a:rPr>
              <a:t> – given to the customer once he registers into online.</a:t>
            </a:r>
          </a:p>
          <a:p>
            <a:r>
              <a:rPr lang="en-US" sz="2000" dirty="0" err="1">
                <a:latin typeface="Times New Roman"/>
                <a:ea typeface="+mn-lt"/>
                <a:cs typeface="+mn-lt"/>
              </a:rPr>
              <a:t>UserName</a:t>
            </a:r>
            <a:r>
              <a:rPr lang="en-US" sz="2000" dirty="0">
                <a:latin typeface="Times New Roman"/>
                <a:ea typeface="+mn-lt"/>
                <a:cs typeface="+mn-lt"/>
              </a:rPr>
              <a:t> – 15 character name of the user.</a:t>
            </a:r>
          </a:p>
          <a:p>
            <a:r>
              <a:rPr lang="en-US" sz="2000" dirty="0">
                <a:latin typeface="Times New Roman"/>
                <a:ea typeface="+mn-lt"/>
                <a:cs typeface="+mn-lt"/>
              </a:rPr>
              <a:t> Password – hidden 12 characters which contains numerical, alphabet and symbols.</a:t>
            </a:r>
          </a:p>
          <a:p>
            <a:r>
              <a:rPr lang="en-US" sz="2000" dirty="0">
                <a:latin typeface="Times New Roman"/>
                <a:ea typeface="+mn-lt"/>
                <a:cs typeface="+mn-lt"/>
              </a:rPr>
              <a:t> </a:t>
            </a:r>
            <a:r>
              <a:rPr lang="en-US" sz="2000" dirty="0" err="1">
                <a:latin typeface="Times New Roman"/>
                <a:ea typeface="+mn-lt"/>
                <a:cs typeface="+mn-lt"/>
              </a:rPr>
              <a:t>Email_id</a:t>
            </a:r>
            <a:r>
              <a:rPr lang="en-US" sz="2000" dirty="0">
                <a:latin typeface="Times New Roman"/>
                <a:ea typeface="+mn-lt"/>
                <a:cs typeface="+mn-lt"/>
              </a:rPr>
              <a:t> – email address of the customer .</a:t>
            </a:r>
          </a:p>
          <a:p>
            <a:r>
              <a:rPr lang="en-US" sz="2000" dirty="0">
                <a:latin typeface="Times New Roman"/>
                <a:ea typeface="+mn-lt"/>
                <a:cs typeface="+mn-lt"/>
              </a:rPr>
              <a:t> Mobile_no1 – Current using mobile number of the customer.</a:t>
            </a:r>
          </a:p>
          <a:p>
            <a:r>
              <a:rPr lang="en-US" sz="2000" dirty="0">
                <a:latin typeface="Times New Roman"/>
                <a:ea typeface="+mn-lt"/>
                <a:cs typeface="+mn-lt"/>
              </a:rPr>
              <a:t> </a:t>
            </a:r>
            <a:r>
              <a:rPr lang="en-US" sz="2000" dirty="0" err="1">
                <a:latin typeface="Times New Roman"/>
                <a:ea typeface="+mn-lt"/>
                <a:cs typeface="+mn-lt"/>
              </a:rPr>
              <a:t>Customer_id</a:t>
            </a:r>
            <a:r>
              <a:rPr lang="en-US" sz="2000" dirty="0">
                <a:latin typeface="Times New Roman"/>
                <a:ea typeface="+mn-lt"/>
                <a:cs typeface="+mn-lt"/>
              </a:rPr>
              <a:t> – customer’s verification id with four characters (Ex : AD90).</a:t>
            </a:r>
          </a:p>
          <a:p>
            <a:pPr marL="342900" indent="-342900">
              <a:buFont typeface="Wingdings" panose="020B0604020202020204" pitchFamily="34" charset="0"/>
              <a:buChar char="ü"/>
            </a:pPr>
            <a:r>
              <a:rPr lang="en-US" sz="2000" b="1" i="1" dirty="0">
                <a:latin typeface="Times New Roman"/>
                <a:ea typeface="+mn-lt"/>
                <a:cs typeface="+mn-lt"/>
              </a:rPr>
              <a:t>Primary Key –</a:t>
            </a:r>
            <a:r>
              <a:rPr lang="en-US" sz="2000" dirty="0">
                <a:ea typeface="+mn-lt"/>
                <a:cs typeface="+mn-lt"/>
              </a:rPr>
              <a:t> </a:t>
            </a:r>
            <a:r>
              <a:rPr lang="en-US" sz="2000" dirty="0" err="1">
                <a:latin typeface="Times New Roman"/>
                <a:ea typeface="+mn-lt"/>
                <a:cs typeface="+mn-lt"/>
              </a:rPr>
              <a:t>RegisterID</a:t>
            </a:r>
            <a:endParaRPr lang="en-US" sz="2000" dirty="0">
              <a:latin typeface="Times New Roman"/>
              <a:ea typeface="+mn-lt"/>
              <a:cs typeface="+mn-lt"/>
            </a:endParaRPr>
          </a:p>
          <a:p>
            <a:pPr marL="342900" indent="-342900">
              <a:buFont typeface="Wingdings" panose="020B0604020202020204" pitchFamily="34" charset="0"/>
              <a:buChar char="ü"/>
            </a:pPr>
            <a:r>
              <a:rPr lang="en-US" sz="2000" b="1" i="1" dirty="0">
                <a:latin typeface="Times New Roman"/>
                <a:ea typeface="+mn-lt"/>
                <a:cs typeface="+mn-lt"/>
              </a:rPr>
              <a:t>Foreign Key –</a:t>
            </a:r>
            <a:r>
              <a:rPr lang="en-US" sz="2000" dirty="0">
                <a:ea typeface="+mn-lt"/>
                <a:cs typeface="+mn-lt"/>
              </a:rPr>
              <a:t> </a:t>
            </a:r>
            <a:r>
              <a:rPr lang="en-US" sz="2000" dirty="0" err="1">
                <a:latin typeface="Times New Roman"/>
                <a:ea typeface="+mn-lt"/>
                <a:cs typeface="+mn-lt"/>
              </a:rPr>
              <a:t>UserLoginID</a:t>
            </a:r>
            <a:r>
              <a:rPr lang="en-US" sz="2000" dirty="0">
                <a:latin typeface="Times New Roman"/>
                <a:ea typeface="+mn-lt"/>
                <a:cs typeface="+mn-lt"/>
              </a:rPr>
              <a:t>, </a:t>
            </a:r>
            <a:r>
              <a:rPr lang="en-US" sz="2000" dirty="0" err="1">
                <a:latin typeface="Times New Roman"/>
                <a:ea typeface="+mn-lt"/>
                <a:cs typeface="+mn-lt"/>
              </a:rPr>
              <a:t>Customer_id</a:t>
            </a:r>
          </a:p>
          <a:p>
            <a:pPr marL="342900" indent="-342900">
              <a:buFont typeface="Wingdings" panose="020B0604020202020204" pitchFamily="34" charset="0"/>
              <a:buChar char="Ø"/>
            </a:pPr>
            <a:r>
              <a:rPr lang="en-US" sz="2000" dirty="0">
                <a:ea typeface="+mn-lt"/>
                <a:cs typeface="+mn-lt"/>
              </a:rPr>
              <a:t>This entity set REGISTRATION contains the initial registration details of the customer.</a:t>
            </a:r>
            <a:endParaRPr lang="en-US" sz="2000" dirty="0">
              <a:latin typeface="Times New Roman"/>
              <a:cs typeface="Calibri" panose="020F0502020204030204"/>
            </a:endParaRPr>
          </a:p>
          <a:p>
            <a:pPr marL="342900" indent="-342900">
              <a:buFont typeface="Wingdings" panose="020B0604020202020204" pitchFamily="34" charset="0"/>
              <a:buChar char="ü"/>
            </a:pPr>
            <a:endParaRPr lang="en-US" sz="2000" dirty="0">
              <a:latin typeface="Times New Roman"/>
              <a:cs typeface="Calibri" panose="020F0502020204030204"/>
            </a:endParaRPr>
          </a:p>
          <a:p>
            <a:pPr marL="0" indent="0">
              <a:buNone/>
            </a:pPr>
            <a:endParaRPr lang="en-US" sz="2000" dirty="0">
              <a:latin typeface="Times New Roman"/>
              <a:cs typeface="Calibri" panose="020F0502020204030204"/>
            </a:endParaRPr>
          </a:p>
          <a:p>
            <a:pPr marL="342900" indent="-342900">
              <a:buFont typeface="Wingdings" panose="020B0604020202020204" pitchFamily="34" charset="0"/>
              <a:buChar char="ü"/>
            </a:pPr>
            <a:endParaRPr lang="en-US" sz="2300" b="1" i="1"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264469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4F4FC-80B9-4186-92CD-F1AAAD7C295C}"/>
              </a:ext>
            </a:extLst>
          </p:cNvPr>
          <p:cNvSpPr>
            <a:spLocks noGrp="1"/>
          </p:cNvSpPr>
          <p:nvPr>
            <p:ph idx="1"/>
          </p:nvPr>
        </p:nvSpPr>
        <p:spPr>
          <a:xfrm>
            <a:off x="838200" y="301625"/>
            <a:ext cx="10515600" cy="5875338"/>
          </a:xfrm>
        </p:spPr>
        <p:txBody>
          <a:bodyPr vert="horz" lIns="91440" tIns="45720" rIns="91440" bIns="45720" rtlCol="0" anchor="t">
            <a:normAutofit fontScale="85000" lnSpcReduction="20000"/>
          </a:bodyPr>
          <a:lstStyle/>
          <a:p>
            <a:pPr marL="0" indent="0">
              <a:buNone/>
            </a:pPr>
            <a:r>
              <a:rPr lang="en-US" b="1" dirty="0">
                <a:solidFill>
                  <a:srgbClr val="002060"/>
                </a:solidFill>
                <a:latin typeface="Times New Roman"/>
                <a:ea typeface="+mn-lt"/>
                <a:cs typeface="+mn-lt"/>
              </a:rPr>
              <a:t>6. </a:t>
            </a:r>
            <a:r>
              <a:rPr lang="en-US" b="1" dirty="0">
                <a:ea typeface="+mn-lt"/>
                <a:cs typeface="+mn-lt"/>
              </a:rPr>
              <a:t> </a:t>
            </a:r>
            <a:r>
              <a:rPr lang="en-US" b="1" dirty="0">
                <a:solidFill>
                  <a:srgbClr val="002060"/>
                </a:solidFill>
                <a:latin typeface="Times New Roman"/>
                <a:ea typeface="+mn-lt"/>
                <a:cs typeface="+mn-lt"/>
              </a:rPr>
              <a:t>USERLOGINS</a:t>
            </a:r>
            <a:r>
              <a:rPr lang="en-US" b="1" dirty="0">
                <a:ea typeface="+mn-lt"/>
                <a:cs typeface="+mn-lt"/>
              </a:rPr>
              <a:t> </a:t>
            </a:r>
            <a:r>
              <a:rPr lang="en-US" b="1" dirty="0">
                <a:solidFill>
                  <a:srgbClr val="002060"/>
                </a:solidFill>
                <a:latin typeface="Times New Roman"/>
                <a:ea typeface="+mn-lt"/>
                <a:cs typeface="+mn-lt"/>
              </a:rPr>
              <a:t>:</a:t>
            </a:r>
          </a:p>
          <a:p>
            <a:pPr>
              <a:buFont typeface="Wingdings" panose="020B0604020202020204" pitchFamily="34" charset="0"/>
              <a:buChar char="ü"/>
            </a:pPr>
            <a:r>
              <a:rPr lang="en-US" sz="2300" b="1" i="1" dirty="0">
                <a:latin typeface="Times New Roman"/>
                <a:cs typeface="Times New Roman"/>
              </a:rPr>
              <a:t>Attributes :-</a:t>
            </a:r>
          </a:p>
          <a:p>
            <a:pPr>
              <a:lnSpc>
                <a:spcPct val="110000"/>
              </a:lnSpc>
            </a:pPr>
            <a:r>
              <a:rPr lang="en-US" sz="2400" dirty="0" err="1">
                <a:latin typeface="Times New Roman"/>
                <a:ea typeface="+mn-lt"/>
                <a:cs typeface="+mn-lt"/>
              </a:rPr>
              <a:t>UserLoginID</a:t>
            </a:r>
            <a:r>
              <a:rPr lang="en-US" sz="2400" dirty="0">
                <a:latin typeface="Times New Roman"/>
                <a:ea typeface="+mn-lt"/>
                <a:cs typeface="+mn-lt"/>
              </a:rPr>
              <a:t> – gets the employee ID which is a 6 digit code.(Ex : 200001).</a:t>
            </a:r>
          </a:p>
          <a:p>
            <a:pPr>
              <a:lnSpc>
                <a:spcPct val="110000"/>
              </a:lnSpc>
            </a:pPr>
            <a:r>
              <a:rPr lang="en-US" sz="2400" dirty="0" err="1">
                <a:latin typeface="Times New Roman"/>
                <a:ea typeface="+mn-lt"/>
                <a:cs typeface="+mn-lt"/>
              </a:rPr>
              <a:t>UserName</a:t>
            </a:r>
            <a:r>
              <a:rPr lang="en-US" sz="2400" dirty="0">
                <a:latin typeface="Times New Roman"/>
                <a:ea typeface="+mn-lt"/>
                <a:cs typeface="+mn-lt"/>
              </a:rPr>
              <a:t> – 15 character name of the user.</a:t>
            </a:r>
          </a:p>
          <a:p>
            <a:pPr>
              <a:lnSpc>
                <a:spcPct val="110000"/>
              </a:lnSpc>
            </a:pPr>
            <a:r>
              <a:rPr lang="en-US" sz="2400" dirty="0">
                <a:latin typeface="Times New Roman"/>
                <a:ea typeface="+mn-lt"/>
                <a:cs typeface="+mn-lt"/>
              </a:rPr>
              <a:t> Password – hidden 12 characters which contains numerical, alphabet and symbols.</a:t>
            </a:r>
          </a:p>
          <a:p>
            <a:pPr>
              <a:buFont typeface="Wingdings" panose="020B0604020202020204" pitchFamily="34" charset="0"/>
              <a:buChar char="ü"/>
            </a:pPr>
            <a:r>
              <a:rPr lang="en-US" sz="2400" b="1" i="1" dirty="0">
                <a:latin typeface="Times New Roman"/>
                <a:ea typeface="+mn-lt"/>
                <a:cs typeface="+mn-lt"/>
              </a:rPr>
              <a:t>Primary Key –</a:t>
            </a:r>
            <a:r>
              <a:rPr lang="en-US" sz="2300" dirty="0">
                <a:ea typeface="+mn-lt"/>
                <a:cs typeface="+mn-lt"/>
              </a:rPr>
              <a:t> </a:t>
            </a:r>
            <a:r>
              <a:rPr lang="en-US" sz="2300" dirty="0" err="1">
                <a:ea typeface="+mn-lt"/>
                <a:cs typeface="+mn-lt"/>
              </a:rPr>
              <a:t>UserLoginID</a:t>
            </a:r>
            <a:endParaRPr lang="en-US" sz="2300" dirty="0" err="1">
              <a:solidFill>
                <a:srgbClr val="000000"/>
              </a:solidFill>
              <a:latin typeface="Calibri"/>
              <a:cs typeface="Calibri"/>
            </a:endParaRPr>
          </a:p>
          <a:p>
            <a:pPr>
              <a:buFont typeface="Wingdings" panose="020B0604020202020204" pitchFamily="34" charset="0"/>
              <a:buChar char="Ø"/>
            </a:pPr>
            <a:r>
              <a:rPr lang="en-US" sz="2300" dirty="0">
                <a:ea typeface="+mn-lt"/>
                <a:cs typeface="+mn-lt"/>
              </a:rPr>
              <a:t> This entity set USERLOGINS captures data for every login of the customer into the bank account.</a:t>
            </a:r>
            <a:endParaRPr lang="en-US" dirty="0">
              <a:cs typeface="Calibri" panose="020F0502020204030204"/>
            </a:endParaRPr>
          </a:p>
          <a:p>
            <a:pPr marL="0" indent="0">
              <a:buNone/>
            </a:pPr>
            <a:endParaRPr lang="en-US" b="1" dirty="0">
              <a:solidFill>
                <a:srgbClr val="002060"/>
              </a:solidFill>
              <a:latin typeface="Times New Roman"/>
              <a:ea typeface="+mn-lt"/>
              <a:cs typeface="+mn-lt"/>
            </a:endParaRPr>
          </a:p>
          <a:p>
            <a:pPr marL="0" indent="0">
              <a:buNone/>
            </a:pPr>
            <a:r>
              <a:rPr lang="en-US" b="1" dirty="0">
                <a:solidFill>
                  <a:srgbClr val="002060"/>
                </a:solidFill>
                <a:latin typeface="Times New Roman"/>
                <a:ea typeface="+mn-lt"/>
                <a:cs typeface="+mn-lt"/>
              </a:rPr>
              <a:t>7.  </a:t>
            </a:r>
            <a:r>
              <a:rPr lang="en-US" b="1" dirty="0" err="1">
                <a:solidFill>
                  <a:srgbClr val="002060"/>
                </a:solidFill>
                <a:latin typeface="Times New Roman"/>
                <a:ea typeface="+mn-lt"/>
                <a:cs typeface="+mn-lt"/>
              </a:rPr>
              <a:t>SecurityAnswers</a:t>
            </a:r>
            <a:r>
              <a:rPr lang="en-US" b="1" dirty="0">
                <a:solidFill>
                  <a:srgbClr val="002060"/>
                </a:solidFill>
                <a:latin typeface="Times New Roman"/>
                <a:ea typeface="+mn-lt"/>
                <a:cs typeface="+mn-lt"/>
              </a:rPr>
              <a:t> :</a:t>
            </a:r>
            <a:endParaRPr lang="en-US" dirty="0">
              <a:solidFill>
                <a:srgbClr val="000000"/>
              </a:solidFill>
              <a:latin typeface="Calibri"/>
              <a:ea typeface="+mn-lt"/>
              <a:cs typeface="+mn-lt"/>
            </a:endParaRPr>
          </a:p>
          <a:p>
            <a:pPr>
              <a:buFont typeface="Wingdings" panose="020B0604020202020204" pitchFamily="34" charset="0"/>
              <a:buChar char="ü"/>
            </a:pPr>
            <a:r>
              <a:rPr lang="en-US" sz="2400" b="1" i="1" dirty="0">
                <a:latin typeface="Times New Roman"/>
                <a:cs typeface="Times New Roman"/>
              </a:rPr>
              <a:t>Attributes :-</a:t>
            </a:r>
          </a:p>
          <a:p>
            <a:r>
              <a:rPr lang="en-US" sz="2400" dirty="0" err="1">
                <a:latin typeface="Times New Roman"/>
                <a:ea typeface="+mn-lt"/>
                <a:cs typeface="+mn-lt"/>
              </a:rPr>
              <a:t>UserLoginID</a:t>
            </a:r>
            <a:r>
              <a:rPr lang="en-US" sz="2400" dirty="0">
                <a:latin typeface="Times New Roman"/>
                <a:ea typeface="+mn-lt"/>
                <a:cs typeface="+mn-lt"/>
              </a:rPr>
              <a:t> – gets the employee ID which is a 6 digit code.(Ex : 200001).</a:t>
            </a:r>
          </a:p>
          <a:p>
            <a:r>
              <a:rPr lang="en-US" sz="2400" dirty="0" err="1">
                <a:latin typeface="Times New Roman"/>
                <a:ea typeface="+mn-lt"/>
                <a:cs typeface="+mn-lt"/>
              </a:rPr>
              <a:t>Security_Ans</a:t>
            </a:r>
            <a:r>
              <a:rPr lang="en-US" sz="2400" dirty="0">
                <a:latin typeface="Times New Roman"/>
                <a:ea typeface="+mn-lt"/>
                <a:cs typeface="+mn-lt"/>
              </a:rPr>
              <a:t> – One word answer for the </a:t>
            </a:r>
            <a:r>
              <a:rPr lang="en-US" sz="2400" dirty="0" err="1">
                <a:latin typeface="Times New Roman"/>
                <a:ea typeface="+mn-lt"/>
                <a:cs typeface="+mn-lt"/>
              </a:rPr>
              <a:t>sequrity</a:t>
            </a:r>
            <a:r>
              <a:rPr lang="en-US" sz="2400" dirty="0">
                <a:latin typeface="Times New Roman"/>
                <a:ea typeface="+mn-lt"/>
                <a:cs typeface="+mn-lt"/>
              </a:rPr>
              <a:t> questions.</a:t>
            </a:r>
          </a:p>
          <a:p>
            <a:r>
              <a:rPr lang="en-US" sz="2400" dirty="0" err="1">
                <a:latin typeface="Times New Roman"/>
                <a:ea typeface="+mn-lt"/>
                <a:cs typeface="+mn-lt"/>
              </a:rPr>
              <a:t>Security_QuestID</a:t>
            </a:r>
            <a:r>
              <a:rPr lang="en-US" sz="2400" dirty="0">
                <a:latin typeface="Times New Roman"/>
                <a:ea typeface="+mn-lt"/>
                <a:cs typeface="+mn-lt"/>
              </a:rPr>
              <a:t> – ID’s numbered from 1-20 indicates the question.</a:t>
            </a:r>
          </a:p>
          <a:p>
            <a:pPr>
              <a:buFont typeface="Wingdings" panose="020B0604020202020204" pitchFamily="34" charset="0"/>
              <a:buChar char="ü"/>
            </a:pPr>
            <a:r>
              <a:rPr lang="en-US" sz="2300" dirty="0">
                <a:ea typeface="+mn-lt"/>
                <a:cs typeface="+mn-lt"/>
              </a:rPr>
              <a:t> </a:t>
            </a:r>
            <a:r>
              <a:rPr lang="en-US" sz="2400" b="1" i="1" dirty="0">
                <a:latin typeface="Times New Roman"/>
                <a:ea typeface="+mn-lt"/>
                <a:cs typeface="+mn-lt"/>
              </a:rPr>
              <a:t>Primary Key –</a:t>
            </a:r>
            <a:r>
              <a:rPr lang="en-US" sz="2300" dirty="0">
                <a:ea typeface="+mn-lt"/>
                <a:cs typeface="+mn-lt"/>
              </a:rPr>
              <a:t> </a:t>
            </a:r>
            <a:r>
              <a:rPr lang="en-US" sz="2300" dirty="0" err="1">
                <a:ea typeface="+mn-lt"/>
                <a:cs typeface="+mn-lt"/>
              </a:rPr>
              <a:t>UserLoginID</a:t>
            </a:r>
            <a:endParaRPr lang="en-US" dirty="0" err="1">
              <a:ea typeface="+mn-lt"/>
              <a:cs typeface="+mn-lt"/>
            </a:endParaRPr>
          </a:p>
          <a:p>
            <a:pPr>
              <a:buFont typeface="Wingdings" panose="020B0604020202020204" pitchFamily="34" charset="0"/>
              <a:buChar char="Ø"/>
            </a:pPr>
            <a:r>
              <a:rPr lang="en-US" sz="2300" dirty="0">
                <a:ea typeface="+mn-lt"/>
                <a:cs typeface="+mn-lt"/>
              </a:rPr>
              <a:t> This entity set </a:t>
            </a:r>
            <a:r>
              <a:rPr lang="en-US" sz="2300" dirty="0" err="1">
                <a:ea typeface="+mn-lt"/>
                <a:cs typeface="+mn-lt"/>
              </a:rPr>
              <a:t>SecurityAnswers</a:t>
            </a:r>
            <a:r>
              <a:rPr lang="en-US" sz="2300" dirty="0">
                <a:ea typeface="+mn-lt"/>
                <a:cs typeface="+mn-lt"/>
              </a:rPr>
              <a:t> captures data for every login and the answers given by the customer.             </a:t>
            </a:r>
            <a:endParaRPr lang="en-US" dirty="0">
              <a:cs typeface="Calibri" panose="020F0502020204030204"/>
            </a:endParaRPr>
          </a:p>
          <a:p>
            <a:pPr>
              <a:buFont typeface="Wingdings" panose="020B0604020202020204" pitchFamily="34" charset="0"/>
              <a:buChar char="ü"/>
            </a:pPr>
            <a:endParaRPr lang="en-US" sz="2300" b="1" i="1" dirty="0">
              <a:solidFill>
                <a:srgbClr val="000000"/>
              </a:solidFill>
              <a:latin typeface="Times New Roman"/>
              <a:cs typeface="Times New Roman"/>
            </a:endParaRPr>
          </a:p>
          <a:p>
            <a:pPr>
              <a:buFont typeface="Wingdings" panose="020B0604020202020204" pitchFamily="34" charset="0"/>
              <a:buChar char="ü"/>
            </a:pPr>
            <a:endParaRPr lang="en-US" sz="2300" b="1" i="1" dirty="0">
              <a:solidFill>
                <a:srgbClr val="000000"/>
              </a:solidFill>
              <a:latin typeface="Times New Roman"/>
              <a:cs typeface="Times New Roman"/>
            </a:endParaRPr>
          </a:p>
          <a:p>
            <a:pPr marL="0" indent="0">
              <a:buNone/>
            </a:pPr>
            <a:endParaRPr lang="en-US" b="1" dirty="0">
              <a:solidFill>
                <a:srgbClr val="002060"/>
              </a:solidFill>
              <a:latin typeface="Times New Roman"/>
              <a:cs typeface="Calibri"/>
            </a:endParaRPr>
          </a:p>
          <a:p>
            <a:endParaRPr lang="en-US" dirty="0">
              <a:cs typeface="Calibri"/>
            </a:endParaRPr>
          </a:p>
        </p:txBody>
      </p:sp>
    </p:spTree>
    <p:extLst>
      <p:ext uri="{BB962C8B-B14F-4D97-AF65-F5344CB8AC3E}">
        <p14:creationId xmlns:p14="http://schemas.microsoft.com/office/powerpoint/2010/main" val="285386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1FA00-D01E-4329-B849-93758CD32A46}"/>
              </a:ext>
            </a:extLst>
          </p:cNvPr>
          <p:cNvSpPr>
            <a:spLocks noGrp="1"/>
          </p:cNvSpPr>
          <p:nvPr>
            <p:ph idx="1"/>
          </p:nvPr>
        </p:nvSpPr>
        <p:spPr>
          <a:xfrm>
            <a:off x="838200" y="281573"/>
            <a:ext cx="10515600" cy="5895390"/>
          </a:xfrm>
        </p:spPr>
        <p:txBody>
          <a:bodyPr vert="horz" lIns="91440" tIns="45720" rIns="91440" bIns="45720" rtlCol="0" anchor="t">
            <a:normAutofit fontScale="70000" lnSpcReduction="20000"/>
          </a:bodyPr>
          <a:lstStyle/>
          <a:p>
            <a:pPr marL="0" indent="0">
              <a:buNone/>
            </a:pPr>
            <a:r>
              <a:rPr lang="en-US" sz="3700" b="1" dirty="0">
                <a:solidFill>
                  <a:srgbClr val="002060"/>
                </a:solidFill>
                <a:latin typeface="Times New Roman"/>
                <a:ea typeface="+mn-lt"/>
                <a:cs typeface="+mn-lt"/>
              </a:rPr>
              <a:t>8.  </a:t>
            </a:r>
            <a:r>
              <a:rPr lang="en-US" sz="3700" b="1" dirty="0" err="1">
                <a:solidFill>
                  <a:srgbClr val="002060"/>
                </a:solidFill>
                <a:latin typeface="Times New Roman"/>
                <a:ea typeface="+mn-lt"/>
                <a:cs typeface="+mn-lt"/>
              </a:rPr>
              <a:t>SecurityQuestions</a:t>
            </a:r>
            <a:r>
              <a:rPr lang="en-US" sz="3700" b="1" dirty="0">
                <a:solidFill>
                  <a:srgbClr val="002060"/>
                </a:solidFill>
                <a:latin typeface="Times New Roman"/>
                <a:ea typeface="+mn-lt"/>
                <a:cs typeface="+mn-lt"/>
              </a:rPr>
              <a:t> :</a:t>
            </a:r>
          </a:p>
          <a:p>
            <a:pPr>
              <a:buFont typeface="Wingdings" panose="020B0604020202020204" pitchFamily="34" charset="0"/>
              <a:buChar char="ü"/>
            </a:pPr>
            <a:r>
              <a:rPr lang="en-US" sz="3000" b="1" i="1" dirty="0">
                <a:latin typeface="Times New Roman"/>
                <a:cs typeface="Times New Roman"/>
              </a:rPr>
              <a:t>Attributes :-</a:t>
            </a:r>
          </a:p>
          <a:p>
            <a:r>
              <a:rPr lang="en-US" b="1" i="1" dirty="0">
                <a:ea typeface="+mn-lt"/>
                <a:cs typeface="+mn-lt"/>
              </a:rPr>
              <a:t> </a:t>
            </a:r>
            <a:r>
              <a:rPr lang="en-US" sz="2900" dirty="0" err="1">
                <a:latin typeface="Times New Roman"/>
                <a:ea typeface="+mn-lt"/>
                <a:cs typeface="+mn-lt"/>
              </a:rPr>
              <a:t>Security_QuestID</a:t>
            </a:r>
            <a:r>
              <a:rPr lang="en-US" sz="2900" dirty="0">
                <a:latin typeface="Times New Roman"/>
                <a:ea typeface="+mn-lt"/>
                <a:cs typeface="+mn-lt"/>
              </a:rPr>
              <a:t> – ID’s numbered from 1-20 indicates the question.</a:t>
            </a:r>
          </a:p>
          <a:p>
            <a:r>
              <a:rPr lang="en-US" sz="2900" dirty="0" err="1">
                <a:latin typeface="Times New Roman"/>
                <a:ea typeface="+mn-lt"/>
                <a:cs typeface="+mn-lt"/>
              </a:rPr>
              <a:t>Security_Questions</a:t>
            </a:r>
            <a:r>
              <a:rPr lang="en-US" sz="2900" dirty="0">
                <a:latin typeface="Times New Roman"/>
                <a:ea typeface="+mn-lt"/>
                <a:cs typeface="+mn-lt"/>
              </a:rPr>
              <a:t> -  Questions for the customer for security reasons.</a:t>
            </a:r>
          </a:p>
          <a:p>
            <a:pPr>
              <a:buFont typeface="Wingdings" panose="020B0604020202020204" pitchFamily="34" charset="0"/>
              <a:buChar char="ü"/>
            </a:pPr>
            <a:r>
              <a:rPr lang="en-US" sz="3100" b="1" i="1" dirty="0">
                <a:latin typeface="Times New Roman"/>
                <a:ea typeface="+mn-lt"/>
                <a:cs typeface="+mn-lt"/>
              </a:rPr>
              <a:t>Primary Key –</a:t>
            </a:r>
            <a:r>
              <a:rPr lang="en-US" dirty="0">
                <a:ea typeface="+mn-lt"/>
                <a:cs typeface="+mn-lt"/>
              </a:rPr>
              <a:t> </a:t>
            </a:r>
            <a:r>
              <a:rPr lang="en-US" dirty="0" err="1">
                <a:ea typeface="+mn-lt"/>
                <a:cs typeface="+mn-lt"/>
              </a:rPr>
              <a:t>Security_QuestID</a:t>
            </a:r>
            <a:r>
              <a:rPr lang="en-US" dirty="0">
                <a:ea typeface="+mn-lt"/>
                <a:cs typeface="+mn-lt"/>
              </a:rPr>
              <a:t>.</a:t>
            </a:r>
            <a:endParaRPr lang="en-US" dirty="0">
              <a:cs typeface="Calibri" panose="020F0502020204030204"/>
            </a:endParaRPr>
          </a:p>
          <a:p>
            <a:pPr>
              <a:buFont typeface="Wingdings" panose="020B0604020202020204" pitchFamily="34" charset="0"/>
              <a:buChar char="Ø"/>
            </a:pPr>
            <a:r>
              <a:rPr lang="en-US" dirty="0">
                <a:ea typeface="+mn-lt"/>
                <a:cs typeface="+mn-lt"/>
              </a:rPr>
              <a:t> This entity set </a:t>
            </a:r>
            <a:r>
              <a:rPr lang="en-US" dirty="0" err="1">
                <a:ea typeface="+mn-lt"/>
                <a:cs typeface="+mn-lt"/>
              </a:rPr>
              <a:t>SecurityQuestions</a:t>
            </a:r>
            <a:r>
              <a:rPr lang="en-US" dirty="0">
                <a:ea typeface="+mn-lt"/>
                <a:cs typeface="+mn-lt"/>
              </a:rPr>
              <a:t> has the permanent information of security Questions.</a:t>
            </a:r>
            <a:endParaRPr lang="en-US" dirty="0">
              <a:cs typeface="Calibri"/>
            </a:endParaRPr>
          </a:p>
          <a:p>
            <a:pPr marL="0" indent="0">
              <a:buNone/>
            </a:pPr>
            <a:endParaRPr lang="en-US" sz="3700" b="1" dirty="0">
              <a:solidFill>
                <a:srgbClr val="002060"/>
              </a:solidFill>
              <a:latin typeface="Times New Roman"/>
              <a:ea typeface="+mn-lt"/>
              <a:cs typeface="+mn-lt"/>
            </a:endParaRPr>
          </a:p>
          <a:p>
            <a:pPr marL="0" indent="0">
              <a:buNone/>
            </a:pPr>
            <a:r>
              <a:rPr lang="en-US" sz="3700" b="1" dirty="0">
                <a:solidFill>
                  <a:srgbClr val="002060"/>
                </a:solidFill>
                <a:latin typeface="Times New Roman"/>
                <a:ea typeface="+mn-lt"/>
                <a:cs typeface="+mn-lt"/>
              </a:rPr>
              <a:t>9.  CARD-DETAILS :</a:t>
            </a:r>
            <a:endParaRPr lang="en-US" dirty="0"/>
          </a:p>
          <a:p>
            <a:pPr>
              <a:buFont typeface="Wingdings" panose="020B0604020202020204" pitchFamily="34" charset="0"/>
              <a:buChar char="ü"/>
            </a:pPr>
            <a:r>
              <a:rPr lang="en-US" sz="3000" b="1" i="1" dirty="0">
                <a:latin typeface="Times New Roman"/>
                <a:cs typeface="Times New Roman"/>
              </a:rPr>
              <a:t>Attributes :-</a:t>
            </a:r>
          </a:p>
          <a:p>
            <a:r>
              <a:rPr lang="en-US" sz="2900" dirty="0" err="1">
                <a:latin typeface="Times New Roman"/>
                <a:ea typeface="+mn-lt"/>
                <a:cs typeface="+mn-lt"/>
              </a:rPr>
              <a:t>AccountID</a:t>
            </a:r>
            <a:r>
              <a:rPr lang="en-US" sz="2900" dirty="0">
                <a:latin typeface="Times New Roman"/>
                <a:ea typeface="+mn-lt"/>
                <a:cs typeface="+mn-lt"/>
              </a:rPr>
              <a:t> –gets the account number which is a 12 digit code.(Ex : 5687 7890 4567). .</a:t>
            </a:r>
          </a:p>
          <a:p>
            <a:r>
              <a:rPr lang="en-US" sz="2900" dirty="0" err="1">
                <a:latin typeface="Times New Roman"/>
                <a:ea typeface="+mn-lt"/>
                <a:cs typeface="+mn-lt"/>
              </a:rPr>
              <a:t>CardHolder</a:t>
            </a:r>
            <a:r>
              <a:rPr lang="en-US" sz="2900" dirty="0">
                <a:latin typeface="Times New Roman"/>
                <a:ea typeface="+mn-lt"/>
                <a:cs typeface="+mn-lt"/>
              </a:rPr>
              <a:t> -  Name of the card holder present in the ATM card.</a:t>
            </a:r>
          </a:p>
          <a:p>
            <a:r>
              <a:rPr lang="en-US" sz="2900" dirty="0" err="1">
                <a:latin typeface="Times New Roman"/>
                <a:ea typeface="+mn-lt"/>
                <a:cs typeface="+mn-lt"/>
              </a:rPr>
              <a:t>CardType</a:t>
            </a:r>
            <a:r>
              <a:rPr lang="en-US" sz="2900" dirty="0">
                <a:latin typeface="Times New Roman"/>
                <a:ea typeface="+mn-lt"/>
                <a:cs typeface="+mn-lt"/>
              </a:rPr>
              <a:t> – type of the card (visa/debit/credit/</a:t>
            </a:r>
            <a:r>
              <a:rPr lang="en-US" sz="2900" dirty="0" err="1">
                <a:latin typeface="Times New Roman"/>
                <a:ea typeface="+mn-lt"/>
                <a:cs typeface="+mn-lt"/>
              </a:rPr>
              <a:t>Rupay</a:t>
            </a:r>
            <a:r>
              <a:rPr lang="en-US" sz="2900" dirty="0">
                <a:latin typeface="Times New Roman"/>
                <a:ea typeface="+mn-lt"/>
                <a:cs typeface="+mn-lt"/>
              </a:rPr>
              <a:t>).</a:t>
            </a:r>
          </a:p>
          <a:p>
            <a:r>
              <a:rPr lang="en-US" sz="2900" dirty="0">
                <a:latin typeface="Times New Roman"/>
                <a:ea typeface="+mn-lt"/>
                <a:cs typeface="+mn-lt"/>
              </a:rPr>
              <a:t>CCV – Three digit pin code in the ATM card.</a:t>
            </a:r>
          </a:p>
          <a:p>
            <a:r>
              <a:rPr lang="en-US" sz="2900" dirty="0">
                <a:latin typeface="Times New Roman"/>
                <a:ea typeface="+mn-lt"/>
                <a:cs typeface="+mn-lt"/>
              </a:rPr>
              <a:t> </a:t>
            </a:r>
            <a:r>
              <a:rPr lang="en-US" sz="2900" dirty="0" err="1">
                <a:latin typeface="Times New Roman"/>
                <a:ea typeface="+mn-lt"/>
                <a:cs typeface="+mn-lt"/>
              </a:rPr>
              <a:t>ExpiryDate</a:t>
            </a:r>
            <a:r>
              <a:rPr lang="en-US" sz="2900" dirty="0">
                <a:latin typeface="Times New Roman"/>
                <a:ea typeface="+mn-lt"/>
                <a:cs typeface="+mn-lt"/>
              </a:rPr>
              <a:t> – Date of Expiration of the card.</a:t>
            </a:r>
          </a:p>
          <a:p>
            <a:pPr>
              <a:buFont typeface="Wingdings" panose="020B0604020202020204" pitchFamily="34" charset="0"/>
              <a:buChar char="ü"/>
            </a:pPr>
            <a:r>
              <a:rPr lang="en-US" dirty="0">
                <a:ea typeface="+mn-lt"/>
                <a:cs typeface="+mn-lt"/>
              </a:rPr>
              <a:t> </a:t>
            </a:r>
            <a:r>
              <a:rPr lang="en-US" sz="3000" b="1" i="1" dirty="0">
                <a:latin typeface="Times New Roman"/>
                <a:ea typeface="+mn-lt"/>
                <a:cs typeface="+mn-lt"/>
              </a:rPr>
              <a:t>Primary Key</a:t>
            </a:r>
            <a:r>
              <a:rPr lang="en-US" b="1" i="1" dirty="0">
                <a:ea typeface="+mn-lt"/>
                <a:cs typeface="+mn-lt"/>
              </a:rPr>
              <a:t> </a:t>
            </a:r>
            <a:r>
              <a:rPr lang="en-US" dirty="0">
                <a:ea typeface="+mn-lt"/>
                <a:cs typeface="+mn-lt"/>
              </a:rPr>
              <a:t>– CCV.</a:t>
            </a:r>
            <a:endParaRPr lang="en-US" dirty="0">
              <a:cs typeface="Calibri" panose="020F0502020204030204"/>
            </a:endParaRPr>
          </a:p>
          <a:p>
            <a:pPr>
              <a:buFont typeface="Wingdings" panose="020B0604020202020204" pitchFamily="34" charset="0"/>
              <a:buChar char="Ø"/>
            </a:pPr>
            <a:r>
              <a:rPr lang="en-US" dirty="0">
                <a:ea typeface="+mn-lt"/>
                <a:cs typeface="+mn-lt"/>
              </a:rPr>
              <a:t> This entity set CARD-DETAILS has the details of the ATM card.</a:t>
            </a:r>
            <a:endParaRPr lang="en-US" dirty="0">
              <a:cs typeface="Calibri"/>
            </a:endParaRPr>
          </a:p>
          <a:p>
            <a:endParaRPr lang="en-US" dirty="0">
              <a:cs typeface="Calibri"/>
            </a:endParaRPr>
          </a:p>
        </p:txBody>
      </p:sp>
    </p:spTree>
    <p:extLst>
      <p:ext uri="{BB962C8B-B14F-4D97-AF65-F5344CB8AC3E}">
        <p14:creationId xmlns:p14="http://schemas.microsoft.com/office/powerpoint/2010/main" val="420516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58B76-32BC-4963-8282-72DCB36E4AAC}"/>
              </a:ext>
            </a:extLst>
          </p:cNvPr>
          <p:cNvSpPr>
            <a:spLocks noGrp="1"/>
          </p:cNvSpPr>
          <p:nvPr>
            <p:ph idx="1"/>
          </p:nvPr>
        </p:nvSpPr>
        <p:spPr>
          <a:xfrm>
            <a:off x="838200" y="311652"/>
            <a:ext cx="10515600" cy="5865311"/>
          </a:xfrm>
        </p:spPr>
        <p:txBody>
          <a:bodyPr vert="horz" lIns="91440" tIns="45720" rIns="91440" bIns="45720" rtlCol="0" anchor="t">
            <a:normAutofit/>
          </a:bodyPr>
          <a:lstStyle/>
          <a:p>
            <a:pPr>
              <a:buNone/>
            </a:pPr>
            <a:r>
              <a:rPr lang="en-US" b="1" dirty="0">
                <a:solidFill>
                  <a:srgbClr val="002060"/>
                </a:solidFill>
                <a:latin typeface="Times New Roman"/>
                <a:ea typeface="+mn-lt"/>
                <a:cs typeface="+mn-lt"/>
              </a:rPr>
              <a:t>10.  LOAN-DETAILS :</a:t>
            </a:r>
          </a:p>
          <a:p>
            <a:pPr>
              <a:buFont typeface="Wingdings" panose="020B0604020202020204" pitchFamily="34" charset="0"/>
              <a:buChar char="ü"/>
            </a:pPr>
            <a:r>
              <a:rPr lang="en-US" sz="2300" b="1" i="1" dirty="0">
                <a:latin typeface="Times New Roman"/>
                <a:cs typeface="Times New Roman"/>
              </a:rPr>
              <a:t>Attributes :-</a:t>
            </a:r>
          </a:p>
          <a:p>
            <a:r>
              <a:rPr lang="en-US" sz="2200" dirty="0" err="1">
                <a:latin typeface="Times New Roman"/>
                <a:ea typeface="+mn-lt"/>
                <a:cs typeface="+mn-lt"/>
              </a:rPr>
              <a:t>LoanNumber</a:t>
            </a:r>
            <a:r>
              <a:rPr lang="en-US" sz="2200" dirty="0">
                <a:latin typeface="Times New Roman"/>
                <a:ea typeface="+mn-lt"/>
                <a:cs typeface="+mn-lt"/>
              </a:rPr>
              <a:t> – first two digit number defines the type of loan (Gold/personal/etc.,) and last character and two digits is specific.</a:t>
            </a:r>
          </a:p>
          <a:p>
            <a:r>
              <a:rPr lang="en-US" sz="2200" dirty="0" err="1">
                <a:latin typeface="Times New Roman"/>
                <a:ea typeface="+mn-lt"/>
                <a:cs typeface="+mn-lt"/>
              </a:rPr>
              <a:t>AccountID</a:t>
            </a:r>
            <a:r>
              <a:rPr lang="en-US" sz="2200" dirty="0">
                <a:latin typeface="Times New Roman"/>
                <a:ea typeface="+mn-lt"/>
                <a:cs typeface="+mn-lt"/>
              </a:rPr>
              <a:t> – gets the account number which is a 12 digit code.(Ex : 5687 7890 4567).</a:t>
            </a:r>
            <a:endParaRPr lang="en-US">
              <a:cs typeface="Calibri" panose="020F0502020204030204"/>
            </a:endParaRPr>
          </a:p>
          <a:p>
            <a:r>
              <a:rPr lang="en-US" sz="2200" dirty="0" err="1">
                <a:latin typeface="Times New Roman"/>
                <a:ea typeface="+mn-lt"/>
                <a:cs typeface="+mn-lt"/>
              </a:rPr>
              <a:t>LoanAmount</a:t>
            </a:r>
            <a:r>
              <a:rPr lang="en-US" sz="2200" dirty="0">
                <a:latin typeface="Times New Roman"/>
                <a:ea typeface="+mn-lt"/>
                <a:cs typeface="+mn-lt"/>
              </a:rPr>
              <a:t> – Approved loan amount to the customer.</a:t>
            </a:r>
          </a:p>
          <a:p>
            <a:r>
              <a:rPr lang="en-US" sz="2200" dirty="0" err="1">
                <a:latin typeface="Times New Roman"/>
                <a:ea typeface="+mn-lt"/>
                <a:cs typeface="+mn-lt"/>
              </a:rPr>
              <a:t>InterestRate</a:t>
            </a:r>
            <a:r>
              <a:rPr lang="en-US" sz="2200" dirty="0">
                <a:latin typeface="Times New Roman"/>
                <a:ea typeface="+mn-lt"/>
                <a:cs typeface="+mn-lt"/>
              </a:rPr>
              <a:t> – rate of interest as per the loan number.</a:t>
            </a:r>
          </a:p>
          <a:p>
            <a:r>
              <a:rPr lang="en-US" sz="2200" dirty="0" err="1">
                <a:latin typeface="Times New Roman"/>
                <a:ea typeface="+mn-lt"/>
                <a:cs typeface="+mn-lt"/>
              </a:rPr>
              <a:t>LoanApprovalID</a:t>
            </a:r>
            <a:r>
              <a:rPr lang="en-US" sz="2200" dirty="0">
                <a:latin typeface="Times New Roman"/>
                <a:ea typeface="+mn-lt"/>
                <a:cs typeface="+mn-lt"/>
              </a:rPr>
              <a:t> – specific number given as soon as the loan approved.</a:t>
            </a:r>
          </a:p>
          <a:p>
            <a:pPr>
              <a:buFont typeface="Wingdings" panose="020B0604020202020204" pitchFamily="34" charset="0"/>
              <a:buChar char="ü"/>
            </a:pPr>
            <a:r>
              <a:rPr lang="en-US" sz="2100" b="1" i="1" dirty="0">
                <a:latin typeface="Times New Roman"/>
                <a:ea typeface="+mn-lt"/>
                <a:cs typeface="+mn-lt"/>
              </a:rPr>
              <a:t>Primary Key</a:t>
            </a:r>
            <a:r>
              <a:rPr lang="en-US" b="1" i="1" dirty="0">
                <a:ea typeface="+mn-lt"/>
                <a:cs typeface="+mn-lt"/>
              </a:rPr>
              <a:t> </a:t>
            </a:r>
            <a:r>
              <a:rPr lang="en-US" dirty="0">
                <a:ea typeface="+mn-lt"/>
                <a:cs typeface="+mn-lt"/>
              </a:rPr>
              <a:t>– </a:t>
            </a:r>
            <a:r>
              <a:rPr lang="en-US" sz="2200" dirty="0" err="1">
                <a:latin typeface="Times New Roman"/>
                <a:ea typeface="+mn-lt"/>
                <a:cs typeface="+mn-lt"/>
              </a:rPr>
              <a:t>LoanNumber</a:t>
            </a:r>
            <a:r>
              <a:rPr lang="en-US" sz="2200" dirty="0">
                <a:latin typeface="Times New Roman"/>
                <a:ea typeface="+mn-lt"/>
                <a:cs typeface="+mn-lt"/>
              </a:rPr>
              <a:t>.</a:t>
            </a:r>
          </a:p>
          <a:p>
            <a:pPr>
              <a:buFont typeface="Wingdings" panose="020B0604020202020204" pitchFamily="34" charset="0"/>
              <a:buChar char="Ø"/>
            </a:pPr>
            <a:r>
              <a:rPr lang="en-US" sz="2200" dirty="0">
                <a:latin typeface="Times New Roman"/>
                <a:ea typeface="+mn-lt"/>
                <a:cs typeface="+mn-lt"/>
              </a:rPr>
              <a:t>This entity set LOAN-DETAILS stores the details of the loan offered by the bank.</a:t>
            </a:r>
          </a:p>
          <a:p>
            <a:pPr marL="0" indent="0">
              <a:buNone/>
            </a:pPr>
            <a:endParaRPr lang="en-US" dirty="0">
              <a:cs typeface="Calibri" panose="020F0502020204030204"/>
            </a:endParaRPr>
          </a:p>
        </p:txBody>
      </p:sp>
    </p:spTree>
    <p:extLst>
      <p:ext uri="{BB962C8B-B14F-4D97-AF65-F5344CB8AC3E}">
        <p14:creationId xmlns:p14="http://schemas.microsoft.com/office/powerpoint/2010/main" val="85778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F091A-DE6D-48FC-B084-1F43C1249557}"/>
              </a:ext>
            </a:extLst>
          </p:cNvPr>
          <p:cNvSpPr>
            <a:spLocks noGrp="1"/>
          </p:cNvSpPr>
          <p:nvPr>
            <p:ph idx="1"/>
          </p:nvPr>
        </p:nvSpPr>
        <p:spPr>
          <a:xfrm>
            <a:off x="838200" y="331704"/>
            <a:ext cx="10515600" cy="5845259"/>
          </a:xfrm>
        </p:spPr>
        <p:txBody>
          <a:bodyPr vert="horz" lIns="91440" tIns="45720" rIns="91440" bIns="45720" rtlCol="0" anchor="t">
            <a:normAutofit fontScale="77500" lnSpcReduction="20000"/>
          </a:bodyPr>
          <a:lstStyle/>
          <a:p>
            <a:pPr>
              <a:buNone/>
            </a:pPr>
            <a:r>
              <a:rPr lang="en-US" sz="4000" b="1" dirty="0">
                <a:solidFill>
                  <a:srgbClr val="002060"/>
                </a:solidFill>
                <a:latin typeface="Times New Roman"/>
                <a:ea typeface="+mn-lt"/>
                <a:cs typeface="+mn-lt"/>
              </a:rPr>
              <a:t>11.  TRANSACTION :</a:t>
            </a:r>
          </a:p>
          <a:p>
            <a:pPr>
              <a:buFont typeface="Wingdings" panose="020B0604020202020204" pitchFamily="34" charset="0"/>
              <a:buChar char="ü"/>
            </a:pPr>
            <a:r>
              <a:rPr lang="en-US" sz="3300" b="1" i="1" dirty="0">
                <a:latin typeface="Times New Roman"/>
                <a:cs typeface="Times New Roman"/>
              </a:rPr>
              <a:t>Attributes :-</a:t>
            </a:r>
          </a:p>
          <a:p>
            <a:r>
              <a:rPr lang="en-US" dirty="0">
                <a:ea typeface="+mn-lt"/>
                <a:cs typeface="+mn-lt"/>
              </a:rPr>
              <a:t> </a:t>
            </a:r>
            <a:r>
              <a:rPr lang="en-US" dirty="0" err="1">
                <a:ea typeface="+mn-lt"/>
                <a:cs typeface="+mn-lt"/>
              </a:rPr>
              <a:t>TransactionID</a:t>
            </a:r>
            <a:r>
              <a:rPr lang="en-US" dirty="0">
                <a:ea typeface="+mn-lt"/>
                <a:cs typeface="+mn-lt"/>
              </a:rPr>
              <a:t> – unique transaction id for each transaction.</a:t>
            </a:r>
            <a:endParaRPr lang="en-US" dirty="0">
              <a:cs typeface="Calibri" panose="020F0502020204030204"/>
            </a:endParaRPr>
          </a:p>
          <a:p>
            <a:r>
              <a:rPr lang="en-US" dirty="0">
                <a:ea typeface="+mn-lt"/>
                <a:cs typeface="+mn-lt"/>
              </a:rPr>
              <a:t> </a:t>
            </a:r>
            <a:r>
              <a:rPr lang="en-US" dirty="0" err="1">
                <a:ea typeface="+mn-lt"/>
                <a:cs typeface="+mn-lt"/>
              </a:rPr>
              <a:t>TransactionDate</a:t>
            </a:r>
            <a:r>
              <a:rPr lang="en-US" dirty="0">
                <a:ea typeface="+mn-lt"/>
                <a:cs typeface="+mn-lt"/>
              </a:rPr>
              <a:t>, </a:t>
            </a:r>
            <a:r>
              <a:rPr lang="en-US" dirty="0" err="1">
                <a:ea typeface="+mn-lt"/>
                <a:cs typeface="+mn-lt"/>
              </a:rPr>
              <a:t>TransactionTime</a:t>
            </a:r>
            <a:r>
              <a:rPr lang="en-US" dirty="0">
                <a:ea typeface="+mn-lt"/>
                <a:cs typeface="+mn-lt"/>
              </a:rPr>
              <a:t> – date and time of the transaction.</a:t>
            </a:r>
            <a:endParaRPr lang="en-US" dirty="0">
              <a:cs typeface="Calibri" panose="020F0502020204030204"/>
            </a:endParaRPr>
          </a:p>
          <a:p>
            <a:r>
              <a:rPr lang="en-US" dirty="0">
                <a:ea typeface="+mn-lt"/>
                <a:cs typeface="+mn-lt"/>
              </a:rPr>
              <a:t> </a:t>
            </a:r>
            <a:r>
              <a:rPr lang="en-US" dirty="0" err="1">
                <a:ea typeface="+mn-lt"/>
                <a:cs typeface="+mn-lt"/>
              </a:rPr>
              <a:t>Customer_id</a:t>
            </a:r>
            <a:r>
              <a:rPr lang="en-US" dirty="0">
                <a:ea typeface="+mn-lt"/>
                <a:cs typeface="+mn-lt"/>
              </a:rPr>
              <a:t>– customer’s verification id with four characters (Ex : AD90).</a:t>
            </a:r>
            <a:endParaRPr lang="en-US" dirty="0">
              <a:cs typeface="Calibri" panose="020F0502020204030204"/>
            </a:endParaRPr>
          </a:p>
          <a:p>
            <a:r>
              <a:rPr lang="en-US" dirty="0">
                <a:ea typeface="+mn-lt"/>
                <a:cs typeface="+mn-lt"/>
              </a:rPr>
              <a:t> </a:t>
            </a:r>
            <a:r>
              <a:rPr lang="en-US" dirty="0" err="1">
                <a:ea typeface="+mn-lt"/>
                <a:cs typeface="+mn-lt"/>
              </a:rPr>
              <a:t>TransactionType</a:t>
            </a:r>
            <a:r>
              <a:rPr lang="en-US" dirty="0">
                <a:ea typeface="+mn-lt"/>
                <a:cs typeface="+mn-lt"/>
              </a:rPr>
              <a:t> – defines the type of transaction(deposit/withdrawal).</a:t>
            </a:r>
            <a:endParaRPr lang="en-US" dirty="0">
              <a:cs typeface="Calibri" panose="020F0502020204030204"/>
            </a:endParaRPr>
          </a:p>
          <a:p>
            <a:r>
              <a:rPr lang="en-US" dirty="0">
                <a:ea typeface="+mn-lt"/>
                <a:cs typeface="+mn-lt"/>
              </a:rPr>
              <a:t> </a:t>
            </a:r>
            <a:r>
              <a:rPr lang="en-US" dirty="0" err="1">
                <a:ea typeface="+mn-lt"/>
                <a:cs typeface="+mn-lt"/>
              </a:rPr>
              <a:t>TransactionAmount</a:t>
            </a:r>
            <a:r>
              <a:rPr lang="en-US" dirty="0">
                <a:ea typeface="+mn-lt"/>
                <a:cs typeface="+mn-lt"/>
              </a:rPr>
              <a:t> – total transaction amount deposited or </a:t>
            </a:r>
            <a:r>
              <a:rPr lang="en-US" dirty="0" err="1">
                <a:ea typeface="+mn-lt"/>
                <a:cs typeface="+mn-lt"/>
              </a:rPr>
              <a:t>withdrawed</a:t>
            </a:r>
            <a:r>
              <a:rPr lang="en-US" dirty="0">
                <a:ea typeface="+mn-lt"/>
                <a:cs typeface="+mn-lt"/>
              </a:rPr>
              <a:t>.</a:t>
            </a:r>
            <a:endParaRPr lang="en-US" dirty="0">
              <a:cs typeface="Calibri" panose="020F0502020204030204"/>
            </a:endParaRPr>
          </a:p>
          <a:p>
            <a:r>
              <a:rPr lang="en-US" dirty="0">
                <a:ea typeface="+mn-lt"/>
                <a:cs typeface="+mn-lt"/>
              </a:rPr>
              <a:t> </a:t>
            </a:r>
            <a:r>
              <a:rPr lang="en-US" dirty="0" err="1">
                <a:ea typeface="+mn-lt"/>
                <a:cs typeface="+mn-lt"/>
              </a:rPr>
              <a:t>NewBalance</a:t>
            </a:r>
            <a:r>
              <a:rPr lang="en-US" dirty="0">
                <a:ea typeface="+mn-lt"/>
                <a:cs typeface="+mn-lt"/>
              </a:rPr>
              <a:t> – Balance after each transaction.</a:t>
            </a:r>
            <a:endParaRPr lang="en-US" dirty="0">
              <a:cs typeface="Calibri" panose="020F0502020204030204"/>
            </a:endParaRPr>
          </a:p>
          <a:p>
            <a:r>
              <a:rPr lang="en-US" dirty="0">
                <a:ea typeface="+mn-lt"/>
                <a:cs typeface="+mn-lt"/>
              </a:rPr>
              <a:t> </a:t>
            </a:r>
            <a:r>
              <a:rPr lang="en-US" dirty="0" err="1">
                <a:ea typeface="+mn-lt"/>
                <a:cs typeface="+mn-lt"/>
              </a:rPr>
              <a:t>AccountID</a:t>
            </a:r>
            <a:r>
              <a:rPr lang="en-US" dirty="0">
                <a:ea typeface="+mn-lt"/>
                <a:cs typeface="+mn-lt"/>
              </a:rPr>
              <a:t> – gets the account number which is a 12 digit code.(Ex : 5687 7890 4567).</a:t>
            </a:r>
            <a:endParaRPr lang="en-US" dirty="0">
              <a:cs typeface="Calibri" panose="020F0502020204030204"/>
            </a:endParaRPr>
          </a:p>
          <a:p>
            <a:r>
              <a:rPr lang="en-US" dirty="0">
                <a:ea typeface="+mn-lt"/>
                <a:cs typeface="+mn-lt"/>
              </a:rPr>
              <a:t> </a:t>
            </a:r>
            <a:r>
              <a:rPr lang="en-US" dirty="0" err="1">
                <a:ea typeface="+mn-lt"/>
                <a:cs typeface="+mn-lt"/>
              </a:rPr>
              <a:t>UserLoginID</a:t>
            </a:r>
            <a:r>
              <a:rPr lang="en-US" dirty="0">
                <a:ea typeface="+mn-lt"/>
                <a:cs typeface="+mn-lt"/>
              </a:rPr>
              <a:t> – given to the customer once he registers into online.</a:t>
            </a:r>
            <a:endParaRPr lang="en-US" dirty="0">
              <a:cs typeface="Calibri" panose="020F0502020204030204"/>
            </a:endParaRPr>
          </a:p>
          <a:p>
            <a:r>
              <a:rPr lang="en-US" dirty="0" err="1">
                <a:ea typeface="+mn-lt"/>
                <a:cs typeface="+mn-lt"/>
              </a:rPr>
              <a:t>WithdrawalCount</a:t>
            </a:r>
            <a:r>
              <a:rPr lang="en-US" dirty="0">
                <a:ea typeface="+mn-lt"/>
                <a:cs typeface="+mn-lt"/>
              </a:rPr>
              <a:t> – Number of withdrawals per day ( max : 10).</a:t>
            </a:r>
          </a:p>
          <a:p>
            <a:r>
              <a:rPr lang="en-US" dirty="0">
                <a:ea typeface="+mn-lt"/>
                <a:cs typeface="+mn-lt"/>
              </a:rPr>
              <a:t> </a:t>
            </a:r>
            <a:r>
              <a:rPr lang="en-US" dirty="0" err="1">
                <a:ea typeface="+mn-lt"/>
                <a:cs typeface="+mn-lt"/>
              </a:rPr>
              <a:t>DepositCount</a:t>
            </a:r>
            <a:r>
              <a:rPr lang="en-US" dirty="0">
                <a:ea typeface="+mn-lt"/>
                <a:cs typeface="+mn-lt"/>
              </a:rPr>
              <a:t> – Maximum number of deposits per day ( max : 10).</a:t>
            </a:r>
            <a:endParaRPr lang="en-US">
              <a:cs typeface="Calibri" panose="020F0502020204030204"/>
            </a:endParaRPr>
          </a:p>
          <a:p>
            <a:pPr>
              <a:buFont typeface="Wingdings" panose="020B0604020202020204" pitchFamily="34" charset="0"/>
              <a:buChar char="ü"/>
            </a:pPr>
            <a:r>
              <a:rPr lang="en-US" sz="3000" b="1" i="1" dirty="0">
                <a:latin typeface="Times New Roman"/>
                <a:ea typeface="+mn-lt"/>
                <a:cs typeface="+mn-lt"/>
              </a:rPr>
              <a:t> Primary Key</a:t>
            </a:r>
            <a:r>
              <a:rPr lang="en-US" b="1" i="1" dirty="0">
                <a:ea typeface="+mn-lt"/>
                <a:cs typeface="+mn-lt"/>
              </a:rPr>
              <a:t> </a:t>
            </a:r>
            <a:r>
              <a:rPr lang="en-US" dirty="0">
                <a:ea typeface="+mn-lt"/>
                <a:cs typeface="+mn-lt"/>
              </a:rPr>
              <a:t>– </a:t>
            </a:r>
            <a:r>
              <a:rPr lang="en-US" dirty="0" err="1">
                <a:ea typeface="+mn-lt"/>
                <a:cs typeface="+mn-lt"/>
              </a:rPr>
              <a:t>TransactionID</a:t>
            </a:r>
            <a:r>
              <a:rPr lang="en-US" dirty="0">
                <a:ea typeface="+mn-lt"/>
                <a:cs typeface="+mn-lt"/>
              </a:rPr>
              <a:t>, </a:t>
            </a:r>
            <a:r>
              <a:rPr lang="en-US" dirty="0" err="1">
                <a:ea typeface="+mn-lt"/>
                <a:cs typeface="+mn-lt"/>
              </a:rPr>
              <a:t>AccountID</a:t>
            </a:r>
            <a:r>
              <a:rPr lang="en-US" dirty="0">
                <a:ea typeface="+mn-lt"/>
                <a:cs typeface="+mn-lt"/>
              </a:rPr>
              <a:t>.</a:t>
            </a:r>
            <a:endParaRPr lang="en-US" dirty="0">
              <a:cs typeface="Calibri" panose="020F0502020204030204"/>
            </a:endParaRPr>
          </a:p>
          <a:p>
            <a:pPr>
              <a:buFont typeface="Wingdings" panose="020B0604020202020204" pitchFamily="34" charset="0"/>
              <a:buChar char="ü"/>
            </a:pPr>
            <a:r>
              <a:rPr lang="en-US" sz="3000" b="1" i="1" dirty="0">
                <a:latin typeface="Times New Roman"/>
                <a:ea typeface="+mn-lt"/>
                <a:cs typeface="+mn-lt"/>
              </a:rPr>
              <a:t>Foreign Key </a:t>
            </a:r>
            <a:r>
              <a:rPr lang="en-US" b="1" i="1" dirty="0">
                <a:ea typeface="+mn-lt"/>
                <a:cs typeface="+mn-lt"/>
              </a:rPr>
              <a:t>– </a:t>
            </a:r>
            <a:r>
              <a:rPr lang="en-US" dirty="0" err="1">
                <a:ea typeface="+mn-lt"/>
                <a:cs typeface="+mn-lt"/>
              </a:rPr>
              <a:t>Customer_id</a:t>
            </a:r>
            <a:r>
              <a:rPr lang="en-US" dirty="0">
                <a:ea typeface="+mn-lt"/>
                <a:cs typeface="+mn-lt"/>
              </a:rPr>
              <a:t>, </a:t>
            </a:r>
            <a:r>
              <a:rPr lang="en-US" dirty="0" err="1">
                <a:ea typeface="+mn-lt"/>
                <a:cs typeface="+mn-lt"/>
              </a:rPr>
              <a:t>UserLoginID</a:t>
            </a:r>
            <a:endParaRPr lang="en-US" dirty="0" err="1">
              <a:cs typeface="Calibri" panose="020F0502020204030204"/>
            </a:endParaRPr>
          </a:p>
          <a:p>
            <a:pPr>
              <a:buFont typeface="Wingdings" panose="020B0604020202020204" pitchFamily="34" charset="0"/>
              <a:buChar char="Ø"/>
            </a:pPr>
            <a:r>
              <a:rPr lang="en-US" dirty="0">
                <a:ea typeface="+mn-lt"/>
                <a:cs typeface="+mn-lt"/>
              </a:rPr>
              <a:t> This entity set TRANSACTION has the information of every transaction and gets updated every time.</a:t>
            </a: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366524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AC6C3-D619-401C-A375-E1F8C2A1C941}"/>
              </a:ext>
            </a:extLst>
          </p:cNvPr>
          <p:cNvSpPr>
            <a:spLocks noGrp="1"/>
          </p:cNvSpPr>
          <p:nvPr>
            <p:ph idx="1"/>
          </p:nvPr>
        </p:nvSpPr>
        <p:spPr>
          <a:xfrm>
            <a:off x="427122" y="351758"/>
            <a:ext cx="10926678" cy="6376651"/>
          </a:xfrm>
        </p:spPr>
        <p:txBody>
          <a:bodyPr vert="horz" lIns="91440" tIns="45720" rIns="91440" bIns="45720" rtlCol="0" anchor="t">
            <a:normAutofit fontScale="70000" lnSpcReduction="20000"/>
          </a:bodyPr>
          <a:lstStyle/>
          <a:p>
            <a:pPr>
              <a:buNone/>
            </a:pPr>
            <a:r>
              <a:rPr lang="en-US" sz="3100" b="1" dirty="0">
                <a:solidFill>
                  <a:srgbClr val="002060"/>
                </a:solidFill>
                <a:latin typeface="Times New Roman"/>
                <a:ea typeface="+mn-lt"/>
                <a:cs typeface="+mn-lt"/>
              </a:rPr>
              <a:t>12.  </a:t>
            </a:r>
            <a:r>
              <a:rPr lang="en-US" sz="3100" b="1" dirty="0" err="1">
                <a:solidFill>
                  <a:srgbClr val="002060"/>
                </a:solidFill>
                <a:latin typeface="Times New Roman"/>
                <a:ea typeface="+mn-lt"/>
                <a:cs typeface="+mn-lt"/>
              </a:rPr>
              <a:t>FailedTransactionLog</a:t>
            </a:r>
            <a:r>
              <a:rPr lang="en-US" sz="3100" b="1" dirty="0">
                <a:solidFill>
                  <a:srgbClr val="002060"/>
                </a:solidFill>
                <a:latin typeface="Times New Roman"/>
                <a:ea typeface="+mn-lt"/>
                <a:cs typeface="+mn-lt"/>
              </a:rPr>
              <a:t> :</a:t>
            </a:r>
          </a:p>
          <a:p>
            <a:pPr>
              <a:buFont typeface="Wingdings" panose="020B0604020202020204" pitchFamily="34" charset="0"/>
              <a:buChar char="ü"/>
            </a:pPr>
            <a:r>
              <a:rPr lang="en-US" sz="2600" b="1" i="1" dirty="0">
                <a:latin typeface="Times New Roman"/>
                <a:cs typeface="Times New Roman"/>
              </a:rPr>
              <a:t>Attributes:-</a:t>
            </a:r>
          </a:p>
          <a:p>
            <a:r>
              <a:rPr lang="en-US" sz="3100" dirty="0">
                <a:latin typeface="Times New Roman"/>
                <a:ea typeface="+mn-lt"/>
                <a:cs typeface="+mn-lt"/>
              </a:rPr>
              <a:t> </a:t>
            </a:r>
            <a:r>
              <a:rPr lang="en-US" sz="3100" dirty="0" err="1">
                <a:latin typeface="Times New Roman"/>
                <a:ea typeface="+mn-lt"/>
                <a:cs typeface="+mn-lt"/>
              </a:rPr>
              <a:t>FailedTransaction_errorType</a:t>
            </a:r>
            <a:r>
              <a:rPr lang="en-US" sz="3100" dirty="0">
                <a:latin typeface="Times New Roman"/>
                <a:ea typeface="+mn-lt"/>
                <a:cs typeface="+mn-lt"/>
              </a:rPr>
              <a:t> – type of transaction error.</a:t>
            </a:r>
          </a:p>
          <a:p>
            <a:r>
              <a:rPr lang="en-US" sz="3100" dirty="0">
                <a:latin typeface="Times New Roman"/>
                <a:ea typeface="+mn-lt"/>
                <a:cs typeface="+mn-lt"/>
              </a:rPr>
              <a:t> </a:t>
            </a:r>
            <a:r>
              <a:rPr lang="en-US" sz="3100" dirty="0" err="1">
                <a:latin typeface="Times New Roman"/>
                <a:ea typeface="+mn-lt"/>
                <a:cs typeface="+mn-lt"/>
              </a:rPr>
              <a:t>FailedTranscationID</a:t>
            </a:r>
            <a:r>
              <a:rPr lang="en-US" sz="3100" dirty="0">
                <a:latin typeface="Times New Roman"/>
                <a:ea typeface="+mn-lt"/>
                <a:cs typeface="+mn-lt"/>
              </a:rPr>
              <a:t> –  transaction id defined in eight characters (Ex : 5674 8907) ,  the last eight numbers of  </a:t>
            </a:r>
            <a:r>
              <a:rPr lang="en-US" sz="3100" dirty="0" err="1">
                <a:latin typeface="Times New Roman"/>
                <a:ea typeface="+mn-lt"/>
                <a:cs typeface="+mn-lt"/>
              </a:rPr>
              <a:t>accountID</a:t>
            </a:r>
            <a:r>
              <a:rPr lang="en-US" sz="3100" dirty="0">
                <a:latin typeface="Times New Roman"/>
                <a:ea typeface="+mn-lt"/>
                <a:cs typeface="+mn-lt"/>
              </a:rPr>
              <a:t>.</a:t>
            </a:r>
          </a:p>
          <a:p>
            <a:pPr>
              <a:buFont typeface="Wingdings" panose="020B0604020202020204" pitchFamily="34" charset="0"/>
              <a:buChar char="ü"/>
            </a:pPr>
            <a:r>
              <a:rPr lang="en-US" sz="2400" b="1" i="1" dirty="0">
                <a:latin typeface="Times New Roman"/>
                <a:ea typeface="+mn-lt"/>
                <a:cs typeface="+mn-lt"/>
              </a:rPr>
              <a:t>Primary Key</a:t>
            </a:r>
            <a:r>
              <a:rPr lang="en-US" sz="3400" b="1" i="1" dirty="0">
                <a:latin typeface="Times New Roman"/>
                <a:ea typeface="+mn-lt"/>
                <a:cs typeface="+mn-lt"/>
              </a:rPr>
              <a:t> </a:t>
            </a:r>
            <a:r>
              <a:rPr lang="en-US" sz="2300" b="1" i="1" dirty="0">
                <a:latin typeface="Times New Roman"/>
                <a:ea typeface="+mn-lt"/>
                <a:cs typeface="+mn-lt"/>
              </a:rPr>
              <a:t>–</a:t>
            </a:r>
            <a:r>
              <a:rPr lang="en-US" dirty="0">
                <a:ea typeface="+mn-lt"/>
                <a:cs typeface="+mn-lt"/>
              </a:rPr>
              <a:t> </a:t>
            </a:r>
            <a:r>
              <a:rPr lang="en-US" sz="3100" dirty="0" err="1">
                <a:latin typeface="Times New Roman"/>
                <a:ea typeface="+mn-lt"/>
                <a:cs typeface="+mn-lt"/>
              </a:rPr>
              <a:t>FailedTransactionID</a:t>
            </a:r>
            <a:r>
              <a:rPr lang="en-US" sz="3100" dirty="0">
                <a:latin typeface="Times New Roman"/>
                <a:ea typeface="+mn-lt"/>
                <a:cs typeface="+mn-lt"/>
              </a:rPr>
              <a:t>.</a:t>
            </a:r>
          </a:p>
          <a:p>
            <a:pPr>
              <a:buFont typeface="Wingdings" panose="020B0604020202020204" pitchFamily="34" charset="0"/>
              <a:buChar char="Ø"/>
            </a:pPr>
            <a:r>
              <a:rPr lang="en-US" sz="3100" dirty="0">
                <a:latin typeface="Times New Roman"/>
                <a:ea typeface="+mn-lt"/>
                <a:cs typeface="+mn-lt"/>
              </a:rPr>
              <a:t>This entity set </a:t>
            </a:r>
            <a:r>
              <a:rPr lang="en-US" sz="3100" dirty="0" err="1">
                <a:latin typeface="Times New Roman"/>
                <a:ea typeface="+mn-lt"/>
                <a:cs typeface="+mn-lt"/>
              </a:rPr>
              <a:t>FailedTransactionLog</a:t>
            </a:r>
            <a:r>
              <a:rPr lang="en-US" sz="3100" dirty="0">
                <a:latin typeface="Times New Roman"/>
                <a:ea typeface="+mn-lt"/>
                <a:cs typeface="+mn-lt"/>
              </a:rPr>
              <a:t> captures the failed transaction information.</a:t>
            </a:r>
          </a:p>
          <a:p>
            <a:pPr marL="0" indent="0">
              <a:buNone/>
            </a:pPr>
            <a:endParaRPr lang="en-US" sz="2000" dirty="0">
              <a:latin typeface="Times New Roman"/>
              <a:cs typeface="Calibri" panose="020F0502020204030204"/>
            </a:endParaRPr>
          </a:p>
          <a:p>
            <a:pPr>
              <a:buNone/>
            </a:pPr>
            <a:r>
              <a:rPr lang="en-US" sz="3100" b="1" dirty="0">
                <a:solidFill>
                  <a:srgbClr val="002060"/>
                </a:solidFill>
                <a:latin typeface="Times New Roman"/>
                <a:ea typeface="+mn-lt"/>
                <a:cs typeface="+mn-lt"/>
              </a:rPr>
              <a:t>13. BILL-PAYMENTS :</a:t>
            </a:r>
          </a:p>
          <a:p>
            <a:pPr>
              <a:buFont typeface="Wingdings" panose="020B0604020202020204" pitchFamily="34" charset="0"/>
              <a:buChar char="ü"/>
            </a:pPr>
            <a:r>
              <a:rPr lang="en-US" sz="2600" b="1" i="1" dirty="0">
                <a:latin typeface="Times New Roman"/>
                <a:cs typeface="Times New Roman"/>
              </a:rPr>
              <a:t>Attributes :-</a:t>
            </a:r>
          </a:p>
          <a:p>
            <a:r>
              <a:rPr lang="en-US" sz="3100" dirty="0" err="1">
                <a:ea typeface="+mn-lt"/>
                <a:cs typeface="+mn-lt"/>
              </a:rPr>
              <a:t>BillPayment_no</a:t>
            </a:r>
            <a:r>
              <a:rPr lang="en-US" sz="3100" dirty="0">
                <a:ea typeface="+mn-lt"/>
                <a:cs typeface="+mn-lt"/>
              </a:rPr>
              <a:t>– payment number made through online.</a:t>
            </a:r>
          </a:p>
          <a:p>
            <a:r>
              <a:rPr lang="en-US" sz="3100" dirty="0" err="1">
                <a:ea typeface="+mn-lt"/>
                <a:cs typeface="+mn-lt"/>
              </a:rPr>
              <a:t>PaymentType</a:t>
            </a:r>
            <a:r>
              <a:rPr lang="en-US" sz="3100" dirty="0">
                <a:ea typeface="+mn-lt"/>
                <a:cs typeface="+mn-lt"/>
              </a:rPr>
              <a:t> –  type of payment that customer used.</a:t>
            </a:r>
          </a:p>
          <a:p>
            <a:r>
              <a:rPr lang="en-US" sz="3100" dirty="0" err="1">
                <a:ea typeface="+mn-lt"/>
                <a:cs typeface="+mn-lt"/>
              </a:rPr>
              <a:t>PaymentConfirmation</a:t>
            </a:r>
            <a:r>
              <a:rPr lang="en-US" sz="3100" dirty="0">
                <a:ea typeface="+mn-lt"/>
                <a:cs typeface="+mn-lt"/>
              </a:rPr>
              <a:t> – tells whether </a:t>
            </a:r>
            <a:r>
              <a:rPr lang="en-US" sz="3100" dirty="0" err="1">
                <a:ea typeface="+mn-lt"/>
                <a:cs typeface="+mn-lt"/>
              </a:rPr>
              <a:t>payement</a:t>
            </a:r>
            <a:r>
              <a:rPr lang="en-US" sz="3100" dirty="0">
                <a:ea typeface="+mn-lt"/>
                <a:cs typeface="+mn-lt"/>
              </a:rPr>
              <a:t> is success or not.</a:t>
            </a:r>
          </a:p>
          <a:p>
            <a:r>
              <a:rPr lang="en-US" sz="3100" dirty="0">
                <a:ea typeface="+mn-lt"/>
                <a:cs typeface="+mn-lt"/>
              </a:rPr>
              <a:t> </a:t>
            </a:r>
            <a:r>
              <a:rPr lang="en-US" sz="3100" dirty="0" err="1">
                <a:ea typeface="+mn-lt"/>
                <a:cs typeface="+mn-lt"/>
              </a:rPr>
              <a:t>PaymentAmount</a:t>
            </a:r>
            <a:r>
              <a:rPr lang="en-US" sz="3100" dirty="0">
                <a:ea typeface="+mn-lt"/>
                <a:cs typeface="+mn-lt"/>
              </a:rPr>
              <a:t> – total payment made by the customer</a:t>
            </a:r>
          </a:p>
          <a:p>
            <a:r>
              <a:rPr lang="en-US" sz="3100" dirty="0">
                <a:ea typeface="+mn-lt"/>
                <a:cs typeface="+mn-lt"/>
              </a:rPr>
              <a:t> </a:t>
            </a:r>
            <a:r>
              <a:rPr lang="en-US" sz="3100" dirty="0" err="1">
                <a:ea typeface="+mn-lt"/>
                <a:cs typeface="+mn-lt"/>
              </a:rPr>
              <a:t>Customer_id</a:t>
            </a:r>
            <a:r>
              <a:rPr lang="en-US" sz="3100" dirty="0">
                <a:ea typeface="+mn-lt"/>
                <a:cs typeface="+mn-lt"/>
              </a:rPr>
              <a:t> - customer’s verification id with four characters (Ex : AD90).</a:t>
            </a:r>
            <a:endParaRPr lang="en-US" dirty="0"/>
          </a:p>
          <a:p>
            <a:pPr>
              <a:buFont typeface="Wingdings" panose="020B0604020202020204" pitchFamily="34" charset="0"/>
              <a:buChar char="ü"/>
            </a:pPr>
            <a:r>
              <a:rPr lang="en-US" sz="2600" b="1" i="1" dirty="0">
                <a:latin typeface="Times New Roman"/>
                <a:cs typeface="Times New Roman"/>
              </a:rPr>
              <a:t>Primary Key</a:t>
            </a:r>
            <a:r>
              <a:rPr lang="en-US" b="1" i="1" dirty="0">
                <a:cs typeface="Calibri" panose="020F0502020204030204"/>
              </a:rPr>
              <a:t> -</a:t>
            </a:r>
            <a:r>
              <a:rPr lang="en-US" dirty="0">
                <a:cs typeface="Calibri" panose="020F0502020204030204"/>
              </a:rPr>
              <a:t> </a:t>
            </a:r>
            <a:r>
              <a:rPr lang="en-US" dirty="0" err="1">
                <a:cs typeface="Calibri" panose="020F0502020204030204"/>
              </a:rPr>
              <a:t>BillPayment_no</a:t>
            </a:r>
            <a:r>
              <a:rPr lang="en-US" dirty="0">
                <a:cs typeface="Calibri" panose="020F0502020204030204"/>
              </a:rPr>
              <a:t>.</a:t>
            </a:r>
          </a:p>
          <a:p>
            <a:pPr>
              <a:buFont typeface="Wingdings" panose="020B0604020202020204" pitchFamily="34" charset="0"/>
              <a:buChar char="ü"/>
            </a:pPr>
            <a:r>
              <a:rPr lang="en-US" sz="2600" b="1" i="1" dirty="0">
                <a:latin typeface="Times New Roman"/>
                <a:cs typeface="Times New Roman"/>
              </a:rPr>
              <a:t>Foreign Key -</a:t>
            </a:r>
            <a:r>
              <a:rPr lang="en-US" dirty="0">
                <a:cs typeface="Calibri" panose="020F0502020204030204"/>
              </a:rPr>
              <a:t> </a:t>
            </a:r>
            <a:r>
              <a:rPr lang="en-US" dirty="0" err="1">
                <a:cs typeface="Calibri" panose="020F0502020204030204"/>
              </a:rPr>
              <a:t>Customer_id</a:t>
            </a:r>
            <a:r>
              <a:rPr lang="en-US" dirty="0">
                <a:cs typeface="Calibri" panose="020F0502020204030204"/>
              </a:rPr>
              <a:t>.</a:t>
            </a:r>
            <a:endParaRPr lang="en-US" dirty="0">
              <a:ea typeface="+mn-lt"/>
              <a:cs typeface="+mn-lt"/>
            </a:endParaRPr>
          </a:p>
          <a:p>
            <a:pPr>
              <a:buFont typeface="Wingdings" panose="020B0604020202020204" pitchFamily="34" charset="0"/>
              <a:buChar char="Ø"/>
            </a:pPr>
            <a:r>
              <a:rPr lang="en-US" dirty="0">
                <a:cs typeface="Calibri" panose="020F0502020204030204"/>
              </a:rPr>
              <a:t>This entity set BILL-PAYMENTS captures every amount paid by the customer through online mode.</a:t>
            </a:r>
            <a:endParaRPr lang="en-US" dirty="0">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97117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B5A7536-E64E-49EC-8A02-EA41D17457AF}"/>
              </a:ext>
            </a:extLst>
          </p:cNvPr>
          <p:cNvSpPr/>
          <p:nvPr/>
        </p:nvSpPr>
        <p:spPr>
          <a:xfrm>
            <a:off x="520442" y="2649893"/>
            <a:ext cx="1135948" cy="646331"/>
          </a:xfrm>
          <a:prstGeom prst="rect">
            <a:avLst/>
          </a:prstGeom>
          <a:noFill/>
        </p:spPr>
        <p:txBody>
          <a:bodyPr wrap="square" lIns="91440" tIns="45720" rIns="91440" bIns="45720">
            <a:spAutoFit/>
          </a:bodyPr>
          <a:lstStyle/>
          <a:p>
            <a:pPr algn="ctr"/>
            <a:r>
              <a:rPr lang="en-US" sz="36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ER</a:t>
            </a:r>
          </a:p>
        </p:txBody>
      </p:sp>
      <p:sp>
        <p:nvSpPr>
          <p:cNvPr id="16" name="Rectangle 15">
            <a:extLst>
              <a:ext uri="{FF2B5EF4-FFF2-40B4-BE49-F238E27FC236}">
                <a16:creationId xmlns:a16="http://schemas.microsoft.com/office/drawing/2014/main" id="{22FBF75E-8ABF-41D2-8BB1-8CDDF6E3F85F}"/>
              </a:ext>
            </a:extLst>
          </p:cNvPr>
          <p:cNvSpPr/>
          <p:nvPr/>
        </p:nvSpPr>
        <p:spPr>
          <a:xfrm>
            <a:off x="-141175" y="3136612"/>
            <a:ext cx="2459182" cy="584775"/>
          </a:xfrm>
          <a:prstGeom prst="rect">
            <a:avLst/>
          </a:prstGeom>
          <a:noFill/>
        </p:spPr>
        <p:txBody>
          <a:bodyPr wrap="square" lIns="91440" tIns="45720" rIns="91440" bIns="45720">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rPr>
              <a:t>Diagram</a:t>
            </a:r>
          </a:p>
        </p:txBody>
      </p:sp>
      <p:pic>
        <p:nvPicPr>
          <p:cNvPr id="20" name="Picture 19">
            <a:extLst>
              <a:ext uri="{FF2B5EF4-FFF2-40B4-BE49-F238E27FC236}">
                <a16:creationId xmlns:a16="http://schemas.microsoft.com/office/drawing/2014/main" id="{D0347EB3-0D48-49CE-97F4-6E0FA03849A9}"/>
              </a:ext>
            </a:extLst>
          </p:cNvPr>
          <p:cNvPicPr>
            <a:picLocks noChangeAspect="1"/>
          </p:cNvPicPr>
          <p:nvPr/>
        </p:nvPicPr>
        <p:blipFill>
          <a:blip r:embed="rId2"/>
          <a:stretch>
            <a:fillRect/>
          </a:stretch>
        </p:blipFill>
        <p:spPr>
          <a:xfrm>
            <a:off x="1864428" y="461682"/>
            <a:ext cx="9994780" cy="5866661"/>
          </a:xfrm>
          <a:prstGeom prst="rect">
            <a:avLst/>
          </a:prstGeom>
        </p:spPr>
      </p:pic>
    </p:spTree>
    <p:extLst>
      <p:ext uri="{BB962C8B-B14F-4D97-AF65-F5344CB8AC3E}">
        <p14:creationId xmlns:p14="http://schemas.microsoft.com/office/powerpoint/2010/main" val="96792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19E763-10F7-450F-9AF4-374F88C1C4D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Development Platform</a:t>
            </a:r>
          </a:p>
        </p:txBody>
      </p:sp>
      <p:sp>
        <p:nvSpPr>
          <p:cNvPr id="3" name="Content Placeholder 2">
            <a:extLst>
              <a:ext uri="{FF2B5EF4-FFF2-40B4-BE49-F238E27FC236}">
                <a16:creationId xmlns:a16="http://schemas.microsoft.com/office/drawing/2014/main" id="{AE7D3908-C76E-4378-B732-B7124D5B9B5D}"/>
              </a:ext>
            </a:extLst>
          </p:cNvPr>
          <p:cNvSpPr>
            <a:spLocks noGrp="1"/>
          </p:cNvSpPr>
          <p:nvPr>
            <p:ph idx="1"/>
          </p:nvPr>
        </p:nvSpPr>
        <p:spPr>
          <a:xfrm>
            <a:off x="1367624" y="2490436"/>
            <a:ext cx="9708995" cy="3567173"/>
          </a:xfrm>
        </p:spPr>
        <p:txBody>
          <a:bodyPr anchor="ctr">
            <a:normAutofit/>
          </a:bodyPr>
          <a:lstStyle/>
          <a:p>
            <a:pPr marL="0" indent="0">
              <a:buNone/>
            </a:pPr>
            <a:r>
              <a:rPr lang="en-US" sz="3800" dirty="0">
                <a:cs typeface="Calibri" panose="020F0502020204030204"/>
              </a:rPr>
              <a:t>For Database: SQL</a:t>
            </a:r>
            <a:endParaRPr lang="en-US" sz="3800">
              <a:cs typeface="Calibri"/>
            </a:endParaRPr>
          </a:p>
          <a:p>
            <a:pPr marL="0" indent="0">
              <a:buNone/>
            </a:pPr>
            <a:r>
              <a:rPr lang="en-US" sz="3800" dirty="0">
                <a:cs typeface="Calibri" panose="020F0502020204030204"/>
              </a:rPr>
              <a:t>For User Interface: HTML, CSS and JavaScript</a:t>
            </a:r>
          </a:p>
        </p:txBody>
      </p:sp>
    </p:spTree>
    <p:extLst>
      <p:ext uri="{BB962C8B-B14F-4D97-AF65-F5344CB8AC3E}">
        <p14:creationId xmlns:p14="http://schemas.microsoft.com/office/powerpoint/2010/main" val="684077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D22E6ED-DA80-4FBA-A2A3-42912E1C665D}"/>
              </a:ext>
            </a:extLst>
          </p:cNvPr>
          <p:cNvSpPr>
            <a:spLocks noGrp="1"/>
          </p:cNvSpPr>
          <p:nvPr>
            <p:ph type="title"/>
          </p:nvPr>
        </p:nvSpPr>
        <p:spPr>
          <a:xfrm>
            <a:off x="958506" y="800392"/>
            <a:ext cx="10264697" cy="1212102"/>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C492E598-D7E8-4355-9488-948803B5A3AB}"/>
              </a:ext>
            </a:extLst>
          </p:cNvPr>
          <p:cNvSpPr>
            <a:spLocks noGrp="1"/>
          </p:cNvSpPr>
          <p:nvPr>
            <p:ph idx="1"/>
          </p:nvPr>
        </p:nvSpPr>
        <p:spPr>
          <a:xfrm>
            <a:off x="1507992" y="2179620"/>
            <a:ext cx="9708995" cy="3567173"/>
          </a:xfrm>
        </p:spPr>
        <p:txBody>
          <a:bodyPr anchor="ctr">
            <a:normAutofit/>
          </a:bodyPr>
          <a:lstStyle/>
          <a:p>
            <a:pPr marL="0" indent="0">
              <a:buNone/>
            </a:pPr>
            <a:r>
              <a:rPr lang="en-US" sz="2400" dirty="0">
                <a:cs typeface="Calibri"/>
              </a:rPr>
              <a:t>                               </a:t>
            </a:r>
            <a:r>
              <a:rPr lang="en-US" sz="6000" b="1" i="1" dirty="0">
                <a:latin typeface="Times New Roman"/>
                <a:cs typeface="Calibri"/>
              </a:rPr>
              <a:t>THANK YOU!</a:t>
            </a:r>
          </a:p>
        </p:txBody>
      </p:sp>
    </p:spTree>
    <p:extLst>
      <p:ext uri="{BB962C8B-B14F-4D97-AF65-F5344CB8AC3E}">
        <p14:creationId xmlns:p14="http://schemas.microsoft.com/office/powerpoint/2010/main" val="144599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8B5AB4-890F-4727-9129-19B9A681750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Contents</a:t>
            </a:r>
            <a:endParaRPr lang="en-US" sz="4000" dirty="0">
              <a:solidFill>
                <a:srgbClr val="FFFFFF"/>
              </a:solidFill>
            </a:endParaRPr>
          </a:p>
        </p:txBody>
      </p:sp>
      <p:sp>
        <p:nvSpPr>
          <p:cNvPr id="3" name="Content Placeholder 2">
            <a:extLst>
              <a:ext uri="{FF2B5EF4-FFF2-40B4-BE49-F238E27FC236}">
                <a16:creationId xmlns:a16="http://schemas.microsoft.com/office/drawing/2014/main" id="{7C120536-97B7-4E56-8FB6-48F34C8B42DD}"/>
              </a:ext>
            </a:extLst>
          </p:cNvPr>
          <p:cNvSpPr>
            <a:spLocks noGrp="1"/>
          </p:cNvSpPr>
          <p:nvPr>
            <p:ph idx="1"/>
          </p:nvPr>
        </p:nvSpPr>
        <p:spPr>
          <a:xfrm>
            <a:off x="1367624" y="2250354"/>
            <a:ext cx="9708995" cy="3807255"/>
          </a:xfrm>
        </p:spPr>
        <p:txBody>
          <a:bodyPr anchor="ctr">
            <a:normAutofit/>
          </a:bodyPr>
          <a:lstStyle/>
          <a:p>
            <a:pPr marL="0" indent="0">
              <a:buNone/>
            </a:pPr>
            <a:endParaRPr lang="en-US" sz="2400" dirty="0">
              <a:ea typeface="+mn-lt"/>
              <a:cs typeface="+mn-lt"/>
            </a:endParaRPr>
          </a:p>
          <a:p>
            <a:r>
              <a:rPr lang="en-US" sz="2400" dirty="0">
                <a:ea typeface="+mn-lt"/>
                <a:cs typeface="+mn-lt"/>
              </a:rPr>
              <a:t>Problem Definition</a:t>
            </a:r>
          </a:p>
          <a:p>
            <a:r>
              <a:rPr lang="en-US" sz="2400" dirty="0">
                <a:ea typeface="+mn-lt"/>
                <a:cs typeface="+mn-lt"/>
              </a:rPr>
              <a:t>Aim</a:t>
            </a:r>
          </a:p>
          <a:p>
            <a:r>
              <a:rPr lang="en-US" sz="2400" dirty="0">
                <a:ea typeface="+mn-lt"/>
                <a:cs typeface="+mn-lt"/>
              </a:rPr>
              <a:t>Functionalities</a:t>
            </a:r>
          </a:p>
          <a:p>
            <a:r>
              <a:rPr lang="en-US" sz="2400" dirty="0">
                <a:ea typeface="+mn-lt"/>
                <a:cs typeface="+mn-lt"/>
              </a:rPr>
              <a:t>Modules</a:t>
            </a:r>
          </a:p>
          <a:p>
            <a:r>
              <a:rPr lang="en-US" sz="2400" dirty="0">
                <a:ea typeface="+mn-lt"/>
                <a:cs typeface="+mn-lt"/>
              </a:rPr>
              <a:t>Schema Diagram</a:t>
            </a:r>
          </a:p>
          <a:p>
            <a:r>
              <a:rPr lang="en-US" sz="2400" dirty="0">
                <a:ea typeface="+mn-lt"/>
                <a:cs typeface="+mn-lt"/>
              </a:rPr>
              <a:t>ER Diagram</a:t>
            </a:r>
          </a:p>
          <a:p>
            <a:r>
              <a:rPr lang="en-US" sz="2400" dirty="0">
                <a:cs typeface="Calibri"/>
              </a:rPr>
              <a:t>Development Platform</a:t>
            </a:r>
          </a:p>
        </p:txBody>
      </p:sp>
    </p:spTree>
    <p:extLst>
      <p:ext uri="{BB962C8B-B14F-4D97-AF65-F5344CB8AC3E}">
        <p14:creationId xmlns:p14="http://schemas.microsoft.com/office/powerpoint/2010/main" val="364236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30A99E7-53B1-481E-99CD-A65AAF351AB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ea typeface="+mj-lt"/>
                <a:cs typeface="+mj-lt"/>
              </a:rPr>
              <a:t>Problem Definition</a:t>
            </a:r>
            <a:endParaRPr lang="en-US" sz="4000" dirty="0">
              <a:solidFill>
                <a:srgbClr val="FFFFFF"/>
              </a:solidFill>
            </a:endParaRPr>
          </a:p>
        </p:txBody>
      </p:sp>
      <p:sp>
        <p:nvSpPr>
          <p:cNvPr id="3" name="Content Placeholder 2">
            <a:extLst>
              <a:ext uri="{FF2B5EF4-FFF2-40B4-BE49-F238E27FC236}">
                <a16:creationId xmlns:a16="http://schemas.microsoft.com/office/drawing/2014/main" id="{C7780881-6966-4830-B07D-0172152827D7}"/>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000" dirty="0">
                <a:ea typeface="+mn-lt"/>
                <a:cs typeface="+mn-lt"/>
              </a:rPr>
              <a:t>With banks being just a few clicks away; online banking allows customers to access their bank accounts from anywhere; 24/7 securely and conveniently. A new age online banking system allows customers to conduct day-to-day money transfers, direct deposits, bill payments to be carried out efficiently with utmost ease and comfort. With the concept of banking turning online, the users can keep a good eye, monitoring all their balance and pending transactions in real-time. In order to deal with the banking tasks online, a database to record all the details is very much needed along with a user interface for both the ends to interact.  </a:t>
            </a:r>
            <a:endParaRPr lang="en-US" sz="2000" dirty="0">
              <a:cs typeface="Calibri"/>
            </a:endParaRPr>
          </a:p>
          <a:p>
            <a:pPr marL="0" indent="0">
              <a:buNone/>
            </a:pPr>
            <a:endParaRPr lang="en-US" sz="2000" dirty="0">
              <a:cs typeface="Calibri"/>
            </a:endParaRPr>
          </a:p>
          <a:p>
            <a:pPr marL="0" indent="0">
              <a:buNone/>
            </a:pPr>
            <a:r>
              <a:rPr lang="en-US" sz="2000" dirty="0">
                <a:cs typeface="Calibri"/>
              </a:rPr>
              <a:t>This platform is designed to serve as a one-stop solution for both the customers and administrators.  </a:t>
            </a:r>
            <a:endParaRPr lang="en-US" sz="2000" dirty="0"/>
          </a:p>
        </p:txBody>
      </p:sp>
    </p:spTree>
    <p:extLst>
      <p:ext uri="{BB962C8B-B14F-4D97-AF65-F5344CB8AC3E}">
        <p14:creationId xmlns:p14="http://schemas.microsoft.com/office/powerpoint/2010/main" val="165229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D9B093-A085-4623-9F3F-7604371ADAE7}"/>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AIM</a:t>
            </a:r>
            <a:endParaRPr lang="en-US" sz="4000">
              <a:solidFill>
                <a:srgbClr val="FFFFFF"/>
              </a:solidFill>
            </a:endParaRPr>
          </a:p>
        </p:txBody>
      </p:sp>
      <p:sp>
        <p:nvSpPr>
          <p:cNvPr id="3" name="Content Placeholder 2">
            <a:extLst>
              <a:ext uri="{FF2B5EF4-FFF2-40B4-BE49-F238E27FC236}">
                <a16:creationId xmlns:a16="http://schemas.microsoft.com/office/drawing/2014/main" id="{BF151506-AF0E-4A36-A76C-7F978071EA93}"/>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dirty="0">
                <a:ea typeface="+mn-lt"/>
                <a:cs typeface="+mn-lt"/>
              </a:rPr>
              <a:t>The main aim of this project is to design and develop a database for the bank to maintain records of various branches of the bank across the country, administrators’ details as well customers' account details, account statements, transaction details, loan details (if availed by the customer) and bill payments in order to nurture the needs of an end banking user by providing various ways to perform banking tasks online. </a:t>
            </a:r>
            <a:endParaRPr lang="en-US" sz="2400" dirty="0"/>
          </a:p>
        </p:txBody>
      </p:sp>
    </p:spTree>
    <p:extLst>
      <p:ext uri="{BB962C8B-B14F-4D97-AF65-F5344CB8AC3E}">
        <p14:creationId xmlns:p14="http://schemas.microsoft.com/office/powerpoint/2010/main" val="21481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AD9F874-D3B2-454C-9760-0A8D0A1E304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Functionalities</a:t>
            </a:r>
            <a:endParaRPr lang="en-US" sz="4000" dirty="0">
              <a:solidFill>
                <a:srgbClr val="FFFFFF"/>
              </a:solidFill>
            </a:endParaRPr>
          </a:p>
        </p:txBody>
      </p:sp>
      <p:sp>
        <p:nvSpPr>
          <p:cNvPr id="3" name="Content Placeholder 2">
            <a:extLst>
              <a:ext uri="{FF2B5EF4-FFF2-40B4-BE49-F238E27FC236}">
                <a16:creationId xmlns:a16="http://schemas.microsoft.com/office/drawing/2014/main" id="{6CE7F1B6-4281-45EB-9E85-D6862DCAECA7}"/>
              </a:ext>
            </a:extLst>
          </p:cNvPr>
          <p:cNvSpPr>
            <a:spLocks noGrp="1"/>
          </p:cNvSpPr>
          <p:nvPr>
            <p:ph idx="1"/>
          </p:nvPr>
        </p:nvSpPr>
        <p:spPr>
          <a:xfrm>
            <a:off x="1367624" y="2490436"/>
            <a:ext cx="9708995" cy="4235228"/>
          </a:xfrm>
        </p:spPr>
        <p:txBody>
          <a:bodyPr anchor="ctr">
            <a:normAutofit lnSpcReduction="10000"/>
          </a:bodyPr>
          <a:lstStyle/>
          <a:p>
            <a:r>
              <a:rPr lang="en-US" sz="2400" dirty="0">
                <a:ea typeface="+mn-lt"/>
                <a:cs typeface="+mn-lt"/>
              </a:rPr>
              <a:t>Provides with individual accounts</a:t>
            </a:r>
            <a:r>
              <a:rPr lang="en-US" sz="2400" dirty="0">
                <a:cs typeface="Calibri"/>
              </a:rPr>
              <a:t> (savings or current account or both)</a:t>
            </a:r>
            <a:r>
              <a:rPr lang="en-US" sz="2400" dirty="0">
                <a:ea typeface="+mn-lt"/>
                <a:cs typeface="+mn-lt"/>
              </a:rPr>
              <a:t> to customers in order to preform banking tasks online.</a:t>
            </a:r>
          </a:p>
          <a:p>
            <a:r>
              <a:rPr lang="en-US" sz="2400" dirty="0">
                <a:ea typeface="+mn-lt"/>
                <a:cs typeface="+mn-lt"/>
              </a:rPr>
              <a:t>Provides a registration link for new customers as well as a login link for existing customers to access their accounts.</a:t>
            </a:r>
          </a:p>
          <a:p>
            <a:r>
              <a:rPr lang="en-US" sz="2400" dirty="0">
                <a:ea typeface="+mn-lt"/>
                <a:cs typeface="+mn-lt"/>
              </a:rPr>
              <a:t>Allows customers to deposit money in their accounts.</a:t>
            </a:r>
          </a:p>
          <a:p>
            <a:r>
              <a:rPr lang="en-US" sz="2400" dirty="0">
                <a:ea typeface="+mn-lt"/>
                <a:cs typeface="+mn-lt"/>
              </a:rPr>
              <a:t>Aids customers in transactions.</a:t>
            </a:r>
          </a:p>
          <a:p>
            <a:r>
              <a:rPr lang="en-US" sz="2400" dirty="0">
                <a:ea typeface="+mn-lt"/>
                <a:cs typeface="+mn-lt"/>
              </a:rPr>
              <a:t>Customers are also issued with debit/credit cards.</a:t>
            </a:r>
          </a:p>
          <a:p>
            <a:r>
              <a:rPr lang="en-US" sz="2400" dirty="0">
                <a:ea typeface="+mn-lt"/>
                <a:cs typeface="+mn-lt"/>
              </a:rPr>
              <a:t>If applied, customers are provided with loans.</a:t>
            </a:r>
          </a:p>
          <a:p>
            <a:r>
              <a:rPr lang="en-US" sz="2400" dirty="0">
                <a:ea typeface="+mn-lt"/>
                <a:cs typeface="+mn-lt"/>
              </a:rPr>
              <a:t>Various bill payments can be dealt by the customers. </a:t>
            </a:r>
          </a:p>
          <a:p>
            <a:r>
              <a:rPr lang="en-US" sz="2400" dirty="0">
                <a:cs typeface="Calibri"/>
              </a:rPr>
              <a:t>Facilitates customers to view his/her own account details, account statement and all other details regarding transactions, loans, bill payments.</a:t>
            </a:r>
            <a:endParaRPr lang="en-US" dirty="0"/>
          </a:p>
        </p:txBody>
      </p:sp>
    </p:spTree>
    <p:extLst>
      <p:ext uri="{BB962C8B-B14F-4D97-AF65-F5344CB8AC3E}">
        <p14:creationId xmlns:p14="http://schemas.microsoft.com/office/powerpoint/2010/main" val="9357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1D2ACC-BBA2-4438-86BE-886CD4059D60}"/>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Modules</a:t>
            </a:r>
            <a:endParaRPr lang="en-US" sz="4000">
              <a:solidFill>
                <a:srgbClr val="FFFFFF"/>
              </a:solidFill>
            </a:endParaRPr>
          </a:p>
        </p:txBody>
      </p:sp>
      <p:sp>
        <p:nvSpPr>
          <p:cNvPr id="3" name="Content Placeholder 2">
            <a:extLst>
              <a:ext uri="{FF2B5EF4-FFF2-40B4-BE49-F238E27FC236}">
                <a16:creationId xmlns:a16="http://schemas.microsoft.com/office/drawing/2014/main" id="{1D947ED3-6A26-48A7-90A8-0F76090B4E3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a:ea typeface="+mn-lt"/>
                <a:cs typeface="+mn-lt"/>
              </a:rPr>
              <a:t>Interface creation for Online banking system. </a:t>
            </a:r>
          </a:p>
          <a:p>
            <a:r>
              <a:rPr lang="en-US" sz="1700">
                <a:ea typeface="+mn-lt"/>
                <a:cs typeface="+mn-lt"/>
              </a:rPr>
              <a:t> Register/Log-in by customers to access their bank accounts (savings or current or both) </a:t>
            </a:r>
          </a:p>
          <a:p>
            <a:r>
              <a:rPr lang="en-US" sz="1700">
                <a:ea typeface="+mn-lt"/>
                <a:cs typeface="+mn-lt"/>
              </a:rPr>
              <a:t> Maintaining records of deposition, transactions by customers and customer details. </a:t>
            </a:r>
          </a:p>
          <a:p>
            <a:r>
              <a:rPr lang="en-US" sz="1700">
                <a:ea typeface="+mn-lt"/>
                <a:cs typeface="+mn-lt"/>
              </a:rPr>
              <a:t> Issuing receipts, OTP(s) and mails for transactions.</a:t>
            </a:r>
          </a:p>
          <a:p>
            <a:r>
              <a:rPr lang="en-US" sz="1700">
                <a:ea typeface="+mn-lt"/>
                <a:cs typeface="+mn-lt"/>
              </a:rPr>
              <a:t> Maintaining records of administrators’ details.</a:t>
            </a:r>
          </a:p>
          <a:p>
            <a:r>
              <a:rPr lang="en-US" sz="1700">
                <a:ea typeface="+mn-lt"/>
                <a:cs typeface="+mn-lt"/>
              </a:rPr>
              <a:t> Maintaining records of loans availed to customers.</a:t>
            </a:r>
          </a:p>
          <a:p>
            <a:r>
              <a:rPr lang="en-US" sz="1700">
                <a:ea typeface="+mn-lt"/>
                <a:cs typeface="+mn-lt"/>
              </a:rPr>
              <a:t> Debit/Credit card services </a:t>
            </a:r>
          </a:p>
          <a:p>
            <a:r>
              <a:rPr lang="en-US" sz="1700">
                <a:ea typeface="+mn-lt"/>
                <a:cs typeface="+mn-lt"/>
              </a:rPr>
              <a:t>Maintaining records of bill payments (electricity bills, water bills, municipal bills, credit/debit card bills, etc.) </a:t>
            </a:r>
          </a:p>
          <a:p>
            <a:r>
              <a:rPr lang="en-US" sz="1700">
                <a:ea typeface="+mn-lt"/>
                <a:cs typeface="+mn-lt"/>
              </a:rPr>
              <a:t> Report generation</a:t>
            </a:r>
            <a:endParaRPr lang="en-US" sz="1700">
              <a:cs typeface="Calibri"/>
            </a:endParaRPr>
          </a:p>
        </p:txBody>
      </p:sp>
    </p:spTree>
    <p:extLst>
      <p:ext uri="{BB962C8B-B14F-4D97-AF65-F5344CB8AC3E}">
        <p14:creationId xmlns:p14="http://schemas.microsoft.com/office/powerpoint/2010/main" val="361989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descr="Diagram&#10;&#10;Description automatically generated">
            <a:extLst>
              <a:ext uri="{FF2B5EF4-FFF2-40B4-BE49-F238E27FC236}">
                <a16:creationId xmlns:a16="http://schemas.microsoft.com/office/drawing/2014/main" id="{89ED9E15-8CE9-427B-8F52-05F7D864BD13}"/>
              </a:ext>
            </a:extLst>
          </p:cNvPr>
          <p:cNvPicPr>
            <a:picLocks noChangeAspect="1"/>
          </p:cNvPicPr>
          <p:nvPr/>
        </p:nvPicPr>
        <p:blipFill>
          <a:blip r:embed="rId2"/>
          <a:stretch>
            <a:fillRect/>
          </a:stretch>
        </p:blipFill>
        <p:spPr>
          <a:xfrm>
            <a:off x="3210839" y="48464"/>
            <a:ext cx="7805801" cy="6813266"/>
          </a:xfrm>
          <a:prstGeom prst="rect">
            <a:avLst/>
          </a:prstGeom>
        </p:spPr>
      </p:pic>
      <p:pic>
        <p:nvPicPr>
          <p:cNvPr id="23" name="Picture 23" descr="Icon&#10;&#10;Description automatically generated">
            <a:extLst>
              <a:ext uri="{FF2B5EF4-FFF2-40B4-BE49-F238E27FC236}">
                <a16:creationId xmlns:a16="http://schemas.microsoft.com/office/drawing/2014/main" id="{098C83B7-7980-439E-B091-2C67784BB0BB}"/>
              </a:ext>
            </a:extLst>
          </p:cNvPr>
          <p:cNvPicPr>
            <a:picLocks noChangeAspect="1"/>
          </p:cNvPicPr>
          <p:nvPr/>
        </p:nvPicPr>
        <p:blipFill>
          <a:blip r:embed="rId3"/>
          <a:stretch>
            <a:fillRect/>
          </a:stretch>
        </p:blipFill>
        <p:spPr>
          <a:xfrm>
            <a:off x="1789995" y="950497"/>
            <a:ext cx="681194" cy="4806614"/>
          </a:xfrm>
          <a:prstGeom prst="rect">
            <a:avLst/>
          </a:prstGeom>
        </p:spPr>
      </p:pic>
      <p:pic>
        <p:nvPicPr>
          <p:cNvPr id="26" name="Picture 26">
            <a:extLst>
              <a:ext uri="{FF2B5EF4-FFF2-40B4-BE49-F238E27FC236}">
                <a16:creationId xmlns:a16="http://schemas.microsoft.com/office/drawing/2014/main" id="{C8E45FBC-323B-4421-9968-55DD462C65B9}"/>
              </a:ext>
            </a:extLst>
          </p:cNvPr>
          <p:cNvPicPr>
            <a:picLocks noGrp="1" noChangeAspect="1"/>
          </p:cNvPicPr>
          <p:nvPr>
            <p:ph idx="1"/>
          </p:nvPr>
        </p:nvPicPr>
        <p:blipFill>
          <a:blip r:embed="rId4"/>
          <a:stretch>
            <a:fillRect/>
          </a:stretch>
        </p:blipFill>
        <p:spPr>
          <a:xfrm>
            <a:off x="1121791" y="1168009"/>
            <a:ext cx="597573" cy="4351338"/>
          </a:xfrm>
        </p:spPr>
      </p:pic>
    </p:spTree>
    <p:extLst>
      <p:ext uri="{BB962C8B-B14F-4D97-AF65-F5344CB8AC3E}">
        <p14:creationId xmlns:p14="http://schemas.microsoft.com/office/powerpoint/2010/main" val="117419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81E76-9665-43DF-95EA-E50B2B5CCB20}"/>
              </a:ext>
            </a:extLst>
          </p:cNvPr>
          <p:cNvSpPr>
            <a:spLocks noGrp="1"/>
          </p:cNvSpPr>
          <p:nvPr>
            <p:ph idx="1"/>
          </p:nvPr>
        </p:nvSpPr>
        <p:spPr>
          <a:xfrm>
            <a:off x="838200" y="357655"/>
            <a:ext cx="10515600" cy="5969702"/>
          </a:xfrm>
        </p:spPr>
        <p:txBody>
          <a:bodyPr vert="horz" lIns="91440" tIns="45720" rIns="91440" bIns="45720" rtlCol="0" anchor="t">
            <a:normAutofit/>
          </a:bodyPr>
          <a:lstStyle/>
          <a:p>
            <a:pPr marL="0" indent="0">
              <a:buNone/>
            </a:pPr>
            <a:r>
              <a:rPr lang="en-US" b="1" dirty="0">
                <a:solidFill>
                  <a:srgbClr val="002060"/>
                </a:solidFill>
                <a:latin typeface="Times New Roman"/>
                <a:ea typeface="+mn-lt"/>
                <a:cs typeface="+mn-lt"/>
              </a:rPr>
              <a:t>1. </a:t>
            </a:r>
            <a:r>
              <a:rPr lang="en-US" dirty="0">
                <a:solidFill>
                  <a:srgbClr val="002060"/>
                </a:solidFill>
                <a:ea typeface="+mn-lt"/>
                <a:cs typeface="+mn-lt"/>
              </a:rPr>
              <a:t>   </a:t>
            </a:r>
            <a:r>
              <a:rPr lang="en-US" b="1" dirty="0">
                <a:solidFill>
                  <a:srgbClr val="002060"/>
                </a:solidFill>
                <a:latin typeface="Times New Roman"/>
                <a:ea typeface="+mn-lt"/>
                <a:cs typeface="+mn-lt"/>
              </a:rPr>
              <a:t>ADMINISTRATOR :</a:t>
            </a:r>
          </a:p>
          <a:p>
            <a:pPr marL="457200" indent="-457200">
              <a:buFont typeface="Wingdings" panose="020B0604020202020204" pitchFamily="34" charset="0"/>
              <a:buChar char="Ø"/>
            </a:pPr>
            <a:endParaRPr lang="en-US" b="1" i="1" dirty="0">
              <a:cs typeface="Calibri" panose="020F0502020204030204"/>
            </a:endParaRPr>
          </a:p>
          <a:p>
            <a:pPr>
              <a:buFont typeface="Wingdings" panose="020B0604020202020204" pitchFamily="34" charset="0"/>
              <a:buChar char="ü"/>
            </a:pPr>
            <a:r>
              <a:rPr lang="en-US" sz="2400" b="1" i="1" dirty="0">
                <a:latin typeface="Times New Roman"/>
                <a:ea typeface="+mn-lt"/>
                <a:cs typeface="+mn-lt"/>
              </a:rPr>
              <a:t>Attributes</a:t>
            </a:r>
            <a:r>
              <a:rPr lang="en-US" b="1" i="1" dirty="0">
                <a:latin typeface="Times New Roman"/>
                <a:ea typeface="+mn-lt"/>
                <a:cs typeface="+mn-lt"/>
              </a:rPr>
              <a:t> </a:t>
            </a:r>
            <a:r>
              <a:rPr lang="en-US" sz="2400" b="1" i="1" dirty="0">
                <a:latin typeface="Times New Roman"/>
                <a:ea typeface="+mn-lt"/>
                <a:cs typeface="+mn-lt"/>
              </a:rPr>
              <a:t>:-</a:t>
            </a:r>
            <a:endParaRPr lang="en-US" sz="2400" b="1" i="1">
              <a:latin typeface="Times New Roman"/>
              <a:cs typeface="Calibri" panose="020F0502020204030204"/>
            </a:endParaRPr>
          </a:p>
          <a:p>
            <a:pPr marL="457200" indent="-457200"/>
            <a:r>
              <a:rPr lang="en-US" sz="2000" dirty="0" err="1">
                <a:latin typeface="Times New Roman"/>
                <a:ea typeface="+mn-lt"/>
                <a:cs typeface="+mn-lt"/>
              </a:rPr>
              <a:t>Emp_id</a:t>
            </a:r>
            <a:r>
              <a:rPr lang="en-US" sz="2000" dirty="0">
                <a:latin typeface="Times New Roman"/>
                <a:ea typeface="+mn-lt"/>
                <a:cs typeface="+mn-lt"/>
              </a:rPr>
              <a:t> – gets the employee ID which is a 6 digit code. (Ex: 200001).</a:t>
            </a:r>
          </a:p>
          <a:p>
            <a:pPr marL="457200" indent="-457200"/>
            <a:r>
              <a:rPr lang="en-US" sz="2000" dirty="0" err="1">
                <a:latin typeface="Times New Roman"/>
                <a:ea typeface="+mn-lt"/>
                <a:cs typeface="+mn-lt"/>
              </a:rPr>
              <a:t>Emp_firstName</a:t>
            </a:r>
            <a:r>
              <a:rPr lang="en-US" sz="2000" dirty="0">
                <a:latin typeface="Times New Roman"/>
                <a:ea typeface="+mn-lt"/>
                <a:cs typeface="+mn-lt"/>
              </a:rPr>
              <a:t>, </a:t>
            </a:r>
            <a:r>
              <a:rPr lang="en-US" sz="2000" dirty="0" err="1">
                <a:latin typeface="Times New Roman"/>
                <a:ea typeface="+mn-lt"/>
                <a:cs typeface="+mn-lt"/>
              </a:rPr>
              <a:t>Emp_LastName</a:t>
            </a:r>
            <a:r>
              <a:rPr lang="en-US" sz="2000" dirty="0">
                <a:latin typeface="Times New Roman"/>
                <a:ea typeface="+mn-lt"/>
                <a:cs typeface="+mn-lt"/>
              </a:rPr>
              <a:t> – stores the employee’s name.</a:t>
            </a:r>
            <a:endParaRPr lang="en-US" sz="2000">
              <a:latin typeface="Times New Roman"/>
              <a:cs typeface="Calibri"/>
            </a:endParaRPr>
          </a:p>
          <a:p>
            <a:pPr marL="457200" indent="-457200"/>
            <a:r>
              <a:rPr lang="en-US" sz="2000" dirty="0">
                <a:latin typeface="Times New Roman"/>
                <a:ea typeface="+mn-lt"/>
                <a:cs typeface="+mn-lt"/>
              </a:rPr>
              <a:t>Gender – gets gender of the employee (Male/Female).</a:t>
            </a:r>
          </a:p>
          <a:p>
            <a:pPr marL="457200" indent="-457200"/>
            <a:r>
              <a:rPr lang="en-US" sz="2000" dirty="0">
                <a:latin typeface="Times New Roman"/>
                <a:ea typeface="+mn-lt"/>
                <a:cs typeface="+mn-lt"/>
              </a:rPr>
              <a:t>DOB – date of birth data of the employee.</a:t>
            </a:r>
            <a:endParaRPr lang="en-US" sz="2000">
              <a:latin typeface="Times New Roman"/>
              <a:cs typeface="Calibri" panose="020F0502020204030204"/>
            </a:endParaRPr>
          </a:p>
          <a:p>
            <a:pPr marL="457200" indent="-457200"/>
            <a:r>
              <a:rPr lang="en-US" sz="2000" dirty="0">
                <a:latin typeface="Times New Roman"/>
                <a:ea typeface="+mn-lt"/>
                <a:cs typeface="+mn-lt"/>
              </a:rPr>
              <a:t>Designation – employee’s working position in the bank.</a:t>
            </a:r>
            <a:endParaRPr lang="en-US" sz="2000">
              <a:latin typeface="Times New Roman"/>
              <a:cs typeface="Calibri" panose="020F0502020204030204"/>
            </a:endParaRPr>
          </a:p>
          <a:p>
            <a:pPr marL="457200" indent="-457200"/>
            <a:r>
              <a:rPr lang="en-US" sz="2000" dirty="0" err="1">
                <a:latin typeface="Times New Roman"/>
                <a:ea typeface="+mn-lt"/>
                <a:cs typeface="+mn-lt"/>
              </a:rPr>
              <a:t>Hired_date</a:t>
            </a:r>
            <a:r>
              <a:rPr lang="en-US" sz="2000" dirty="0">
                <a:latin typeface="Times New Roman"/>
                <a:ea typeface="+mn-lt"/>
                <a:cs typeface="+mn-lt"/>
              </a:rPr>
              <a:t> – Date of employment.</a:t>
            </a:r>
          </a:p>
          <a:p>
            <a:pPr marL="457200" indent="-457200"/>
            <a:r>
              <a:rPr lang="en-US" sz="2000" dirty="0">
                <a:latin typeface="Times New Roman"/>
                <a:ea typeface="+mn-lt"/>
                <a:cs typeface="+mn-lt"/>
              </a:rPr>
              <a:t>Working Status – Current status of the employee.</a:t>
            </a:r>
            <a:endParaRPr lang="en-US" sz="2000">
              <a:latin typeface="Times New Roman"/>
              <a:cs typeface="Calibri" panose="020F0502020204030204"/>
            </a:endParaRPr>
          </a:p>
          <a:p>
            <a:pPr marL="457200" indent="-457200"/>
            <a:r>
              <a:rPr lang="en-US" sz="2000" b="1" i="1" dirty="0">
                <a:latin typeface="Times New Roman"/>
                <a:ea typeface="+mn-lt"/>
                <a:cs typeface="+mn-lt"/>
              </a:rPr>
              <a:t>Primary Key</a:t>
            </a:r>
            <a:r>
              <a:rPr lang="en-US" b="1" i="1" dirty="0">
                <a:ea typeface="+mn-lt"/>
                <a:cs typeface="+mn-lt"/>
              </a:rPr>
              <a:t> </a:t>
            </a:r>
            <a:r>
              <a:rPr lang="en-US" sz="2000" b="1" i="1" dirty="0">
                <a:latin typeface="Times New Roman"/>
                <a:ea typeface="+mn-lt"/>
                <a:cs typeface="+mn-lt"/>
              </a:rPr>
              <a:t>–</a:t>
            </a:r>
            <a:r>
              <a:rPr lang="en-US" dirty="0">
                <a:ea typeface="+mn-lt"/>
                <a:cs typeface="+mn-lt"/>
              </a:rPr>
              <a:t> </a:t>
            </a:r>
            <a:r>
              <a:rPr lang="en-US" sz="2000" dirty="0" err="1">
                <a:latin typeface="Times New Roman"/>
                <a:ea typeface="+mn-lt"/>
                <a:cs typeface="+mn-lt"/>
              </a:rPr>
              <a:t>Emp_id</a:t>
            </a:r>
            <a:r>
              <a:rPr lang="en-US" sz="2000" dirty="0">
                <a:latin typeface="Times New Roman"/>
                <a:ea typeface="+mn-lt"/>
                <a:cs typeface="+mn-lt"/>
              </a:rPr>
              <a:t> (int)</a:t>
            </a:r>
          </a:p>
          <a:p>
            <a:pPr>
              <a:buFont typeface="Wingdings" panose="020B0604020202020204" pitchFamily="34" charset="0"/>
              <a:buChar char="Ø"/>
            </a:pPr>
            <a:r>
              <a:rPr lang="en-US" sz="2000" dirty="0">
                <a:latin typeface="Times New Roman"/>
                <a:ea typeface="+mn-lt"/>
                <a:cs typeface="+mn-lt"/>
              </a:rPr>
              <a:t>This entity set ADMINISTATOR stores the information of the employees.</a:t>
            </a:r>
          </a:p>
          <a:p>
            <a:pPr marL="0" indent="0">
              <a:buNone/>
            </a:pPr>
            <a:endParaRPr lang="en-US" dirty="0">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83136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268B6-7808-4A42-BDA9-0A189EF4E405}"/>
              </a:ext>
            </a:extLst>
          </p:cNvPr>
          <p:cNvSpPr>
            <a:spLocks noGrp="1"/>
          </p:cNvSpPr>
          <p:nvPr>
            <p:ph idx="1"/>
          </p:nvPr>
        </p:nvSpPr>
        <p:spPr>
          <a:xfrm>
            <a:off x="838200" y="331704"/>
            <a:ext cx="10515600" cy="5845259"/>
          </a:xfrm>
        </p:spPr>
        <p:txBody>
          <a:bodyPr vert="horz" lIns="91440" tIns="45720" rIns="91440" bIns="45720" rtlCol="0" anchor="t">
            <a:normAutofit fontScale="77500" lnSpcReduction="20000"/>
          </a:bodyPr>
          <a:lstStyle/>
          <a:p>
            <a:pPr marL="0" indent="0">
              <a:buNone/>
            </a:pPr>
            <a:r>
              <a:rPr lang="en-US" sz="3600" b="1" dirty="0">
                <a:solidFill>
                  <a:srgbClr val="002060"/>
                </a:solidFill>
                <a:latin typeface="Times New Roman"/>
                <a:ea typeface="+mn-lt"/>
                <a:cs typeface="+mn-lt"/>
              </a:rPr>
              <a:t>2.  CUSTOMER :</a:t>
            </a:r>
          </a:p>
          <a:p>
            <a:pPr marL="0" indent="0">
              <a:buNone/>
            </a:pPr>
            <a:endParaRPr lang="en-US" sz="3000" b="1" dirty="0">
              <a:solidFill>
                <a:schemeClr val="accent6">
                  <a:lumMod val="50000"/>
                </a:schemeClr>
              </a:solidFill>
              <a:latin typeface="Times New Roman"/>
              <a:ea typeface="+mn-lt"/>
              <a:cs typeface="Calibri"/>
            </a:endParaRPr>
          </a:p>
          <a:p>
            <a:pPr>
              <a:buFont typeface="Wingdings" panose="020B0604020202020204" pitchFamily="34" charset="0"/>
              <a:buChar char="ü"/>
            </a:pPr>
            <a:r>
              <a:rPr lang="en-US" sz="3000" b="1" i="1" dirty="0">
                <a:latin typeface="Times New Roman"/>
                <a:ea typeface="+mn-lt"/>
                <a:cs typeface="Times New Roman"/>
              </a:rPr>
              <a:t> Attributes :-</a:t>
            </a:r>
            <a:endParaRPr lang="en-US" dirty="0">
              <a:cs typeface="Calibri" panose="020F0502020204030204"/>
            </a:endParaRPr>
          </a:p>
          <a:p>
            <a:pPr marL="457200" indent="-457200">
              <a:lnSpc>
                <a:spcPct val="110000"/>
              </a:lnSpc>
            </a:pPr>
            <a:r>
              <a:rPr lang="en-US" sz="2600" dirty="0" err="1">
                <a:latin typeface="Times New Roman"/>
                <a:ea typeface="+mn-lt"/>
                <a:cs typeface="+mn-lt"/>
              </a:rPr>
              <a:t>Customer_id</a:t>
            </a:r>
            <a:r>
              <a:rPr lang="en-US" sz="2600" dirty="0">
                <a:latin typeface="Times New Roman"/>
                <a:ea typeface="+mn-lt"/>
                <a:cs typeface="+mn-lt"/>
              </a:rPr>
              <a:t> – customer’s verification id with four characters (Ex : AD90).</a:t>
            </a:r>
          </a:p>
          <a:p>
            <a:pPr marL="457200" indent="-457200">
              <a:lnSpc>
                <a:spcPct val="110000"/>
              </a:lnSpc>
            </a:pPr>
            <a:r>
              <a:rPr lang="en-US" sz="2600" dirty="0" err="1">
                <a:latin typeface="Times New Roman"/>
                <a:ea typeface="+mn-lt"/>
                <a:cs typeface="+mn-lt"/>
              </a:rPr>
              <a:t>AccountID</a:t>
            </a:r>
            <a:r>
              <a:rPr lang="en-US" sz="2600" dirty="0">
                <a:latin typeface="Times New Roman"/>
                <a:ea typeface="+mn-lt"/>
                <a:cs typeface="+mn-lt"/>
              </a:rPr>
              <a:t>– gets the account number which is a 12 digit code.(Ex : 5687 7890 4567).</a:t>
            </a:r>
          </a:p>
          <a:p>
            <a:pPr marL="457200" indent="-457200">
              <a:lnSpc>
                <a:spcPct val="110000"/>
              </a:lnSpc>
            </a:pPr>
            <a:r>
              <a:rPr lang="en-US" sz="2600" dirty="0" err="1">
                <a:latin typeface="Times New Roman"/>
                <a:ea typeface="+mn-lt"/>
                <a:cs typeface="+mn-lt"/>
              </a:rPr>
              <a:t>Customer_firstName</a:t>
            </a:r>
            <a:r>
              <a:rPr lang="en-US" sz="2600" dirty="0">
                <a:latin typeface="Times New Roman"/>
                <a:ea typeface="+mn-lt"/>
                <a:cs typeface="+mn-lt"/>
              </a:rPr>
              <a:t>, </a:t>
            </a:r>
            <a:r>
              <a:rPr lang="en-US" sz="2600" dirty="0" err="1">
                <a:latin typeface="Times New Roman"/>
                <a:ea typeface="+mn-lt"/>
                <a:cs typeface="+mn-lt"/>
              </a:rPr>
              <a:t>Customer_LastName</a:t>
            </a:r>
            <a:r>
              <a:rPr lang="en-US" sz="2600" dirty="0">
                <a:latin typeface="Times New Roman"/>
                <a:ea typeface="+mn-lt"/>
                <a:cs typeface="+mn-lt"/>
              </a:rPr>
              <a:t> – stores the customer’s name.</a:t>
            </a:r>
            <a:endParaRPr lang="en-US" sz="2600">
              <a:latin typeface="Times New Roman"/>
              <a:ea typeface="+mn-lt"/>
              <a:cs typeface="+mn-lt"/>
            </a:endParaRPr>
          </a:p>
          <a:p>
            <a:pPr marL="457200" indent="-457200">
              <a:lnSpc>
                <a:spcPct val="110000"/>
              </a:lnSpc>
            </a:pPr>
            <a:r>
              <a:rPr lang="en-US" sz="2600" dirty="0" err="1">
                <a:latin typeface="Times New Roman"/>
                <a:ea typeface="+mn-lt"/>
                <a:cs typeface="+mn-lt"/>
              </a:rPr>
              <a:t>Custome_Gender</a:t>
            </a:r>
            <a:r>
              <a:rPr lang="en-US" sz="2600" dirty="0">
                <a:latin typeface="Times New Roman"/>
                <a:ea typeface="+mn-lt"/>
                <a:cs typeface="+mn-lt"/>
              </a:rPr>
              <a:t> – gets gender of the customer (Male/Female).</a:t>
            </a:r>
          </a:p>
          <a:p>
            <a:pPr marL="457200" indent="-457200">
              <a:lnSpc>
                <a:spcPct val="110000"/>
              </a:lnSpc>
            </a:pPr>
            <a:r>
              <a:rPr lang="en-US" sz="2600" dirty="0">
                <a:latin typeface="Times New Roman"/>
                <a:ea typeface="+mn-lt"/>
                <a:cs typeface="+mn-lt"/>
              </a:rPr>
              <a:t>DOB – date of birth data of the customer.</a:t>
            </a:r>
          </a:p>
          <a:p>
            <a:pPr marL="457200" indent="-457200">
              <a:lnSpc>
                <a:spcPct val="110000"/>
              </a:lnSpc>
            </a:pPr>
            <a:r>
              <a:rPr lang="en-US" sz="2600" dirty="0" err="1">
                <a:latin typeface="Times New Roman"/>
                <a:ea typeface="+mn-lt"/>
                <a:cs typeface="+mn-lt"/>
              </a:rPr>
              <a:t>Customer_address</a:t>
            </a:r>
            <a:r>
              <a:rPr lang="en-US" sz="2600" dirty="0">
                <a:latin typeface="Times New Roman"/>
                <a:ea typeface="+mn-lt"/>
                <a:cs typeface="+mn-lt"/>
              </a:rPr>
              <a:t> ,</a:t>
            </a:r>
            <a:r>
              <a:rPr lang="en-US" sz="2600" dirty="0" err="1">
                <a:latin typeface="Times New Roman"/>
                <a:ea typeface="+mn-lt"/>
                <a:cs typeface="+mn-lt"/>
              </a:rPr>
              <a:t>State,City</a:t>
            </a:r>
            <a:r>
              <a:rPr lang="en-US" sz="2600" dirty="0">
                <a:latin typeface="Times New Roman"/>
                <a:ea typeface="+mn-lt"/>
                <a:cs typeface="+mn-lt"/>
              </a:rPr>
              <a:t>, </a:t>
            </a:r>
            <a:r>
              <a:rPr lang="en-US" sz="2600" dirty="0" err="1">
                <a:latin typeface="Times New Roman"/>
                <a:ea typeface="+mn-lt"/>
                <a:cs typeface="+mn-lt"/>
              </a:rPr>
              <a:t>zipcode</a:t>
            </a:r>
            <a:r>
              <a:rPr lang="en-US" sz="2600" dirty="0">
                <a:latin typeface="Times New Roman"/>
                <a:ea typeface="+mn-lt"/>
                <a:cs typeface="+mn-lt"/>
              </a:rPr>
              <a:t>– customer’s address as mentioned in the passbook.</a:t>
            </a:r>
          </a:p>
          <a:p>
            <a:pPr marL="457200" indent="-457200">
              <a:lnSpc>
                <a:spcPct val="110000"/>
              </a:lnSpc>
            </a:pPr>
            <a:r>
              <a:rPr lang="en-US" sz="2600" dirty="0" err="1">
                <a:latin typeface="Times New Roman"/>
                <a:ea typeface="+mn-lt"/>
                <a:cs typeface="+mn-lt"/>
              </a:rPr>
              <a:t>Email_id</a:t>
            </a:r>
            <a:r>
              <a:rPr lang="en-US" sz="2600" dirty="0">
                <a:latin typeface="Times New Roman"/>
                <a:ea typeface="+mn-lt"/>
                <a:cs typeface="+mn-lt"/>
              </a:rPr>
              <a:t>– email address of the customer .</a:t>
            </a:r>
          </a:p>
          <a:p>
            <a:pPr marL="457200" indent="-457200">
              <a:lnSpc>
                <a:spcPct val="110000"/>
              </a:lnSpc>
            </a:pPr>
            <a:r>
              <a:rPr lang="en-US" sz="2600" dirty="0">
                <a:latin typeface="Times New Roman"/>
                <a:ea typeface="+mn-lt"/>
                <a:cs typeface="+mn-lt"/>
              </a:rPr>
              <a:t>Mobile_no1, Mobile-no2– Current using mobile number of the customer.</a:t>
            </a:r>
          </a:p>
          <a:p>
            <a:pPr marL="457200" indent="-457200">
              <a:lnSpc>
                <a:spcPct val="110000"/>
              </a:lnSpc>
            </a:pPr>
            <a:r>
              <a:rPr lang="en-US" sz="2600" dirty="0" err="1">
                <a:latin typeface="Times New Roman"/>
                <a:ea typeface="+mn-lt"/>
                <a:cs typeface="+mn-lt"/>
              </a:rPr>
              <a:t>UserLoginID</a:t>
            </a:r>
            <a:r>
              <a:rPr lang="en-US" sz="2600" dirty="0">
                <a:latin typeface="Times New Roman"/>
                <a:ea typeface="+mn-lt"/>
                <a:cs typeface="+mn-lt"/>
              </a:rPr>
              <a:t>- given to the customer once he registers into online.</a:t>
            </a:r>
          </a:p>
          <a:p>
            <a:pPr>
              <a:buFont typeface="Wingdings" panose="020B0604020202020204" pitchFamily="34" charset="0"/>
              <a:buChar char="ü"/>
            </a:pPr>
            <a:r>
              <a:rPr lang="en-US" sz="2600" b="1" i="1" dirty="0">
                <a:latin typeface="Times New Roman"/>
                <a:ea typeface="+mn-lt"/>
                <a:cs typeface="+mn-lt"/>
              </a:rPr>
              <a:t>Primary Key –</a:t>
            </a:r>
            <a:r>
              <a:rPr lang="en-US" dirty="0">
                <a:ea typeface="+mn-lt"/>
                <a:cs typeface="+mn-lt"/>
              </a:rPr>
              <a:t>  </a:t>
            </a:r>
            <a:r>
              <a:rPr lang="en-US" sz="2600" dirty="0" err="1">
                <a:latin typeface="Times New Roman"/>
                <a:ea typeface="+mn-lt"/>
                <a:cs typeface="+mn-lt"/>
              </a:rPr>
              <a:t>AccountID</a:t>
            </a:r>
            <a:r>
              <a:rPr lang="en-US" sz="2600" dirty="0">
                <a:latin typeface="Times New Roman"/>
                <a:ea typeface="+mn-lt"/>
                <a:cs typeface="+mn-lt"/>
              </a:rPr>
              <a:t>, </a:t>
            </a:r>
            <a:r>
              <a:rPr lang="en-US" sz="2600" dirty="0" err="1">
                <a:latin typeface="Times New Roman"/>
                <a:ea typeface="+mn-lt"/>
                <a:cs typeface="+mn-lt"/>
              </a:rPr>
              <a:t>Customer_id</a:t>
            </a:r>
            <a:r>
              <a:rPr lang="en-US" sz="2600" dirty="0">
                <a:latin typeface="Times New Roman"/>
                <a:ea typeface="+mn-lt"/>
                <a:cs typeface="+mn-lt"/>
              </a:rPr>
              <a:t>, </a:t>
            </a:r>
            <a:r>
              <a:rPr lang="en-US" sz="2600" dirty="0" err="1">
                <a:latin typeface="Times New Roman"/>
                <a:ea typeface="+mn-lt"/>
                <a:cs typeface="+mn-lt"/>
              </a:rPr>
              <a:t>UserLoginID</a:t>
            </a:r>
            <a:endParaRPr lang="en-US" dirty="0" err="1">
              <a:cs typeface="Calibri" panose="020F0502020204030204"/>
            </a:endParaRPr>
          </a:p>
          <a:p>
            <a:pPr>
              <a:buFont typeface="Wingdings" panose="020B0604020202020204" pitchFamily="34" charset="0"/>
              <a:buChar char="ü"/>
            </a:pPr>
            <a:r>
              <a:rPr lang="en-US" sz="2600" b="1" i="1" dirty="0">
                <a:latin typeface="Times New Roman"/>
                <a:ea typeface="+mn-lt"/>
                <a:cs typeface="+mn-lt"/>
              </a:rPr>
              <a:t>Foreign Key – </a:t>
            </a:r>
            <a:r>
              <a:rPr lang="en-US" sz="2600" dirty="0" err="1">
                <a:latin typeface="Times New Roman"/>
                <a:ea typeface="+mn-lt"/>
                <a:cs typeface="+mn-lt"/>
              </a:rPr>
              <a:t>AccountID</a:t>
            </a:r>
            <a:endParaRPr lang="en-US" sz="2600" dirty="0">
              <a:latin typeface="Times New Roman"/>
              <a:ea typeface="+mn-lt"/>
              <a:cs typeface="+mn-lt"/>
            </a:endParaRPr>
          </a:p>
          <a:p>
            <a:pPr>
              <a:buFont typeface="Wingdings" panose="020B0604020202020204" pitchFamily="34" charset="0"/>
              <a:buChar char="Ø"/>
            </a:pPr>
            <a:r>
              <a:rPr lang="en-US" sz="2600" dirty="0">
                <a:latin typeface="Times New Roman"/>
                <a:ea typeface="+mn-lt"/>
                <a:cs typeface="+mn-lt"/>
              </a:rPr>
              <a:t>This entity set CUSTOMER stores the information of the customer.</a:t>
            </a:r>
          </a:p>
          <a:p>
            <a:pPr>
              <a:buFont typeface="Courier New" panose="020B0604020202020204" pitchFamily="34" charset="0"/>
              <a:buChar char="o"/>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b="1"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959623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98</TotalTime>
  <Words>1752</Words>
  <Application>Microsoft Office PowerPoint</Application>
  <PresentationFormat>Widescreen</PresentationFormat>
  <Paragraphs>217</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Courier New</vt:lpstr>
      <vt:lpstr>Times New Roman</vt:lpstr>
      <vt:lpstr>Wingdings</vt:lpstr>
      <vt:lpstr>Office Theme</vt:lpstr>
      <vt:lpstr>11_Default Design</vt:lpstr>
      <vt:lpstr>19CSE202 DBMS REVIEW 1       ONLINE BANKING SYSTEM  </vt:lpstr>
      <vt:lpstr>Contents</vt:lpstr>
      <vt:lpstr>Problem Definition</vt:lpstr>
      <vt:lpstr>AIM</vt:lpstr>
      <vt:lpstr>Functionalities</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Development Platform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teju 3663</cp:lastModifiedBy>
  <cp:revision>960</cp:revision>
  <dcterms:created xsi:type="dcterms:W3CDTF">2021-10-19T07:06:38Z</dcterms:created>
  <dcterms:modified xsi:type="dcterms:W3CDTF">2021-10-20T06:51:30Z</dcterms:modified>
</cp:coreProperties>
</file>