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F22710-F278-A46C-C83F-7E4FA46B3E06}" v="151" dt="2022-06-07T17:24:52.731"/>
    <p1510:client id="{32920A2D-A53E-401D-A6B3-343EC416677F}" v="128" dt="2022-05-19T18:11:28.200"/>
    <p1510:client id="{C813F6D8-C544-7D51-87E9-323EFD2A19B3}" v="1558" dt="2022-06-07T17:20:23.6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6/7/2022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6/7/2022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6/7/2022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6/7/2022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6/7/2022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6/7/2022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6/7/2022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6/7/2022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6/7/2022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07535" y="1131022"/>
            <a:ext cx="8572501" cy="2387600"/>
          </a:xfrm>
        </p:spPr>
        <p:txBody>
          <a:bodyPr vert="horz" lIns="91440" tIns="45720" rIns="91440" bIns="45720" rtlCol="0" anchor="ctr">
            <a:normAutofit/>
          </a:bodyPr>
          <a:lstStyle/>
          <a:p>
            <a:r>
              <a:rPr lang="en-US" b="1">
                <a:latin typeface="Bahnschrift Condensed"/>
                <a:ea typeface="+mj-lt"/>
                <a:cs typeface="+mj-lt"/>
              </a:rPr>
              <a:t>IMPLEMENTING A WEB</a:t>
            </a:r>
            <a:br>
              <a:rPr lang="en-US" b="1">
                <a:latin typeface="Bahnschrift Condensed"/>
                <a:ea typeface="+mj-lt"/>
                <a:cs typeface="+mj-lt"/>
              </a:rPr>
            </a:br>
            <a:r>
              <a:rPr lang="en-US" b="1">
                <a:latin typeface="Bahnschrift Condensed"/>
                <a:ea typeface="+mj-lt"/>
                <a:cs typeface="+mj-lt"/>
              </a:rPr>
              <a:t> BROWSER TAB SYSTEM</a:t>
            </a:r>
          </a:p>
        </p:txBody>
      </p:sp>
      <p:sp>
        <p:nvSpPr>
          <p:cNvPr id="3" name="Subtitle 2"/>
          <p:cNvSpPr>
            <a:spLocks noGrp="1"/>
          </p:cNvSpPr>
          <p:nvPr>
            <p:ph type="subTitle" idx="1"/>
          </p:nvPr>
        </p:nvSpPr>
        <p:spPr>
          <a:xfrm>
            <a:off x="1524000" y="3697288"/>
            <a:ext cx="9144000" cy="1655762"/>
          </a:xfrm>
        </p:spPr>
        <p:txBody>
          <a:bodyPr vert="horz" lIns="91440" tIns="45720" rIns="91440" bIns="45720" rtlCol="0" anchor="t">
            <a:normAutofit/>
          </a:bodyPr>
          <a:lstStyle/>
          <a:p>
            <a:r>
              <a:rPr lang="en-US">
                <a:ea typeface="+mn-lt"/>
                <a:cs typeface="+mn-lt"/>
              </a:rPr>
              <a:t>GROUP NO: 17</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AE699-2E3F-5336-D635-2B14656A3ABE}"/>
              </a:ext>
            </a:extLst>
          </p:cNvPr>
          <p:cNvSpPr>
            <a:spLocks noGrp="1"/>
          </p:cNvSpPr>
          <p:nvPr>
            <p:ph type="title"/>
          </p:nvPr>
        </p:nvSpPr>
        <p:spPr>
          <a:xfrm>
            <a:off x="838200" y="165966"/>
            <a:ext cx="10515600" cy="1325563"/>
          </a:xfrm>
        </p:spPr>
        <p:txBody>
          <a:bodyPr/>
          <a:lstStyle/>
          <a:p>
            <a:pPr algn="ctr"/>
            <a:r>
              <a:rPr lang="en-US" b="1" dirty="0">
                <a:latin typeface="Bahnschrift Condensed"/>
                <a:ea typeface="+mj-lt"/>
                <a:cs typeface="+mj-lt"/>
              </a:rPr>
              <a:t>WITHIN ANY TAB-</a:t>
            </a:r>
            <a:endParaRPr lang="en-US" dirty="0">
              <a:cs typeface="Calibri Light" panose="020F0302020204030204"/>
            </a:endParaRPr>
          </a:p>
        </p:txBody>
      </p:sp>
      <p:sp>
        <p:nvSpPr>
          <p:cNvPr id="3" name="Content Placeholder 2">
            <a:extLst>
              <a:ext uri="{FF2B5EF4-FFF2-40B4-BE49-F238E27FC236}">
                <a16:creationId xmlns:a16="http://schemas.microsoft.com/office/drawing/2014/main" id="{28FE0F01-65D5-0B12-CB0E-9EBDF8F9B4B3}"/>
              </a:ext>
            </a:extLst>
          </p:cNvPr>
          <p:cNvSpPr>
            <a:spLocks noGrp="1"/>
          </p:cNvSpPr>
          <p:nvPr>
            <p:ph idx="1"/>
          </p:nvPr>
        </p:nvSpPr>
        <p:spPr>
          <a:xfrm>
            <a:off x="253409" y="1197539"/>
            <a:ext cx="11685181" cy="5044065"/>
          </a:xfrm>
        </p:spPr>
        <p:txBody>
          <a:bodyPr vert="horz" lIns="91440" tIns="45720" rIns="91440" bIns="45720" rtlCol="0" anchor="t">
            <a:noAutofit/>
          </a:bodyPr>
          <a:lstStyle/>
          <a:p>
            <a:pPr>
              <a:lnSpc>
                <a:spcPct val="150000"/>
              </a:lnSpc>
              <a:buFont typeface="Wingdings" panose="020B0604020202020204" pitchFamily="34" charset="0"/>
              <a:buChar char="v"/>
            </a:pPr>
            <a:r>
              <a:rPr lang="en-US" sz="1800" b="1">
                <a:ea typeface="+mn-lt"/>
                <a:cs typeface="+mn-lt"/>
              </a:rPr>
              <a:t>Navigating Forward:</a:t>
            </a:r>
            <a:r>
              <a:rPr lang="en-US" sz="1800">
                <a:ea typeface="+mn-lt"/>
                <a:cs typeface="+mn-lt"/>
              </a:rPr>
              <a:t> The current site is pushed into the </a:t>
            </a:r>
            <a:r>
              <a:rPr lang="en-US" sz="1800" err="1">
                <a:ea typeface="+mn-lt"/>
                <a:cs typeface="+mn-lt"/>
              </a:rPr>
              <a:t>BackwardStack</a:t>
            </a:r>
            <a:r>
              <a:rPr lang="en-US" sz="1800">
                <a:ea typeface="+mn-lt"/>
                <a:cs typeface="+mn-lt"/>
              </a:rPr>
              <a:t>, and the top of the </a:t>
            </a:r>
            <a:r>
              <a:rPr lang="en-US" sz="1800" err="1">
                <a:ea typeface="+mn-lt"/>
                <a:cs typeface="+mn-lt"/>
              </a:rPr>
              <a:t>ForwardStack</a:t>
            </a:r>
            <a:r>
              <a:rPr lang="en-US" sz="1800">
                <a:ea typeface="+mn-lt"/>
                <a:cs typeface="+mn-lt"/>
              </a:rPr>
              <a:t> is made as the current site after popping.</a:t>
            </a:r>
            <a:endParaRPr lang="en-US" sz="1800">
              <a:cs typeface="Calibri"/>
            </a:endParaRPr>
          </a:p>
          <a:p>
            <a:pPr marL="0" indent="0">
              <a:lnSpc>
                <a:spcPct val="150000"/>
              </a:lnSpc>
              <a:buNone/>
            </a:pPr>
            <a:endParaRPr lang="en-US" sz="1800">
              <a:cs typeface="Calibri"/>
            </a:endParaRPr>
          </a:p>
          <a:p>
            <a:pPr marL="0" indent="0">
              <a:lnSpc>
                <a:spcPct val="150000"/>
              </a:lnSpc>
              <a:buNone/>
            </a:pPr>
            <a:r>
              <a:rPr lang="en-US" sz="1800" b="1">
                <a:cs typeface="Calibri"/>
              </a:rPr>
              <a:t>Algorithm-</a:t>
            </a:r>
            <a:endParaRPr lang="en-US">
              <a:cs typeface="Calibri"/>
            </a:endParaRPr>
          </a:p>
          <a:p>
            <a:pPr marL="0" indent="0">
              <a:lnSpc>
                <a:spcPct val="100000"/>
              </a:lnSpc>
              <a:buNone/>
            </a:pPr>
            <a:r>
              <a:rPr lang="en-US" sz="1800" err="1">
                <a:cs typeface="Calibri"/>
              </a:rPr>
              <a:t>Nav_Frwd</a:t>
            </a:r>
            <a:r>
              <a:rPr lang="en-US" sz="1800">
                <a:cs typeface="Calibri"/>
              </a:rPr>
              <a:t>():</a:t>
            </a:r>
          </a:p>
          <a:p>
            <a:pPr marL="0" indent="0">
              <a:lnSpc>
                <a:spcPct val="100000"/>
              </a:lnSpc>
              <a:buNone/>
            </a:pPr>
            <a:r>
              <a:rPr lang="en-US" sz="1800">
                <a:cs typeface="Calibri"/>
              </a:rPr>
              <a:t>    If(</a:t>
            </a:r>
            <a:r>
              <a:rPr lang="en-US" sz="1800" err="1">
                <a:cs typeface="Calibri"/>
              </a:rPr>
              <a:t>ForwardStack.size</a:t>
            </a:r>
            <a:r>
              <a:rPr lang="en-US" sz="1800">
                <a:cs typeface="Calibri"/>
              </a:rPr>
              <a:t>()&gt;0):</a:t>
            </a:r>
          </a:p>
          <a:p>
            <a:pPr marL="0" indent="0">
              <a:lnSpc>
                <a:spcPct val="100000"/>
              </a:lnSpc>
              <a:buNone/>
            </a:pPr>
            <a:r>
              <a:rPr lang="en-US" sz="1800">
                <a:cs typeface="Calibri"/>
              </a:rPr>
              <a:t>        </a:t>
            </a:r>
            <a:r>
              <a:rPr lang="en-US" sz="1800" err="1">
                <a:ea typeface="+mn-lt"/>
                <a:cs typeface="+mn-lt"/>
              </a:rPr>
              <a:t>BackwardStack</a:t>
            </a:r>
            <a:r>
              <a:rPr lang="en-US" sz="1800" err="1">
                <a:cs typeface="Calibri"/>
              </a:rPr>
              <a:t>.push</a:t>
            </a:r>
            <a:r>
              <a:rPr lang="en-US" sz="1800">
                <a:cs typeface="Calibri"/>
              </a:rPr>
              <a:t>(current site);           //O(1)</a:t>
            </a:r>
          </a:p>
          <a:p>
            <a:pPr marL="0" indent="0">
              <a:lnSpc>
                <a:spcPct val="100000"/>
              </a:lnSpc>
              <a:buNone/>
            </a:pPr>
            <a:r>
              <a:rPr lang="en-US" sz="1800">
                <a:cs typeface="Calibri"/>
              </a:rPr>
              <a:t>        current site=</a:t>
            </a:r>
            <a:r>
              <a:rPr lang="en-US" sz="1800" err="1">
                <a:cs typeface="Calibri"/>
              </a:rPr>
              <a:t>ForwardStack.pop</a:t>
            </a:r>
            <a:r>
              <a:rPr lang="en-US" sz="1800">
                <a:cs typeface="Calibri"/>
              </a:rPr>
              <a:t>();            </a:t>
            </a:r>
            <a:r>
              <a:rPr lang="en-US" sz="1800">
                <a:ea typeface="+mn-lt"/>
                <a:cs typeface="+mn-lt"/>
              </a:rPr>
              <a:t> //O(1)</a:t>
            </a:r>
          </a:p>
          <a:p>
            <a:pPr marL="0" indent="0">
              <a:lnSpc>
                <a:spcPct val="100000"/>
              </a:lnSpc>
              <a:buNone/>
            </a:pPr>
            <a:r>
              <a:rPr lang="en-US" sz="1800">
                <a:ea typeface="+mn-lt"/>
                <a:cs typeface="+mn-lt"/>
              </a:rPr>
              <a:t>    Else:</a:t>
            </a:r>
          </a:p>
          <a:p>
            <a:pPr marL="0" indent="0">
              <a:lnSpc>
                <a:spcPct val="100000"/>
              </a:lnSpc>
              <a:buNone/>
            </a:pPr>
            <a:r>
              <a:rPr lang="en-US" sz="1800">
                <a:cs typeface="Calibri"/>
              </a:rPr>
              <a:t>        Cannot go front!!</a:t>
            </a:r>
          </a:p>
          <a:p>
            <a:pPr marL="0" indent="0" algn="ctr">
              <a:lnSpc>
                <a:spcPct val="150000"/>
              </a:lnSpc>
              <a:buNone/>
            </a:pPr>
            <a:r>
              <a:rPr lang="en-US" sz="1800" b="1">
                <a:cs typeface="Calibri"/>
              </a:rPr>
              <a:t>Complexity: O(1)</a:t>
            </a:r>
          </a:p>
          <a:p>
            <a:pPr marL="0" indent="0">
              <a:lnSpc>
                <a:spcPct val="150000"/>
              </a:lnSpc>
              <a:buNone/>
            </a:pPr>
            <a:endParaRPr lang="en-US" sz="1800">
              <a:cs typeface="Calibri"/>
            </a:endParaRPr>
          </a:p>
          <a:p>
            <a:pPr>
              <a:lnSpc>
                <a:spcPct val="220000"/>
              </a:lnSpc>
            </a:pPr>
            <a:endParaRPr lang="en-US">
              <a:cs typeface="Calibri"/>
            </a:endParaRPr>
          </a:p>
        </p:txBody>
      </p:sp>
      <p:pic>
        <p:nvPicPr>
          <p:cNvPr id="5" name="Picture 4" descr="Diagram&#10;&#10;Description automatically generated">
            <a:extLst>
              <a:ext uri="{FF2B5EF4-FFF2-40B4-BE49-F238E27FC236}">
                <a16:creationId xmlns:a16="http://schemas.microsoft.com/office/drawing/2014/main" id="{89DA527A-BE3D-7A29-E6A5-231BAA71A5D7}"/>
              </a:ext>
            </a:extLst>
          </p:cNvPr>
          <p:cNvPicPr>
            <a:picLocks noChangeAspect="1"/>
          </p:cNvPicPr>
          <p:nvPr/>
        </p:nvPicPr>
        <p:blipFill rotWithShape="1">
          <a:blip r:embed="rId2"/>
          <a:srcRect t="36986" r="48542"/>
          <a:stretch/>
        </p:blipFill>
        <p:spPr>
          <a:xfrm>
            <a:off x="6468338" y="2893074"/>
            <a:ext cx="4349857" cy="2669047"/>
          </a:xfrm>
          <a:prstGeom prst="rect">
            <a:avLst/>
          </a:prstGeom>
        </p:spPr>
      </p:pic>
    </p:spTree>
    <p:extLst>
      <p:ext uri="{BB962C8B-B14F-4D97-AF65-F5344CB8AC3E}">
        <p14:creationId xmlns:p14="http://schemas.microsoft.com/office/powerpoint/2010/main" val="63541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AE699-2E3F-5336-D635-2B14656A3ABE}"/>
              </a:ext>
            </a:extLst>
          </p:cNvPr>
          <p:cNvSpPr>
            <a:spLocks noGrp="1"/>
          </p:cNvSpPr>
          <p:nvPr>
            <p:ph type="title"/>
          </p:nvPr>
        </p:nvSpPr>
        <p:spPr>
          <a:xfrm>
            <a:off x="838200" y="165966"/>
            <a:ext cx="10515600" cy="1325563"/>
          </a:xfrm>
        </p:spPr>
        <p:txBody>
          <a:bodyPr/>
          <a:lstStyle/>
          <a:p>
            <a:pPr algn="ctr"/>
            <a:r>
              <a:rPr lang="en-US" b="1" dirty="0">
                <a:latin typeface="Bahnschrift Condensed"/>
                <a:ea typeface="+mj-lt"/>
                <a:cs typeface="+mj-lt"/>
              </a:rPr>
              <a:t>WITHIN ANY TAB-</a:t>
            </a:r>
            <a:endParaRPr lang="en-US" dirty="0">
              <a:cs typeface="Calibri Light" panose="020F0302020204030204"/>
            </a:endParaRPr>
          </a:p>
        </p:txBody>
      </p:sp>
      <p:sp>
        <p:nvSpPr>
          <p:cNvPr id="3" name="Content Placeholder 2">
            <a:extLst>
              <a:ext uri="{FF2B5EF4-FFF2-40B4-BE49-F238E27FC236}">
                <a16:creationId xmlns:a16="http://schemas.microsoft.com/office/drawing/2014/main" id="{28FE0F01-65D5-0B12-CB0E-9EBDF8F9B4B3}"/>
              </a:ext>
            </a:extLst>
          </p:cNvPr>
          <p:cNvSpPr>
            <a:spLocks noGrp="1"/>
          </p:cNvSpPr>
          <p:nvPr>
            <p:ph idx="1"/>
          </p:nvPr>
        </p:nvSpPr>
        <p:spPr>
          <a:xfrm>
            <a:off x="253409" y="1197539"/>
            <a:ext cx="11685181" cy="5044065"/>
          </a:xfrm>
        </p:spPr>
        <p:txBody>
          <a:bodyPr vert="horz" lIns="91440" tIns="45720" rIns="91440" bIns="45720" rtlCol="0" anchor="t">
            <a:noAutofit/>
          </a:bodyPr>
          <a:lstStyle/>
          <a:p>
            <a:pPr>
              <a:lnSpc>
                <a:spcPct val="150000"/>
              </a:lnSpc>
              <a:buFont typeface="Wingdings" panose="020B0604020202020204" pitchFamily="34" charset="0"/>
              <a:buChar char="v"/>
            </a:pPr>
            <a:r>
              <a:rPr lang="en-US" sz="1800" b="1" dirty="0">
                <a:ea typeface="+mn-lt"/>
                <a:cs typeface="+mn-lt"/>
              </a:rPr>
              <a:t>Opening new URL/Site :</a:t>
            </a:r>
            <a:r>
              <a:rPr lang="en-US" sz="1800" dirty="0">
                <a:ea typeface="+mn-lt"/>
                <a:cs typeface="+mn-lt"/>
              </a:rPr>
              <a:t> the current site is pushed to the </a:t>
            </a:r>
            <a:r>
              <a:rPr lang="en-US" sz="1800" dirty="0" err="1">
                <a:ea typeface="+mn-lt"/>
                <a:cs typeface="+mn-lt"/>
              </a:rPr>
              <a:t>BackwardStack</a:t>
            </a:r>
            <a:r>
              <a:rPr lang="en-US" sz="1800" dirty="0">
                <a:ea typeface="+mn-lt"/>
                <a:cs typeface="+mn-lt"/>
              </a:rPr>
              <a:t>, and the new URL/Site will be set as the current site and the </a:t>
            </a:r>
            <a:r>
              <a:rPr lang="en-US" sz="1800" dirty="0" err="1">
                <a:ea typeface="+mn-lt"/>
                <a:cs typeface="+mn-lt"/>
              </a:rPr>
              <a:t>ForwardStack</a:t>
            </a:r>
            <a:r>
              <a:rPr lang="en-US" sz="1800" dirty="0">
                <a:ea typeface="+mn-lt"/>
                <a:cs typeface="+mn-lt"/>
              </a:rPr>
              <a:t> is popped till it becomes empty.</a:t>
            </a:r>
          </a:p>
          <a:p>
            <a:pPr marL="0" indent="0">
              <a:lnSpc>
                <a:spcPct val="150000"/>
              </a:lnSpc>
              <a:buNone/>
            </a:pPr>
            <a:endParaRPr lang="en-US" sz="1800">
              <a:cs typeface="Calibri"/>
            </a:endParaRPr>
          </a:p>
          <a:p>
            <a:pPr marL="0" indent="0">
              <a:lnSpc>
                <a:spcPct val="150000"/>
              </a:lnSpc>
              <a:buNone/>
            </a:pPr>
            <a:r>
              <a:rPr lang="en-US" sz="1800" b="1" dirty="0">
                <a:cs typeface="Calibri"/>
              </a:rPr>
              <a:t>Algorithm-</a:t>
            </a:r>
            <a:endParaRPr lang="en-US" dirty="0">
              <a:cs typeface="Calibri"/>
            </a:endParaRPr>
          </a:p>
          <a:p>
            <a:pPr marL="0" indent="0">
              <a:lnSpc>
                <a:spcPct val="100000"/>
              </a:lnSpc>
              <a:buNone/>
            </a:pPr>
            <a:r>
              <a:rPr lang="en-US" sz="1800" dirty="0" err="1">
                <a:cs typeface="Calibri"/>
              </a:rPr>
              <a:t>Open_NewURL</a:t>
            </a:r>
            <a:r>
              <a:rPr lang="en-US" sz="1800" dirty="0">
                <a:cs typeface="Calibri"/>
              </a:rPr>
              <a:t>(</a:t>
            </a:r>
            <a:r>
              <a:rPr lang="en-US" sz="1800" dirty="0" err="1">
                <a:cs typeface="Calibri"/>
              </a:rPr>
              <a:t>url</a:t>
            </a:r>
            <a:r>
              <a:rPr lang="en-US" sz="1800" dirty="0">
                <a:cs typeface="Calibri"/>
              </a:rPr>
              <a:t>):</a:t>
            </a:r>
          </a:p>
          <a:p>
            <a:pPr marL="0" indent="0">
              <a:lnSpc>
                <a:spcPct val="100000"/>
              </a:lnSpc>
              <a:buNone/>
            </a:pPr>
            <a:r>
              <a:rPr lang="en-US" sz="1800" dirty="0">
                <a:cs typeface="Calibri"/>
              </a:rPr>
              <a:t>    </a:t>
            </a:r>
            <a:r>
              <a:rPr lang="en-US" sz="1800" dirty="0" err="1">
                <a:cs typeface="Calibri"/>
              </a:rPr>
              <a:t>BackwardStack</a:t>
            </a:r>
            <a:r>
              <a:rPr lang="en-US" sz="1800" dirty="0" err="1">
                <a:ea typeface="+mn-lt"/>
                <a:cs typeface="+mn-lt"/>
              </a:rPr>
              <a:t>.push</a:t>
            </a:r>
            <a:r>
              <a:rPr lang="en-US" sz="1800" dirty="0">
                <a:ea typeface="+mn-lt"/>
                <a:cs typeface="+mn-lt"/>
              </a:rPr>
              <a:t>(current site);           //O(1)</a:t>
            </a:r>
          </a:p>
          <a:p>
            <a:pPr marL="0" indent="0">
              <a:lnSpc>
                <a:spcPct val="100000"/>
              </a:lnSpc>
              <a:buNone/>
            </a:pPr>
            <a:r>
              <a:rPr lang="en-US" sz="1800" dirty="0">
                <a:cs typeface="Calibri"/>
              </a:rPr>
              <a:t>    </a:t>
            </a:r>
            <a:r>
              <a:rPr lang="en-US" sz="1800" dirty="0">
                <a:ea typeface="+mn-lt"/>
                <a:cs typeface="+mn-lt"/>
              </a:rPr>
              <a:t>current site=</a:t>
            </a:r>
            <a:r>
              <a:rPr lang="en-US" sz="1800" dirty="0" err="1">
                <a:ea typeface="+mn-lt"/>
                <a:cs typeface="+mn-lt"/>
              </a:rPr>
              <a:t>url</a:t>
            </a:r>
            <a:r>
              <a:rPr lang="en-US" sz="1800" dirty="0">
                <a:ea typeface="+mn-lt"/>
                <a:cs typeface="+mn-lt"/>
              </a:rPr>
              <a:t>;</a:t>
            </a:r>
          </a:p>
          <a:p>
            <a:pPr marL="0" indent="0">
              <a:lnSpc>
                <a:spcPct val="100000"/>
              </a:lnSpc>
              <a:buNone/>
            </a:pPr>
            <a:r>
              <a:rPr lang="en-US" sz="1800" dirty="0">
                <a:cs typeface="Calibri"/>
              </a:rPr>
              <a:t>    While(</a:t>
            </a:r>
            <a:r>
              <a:rPr lang="en-US" sz="1800" dirty="0" err="1">
                <a:cs typeface="Calibri"/>
              </a:rPr>
              <a:t>ForwardStack.size</a:t>
            </a:r>
            <a:r>
              <a:rPr lang="en-US" sz="1800" dirty="0">
                <a:cs typeface="Calibri"/>
              </a:rPr>
              <a:t>()&gt;0):                  //O(n)</a:t>
            </a:r>
          </a:p>
          <a:p>
            <a:pPr marL="0" indent="0">
              <a:lnSpc>
                <a:spcPct val="100000"/>
              </a:lnSpc>
              <a:buNone/>
            </a:pPr>
            <a:r>
              <a:rPr lang="en-US" sz="1800" dirty="0">
                <a:cs typeface="Calibri"/>
              </a:rPr>
              <a:t>         </a:t>
            </a:r>
            <a:r>
              <a:rPr lang="en-US" sz="1800" dirty="0" err="1">
                <a:cs typeface="Calibri"/>
              </a:rPr>
              <a:t>ForwardStack.pop</a:t>
            </a:r>
            <a:r>
              <a:rPr lang="en-US" sz="1800" dirty="0">
                <a:cs typeface="Calibri"/>
              </a:rPr>
              <a:t>()</a:t>
            </a:r>
          </a:p>
          <a:p>
            <a:pPr marL="0" indent="0">
              <a:lnSpc>
                <a:spcPct val="100000"/>
              </a:lnSpc>
              <a:buNone/>
            </a:pPr>
            <a:endParaRPr lang="en-US" sz="1800">
              <a:cs typeface="Calibri"/>
            </a:endParaRPr>
          </a:p>
          <a:p>
            <a:pPr marL="0" indent="0">
              <a:lnSpc>
                <a:spcPct val="100000"/>
              </a:lnSpc>
              <a:buNone/>
            </a:pPr>
            <a:r>
              <a:rPr lang="en-US" sz="1800" dirty="0">
                <a:cs typeface="Calibri"/>
              </a:rPr>
              <a:t>If n is the number of elements in the </a:t>
            </a:r>
            <a:r>
              <a:rPr lang="en-US" sz="1800" dirty="0" err="1">
                <a:cs typeface="Calibri"/>
              </a:rPr>
              <a:t>ForwardStack</a:t>
            </a:r>
            <a:r>
              <a:rPr lang="en-US" sz="1800" dirty="0">
                <a:cs typeface="Calibri"/>
              </a:rPr>
              <a:t>, that is, there are n sites that were visited after the current site and using back navigation, all of them are inserted into the </a:t>
            </a:r>
            <a:r>
              <a:rPr lang="en-US" sz="1800" dirty="0" err="1">
                <a:cs typeface="Calibri"/>
              </a:rPr>
              <a:t>ForwardStack</a:t>
            </a:r>
            <a:r>
              <a:rPr lang="en-US" sz="1800" dirty="0">
                <a:cs typeface="Calibri"/>
              </a:rPr>
              <a:t>, the time complexity depends on it.</a:t>
            </a:r>
          </a:p>
          <a:p>
            <a:pPr marL="0" indent="0" algn="ctr">
              <a:lnSpc>
                <a:spcPct val="100000"/>
              </a:lnSpc>
              <a:buNone/>
            </a:pPr>
            <a:r>
              <a:rPr lang="en-US" sz="1800" b="1" dirty="0">
                <a:cs typeface="Calibri"/>
              </a:rPr>
              <a:t>Complexity: O(n)</a:t>
            </a:r>
          </a:p>
          <a:p>
            <a:pPr marL="0" indent="0">
              <a:lnSpc>
                <a:spcPct val="150000"/>
              </a:lnSpc>
              <a:buNone/>
            </a:pPr>
            <a:endParaRPr lang="en-US" sz="1800">
              <a:cs typeface="Calibri"/>
            </a:endParaRPr>
          </a:p>
          <a:p>
            <a:pPr>
              <a:lnSpc>
                <a:spcPct val="220000"/>
              </a:lnSpc>
            </a:pPr>
            <a:endParaRPr lang="en-US">
              <a:cs typeface="Calibri"/>
            </a:endParaRPr>
          </a:p>
        </p:txBody>
      </p:sp>
      <p:pic>
        <p:nvPicPr>
          <p:cNvPr id="5" name="Picture 4" descr="Diagram&#10;&#10;Description automatically generated">
            <a:extLst>
              <a:ext uri="{FF2B5EF4-FFF2-40B4-BE49-F238E27FC236}">
                <a16:creationId xmlns:a16="http://schemas.microsoft.com/office/drawing/2014/main" id="{89DA527A-BE3D-7A29-E6A5-231BAA71A5D7}"/>
              </a:ext>
            </a:extLst>
          </p:cNvPr>
          <p:cNvPicPr>
            <a:picLocks noChangeAspect="1"/>
          </p:cNvPicPr>
          <p:nvPr/>
        </p:nvPicPr>
        <p:blipFill rotWithShape="1">
          <a:blip r:embed="rId2"/>
          <a:srcRect t="36986" r="48542"/>
          <a:stretch/>
        </p:blipFill>
        <p:spPr>
          <a:xfrm>
            <a:off x="6468338" y="2893074"/>
            <a:ext cx="4349857" cy="2669047"/>
          </a:xfrm>
          <a:prstGeom prst="rect">
            <a:avLst/>
          </a:prstGeom>
        </p:spPr>
      </p:pic>
    </p:spTree>
    <p:extLst>
      <p:ext uri="{BB962C8B-B14F-4D97-AF65-F5344CB8AC3E}">
        <p14:creationId xmlns:p14="http://schemas.microsoft.com/office/powerpoint/2010/main" val="1078296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EE659-AE18-E204-2331-2600E2550FAD}"/>
              </a:ext>
            </a:extLst>
          </p:cNvPr>
          <p:cNvSpPr>
            <a:spLocks noGrp="1"/>
          </p:cNvSpPr>
          <p:nvPr>
            <p:ph type="title"/>
          </p:nvPr>
        </p:nvSpPr>
        <p:spPr>
          <a:xfrm>
            <a:off x="838200" y="2529898"/>
            <a:ext cx="10515600" cy="1325563"/>
          </a:xfrm>
        </p:spPr>
        <p:txBody>
          <a:bodyPr>
            <a:normAutofit/>
          </a:bodyPr>
          <a:lstStyle/>
          <a:p>
            <a:pPr algn="ctr"/>
            <a:r>
              <a:rPr lang="en-US" sz="6600" b="1">
                <a:latin typeface="Bahnschrift Condensed"/>
              </a:rPr>
              <a:t>THANK YOU</a:t>
            </a:r>
            <a:endParaRPr lang="en-US" sz="6600"/>
          </a:p>
        </p:txBody>
      </p:sp>
    </p:spTree>
    <p:extLst>
      <p:ext uri="{BB962C8B-B14F-4D97-AF65-F5344CB8AC3E}">
        <p14:creationId xmlns:p14="http://schemas.microsoft.com/office/powerpoint/2010/main" val="843450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E87B5-A2F1-9471-7EBC-9E8B6A410AFD}"/>
              </a:ext>
            </a:extLst>
          </p:cNvPr>
          <p:cNvSpPr>
            <a:spLocks noGrp="1"/>
          </p:cNvSpPr>
          <p:nvPr>
            <p:ph type="title"/>
          </p:nvPr>
        </p:nvSpPr>
        <p:spPr>
          <a:xfrm>
            <a:off x="838200" y="382846"/>
            <a:ext cx="10515600" cy="1325563"/>
          </a:xfrm>
        </p:spPr>
        <p:txBody>
          <a:bodyPr/>
          <a:lstStyle/>
          <a:p>
            <a:pPr algn="ctr"/>
            <a:r>
              <a:rPr lang="en-US" b="1">
                <a:latin typeface="Bahnschrift Condensed"/>
                <a:ea typeface="+mj-lt"/>
                <a:cs typeface="+mj-lt"/>
              </a:rPr>
              <a:t>TEAM MEMBERS-</a:t>
            </a:r>
            <a:endParaRPr lang="en-US">
              <a:latin typeface="Bahnschrift Condensed"/>
              <a:ea typeface="+mj-lt"/>
              <a:cs typeface="+mj-lt"/>
            </a:endParaRPr>
          </a:p>
        </p:txBody>
      </p:sp>
      <p:sp>
        <p:nvSpPr>
          <p:cNvPr id="3" name="Content Placeholder 2">
            <a:extLst>
              <a:ext uri="{FF2B5EF4-FFF2-40B4-BE49-F238E27FC236}">
                <a16:creationId xmlns:a16="http://schemas.microsoft.com/office/drawing/2014/main" id="{2D238E15-ED84-EC36-6E68-0B975A6683E3}"/>
              </a:ext>
            </a:extLst>
          </p:cNvPr>
          <p:cNvSpPr>
            <a:spLocks noGrp="1"/>
          </p:cNvSpPr>
          <p:nvPr>
            <p:ph idx="1"/>
          </p:nvPr>
        </p:nvSpPr>
        <p:spPr>
          <a:xfrm>
            <a:off x="838200" y="1886239"/>
            <a:ext cx="10515600" cy="3753861"/>
          </a:xfrm>
        </p:spPr>
        <p:txBody>
          <a:bodyPr vert="horz" lIns="91440" tIns="45720" rIns="91440" bIns="45720" rtlCol="0" anchor="ctr">
            <a:normAutofit/>
          </a:bodyPr>
          <a:lstStyle/>
          <a:p>
            <a:pPr>
              <a:lnSpc>
                <a:spcPct val="200000"/>
              </a:lnSpc>
            </a:pPr>
            <a:r>
              <a:rPr lang="en-US" err="1">
                <a:ea typeface="+mn-lt"/>
                <a:cs typeface="+mn-lt"/>
              </a:rPr>
              <a:t>Bhavvuk</a:t>
            </a:r>
            <a:r>
              <a:rPr lang="en-US">
                <a:ea typeface="+mn-lt"/>
                <a:cs typeface="+mn-lt"/>
              </a:rPr>
              <a:t> D Kalra [CB.EN.U4CSE20212]</a:t>
            </a:r>
            <a:endParaRPr lang="en-US">
              <a:cs typeface="Calibri" panose="020F0502020204030204"/>
            </a:endParaRPr>
          </a:p>
          <a:p>
            <a:pPr>
              <a:lnSpc>
                <a:spcPct val="200000"/>
              </a:lnSpc>
            </a:pPr>
            <a:r>
              <a:rPr lang="en-US">
                <a:ea typeface="+mn-lt"/>
                <a:cs typeface="+mn-lt"/>
              </a:rPr>
              <a:t>Mahasri V [CB.EN.U4CSE20235]</a:t>
            </a:r>
          </a:p>
          <a:p>
            <a:pPr>
              <a:lnSpc>
                <a:spcPct val="200000"/>
              </a:lnSpc>
            </a:pPr>
            <a:r>
              <a:rPr lang="en-US">
                <a:ea typeface="+mn-lt"/>
                <a:cs typeface="+mn-lt"/>
              </a:rPr>
              <a:t>Tejaswini Boyapati [CB.EN.U4CSE20266]</a:t>
            </a:r>
          </a:p>
        </p:txBody>
      </p:sp>
    </p:spTree>
    <p:extLst>
      <p:ext uri="{BB962C8B-B14F-4D97-AF65-F5344CB8AC3E}">
        <p14:creationId xmlns:p14="http://schemas.microsoft.com/office/powerpoint/2010/main" val="1685557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859C9-7588-20DB-8DBF-79E8E4D768BF}"/>
              </a:ext>
            </a:extLst>
          </p:cNvPr>
          <p:cNvSpPr>
            <a:spLocks noGrp="1"/>
          </p:cNvSpPr>
          <p:nvPr>
            <p:ph type="title"/>
          </p:nvPr>
        </p:nvSpPr>
        <p:spPr>
          <a:xfrm>
            <a:off x="838200" y="125892"/>
            <a:ext cx="10515600" cy="1325563"/>
          </a:xfrm>
        </p:spPr>
        <p:txBody>
          <a:bodyPr/>
          <a:lstStyle/>
          <a:p>
            <a:pPr algn="ctr"/>
            <a:r>
              <a:rPr lang="en-US" b="1">
                <a:latin typeface="Bahnschrift Condensed"/>
                <a:ea typeface="+mj-lt"/>
                <a:cs typeface="+mj-lt"/>
              </a:rPr>
              <a:t>ABSTRACT-</a:t>
            </a:r>
            <a:endParaRPr lang="en-US">
              <a:latin typeface="Bahnschrift Condensed"/>
              <a:ea typeface="+mj-lt"/>
              <a:cs typeface="+mj-lt"/>
            </a:endParaRPr>
          </a:p>
        </p:txBody>
      </p:sp>
      <p:sp>
        <p:nvSpPr>
          <p:cNvPr id="3" name="Content Placeholder 2">
            <a:extLst>
              <a:ext uri="{FF2B5EF4-FFF2-40B4-BE49-F238E27FC236}">
                <a16:creationId xmlns:a16="http://schemas.microsoft.com/office/drawing/2014/main" id="{27C6149A-F604-4C68-4C66-AD96B64AE444}"/>
              </a:ext>
            </a:extLst>
          </p:cNvPr>
          <p:cNvSpPr>
            <a:spLocks noGrp="1"/>
          </p:cNvSpPr>
          <p:nvPr>
            <p:ph idx="1"/>
          </p:nvPr>
        </p:nvSpPr>
        <p:spPr>
          <a:xfrm>
            <a:off x="838200" y="2506241"/>
            <a:ext cx="10515600" cy="4351338"/>
          </a:xfrm>
        </p:spPr>
        <p:txBody>
          <a:bodyPr vert="horz" lIns="91440" tIns="45720" rIns="91440" bIns="45720" rtlCol="0" anchor="t">
            <a:normAutofit/>
          </a:bodyPr>
          <a:lstStyle/>
          <a:p>
            <a:pPr marL="0" indent="0">
              <a:lnSpc>
                <a:spcPct val="150000"/>
              </a:lnSpc>
              <a:buNone/>
            </a:pPr>
            <a:r>
              <a:rPr lang="en-US" sz="2100">
                <a:cs typeface="Calibri" panose="020F0502020204030204"/>
              </a:rPr>
              <a:t>To implement this, we will be using a Doubly Linked list and Stacks. Each node of a DLL represents a Tab that has been opened, and the structure of each node will be in such a way that it will be pointing to 2 stacks, the </a:t>
            </a:r>
            <a:r>
              <a:rPr lang="en-US" sz="2100" err="1">
                <a:cs typeface="Calibri" panose="020F0502020204030204"/>
              </a:rPr>
              <a:t>ForwardStack</a:t>
            </a:r>
            <a:r>
              <a:rPr lang="en-US" sz="2100">
                <a:cs typeface="Calibri" panose="020F0502020204030204"/>
              </a:rPr>
              <a:t> and the </a:t>
            </a:r>
            <a:r>
              <a:rPr lang="en-US" sz="2100" err="1">
                <a:cs typeface="Calibri" panose="020F0502020204030204"/>
              </a:rPr>
              <a:t>BackwardStack</a:t>
            </a:r>
            <a:r>
              <a:rPr lang="en-US" sz="2100">
                <a:cs typeface="Calibri" panose="020F0502020204030204"/>
              </a:rPr>
              <a:t> </a:t>
            </a:r>
            <a:r>
              <a:rPr lang="en-US" sz="2100">
                <a:ea typeface="+mn-lt"/>
                <a:cs typeface="+mn-lt"/>
              </a:rPr>
              <a:t>and each node also holds the value of the current site</a:t>
            </a:r>
            <a:r>
              <a:rPr lang="en-US" sz="2100">
                <a:cs typeface="Calibri" panose="020F0502020204030204"/>
              </a:rPr>
              <a:t>. The purpose of the </a:t>
            </a:r>
            <a:r>
              <a:rPr lang="en-US" sz="2100" err="1">
                <a:cs typeface="Calibri" panose="020F0502020204030204"/>
              </a:rPr>
              <a:t>ForwardStack</a:t>
            </a:r>
            <a:r>
              <a:rPr lang="en-US" sz="2100">
                <a:cs typeface="Calibri" panose="020F0502020204030204"/>
              </a:rPr>
              <a:t> is to maintain the sites/URLs that were accessed after the current site/URL in order. Similarly, the </a:t>
            </a:r>
            <a:r>
              <a:rPr lang="en-US" sz="2100" err="1">
                <a:cs typeface="Calibri" panose="020F0502020204030204"/>
              </a:rPr>
              <a:t>BackwardStack</a:t>
            </a:r>
            <a:r>
              <a:rPr lang="en-US" sz="2100">
                <a:cs typeface="Calibri" panose="020F0502020204030204"/>
              </a:rPr>
              <a:t> holds all the sites/URLs that were accessed before the current site/URL in order. The most recent tab (node) comes to the front of the DLL, and the second node is the one that was used before this Tab.</a:t>
            </a:r>
            <a:endParaRPr lang="en-US" sz="2100">
              <a:ea typeface="+mn-lt"/>
              <a:cs typeface="+mn-lt"/>
            </a:endParaRPr>
          </a:p>
          <a:p>
            <a:pPr marL="0" indent="0">
              <a:lnSpc>
                <a:spcPct val="150000"/>
              </a:lnSpc>
              <a:buNone/>
            </a:pPr>
            <a:endParaRPr lang="en-US" sz="2400">
              <a:cs typeface="Calibri" panose="020F0502020204030204"/>
            </a:endParaRPr>
          </a:p>
        </p:txBody>
      </p:sp>
      <p:sp>
        <p:nvSpPr>
          <p:cNvPr id="4" name="TextBox 3">
            <a:extLst>
              <a:ext uri="{FF2B5EF4-FFF2-40B4-BE49-F238E27FC236}">
                <a16:creationId xmlns:a16="http://schemas.microsoft.com/office/drawing/2014/main" id="{076B6D7B-7880-406D-8D65-CAEBF3D30AD5}"/>
              </a:ext>
            </a:extLst>
          </p:cNvPr>
          <p:cNvSpPr txBox="1"/>
          <p:nvPr/>
        </p:nvSpPr>
        <p:spPr>
          <a:xfrm>
            <a:off x="3202429" y="1570394"/>
            <a:ext cx="578746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latin typeface="Bahnschrift Condensed"/>
                <a:cs typeface="Calibri"/>
              </a:rPr>
              <a:t>“IMPLEMENTING A WEB BROWSER TAB SYSTEM”</a:t>
            </a:r>
          </a:p>
        </p:txBody>
      </p:sp>
    </p:spTree>
    <p:extLst>
      <p:ext uri="{BB962C8B-B14F-4D97-AF65-F5344CB8AC3E}">
        <p14:creationId xmlns:p14="http://schemas.microsoft.com/office/powerpoint/2010/main" val="2325476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Diagram&#10;&#10;Description automatically generated">
            <a:extLst>
              <a:ext uri="{FF2B5EF4-FFF2-40B4-BE49-F238E27FC236}">
                <a16:creationId xmlns:a16="http://schemas.microsoft.com/office/drawing/2014/main" id="{A15E39FE-8680-4A6F-CC0C-941FD7217F66}"/>
              </a:ext>
            </a:extLst>
          </p:cNvPr>
          <p:cNvPicPr>
            <a:picLocks noChangeAspect="1"/>
          </p:cNvPicPr>
          <p:nvPr/>
        </p:nvPicPr>
        <p:blipFill>
          <a:blip r:embed="rId2"/>
          <a:stretch>
            <a:fillRect/>
          </a:stretch>
        </p:blipFill>
        <p:spPr>
          <a:xfrm>
            <a:off x="430953" y="460535"/>
            <a:ext cx="11464259" cy="5728017"/>
          </a:xfrm>
          <a:prstGeom prst="rect">
            <a:avLst/>
          </a:prstGeom>
        </p:spPr>
      </p:pic>
    </p:spTree>
    <p:extLst>
      <p:ext uri="{BB962C8B-B14F-4D97-AF65-F5344CB8AC3E}">
        <p14:creationId xmlns:p14="http://schemas.microsoft.com/office/powerpoint/2010/main" val="2041990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AE699-2E3F-5336-D635-2B14656A3ABE}"/>
              </a:ext>
            </a:extLst>
          </p:cNvPr>
          <p:cNvSpPr>
            <a:spLocks noGrp="1"/>
          </p:cNvSpPr>
          <p:nvPr>
            <p:ph type="title"/>
          </p:nvPr>
        </p:nvSpPr>
        <p:spPr>
          <a:xfrm>
            <a:off x="838200" y="165966"/>
            <a:ext cx="10515600" cy="1325563"/>
          </a:xfrm>
        </p:spPr>
        <p:txBody>
          <a:bodyPr/>
          <a:lstStyle/>
          <a:p>
            <a:pPr algn="ctr"/>
            <a:r>
              <a:rPr lang="en-US" b="1">
                <a:latin typeface="Bahnschrift Condensed"/>
                <a:ea typeface="+mj-lt"/>
                <a:cs typeface="+mj-lt"/>
              </a:rPr>
              <a:t>OPERATIONS-</a:t>
            </a:r>
            <a:endParaRPr lang="en-US">
              <a:cs typeface="Calibri Light" panose="020F0302020204030204"/>
            </a:endParaRPr>
          </a:p>
        </p:txBody>
      </p:sp>
      <p:sp>
        <p:nvSpPr>
          <p:cNvPr id="3" name="Content Placeholder 2">
            <a:extLst>
              <a:ext uri="{FF2B5EF4-FFF2-40B4-BE49-F238E27FC236}">
                <a16:creationId xmlns:a16="http://schemas.microsoft.com/office/drawing/2014/main" id="{28FE0F01-65D5-0B12-CB0E-9EBDF8F9B4B3}"/>
              </a:ext>
            </a:extLst>
          </p:cNvPr>
          <p:cNvSpPr>
            <a:spLocks noGrp="1"/>
          </p:cNvSpPr>
          <p:nvPr>
            <p:ph idx="1"/>
          </p:nvPr>
        </p:nvSpPr>
        <p:spPr>
          <a:xfrm>
            <a:off x="404037" y="1321586"/>
            <a:ext cx="11392786" cy="5044065"/>
          </a:xfrm>
        </p:spPr>
        <p:txBody>
          <a:bodyPr vert="horz" lIns="91440" tIns="45720" rIns="91440" bIns="45720" rtlCol="0" anchor="t">
            <a:noAutofit/>
          </a:bodyPr>
          <a:lstStyle/>
          <a:p>
            <a:pPr marL="0" indent="0">
              <a:lnSpc>
                <a:spcPct val="150000"/>
              </a:lnSpc>
              <a:buNone/>
            </a:pPr>
            <a:r>
              <a:rPr lang="en-US" sz="1800" b="1" dirty="0">
                <a:latin typeface="Bahnschrift Condensed"/>
                <a:ea typeface="+mn-lt"/>
                <a:cs typeface="+mn-lt"/>
              </a:rPr>
              <a:t>AMONG TABS-</a:t>
            </a:r>
          </a:p>
          <a:p>
            <a:pPr marL="285750" indent="-285750">
              <a:lnSpc>
                <a:spcPct val="150000"/>
              </a:lnSpc>
              <a:buFont typeface="Wingdings" panose="020B0604020202020204" pitchFamily="34" charset="0"/>
              <a:buChar char="v"/>
            </a:pPr>
            <a:r>
              <a:rPr lang="en-US" sz="1800" b="1" dirty="0">
                <a:latin typeface="Bahnschrift Condensed"/>
                <a:ea typeface="+mn-lt"/>
                <a:cs typeface="+mn-lt"/>
              </a:rPr>
              <a:t>    Creating/Making a new Tab</a:t>
            </a:r>
            <a:r>
              <a:rPr lang="en-US" sz="1800" dirty="0">
                <a:latin typeface="Bahnschrift Condensed"/>
                <a:ea typeface="+mn-lt"/>
                <a:cs typeface="+mn-lt"/>
              </a:rPr>
              <a:t> </a:t>
            </a:r>
            <a:r>
              <a:rPr lang="en-US" sz="1800" dirty="0">
                <a:ea typeface="+mn-lt"/>
                <a:cs typeface="+mn-lt"/>
              </a:rPr>
              <a:t>– Adding a node to the front of DLL.</a:t>
            </a:r>
            <a:endParaRPr lang="en-US" sz="1800">
              <a:cs typeface="Calibri" panose="020F0502020204030204"/>
            </a:endParaRPr>
          </a:p>
          <a:p>
            <a:pPr marL="285750" indent="-285750">
              <a:lnSpc>
                <a:spcPct val="150000"/>
              </a:lnSpc>
              <a:buFont typeface="Wingdings" panose="020B0604020202020204" pitchFamily="34" charset="0"/>
              <a:buChar char="v"/>
            </a:pPr>
            <a:r>
              <a:rPr lang="en-US" sz="1800" b="1" dirty="0">
                <a:ea typeface="+mn-lt"/>
                <a:cs typeface="+mn-lt"/>
              </a:rPr>
              <a:t>    Switching Tab</a:t>
            </a:r>
            <a:r>
              <a:rPr lang="en-US" sz="1800" dirty="0">
                <a:latin typeface="Calibri"/>
                <a:ea typeface="+mn-lt"/>
                <a:cs typeface="+mn-lt"/>
              </a:rPr>
              <a:t> – Bringing the other tab to the front of DLL.</a:t>
            </a:r>
            <a:endParaRPr lang="en-US" sz="1800">
              <a:latin typeface="Calibri"/>
              <a:ea typeface="+mn-lt"/>
              <a:cs typeface="+mn-lt"/>
            </a:endParaRPr>
          </a:p>
          <a:p>
            <a:pPr marL="285750" indent="-285750">
              <a:lnSpc>
                <a:spcPct val="150000"/>
              </a:lnSpc>
              <a:buFont typeface="Wingdings" panose="020B0604020202020204" pitchFamily="34" charset="0"/>
              <a:buChar char="v"/>
            </a:pPr>
            <a:r>
              <a:rPr lang="en-US" sz="1800" b="1" dirty="0">
                <a:latin typeface="Bahnschrift Condensed"/>
                <a:ea typeface="+mn-lt"/>
                <a:cs typeface="+mn-lt"/>
              </a:rPr>
              <a:t>    Removing a Tab</a:t>
            </a:r>
            <a:r>
              <a:rPr lang="en-US" sz="1800" dirty="0">
                <a:ea typeface="+mn-lt"/>
                <a:cs typeface="+mn-lt"/>
              </a:rPr>
              <a:t> – Removing the front node from DLL.</a:t>
            </a:r>
            <a:endParaRPr lang="en-US" sz="1800">
              <a:ea typeface="+mn-lt"/>
              <a:cs typeface="+mn-lt"/>
            </a:endParaRPr>
          </a:p>
          <a:p>
            <a:pPr marL="0" indent="0">
              <a:lnSpc>
                <a:spcPct val="150000"/>
              </a:lnSpc>
              <a:buNone/>
            </a:pPr>
            <a:r>
              <a:rPr lang="en-US" sz="1800" b="1" dirty="0">
                <a:latin typeface="Calibri" panose="020F0502020204030204"/>
                <a:ea typeface="+mn-lt"/>
                <a:cs typeface="+mn-lt"/>
              </a:rPr>
              <a:t>WITHIN ANY TAB-</a:t>
            </a:r>
          </a:p>
          <a:p>
            <a:pPr marL="285750" indent="-285750">
              <a:lnSpc>
                <a:spcPct val="150000"/>
              </a:lnSpc>
              <a:buFont typeface="Wingdings" panose="020B0604020202020204" pitchFamily="34" charset="0"/>
              <a:buChar char="v"/>
            </a:pPr>
            <a:r>
              <a:rPr lang="en-US" sz="1800" b="1" dirty="0">
                <a:latin typeface="Bahnschrift Condensed"/>
                <a:ea typeface="+mn-lt"/>
                <a:cs typeface="+mn-lt"/>
              </a:rPr>
              <a:t>    Navigating Backward</a:t>
            </a:r>
            <a:r>
              <a:rPr lang="en-US" sz="1800" dirty="0">
                <a:ea typeface="+mn-lt"/>
                <a:cs typeface="+mn-lt"/>
              </a:rPr>
              <a:t> – Push into the </a:t>
            </a:r>
            <a:r>
              <a:rPr lang="en-US" sz="1800" dirty="0" err="1">
                <a:ea typeface="+mn-lt"/>
                <a:cs typeface="+mn-lt"/>
              </a:rPr>
              <a:t>ForwardStack</a:t>
            </a:r>
            <a:r>
              <a:rPr lang="en-US" sz="1800" dirty="0">
                <a:ea typeface="+mn-lt"/>
                <a:cs typeface="+mn-lt"/>
              </a:rPr>
              <a:t>, and pop from the </a:t>
            </a:r>
            <a:r>
              <a:rPr lang="en-US" sz="1800" dirty="0" err="1">
                <a:ea typeface="+mn-lt"/>
                <a:cs typeface="+mn-lt"/>
              </a:rPr>
              <a:t>BackwardStack</a:t>
            </a:r>
            <a:r>
              <a:rPr lang="en-US" sz="1800" dirty="0">
                <a:latin typeface="Calibri"/>
                <a:ea typeface="+mn-lt"/>
                <a:cs typeface="+mn-lt"/>
              </a:rPr>
              <a:t>.</a:t>
            </a:r>
            <a:endParaRPr lang="en-US" sz="1800">
              <a:latin typeface="Calibri"/>
              <a:ea typeface="+mn-lt"/>
              <a:cs typeface="+mn-lt"/>
            </a:endParaRPr>
          </a:p>
          <a:p>
            <a:pPr marL="285750" indent="-285750">
              <a:lnSpc>
                <a:spcPct val="150000"/>
              </a:lnSpc>
              <a:buFont typeface="Wingdings" panose="020B0604020202020204" pitchFamily="34" charset="0"/>
              <a:buChar char="v"/>
            </a:pPr>
            <a:r>
              <a:rPr lang="en-US" sz="1800" b="1" dirty="0">
                <a:latin typeface="Bahnschrift Condensed"/>
                <a:ea typeface="+mn-lt"/>
                <a:cs typeface="+mn-lt"/>
              </a:rPr>
              <a:t>    Navigating Forward </a:t>
            </a:r>
            <a:r>
              <a:rPr lang="en-US" sz="1800" dirty="0">
                <a:ea typeface="+mn-lt"/>
                <a:cs typeface="+mn-lt"/>
              </a:rPr>
              <a:t>– Push into the </a:t>
            </a:r>
            <a:r>
              <a:rPr lang="en-US" sz="1800" dirty="0" err="1">
                <a:ea typeface="+mn-lt"/>
                <a:cs typeface="+mn-lt"/>
              </a:rPr>
              <a:t>BackwardStack</a:t>
            </a:r>
            <a:r>
              <a:rPr lang="en-US" sz="1800" dirty="0">
                <a:ea typeface="+mn-lt"/>
                <a:cs typeface="+mn-lt"/>
              </a:rPr>
              <a:t>, and pop from the </a:t>
            </a:r>
            <a:r>
              <a:rPr lang="en-US" sz="1800" dirty="0" err="1">
                <a:ea typeface="+mn-lt"/>
                <a:cs typeface="+mn-lt"/>
              </a:rPr>
              <a:t>ForwardStack</a:t>
            </a:r>
            <a:r>
              <a:rPr lang="en-US" sz="1800" dirty="0">
                <a:ea typeface="+mn-lt"/>
                <a:cs typeface="+mn-lt"/>
              </a:rPr>
              <a:t>.</a:t>
            </a:r>
            <a:endParaRPr lang="en-US">
              <a:cs typeface="Calibri" panose="020F0502020204030204"/>
            </a:endParaRPr>
          </a:p>
          <a:p>
            <a:pPr marL="285750" indent="-285750">
              <a:lnSpc>
                <a:spcPct val="150000"/>
              </a:lnSpc>
              <a:buFont typeface="Wingdings" panose="020B0604020202020204" pitchFamily="34" charset="0"/>
              <a:buChar char="v"/>
            </a:pPr>
            <a:r>
              <a:rPr lang="en-US" sz="1800" b="1" dirty="0">
                <a:latin typeface="Bahnschrift Condensed"/>
                <a:ea typeface="+mn-lt"/>
                <a:cs typeface="+mn-lt"/>
              </a:rPr>
              <a:t>    Opening new URL/Site</a:t>
            </a:r>
            <a:r>
              <a:rPr lang="en-US" sz="1800" dirty="0">
                <a:ea typeface="+mn-lt"/>
                <a:cs typeface="+mn-lt"/>
              </a:rPr>
              <a:t> - Push into the </a:t>
            </a:r>
            <a:r>
              <a:rPr lang="en-US" sz="1800" dirty="0" err="1">
                <a:ea typeface="+mn-lt"/>
                <a:cs typeface="+mn-lt"/>
              </a:rPr>
              <a:t>BackwardStack</a:t>
            </a:r>
            <a:r>
              <a:rPr lang="en-US" sz="1800" dirty="0">
                <a:ea typeface="+mn-lt"/>
                <a:cs typeface="+mn-lt"/>
              </a:rPr>
              <a:t>, and pop </a:t>
            </a:r>
            <a:r>
              <a:rPr lang="en-US" sz="1800" dirty="0" err="1">
                <a:ea typeface="+mn-lt"/>
                <a:cs typeface="+mn-lt"/>
              </a:rPr>
              <a:t>ForwardStack</a:t>
            </a:r>
            <a:r>
              <a:rPr lang="en-US" sz="1800" dirty="0">
                <a:ea typeface="+mn-lt"/>
                <a:cs typeface="+mn-lt"/>
              </a:rPr>
              <a:t> till it is empty.</a:t>
            </a:r>
          </a:p>
          <a:p>
            <a:pPr>
              <a:lnSpc>
                <a:spcPct val="220000"/>
              </a:lnSpc>
            </a:pPr>
            <a:endParaRPr lang="en-US">
              <a:cs typeface="Calibri"/>
            </a:endParaRPr>
          </a:p>
        </p:txBody>
      </p:sp>
    </p:spTree>
    <p:extLst>
      <p:ext uri="{BB962C8B-B14F-4D97-AF65-F5344CB8AC3E}">
        <p14:creationId xmlns:p14="http://schemas.microsoft.com/office/powerpoint/2010/main" val="832139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AE699-2E3F-5336-D635-2B14656A3ABE}"/>
              </a:ext>
            </a:extLst>
          </p:cNvPr>
          <p:cNvSpPr>
            <a:spLocks noGrp="1"/>
          </p:cNvSpPr>
          <p:nvPr>
            <p:ph type="title"/>
          </p:nvPr>
        </p:nvSpPr>
        <p:spPr>
          <a:xfrm>
            <a:off x="838200" y="165966"/>
            <a:ext cx="10515600" cy="1325563"/>
          </a:xfrm>
        </p:spPr>
        <p:txBody>
          <a:bodyPr/>
          <a:lstStyle/>
          <a:p>
            <a:pPr algn="ctr"/>
            <a:r>
              <a:rPr lang="en-US" b="1">
                <a:latin typeface="Bahnschrift Condensed"/>
                <a:ea typeface="+mj-lt"/>
                <a:cs typeface="+mj-lt"/>
              </a:rPr>
              <a:t>AMONG TABS-</a:t>
            </a:r>
            <a:endParaRPr lang="en-US">
              <a:cs typeface="Calibri Light" panose="020F0302020204030204"/>
            </a:endParaRPr>
          </a:p>
        </p:txBody>
      </p:sp>
      <p:sp>
        <p:nvSpPr>
          <p:cNvPr id="3" name="Content Placeholder 2">
            <a:extLst>
              <a:ext uri="{FF2B5EF4-FFF2-40B4-BE49-F238E27FC236}">
                <a16:creationId xmlns:a16="http://schemas.microsoft.com/office/drawing/2014/main" id="{28FE0F01-65D5-0B12-CB0E-9EBDF8F9B4B3}"/>
              </a:ext>
            </a:extLst>
          </p:cNvPr>
          <p:cNvSpPr>
            <a:spLocks noGrp="1"/>
          </p:cNvSpPr>
          <p:nvPr>
            <p:ph idx="1"/>
          </p:nvPr>
        </p:nvSpPr>
        <p:spPr>
          <a:xfrm>
            <a:off x="253409" y="1197539"/>
            <a:ext cx="11685181" cy="5044065"/>
          </a:xfrm>
        </p:spPr>
        <p:txBody>
          <a:bodyPr vert="horz" lIns="91440" tIns="45720" rIns="91440" bIns="45720" rtlCol="0" anchor="t">
            <a:noAutofit/>
          </a:bodyPr>
          <a:lstStyle/>
          <a:p>
            <a:pPr>
              <a:lnSpc>
                <a:spcPct val="150000"/>
              </a:lnSpc>
              <a:buFont typeface="Wingdings" panose="020B0604020202020204" pitchFamily="34" charset="0"/>
              <a:buChar char="v"/>
            </a:pPr>
            <a:r>
              <a:rPr lang="en-US" sz="1800" b="1">
                <a:ea typeface="+mn-lt"/>
                <a:cs typeface="+mn-lt"/>
              </a:rPr>
              <a:t>Creating/Making a new Tab: </a:t>
            </a:r>
            <a:r>
              <a:rPr lang="en-US" sz="1800">
                <a:ea typeface="+mn-lt"/>
                <a:cs typeface="+mn-lt"/>
              </a:rPr>
              <a:t>Adding a node to the head of the doubly Linked List and creating 2 stacks for that particular Tab/node (</a:t>
            </a:r>
            <a:r>
              <a:rPr lang="en-US" sz="1800" err="1">
                <a:ea typeface="+mn-lt"/>
                <a:cs typeface="+mn-lt"/>
              </a:rPr>
              <a:t>ForwardStack</a:t>
            </a:r>
            <a:r>
              <a:rPr lang="en-US" sz="1800">
                <a:ea typeface="+mn-lt"/>
                <a:cs typeface="+mn-lt"/>
              </a:rPr>
              <a:t>, </a:t>
            </a:r>
            <a:r>
              <a:rPr lang="en-US" sz="1800" err="1">
                <a:ea typeface="+mn-lt"/>
                <a:cs typeface="+mn-lt"/>
              </a:rPr>
              <a:t>BackwardStack</a:t>
            </a:r>
            <a:r>
              <a:rPr lang="en-US" sz="1800">
                <a:ea typeface="+mn-lt"/>
                <a:cs typeface="+mn-lt"/>
              </a:rPr>
              <a:t>) and linking the node to these stacks. This tab is set as the current tab now.</a:t>
            </a:r>
            <a:endParaRPr lang="en-US">
              <a:cs typeface="Calibri"/>
            </a:endParaRPr>
          </a:p>
          <a:p>
            <a:pPr marL="0" indent="0">
              <a:lnSpc>
                <a:spcPct val="150000"/>
              </a:lnSpc>
              <a:buNone/>
            </a:pPr>
            <a:endParaRPr lang="en-US" sz="1800" b="1">
              <a:cs typeface="Calibri"/>
            </a:endParaRPr>
          </a:p>
          <a:p>
            <a:pPr marL="0" indent="0">
              <a:lnSpc>
                <a:spcPct val="150000"/>
              </a:lnSpc>
              <a:buNone/>
            </a:pPr>
            <a:r>
              <a:rPr lang="en-US" sz="1800" b="1">
                <a:cs typeface="Calibri"/>
              </a:rPr>
              <a:t>Algorithm-</a:t>
            </a:r>
            <a:endParaRPr lang="en-US"/>
          </a:p>
          <a:p>
            <a:pPr marL="0" indent="0">
              <a:lnSpc>
                <a:spcPct val="150000"/>
              </a:lnSpc>
              <a:buNone/>
            </a:pPr>
            <a:r>
              <a:rPr lang="en-US" sz="1800" err="1">
                <a:cs typeface="Calibri"/>
              </a:rPr>
              <a:t>Create_tab</a:t>
            </a:r>
            <a:r>
              <a:rPr lang="en-US" sz="1800">
                <a:cs typeface="Calibri"/>
              </a:rPr>
              <a:t>():                               //insert to front of DLL</a:t>
            </a:r>
          </a:p>
          <a:p>
            <a:pPr marL="0" indent="0">
              <a:lnSpc>
                <a:spcPct val="100000"/>
              </a:lnSpc>
              <a:buNone/>
            </a:pPr>
            <a:r>
              <a:rPr lang="en-US" sz="1800">
                <a:cs typeface="Calibri"/>
              </a:rPr>
              <a:t>    </a:t>
            </a:r>
            <a:r>
              <a:rPr lang="en-US" sz="1800" err="1">
                <a:cs typeface="Calibri"/>
              </a:rPr>
              <a:t>New_Tab</a:t>
            </a:r>
            <a:r>
              <a:rPr lang="en-US" sz="1800">
                <a:cs typeface="Calibri"/>
              </a:rPr>
              <a:t> = new Tab();           //Tab is the class – stacks are created.</a:t>
            </a:r>
          </a:p>
          <a:p>
            <a:pPr marL="0" indent="0">
              <a:lnSpc>
                <a:spcPct val="100000"/>
              </a:lnSpc>
              <a:buNone/>
            </a:pPr>
            <a:r>
              <a:rPr lang="en-US" sz="1800">
                <a:cs typeface="Calibri"/>
              </a:rPr>
              <a:t>    </a:t>
            </a:r>
            <a:r>
              <a:rPr lang="en-US" sz="1800" err="1">
                <a:cs typeface="Calibri"/>
              </a:rPr>
              <a:t>New_Tab</a:t>
            </a:r>
            <a:r>
              <a:rPr lang="en-US" sz="1800">
                <a:cs typeface="Calibri"/>
              </a:rPr>
              <a:t>-&gt;next=head;</a:t>
            </a:r>
          </a:p>
          <a:p>
            <a:pPr marL="0" indent="0">
              <a:lnSpc>
                <a:spcPct val="100000"/>
              </a:lnSpc>
              <a:buNone/>
            </a:pPr>
            <a:r>
              <a:rPr lang="en-US" sz="1800">
                <a:cs typeface="Calibri"/>
              </a:rPr>
              <a:t>    </a:t>
            </a:r>
            <a:r>
              <a:rPr lang="en-US" sz="1800" err="1">
                <a:cs typeface="Calibri"/>
              </a:rPr>
              <a:t>New_Tab</a:t>
            </a:r>
            <a:r>
              <a:rPr lang="en-US" sz="1800">
                <a:cs typeface="Calibri"/>
              </a:rPr>
              <a:t>-&gt;</a:t>
            </a:r>
            <a:r>
              <a:rPr lang="en-US" sz="1800" err="1">
                <a:cs typeface="Calibri"/>
              </a:rPr>
              <a:t>prev</a:t>
            </a:r>
            <a:r>
              <a:rPr lang="en-US" sz="1800">
                <a:cs typeface="Calibri"/>
              </a:rPr>
              <a:t>=NULL;</a:t>
            </a:r>
          </a:p>
          <a:p>
            <a:pPr marL="0" indent="0">
              <a:lnSpc>
                <a:spcPct val="100000"/>
              </a:lnSpc>
              <a:buNone/>
            </a:pPr>
            <a:r>
              <a:rPr lang="en-US" sz="1800">
                <a:cs typeface="Calibri"/>
              </a:rPr>
              <a:t>    head-&gt;</a:t>
            </a:r>
            <a:r>
              <a:rPr lang="en-US" sz="1800" err="1">
                <a:cs typeface="Calibri"/>
              </a:rPr>
              <a:t>prev</a:t>
            </a:r>
            <a:r>
              <a:rPr lang="en-US" sz="1800">
                <a:cs typeface="Calibri"/>
              </a:rPr>
              <a:t>=</a:t>
            </a:r>
            <a:r>
              <a:rPr lang="en-US" sz="1800" err="1">
                <a:cs typeface="Calibri"/>
              </a:rPr>
              <a:t>New_Tab</a:t>
            </a:r>
            <a:r>
              <a:rPr lang="en-US" sz="1800">
                <a:cs typeface="Calibri"/>
              </a:rPr>
              <a:t>;</a:t>
            </a:r>
          </a:p>
          <a:p>
            <a:pPr marL="0" indent="0">
              <a:lnSpc>
                <a:spcPct val="100000"/>
              </a:lnSpc>
              <a:buNone/>
            </a:pPr>
            <a:r>
              <a:rPr lang="en-US" sz="1800">
                <a:cs typeface="Calibri"/>
              </a:rPr>
              <a:t>    head=</a:t>
            </a:r>
            <a:r>
              <a:rPr lang="en-US" sz="1800" err="1">
                <a:cs typeface="Calibri"/>
              </a:rPr>
              <a:t>New_Tab</a:t>
            </a:r>
            <a:r>
              <a:rPr lang="en-US" sz="1800">
                <a:cs typeface="Calibri"/>
              </a:rPr>
              <a:t>;</a:t>
            </a:r>
          </a:p>
          <a:p>
            <a:pPr marL="0" indent="0" algn="ctr">
              <a:lnSpc>
                <a:spcPct val="150000"/>
              </a:lnSpc>
              <a:buNone/>
            </a:pPr>
            <a:r>
              <a:rPr lang="en-US" sz="1800" b="1">
                <a:cs typeface="Calibri"/>
              </a:rPr>
              <a:t>Complexity: O(1)</a:t>
            </a:r>
          </a:p>
          <a:p>
            <a:pPr marL="0" indent="0">
              <a:lnSpc>
                <a:spcPct val="150000"/>
              </a:lnSpc>
              <a:buNone/>
            </a:pPr>
            <a:endParaRPr lang="en-US" sz="1800">
              <a:cs typeface="Calibri"/>
            </a:endParaRPr>
          </a:p>
          <a:p>
            <a:pPr>
              <a:lnSpc>
                <a:spcPct val="220000"/>
              </a:lnSpc>
            </a:pPr>
            <a:endParaRPr lang="en-US">
              <a:cs typeface="Calibri"/>
            </a:endParaRPr>
          </a:p>
        </p:txBody>
      </p:sp>
      <p:pic>
        <p:nvPicPr>
          <p:cNvPr id="4" name="Picture 5" descr="Diagram&#10;&#10;Description automatically generated">
            <a:extLst>
              <a:ext uri="{FF2B5EF4-FFF2-40B4-BE49-F238E27FC236}">
                <a16:creationId xmlns:a16="http://schemas.microsoft.com/office/drawing/2014/main" id="{744D33F7-C44E-604A-AF6A-82E1EB557E30}"/>
              </a:ext>
            </a:extLst>
          </p:cNvPr>
          <p:cNvPicPr>
            <a:picLocks noChangeAspect="1"/>
          </p:cNvPicPr>
          <p:nvPr/>
        </p:nvPicPr>
        <p:blipFill>
          <a:blip r:embed="rId2"/>
          <a:stretch>
            <a:fillRect/>
          </a:stretch>
        </p:blipFill>
        <p:spPr>
          <a:xfrm>
            <a:off x="5938284" y="4293286"/>
            <a:ext cx="5844362" cy="1248544"/>
          </a:xfrm>
          <a:prstGeom prst="rect">
            <a:avLst/>
          </a:prstGeom>
        </p:spPr>
      </p:pic>
    </p:spTree>
    <p:extLst>
      <p:ext uri="{BB962C8B-B14F-4D97-AF65-F5344CB8AC3E}">
        <p14:creationId xmlns:p14="http://schemas.microsoft.com/office/powerpoint/2010/main" val="2476299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AE699-2E3F-5336-D635-2B14656A3ABE}"/>
              </a:ext>
            </a:extLst>
          </p:cNvPr>
          <p:cNvSpPr>
            <a:spLocks noGrp="1"/>
          </p:cNvSpPr>
          <p:nvPr>
            <p:ph type="title"/>
          </p:nvPr>
        </p:nvSpPr>
        <p:spPr>
          <a:xfrm>
            <a:off x="838200" y="165966"/>
            <a:ext cx="10515600" cy="1325563"/>
          </a:xfrm>
        </p:spPr>
        <p:txBody>
          <a:bodyPr/>
          <a:lstStyle/>
          <a:p>
            <a:pPr algn="ctr"/>
            <a:r>
              <a:rPr lang="en-US" b="1">
                <a:latin typeface="Bahnschrift Condensed"/>
                <a:ea typeface="+mj-lt"/>
                <a:cs typeface="+mj-lt"/>
              </a:rPr>
              <a:t>AMONG TABS-</a:t>
            </a:r>
            <a:endParaRPr lang="en-US">
              <a:cs typeface="Calibri Light" panose="020F0302020204030204"/>
            </a:endParaRPr>
          </a:p>
        </p:txBody>
      </p:sp>
      <p:sp>
        <p:nvSpPr>
          <p:cNvPr id="3" name="Content Placeholder 2">
            <a:extLst>
              <a:ext uri="{FF2B5EF4-FFF2-40B4-BE49-F238E27FC236}">
                <a16:creationId xmlns:a16="http://schemas.microsoft.com/office/drawing/2014/main" id="{28FE0F01-65D5-0B12-CB0E-9EBDF8F9B4B3}"/>
              </a:ext>
            </a:extLst>
          </p:cNvPr>
          <p:cNvSpPr>
            <a:spLocks noGrp="1"/>
          </p:cNvSpPr>
          <p:nvPr>
            <p:ph idx="1"/>
          </p:nvPr>
        </p:nvSpPr>
        <p:spPr>
          <a:xfrm>
            <a:off x="253409" y="1197539"/>
            <a:ext cx="11685181" cy="5044065"/>
          </a:xfrm>
        </p:spPr>
        <p:txBody>
          <a:bodyPr vert="horz" lIns="91440" tIns="45720" rIns="91440" bIns="45720" rtlCol="0" anchor="t">
            <a:noAutofit/>
          </a:bodyPr>
          <a:lstStyle/>
          <a:p>
            <a:pPr>
              <a:lnSpc>
                <a:spcPct val="150000"/>
              </a:lnSpc>
              <a:buFont typeface="Wingdings" panose="020B0604020202020204" pitchFamily="34" charset="0"/>
              <a:buChar char="v"/>
            </a:pPr>
            <a:r>
              <a:rPr lang="en-US" sz="1800" b="1">
                <a:ea typeface="+mn-lt"/>
                <a:cs typeface="+mn-lt"/>
              </a:rPr>
              <a:t>Switching Tab:</a:t>
            </a:r>
            <a:r>
              <a:rPr lang="en-US" sz="1800">
                <a:ea typeface="+mn-lt"/>
                <a:cs typeface="+mn-lt"/>
              </a:rPr>
              <a:t> As we know which tab to switch from the current tab, there is no need for traversal. The tab is removed from its place and added to the front of the linked list, making it the most recently used tab and the current tab. </a:t>
            </a:r>
            <a:endParaRPr lang="en-US">
              <a:cs typeface="Calibri"/>
            </a:endParaRPr>
          </a:p>
          <a:p>
            <a:pPr marL="0" indent="0">
              <a:lnSpc>
                <a:spcPct val="150000"/>
              </a:lnSpc>
              <a:buNone/>
            </a:pPr>
            <a:endParaRPr lang="en-US" sz="1800" b="1">
              <a:cs typeface="Calibri"/>
            </a:endParaRPr>
          </a:p>
          <a:p>
            <a:pPr marL="0" indent="0">
              <a:lnSpc>
                <a:spcPct val="150000"/>
              </a:lnSpc>
              <a:buNone/>
            </a:pPr>
            <a:r>
              <a:rPr lang="en-US" sz="1800" b="1">
                <a:cs typeface="Calibri"/>
              </a:rPr>
              <a:t>Algorithm-</a:t>
            </a:r>
            <a:endParaRPr lang="en-US"/>
          </a:p>
          <a:p>
            <a:pPr marL="0" indent="0">
              <a:lnSpc>
                <a:spcPct val="150000"/>
              </a:lnSpc>
              <a:buNone/>
            </a:pPr>
            <a:r>
              <a:rPr lang="en-US" sz="1800" err="1">
                <a:cs typeface="Calibri"/>
              </a:rPr>
              <a:t>Switch_tab</a:t>
            </a:r>
            <a:r>
              <a:rPr lang="en-US" sz="1800">
                <a:cs typeface="Calibri"/>
              </a:rPr>
              <a:t>(</a:t>
            </a:r>
            <a:r>
              <a:rPr lang="en-US" sz="1800" err="1">
                <a:ea typeface="+mn-lt"/>
                <a:cs typeface="+mn-lt"/>
              </a:rPr>
              <a:t>To_switch</a:t>
            </a:r>
            <a:r>
              <a:rPr lang="en-US" sz="1800">
                <a:cs typeface="Calibri"/>
              </a:rPr>
              <a:t>):                                                         //Remove and insert to front of DLL</a:t>
            </a:r>
          </a:p>
          <a:p>
            <a:pPr marL="0" indent="0">
              <a:lnSpc>
                <a:spcPct val="100000"/>
              </a:lnSpc>
              <a:buNone/>
            </a:pPr>
            <a:r>
              <a:rPr lang="en-US" sz="1800">
                <a:cs typeface="Calibri"/>
              </a:rPr>
              <a:t>    </a:t>
            </a:r>
            <a:r>
              <a:rPr lang="en-US" sz="1800" err="1">
                <a:cs typeface="Calibri"/>
              </a:rPr>
              <a:t>To_switch</a:t>
            </a:r>
            <a:r>
              <a:rPr lang="en-US" sz="1800">
                <a:cs typeface="Calibri"/>
              </a:rPr>
              <a:t>-&gt;</a:t>
            </a:r>
            <a:r>
              <a:rPr lang="en-US" sz="1800" err="1">
                <a:cs typeface="Calibri"/>
              </a:rPr>
              <a:t>prev</a:t>
            </a:r>
            <a:r>
              <a:rPr lang="en-US" sz="1800">
                <a:cs typeface="Calibri"/>
              </a:rPr>
              <a:t>-&gt;next=</a:t>
            </a:r>
            <a:r>
              <a:rPr lang="en-US" sz="1800" err="1">
                <a:ea typeface="+mn-lt"/>
                <a:cs typeface="+mn-lt"/>
              </a:rPr>
              <a:t>To_switch</a:t>
            </a:r>
            <a:r>
              <a:rPr lang="en-US" sz="1800">
                <a:ea typeface="+mn-lt"/>
                <a:cs typeface="+mn-lt"/>
              </a:rPr>
              <a:t>-&gt;next;</a:t>
            </a:r>
            <a:endParaRPr lang="en-US" sz="1800">
              <a:cs typeface="Calibri"/>
            </a:endParaRPr>
          </a:p>
          <a:p>
            <a:pPr marL="0" indent="0">
              <a:lnSpc>
                <a:spcPct val="100000"/>
              </a:lnSpc>
              <a:buNone/>
            </a:pPr>
            <a:r>
              <a:rPr lang="en-US" sz="1800">
                <a:cs typeface="Calibri"/>
              </a:rPr>
              <a:t>    </a:t>
            </a:r>
            <a:r>
              <a:rPr lang="en-US" sz="1800" err="1">
                <a:ea typeface="+mn-lt"/>
                <a:cs typeface="+mn-lt"/>
              </a:rPr>
              <a:t>To_switch</a:t>
            </a:r>
            <a:r>
              <a:rPr lang="en-US" sz="1800">
                <a:ea typeface="+mn-lt"/>
                <a:cs typeface="+mn-lt"/>
              </a:rPr>
              <a:t>-&gt;</a:t>
            </a:r>
            <a:r>
              <a:rPr lang="en-US" sz="1800" err="1">
                <a:ea typeface="+mn-lt"/>
                <a:cs typeface="+mn-lt"/>
              </a:rPr>
              <a:t>prev</a:t>
            </a:r>
            <a:r>
              <a:rPr lang="en-US" sz="1800">
                <a:ea typeface="+mn-lt"/>
                <a:cs typeface="+mn-lt"/>
              </a:rPr>
              <a:t>-&gt;next-&gt;</a:t>
            </a:r>
            <a:r>
              <a:rPr lang="en-US" sz="1800" err="1">
                <a:ea typeface="+mn-lt"/>
                <a:cs typeface="+mn-lt"/>
              </a:rPr>
              <a:t>prev</a:t>
            </a:r>
            <a:r>
              <a:rPr lang="en-US" sz="1800">
                <a:ea typeface="+mn-lt"/>
                <a:cs typeface="+mn-lt"/>
              </a:rPr>
              <a:t>=</a:t>
            </a:r>
            <a:r>
              <a:rPr lang="en-US" sz="1800" err="1">
                <a:ea typeface="+mn-lt"/>
                <a:cs typeface="+mn-lt"/>
              </a:rPr>
              <a:t>To_switch</a:t>
            </a:r>
            <a:r>
              <a:rPr lang="en-US" sz="1800">
                <a:ea typeface="+mn-lt"/>
                <a:cs typeface="+mn-lt"/>
              </a:rPr>
              <a:t>-&gt;</a:t>
            </a:r>
            <a:r>
              <a:rPr lang="en-US" sz="1800" err="1">
                <a:ea typeface="+mn-lt"/>
                <a:cs typeface="+mn-lt"/>
              </a:rPr>
              <a:t>prev</a:t>
            </a:r>
            <a:r>
              <a:rPr lang="en-US" sz="1800">
                <a:ea typeface="+mn-lt"/>
                <a:cs typeface="+mn-lt"/>
              </a:rPr>
              <a:t>;</a:t>
            </a:r>
            <a:endParaRPr lang="en-US" sz="1800">
              <a:cs typeface="Calibri"/>
            </a:endParaRPr>
          </a:p>
          <a:p>
            <a:pPr marL="0" indent="0">
              <a:lnSpc>
                <a:spcPct val="100000"/>
              </a:lnSpc>
              <a:buNone/>
            </a:pPr>
            <a:r>
              <a:rPr lang="en-US" sz="1800">
                <a:cs typeface="Calibri"/>
              </a:rPr>
              <a:t>    </a:t>
            </a:r>
            <a:r>
              <a:rPr lang="en-US" sz="1800" err="1">
                <a:ea typeface="+mn-lt"/>
                <a:cs typeface="+mn-lt"/>
              </a:rPr>
              <a:t>To_switch</a:t>
            </a:r>
            <a:r>
              <a:rPr lang="en-US" sz="1800">
                <a:ea typeface="+mn-lt"/>
                <a:cs typeface="+mn-lt"/>
              </a:rPr>
              <a:t>-&gt;next=head;</a:t>
            </a:r>
          </a:p>
          <a:p>
            <a:pPr marL="0" indent="0">
              <a:lnSpc>
                <a:spcPct val="100000"/>
              </a:lnSpc>
              <a:buNone/>
            </a:pPr>
            <a:r>
              <a:rPr lang="en-US" sz="1800">
                <a:cs typeface="Calibri"/>
              </a:rPr>
              <a:t>    </a:t>
            </a:r>
            <a:r>
              <a:rPr lang="en-US" sz="1800" err="1">
                <a:ea typeface="+mn-lt"/>
                <a:cs typeface="+mn-lt"/>
              </a:rPr>
              <a:t>To_switch</a:t>
            </a:r>
            <a:r>
              <a:rPr lang="en-US" sz="1800">
                <a:ea typeface="+mn-lt"/>
                <a:cs typeface="+mn-lt"/>
              </a:rPr>
              <a:t>-&gt;</a:t>
            </a:r>
            <a:r>
              <a:rPr lang="en-US" sz="1800" err="1">
                <a:ea typeface="+mn-lt"/>
                <a:cs typeface="+mn-lt"/>
              </a:rPr>
              <a:t>prev</a:t>
            </a:r>
            <a:r>
              <a:rPr lang="en-US" sz="1800">
                <a:ea typeface="+mn-lt"/>
                <a:cs typeface="+mn-lt"/>
              </a:rPr>
              <a:t>=NULL;</a:t>
            </a:r>
          </a:p>
          <a:p>
            <a:pPr marL="0" indent="0">
              <a:lnSpc>
                <a:spcPct val="100000"/>
              </a:lnSpc>
              <a:buNone/>
            </a:pPr>
            <a:r>
              <a:rPr lang="en-US" sz="1800">
                <a:cs typeface="Calibri"/>
              </a:rPr>
              <a:t>    Head-&gt;</a:t>
            </a:r>
            <a:r>
              <a:rPr lang="en-US" sz="1800" err="1">
                <a:cs typeface="Calibri"/>
              </a:rPr>
              <a:t>prev</a:t>
            </a:r>
            <a:r>
              <a:rPr lang="en-US" sz="1800">
                <a:cs typeface="Calibri"/>
              </a:rPr>
              <a:t>=</a:t>
            </a:r>
            <a:r>
              <a:rPr lang="en-US" sz="1800" err="1">
                <a:ea typeface="+mn-lt"/>
                <a:cs typeface="+mn-lt"/>
              </a:rPr>
              <a:t>To_switch</a:t>
            </a:r>
            <a:r>
              <a:rPr lang="en-US" sz="1800">
                <a:ea typeface="+mn-lt"/>
                <a:cs typeface="+mn-lt"/>
              </a:rPr>
              <a:t>;</a:t>
            </a:r>
          </a:p>
          <a:p>
            <a:pPr marL="0" indent="0">
              <a:lnSpc>
                <a:spcPct val="100000"/>
              </a:lnSpc>
              <a:buNone/>
            </a:pPr>
            <a:r>
              <a:rPr lang="en-US" sz="1800">
                <a:cs typeface="Calibri"/>
              </a:rPr>
              <a:t>    head=</a:t>
            </a:r>
            <a:r>
              <a:rPr lang="en-US" sz="1800" err="1">
                <a:ea typeface="+mn-lt"/>
                <a:cs typeface="+mn-lt"/>
              </a:rPr>
              <a:t>To_switch</a:t>
            </a:r>
            <a:r>
              <a:rPr lang="en-US" sz="1800">
                <a:cs typeface="Calibri"/>
              </a:rPr>
              <a:t>;</a:t>
            </a:r>
          </a:p>
          <a:p>
            <a:pPr marL="0" indent="0" algn="ctr">
              <a:lnSpc>
                <a:spcPct val="150000"/>
              </a:lnSpc>
              <a:buNone/>
            </a:pPr>
            <a:r>
              <a:rPr lang="en-US" sz="1800" b="1">
                <a:cs typeface="Calibri"/>
              </a:rPr>
              <a:t>Complexity: O(1)</a:t>
            </a:r>
          </a:p>
          <a:p>
            <a:pPr marL="0" indent="0">
              <a:lnSpc>
                <a:spcPct val="150000"/>
              </a:lnSpc>
              <a:buNone/>
            </a:pPr>
            <a:endParaRPr lang="en-US" sz="1800">
              <a:cs typeface="Calibri"/>
            </a:endParaRPr>
          </a:p>
          <a:p>
            <a:pPr>
              <a:lnSpc>
                <a:spcPct val="220000"/>
              </a:lnSpc>
            </a:pPr>
            <a:endParaRPr lang="en-US">
              <a:cs typeface="Calibri"/>
            </a:endParaRPr>
          </a:p>
        </p:txBody>
      </p:sp>
      <p:pic>
        <p:nvPicPr>
          <p:cNvPr id="5" name="Picture 5" descr="Diagram&#10;&#10;Description automatically generated">
            <a:extLst>
              <a:ext uri="{FF2B5EF4-FFF2-40B4-BE49-F238E27FC236}">
                <a16:creationId xmlns:a16="http://schemas.microsoft.com/office/drawing/2014/main" id="{6CFDA41C-7B0F-D7F2-1F1E-83EE4E88EE2B}"/>
              </a:ext>
            </a:extLst>
          </p:cNvPr>
          <p:cNvPicPr>
            <a:picLocks noChangeAspect="1"/>
          </p:cNvPicPr>
          <p:nvPr/>
        </p:nvPicPr>
        <p:blipFill>
          <a:blip r:embed="rId2"/>
          <a:stretch>
            <a:fillRect/>
          </a:stretch>
        </p:blipFill>
        <p:spPr>
          <a:xfrm>
            <a:off x="5938284" y="4293286"/>
            <a:ext cx="5844362" cy="1248544"/>
          </a:xfrm>
          <a:prstGeom prst="rect">
            <a:avLst/>
          </a:prstGeom>
        </p:spPr>
      </p:pic>
    </p:spTree>
    <p:extLst>
      <p:ext uri="{BB962C8B-B14F-4D97-AF65-F5344CB8AC3E}">
        <p14:creationId xmlns:p14="http://schemas.microsoft.com/office/powerpoint/2010/main" val="137864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AE699-2E3F-5336-D635-2B14656A3ABE}"/>
              </a:ext>
            </a:extLst>
          </p:cNvPr>
          <p:cNvSpPr>
            <a:spLocks noGrp="1"/>
          </p:cNvSpPr>
          <p:nvPr>
            <p:ph type="title"/>
          </p:nvPr>
        </p:nvSpPr>
        <p:spPr>
          <a:xfrm>
            <a:off x="838200" y="165966"/>
            <a:ext cx="10515600" cy="1325563"/>
          </a:xfrm>
        </p:spPr>
        <p:txBody>
          <a:bodyPr/>
          <a:lstStyle/>
          <a:p>
            <a:pPr algn="ctr"/>
            <a:r>
              <a:rPr lang="en-US" b="1">
                <a:latin typeface="Bahnschrift Condensed"/>
                <a:ea typeface="+mj-lt"/>
                <a:cs typeface="+mj-lt"/>
              </a:rPr>
              <a:t>AMONG TABS-</a:t>
            </a:r>
            <a:endParaRPr lang="en-US">
              <a:cs typeface="Calibri Light" panose="020F0302020204030204"/>
            </a:endParaRPr>
          </a:p>
        </p:txBody>
      </p:sp>
      <p:sp>
        <p:nvSpPr>
          <p:cNvPr id="3" name="Content Placeholder 2">
            <a:extLst>
              <a:ext uri="{FF2B5EF4-FFF2-40B4-BE49-F238E27FC236}">
                <a16:creationId xmlns:a16="http://schemas.microsoft.com/office/drawing/2014/main" id="{28FE0F01-65D5-0B12-CB0E-9EBDF8F9B4B3}"/>
              </a:ext>
            </a:extLst>
          </p:cNvPr>
          <p:cNvSpPr>
            <a:spLocks noGrp="1"/>
          </p:cNvSpPr>
          <p:nvPr>
            <p:ph idx="1"/>
          </p:nvPr>
        </p:nvSpPr>
        <p:spPr>
          <a:xfrm>
            <a:off x="253409" y="1197539"/>
            <a:ext cx="11685181" cy="5044065"/>
          </a:xfrm>
        </p:spPr>
        <p:txBody>
          <a:bodyPr vert="horz" lIns="91440" tIns="45720" rIns="91440" bIns="45720" rtlCol="0" anchor="t">
            <a:noAutofit/>
          </a:bodyPr>
          <a:lstStyle/>
          <a:p>
            <a:pPr>
              <a:lnSpc>
                <a:spcPct val="150000"/>
              </a:lnSpc>
              <a:buFont typeface="Wingdings" panose="020B0604020202020204" pitchFamily="34" charset="0"/>
              <a:buChar char="v"/>
            </a:pPr>
            <a:r>
              <a:rPr lang="en-US" sz="1800" b="1">
                <a:ea typeface="+mn-lt"/>
                <a:cs typeface="+mn-lt"/>
              </a:rPr>
              <a:t>Removing a Tab:</a:t>
            </a:r>
            <a:r>
              <a:rPr lang="en-US" sz="1800">
                <a:ea typeface="+mn-lt"/>
                <a:cs typeface="+mn-lt"/>
              </a:rPr>
              <a:t> The node/Tab that was opened most recently will be closed. If we close a Tab that occurs somewhere in the middle of the Linked list, Tab will be switched and brought to the front of the linked list and then deleted. Before removal of the front node, the next node of the front node will be set as the current tab and then it proceeds with the deletion process. </a:t>
            </a:r>
            <a:endParaRPr lang="en-US">
              <a:cs typeface="Calibri"/>
            </a:endParaRPr>
          </a:p>
          <a:p>
            <a:pPr marL="0" indent="0">
              <a:lnSpc>
                <a:spcPct val="100000"/>
              </a:lnSpc>
              <a:buNone/>
            </a:pPr>
            <a:endParaRPr lang="en-US" sz="1800">
              <a:cs typeface="Calibri"/>
            </a:endParaRPr>
          </a:p>
          <a:p>
            <a:pPr marL="0" indent="0">
              <a:lnSpc>
                <a:spcPct val="150000"/>
              </a:lnSpc>
              <a:buNone/>
            </a:pPr>
            <a:r>
              <a:rPr lang="en-US" sz="1800" b="1">
                <a:cs typeface="Calibri"/>
              </a:rPr>
              <a:t>Algorithm-</a:t>
            </a:r>
            <a:endParaRPr lang="en-US">
              <a:cs typeface="Calibri"/>
            </a:endParaRPr>
          </a:p>
          <a:p>
            <a:pPr marL="0" indent="0">
              <a:lnSpc>
                <a:spcPct val="150000"/>
              </a:lnSpc>
              <a:buNone/>
            </a:pPr>
            <a:r>
              <a:rPr lang="en-US" sz="1800" err="1">
                <a:cs typeface="Calibri"/>
              </a:rPr>
              <a:t>Remove_tab</a:t>
            </a:r>
            <a:r>
              <a:rPr lang="en-US" sz="1800">
                <a:cs typeface="Calibri"/>
              </a:rPr>
              <a:t>():                //Remove from front of DLL</a:t>
            </a:r>
          </a:p>
          <a:p>
            <a:pPr marL="0" indent="0">
              <a:lnSpc>
                <a:spcPct val="100000"/>
              </a:lnSpc>
              <a:buNone/>
            </a:pPr>
            <a:r>
              <a:rPr lang="en-US" sz="1800">
                <a:cs typeface="Calibri"/>
              </a:rPr>
              <a:t>    Temp=head;</a:t>
            </a:r>
          </a:p>
          <a:p>
            <a:pPr marL="0" indent="0">
              <a:lnSpc>
                <a:spcPct val="100000"/>
              </a:lnSpc>
              <a:buNone/>
            </a:pPr>
            <a:r>
              <a:rPr lang="en-US" sz="1800">
                <a:cs typeface="Calibri"/>
              </a:rPr>
              <a:t>    Head=head-&gt;next;</a:t>
            </a:r>
          </a:p>
          <a:p>
            <a:pPr marL="0" indent="0">
              <a:lnSpc>
                <a:spcPct val="100000"/>
              </a:lnSpc>
              <a:buNone/>
            </a:pPr>
            <a:r>
              <a:rPr lang="en-US" sz="1800">
                <a:cs typeface="Calibri"/>
              </a:rPr>
              <a:t>    Free(Temp);</a:t>
            </a:r>
            <a:endParaRPr lang="en-US" sz="1800">
              <a:ea typeface="+mn-lt"/>
              <a:cs typeface="+mn-lt"/>
            </a:endParaRPr>
          </a:p>
          <a:p>
            <a:pPr marL="0" indent="0">
              <a:lnSpc>
                <a:spcPct val="100000"/>
              </a:lnSpc>
              <a:buNone/>
            </a:pPr>
            <a:r>
              <a:rPr lang="en-US" sz="1800">
                <a:cs typeface="Calibri"/>
              </a:rPr>
              <a:t>    Head-&gt;</a:t>
            </a:r>
            <a:r>
              <a:rPr lang="en-US" sz="1800" err="1">
                <a:cs typeface="Calibri"/>
              </a:rPr>
              <a:t>prev</a:t>
            </a:r>
            <a:r>
              <a:rPr lang="en-US" sz="1800">
                <a:cs typeface="Calibri"/>
              </a:rPr>
              <a:t>=NULL;</a:t>
            </a:r>
            <a:endParaRPr lang="en-US" sz="1800">
              <a:ea typeface="+mn-lt"/>
              <a:cs typeface="+mn-lt"/>
            </a:endParaRPr>
          </a:p>
          <a:p>
            <a:pPr marL="0" indent="0" algn="ctr">
              <a:lnSpc>
                <a:spcPct val="150000"/>
              </a:lnSpc>
              <a:buNone/>
            </a:pPr>
            <a:r>
              <a:rPr lang="en-US" sz="1800" b="1">
                <a:cs typeface="Calibri"/>
              </a:rPr>
              <a:t>Complexity: O(1)</a:t>
            </a:r>
          </a:p>
          <a:p>
            <a:pPr marL="0" indent="0">
              <a:lnSpc>
                <a:spcPct val="150000"/>
              </a:lnSpc>
              <a:buNone/>
            </a:pPr>
            <a:endParaRPr lang="en-US" sz="1800">
              <a:cs typeface="Calibri"/>
            </a:endParaRPr>
          </a:p>
          <a:p>
            <a:pPr>
              <a:lnSpc>
                <a:spcPct val="220000"/>
              </a:lnSpc>
            </a:pPr>
            <a:endParaRPr lang="en-US">
              <a:cs typeface="Calibri"/>
            </a:endParaRPr>
          </a:p>
        </p:txBody>
      </p:sp>
      <p:pic>
        <p:nvPicPr>
          <p:cNvPr id="4" name="Picture 5" descr="Diagram&#10;&#10;Description automatically generated">
            <a:extLst>
              <a:ext uri="{FF2B5EF4-FFF2-40B4-BE49-F238E27FC236}">
                <a16:creationId xmlns:a16="http://schemas.microsoft.com/office/drawing/2014/main" id="{9C2B327F-A883-0738-2A89-B5B31611E3C9}"/>
              </a:ext>
            </a:extLst>
          </p:cNvPr>
          <p:cNvPicPr>
            <a:picLocks noChangeAspect="1"/>
          </p:cNvPicPr>
          <p:nvPr/>
        </p:nvPicPr>
        <p:blipFill>
          <a:blip r:embed="rId2"/>
          <a:stretch>
            <a:fillRect/>
          </a:stretch>
        </p:blipFill>
        <p:spPr>
          <a:xfrm>
            <a:off x="5938284" y="4293286"/>
            <a:ext cx="5844362" cy="1248544"/>
          </a:xfrm>
          <a:prstGeom prst="rect">
            <a:avLst/>
          </a:prstGeom>
        </p:spPr>
      </p:pic>
    </p:spTree>
    <p:extLst>
      <p:ext uri="{BB962C8B-B14F-4D97-AF65-F5344CB8AC3E}">
        <p14:creationId xmlns:p14="http://schemas.microsoft.com/office/powerpoint/2010/main" val="1079226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AE699-2E3F-5336-D635-2B14656A3ABE}"/>
              </a:ext>
            </a:extLst>
          </p:cNvPr>
          <p:cNvSpPr>
            <a:spLocks noGrp="1"/>
          </p:cNvSpPr>
          <p:nvPr>
            <p:ph type="title"/>
          </p:nvPr>
        </p:nvSpPr>
        <p:spPr>
          <a:xfrm>
            <a:off x="838200" y="165966"/>
            <a:ext cx="10515600" cy="1325563"/>
          </a:xfrm>
        </p:spPr>
        <p:txBody>
          <a:bodyPr/>
          <a:lstStyle/>
          <a:p>
            <a:pPr algn="ctr"/>
            <a:r>
              <a:rPr lang="en-US" b="1" dirty="0">
                <a:latin typeface="Bahnschrift Condensed"/>
                <a:ea typeface="+mj-lt"/>
                <a:cs typeface="+mj-lt"/>
              </a:rPr>
              <a:t>WITHIN ANY TAB-</a:t>
            </a:r>
            <a:endParaRPr lang="en-US" dirty="0">
              <a:cs typeface="Calibri Light" panose="020F0302020204030204"/>
            </a:endParaRPr>
          </a:p>
        </p:txBody>
      </p:sp>
      <p:sp>
        <p:nvSpPr>
          <p:cNvPr id="3" name="Content Placeholder 2">
            <a:extLst>
              <a:ext uri="{FF2B5EF4-FFF2-40B4-BE49-F238E27FC236}">
                <a16:creationId xmlns:a16="http://schemas.microsoft.com/office/drawing/2014/main" id="{28FE0F01-65D5-0B12-CB0E-9EBDF8F9B4B3}"/>
              </a:ext>
            </a:extLst>
          </p:cNvPr>
          <p:cNvSpPr>
            <a:spLocks noGrp="1"/>
          </p:cNvSpPr>
          <p:nvPr>
            <p:ph idx="1"/>
          </p:nvPr>
        </p:nvSpPr>
        <p:spPr>
          <a:xfrm>
            <a:off x="253409" y="1197539"/>
            <a:ext cx="11685181" cy="5044065"/>
          </a:xfrm>
        </p:spPr>
        <p:txBody>
          <a:bodyPr vert="horz" lIns="91440" tIns="45720" rIns="91440" bIns="45720" rtlCol="0" anchor="t">
            <a:noAutofit/>
          </a:bodyPr>
          <a:lstStyle/>
          <a:p>
            <a:pPr>
              <a:lnSpc>
                <a:spcPct val="150000"/>
              </a:lnSpc>
              <a:buFont typeface="Wingdings" panose="020B0604020202020204" pitchFamily="34" charset="0"/>
              <a:buChar char="v"/>
            </a:pPr>
            <a:r>
              <a:rPr lang="en-US" sz="1800" b="1">
                <a:ea typeface="+mn-lt"/>
                <a:cs typeface="+mn-lt"/>
              </a:rPr>
              <a:t>Navigating Backward:</a:t>
            </a:r>
            <a:r>
              <a:rPr lang="en-US" sz="1800">
                <a:ea typeface="+mn-lt"/>
                <a:cs typeface="+mn-lt"/>
              </a:rPr>
              <a:t> The current site is pushed into the </a:t>
            </a:r>
            <a:r>
              <a:rPr lang="en-US" sz="1800" err="1">
                <a:ea typeface="+mn-lt"/>
                <a:cs typeface="+mn-lt"/>
              </a:rPr>
              <a:t>ForwardStack</a:t>
            </a:r>
            <a:r>
              <a:rPr lang="en-US" sz="1800">
                <a:ea typeface="+mn-lt"/>
                <a:cs typeface="+mn-lt"/>
              </a:rPr>
              <a:t>, and the top of the </a:t>
            </a:r>
            <a:r>
              <a:rPr lang="en-US" sz="1800" err="1">
                <a:ea typeface="+mn-lt"/>
                <a:cs typeface="+mn-lt"/>
              </a:rPr>
              <a:t>BackwardStack</a:t>
            </a:r>
            <a:r>
              <a:rPr lang="en-US" sz="1800">
                <a:ea typeface="+mn-lt"/>
                <a:cs typeface="+mn-lt"/>
              </a:rPr>
              <a:t> is made as the current site after popping.</a:t>
            </a:r>
            <a:endParaRPr lang="en-US" sz="1800">
              <a:cs typeface="Calibri"/>
            </a:endParaRPr>
          </a:p>
          <a:p>
            <a:pPr marL="0" indent="0">
              <a:lnSpc>
                <a:spcPct val="150000"/>
              </a:lnSpc>
              <a:buNone/>
            </a:pPr>
            <a:endParaRPr lang="en-US" sz="1800">
              <a:cs typeface="Calibri"/>
            </a:endParaRPr>
          </a:p>
          <a:p>
            <a:pPr marL="0" indent="0">
              <a:lnSpc>
                <a:spcPct val="150000"/>
              </a:lnSpc>
              <a:buNone/>
            </a:pPr>
            <a:r>
              <a:rPr lang="en-US" sz="1800" b="1">
                <a:cs typeface="Calibri"/>
              </a:rPr>
              <a:t>Algorithm-</a:t>
            </a:r>
            <a:endParaRPr lang="en-US">
              <a:cs typeface="Calibri"/>
            </a:endParaRPr>
          </a:p>
          <a:p>
            <a:pPr marL="0" indent="0">
              <a:lnSpc>
                <a:spcPct val="100000"/>
              </a:lnSpc>
              <a:buNone/>
            </a:pPr>
            <a:r>
              <a:rPr lang="en-US" sz="1800" err="1">
                <a:cs typeface="Calibri"/>
              </a:rPr>
              <a:t>Nav_Back</a:t>
            </a:r>
            <a:r>
              <a:rPr lang="en-US" sz="1800">
                <a:cs typeface="Calibri"/>
              </a:rPr>
              <a:t>():</a:t>
            </a:r>
          </a:p>
          <a:p>
            <a:pPr marL="0" indent="0">
              <a:lnSpc>
                <a:spcPct val="100000"/>
              </a:lnSpc>
              <a:buNone/>
            </a:pPr>
            <a:r>
              <a:rPr lang="en-US" sz="1800">
                <a:cs typeface="Calibri"/>
              </a:rPr>
              <a:t>    If(</a:t>
            </a:r>
            <a:r>
              <a:rPr lang="en-US" sz="1800" err="1">
                <a:cs typeface="Calibri"/>
              </a:rPr>
              <a:t>BackwardStack.size</a:t>
            </a:r>
            <a:r>
              <a:rPr lang="en-US" sz="1800">
                <a:cs typeface="Calibri"/>
              </a:rPr>
              <a:t>()&gt;0):</a:t>
            </a:r>
          </a:p>
          <a:p>
            <a:pPr marL="0" indent="0">
              <a:lnSpc>
                <a:spcPct val="100000"/>
              </a:lnSpc>
              <a:buNone/>
            </a:pPr>
            <a:r>
              <a:rPr lang="en-US" sz="1800">
                <a:cs typeface="Calibri"/>
              </a:rPr>
              <a:t>        </a:t>
            </a:r>
            <a:r>
              <a:rPr lang="en-US" sz="1800" err="1">
                <a:cs typeface="Calibri"/>
              </a:rPr>
              <a:t>ForwardStack.push</a:t>
            </a:r>
            <a:r>
              <a:rPr lang="en-US" sz="1800">
                <a:cs typeface="Calibri"/>
              </a:rPr>
              <a:t>(current site);           //O(1)</a:t>
            </a:r>
          </a:p>
          <a:p>
            <a:pPr marL="0" indent="0">
              <a:lnSpc>
                <a:spcPct val="100000"/>
              </a:lnSpc>
              <a:buNone/>
            </a:pPr>
            <a:r>
              <a:rPr lang="en-US" sz="1800">
                <a:cs typeface="Calibri"/>
              </a:rPr>
              <a:t>        current site=</a:t>
            </a:r>
            <a:r>
              <a:rPr lang="en-US" sz="1800" err="1">
                <a:cs typeface="Calibri"/>
              </a:rPr>
              <a:t>BackwardStack.pop</a:t>
            </a:r>
            <a:r>
              <a:rPr lang="en-US" sz="1800">
                <a:cs typeface="Calibri"/>
              </a:rPr>
              <a:t>();       </a:t>
            </a:r>
            <a:r>
              <a:rPr lang="en-US" sz="1800">
                <a:ea typeface="+mn-lt"/>
                <a:cs typeface="+mn-lt"/>
              </a:rPr>
              <a:t> //O(1)</a:t>
            </a:r>
          </a:p>
          <a:p>
            <a:pPr marL="0" indent="0">
              <a:lnSpc>
                <a:spcPct val="100000"/>
              </a:lnSpc>
              <a:buNone/>
            </a:pPr>
            <a:r>
              <a:rPr lang="en-US" sz="1800">
                <a:ea typeface="+mn-lt"/>
                <a:cs typeface="+mn-lt"/>
              </a:rPr>
              <a:t>    Else:</a:t>
            </a:r>
          </a:p>
          <a:p>
            <a:pPr marL="0" indent="0">
              <a:lnSpc>
                <a:spcPct val="100000"/>
              </a:lnSpc>
              <a:buNone/>
            </a:pPr>
            <a:r>
              <a:rPr lang="en-US" sz="1800">
                <a:cs typeface="Calibri"/>
              </a:rPr>
              <a:t>        Cannot go back!!</a:t>
            </a:r>
          </a:p>
          <a:p>
            <a:pPr marL="0" indent="0" algn="ctr">
              <a:lnSpc>
                <a:spcPct val="150000"/>
              </a:lnSpc>
              <a:buNone/>
            </a:pPr>
            <a:r>
              <a:rPr lang="en-US" sz="1800" b="1">
                <a:cs typeface="Calibri"/>
              </a:rPr>
              <a:t>Complexity: O(1)</a:t>
            </a:r>
          </a:p>
          <a:p>
            <a:pPr marL="0" indent="0">
              <a:lnSpc>
                <a:spcPct val="150000"/>
              </a:lnSpc>
              <a:buNone/>
            </a:pPr>
            <a:endParaRPr lang="en-US" sz="1800">
              <a:cs typeface="Calibri"/>
            </a:endParaRPr>
          </a:p>
          <a:p>
            <a:pPr>
              <a:lnSpc>
                <a:spcPct val="220000"/>
              </a:lnSpc>
            </a:pPr>
            <a:endParaRPr lang="en-US">
              <a:cs typeface="Calibri"/>
            </a:endParaRPr>
          </a:p>
        </p:txBody>
      </p:sp>
      <p:pic>
        <p:nvPicPr>
          <p:cNvPr id="5" name="Picture 4" descr="Diagram&#10;&#10;Description automatically generated">
            <a:extLst>
              <a:ext uri="{FF2B5EF4-FFF2-40B4-BE49-F238E27FC236}">
                <a16:creationId xmlns:a16="http://schemas.microsoft.com/office/drawing/2014/main" id="{89DA527A-BE3D-7A29-E6A5-231BAA71A5D7}"/>
              </a:ext>
            </a:extLst>
          </p:cNvPr>
          <p:cNvPicPr>
            <a:picLocks noChangeAspect="1"/>
          </p:cNvPicPr>
          <p:nvPr/>
        </p:nvPicPr>
        <p:blipFill rotWithShape="1">
          <a:blip r:embed="rId2"/>
          <a:srcRect t="36986" r="48542"/>
          <a:stretch/>
        </p:blipFill>
        <p:spPr>
          <a:xfrm>
            <a:off x="6468338" y="2893074"/>
            <a:ext cx="4349857" cy="2669047"/>
          </a:xfrm>
          <a:prstGeom prst="rect">
            <a:avLst/>
          </a:prstGeom>
        </p:spPr>
      </p:pic>
    </p:spTree>
    <p:extLst>
      <p:ext uri="{BB962C8B-B14F-4D97-AF65-F5344CB8AC3E}">
        <p14:creationId xmlns:p14="http://schemas.microsoft.com/office/powerpoint/2010/main" val="378104939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IMPLEMENTING A WEB  BROWSER TAB SYSTEM</vt:lpstr>
      <vt:lpstr>TEAM MEMBERS-</vt:lpstr>
      <vt:lpstr>ABSTRACT-</vt:lpstr>
      <vt:lpstr>PowerPoint Presentation</vt:lpstr>
      <vt:lpstr>OPERATIONS-</vt:lpstr>
      <vt:lpstr>AMONG TABS-</vt:lpstr>
      <vt:lpstr>AMONG TABS-</vt:lpstr>
      <vt:lpstr>AMONG TABS-</vt:lpstr>
      <vt:lpstr>WITHIN ANY TAB-</vt:lpstr>
      <vt:lpstr>WITHIN ANY TAB-</vt:lpstr>
      <vt:lpstr>WITHIN ANY TAB-</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85</cp:revision>
  <dcterms:created xsi:type="dcterms:W3CDTF">2022-05-19T17:10:33Z</dcterms:created>
  <dcterms:modified xsi:type="dcterms:W3CDTF">2022-06-07T17:28:43Z</dcterms:modified>
</cp:coreProperties>
</file>