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8" r:id="rId9"/>
    <p:sldId id="269" r:id="rId10"/>
    <p:sldId id="267" r:id="rId11"/>
    <p:sldId id="266"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DCABFFD-5EE3-46C9-9E88-9B235606F47C}">
          <p14:sldIdLst>
            <p14:sldId id="256"/>
            <p14:sldId id="257"/>
            <p14:sldId id="258"/>
            <p14:sldId id="259"/>
            <p14:sldId id="260"/>
            <p14:sldId id="261"/>
            <p14:sldId id="264"/>
            <p14:sldId id="268"/>
            <p14:sldId id="269"/>
            <p14:sldId id="267"/>
            <p14:sldId id="266"/>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4660"/>
  </p:normalViewPr>
  <p:slideViewPr>
    <p:cSldViewPr snapToGrid="0">
      <p:cViewPr>
        <p:scale>
          <a:sx n="62" d="100"/>
          <a:sy n="62" d="100"/>
        </p:scale>
        <p:origin x="9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191210-137F-40AD-B6B6-096DA1C7CF6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190892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91210-137F-40AD-B6B6-096DA1C7CF6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91963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91210-137F-40AD-B6B6-096DA1C7CF6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88948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91210-137F-40AD-B6B6-096DA1C7CF6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3CBC1-B6ED-4307-A33F-BEE10D63ABE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472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91210-137F-40AD-B6B6-096DA1C7CF6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4188892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191210-137F-40AD-B6B6-096DA1C7CF6A}"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321676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191210-137F-40AD-B6B6-096DA1C7CF6A}"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895999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91210-137F-40AD-B6B6-096DA1C7CF6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3384672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91210-137F-40AD-B6B6-096DA1C7CF6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307303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91210-137F-40AD-B6B6-096DA1C7CF6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276168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191210-137F-40AD-B6B6-096DA1C7CF6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106134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191210-137F-40AD-B6B6-096DA1C7CF6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407409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91210-137F-40AD-B6B6-096DA1C7CF6A}"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194334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191210-137F-40AD-B6B6-096DA1C7CF6A}"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2835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91210-137F-40AD-B6B6-096DA1C7CF6A}"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67556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91210-137F-40AD-B6B6-096DA1C7CF6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418789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91210-137F-40AD-B6B6-096DA1C7CF6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3CBC1-B6ED-4307-A33F-BEE10D63ABE3}" type="slidenum">
              <a:rPr lang="en-US" smtClean="0"/>
              <a:t>‹#›</a:t>
            </a:fld>
            <a:endParaRPr lang="en-US"/>
          </a:p>
        </p:txBody>
      </p:sp>
    </p:spTree>
    <p:extLst>
      <p:ext uri="{BB962C8B-B14F-4D97-AF65-F5344CB8AC3E}">
        <p14:creationId xmlns:p14="http://schemas.microsoft.com/office/powerpoint/2010/main" val="222896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E191210-137F-40AD-B6B6-096DA1C7CF6A}" type="datetimeFigureOut">
              <a:rPr lang="en-US" smtClean="0"/>
              <a:t>9/23/2022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23CBC1-B6ED-4307-A33F-BEE10D63ABE3}" type="slidenum">
              <a:rPr lang="en-US" smtClean="0"/>
              <a:t>‹#›</a:t>
            </a:fld>
            <a:endParaRPr lang="en-US"/>
          </a:p>
        </p:txBody>
      </p:sp>
    </p:spTree>
    <p:extLst>
      <p:ext uri="{BB962C8B-B14F-4D97-AF65-F5344CB8AC3E}">
        <p14:creationId xmlns:p14="http://schemas.microsoft.com/office/powerpoint/2010/main" val="21315307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F43125B-AB8D-1EB3-6026-CAF1F1B82BD7}"/>
              </a:ext>
            </a:extLst>
          </p:cNvPr>
          <p:cNvSpPr>
            <a:spLocks noGrp="1"/>
          </p:cNvSpPr>
          <p:nvPr>
            <p:ph type="title"/>
          </p:nvPr>
        </p:nvSpPr>
        <p:spPr>
          <a:xfrm>
            <a:off x="1002586" y="776091"/>
            <a:ext cx="10515600" cy="3911600"/>
          </a:xfrm>
        </p:spPr>
        <p:txBody>
          <a:bodyPr>
            <a:normAutofit/>
          </a:bodyPr>
          <a:lstStyle/>
          <a:p>
            <a:r>
              <a:rPr lang="en-US" sz="6000" b="1" dirty="0">
                <a:solidFill>
                  <a:srgbClr val="FFFF00"/>
                </a:solidFill>
                <a:latin typeface="Times New Roman" panose="02020603050405020304" pitchFamily="18" charset="0"/>
                <a:cs typeface="Times New Roman" panose="02020603050405020304" pitchFamily="18" charset="0"/>
              </a:rPr>
              <a:t>SMART TRAFFIC MANAGEMENT SYSTEM </a:t>
            </a:r>
            <a:endParaRPr lang="en-US" dirty="0">
              <a:solidFill>
                <a:srgbClr val="FFFF00"/>
              </a:solidFill>
            </a:endParaRPr>
          </a:p>
        </p:txBody>
      </p:sp>
      <p:sp>
        <p:nvSpPr>
          <p:cNvPr id="2" name="TextBox 1">
            <a:extLst>
              <a:ext uri="{FF2B5EF4-FFF2-40B4-BE49-F238E27FC236}">
                <a16:creationId xmlns:a16="http://schemas.microsoft.com/office/drawing/2014/main" id="{BC0F4D17-90EE-84F8-72DC-2D13C0C20E3C}"/>
              </a:ext>
            </a:extLst>
          </p:cNvPr>
          <p:cNvSpPr txBox="1"/>
          <p:nvPr/>
        </p:nvSpPr>
        <p:spPr>
          <a:xfrm>
            <a:off x="9867900" y="6019800"/>
            <a:ext cx="2085975" cy="369332"/>
          </a:xfrm>
          <a:prstGeom prst="rect">
            <a:avLst/>
          </a:prstGeom>
          <a:noFill/>
        </p:spPr>
        <p:txBody>
          <a:bodyPr wrap="square" rtlCol="0">
            <a:spAutoFit/>
          </a:bodyPr>
          <a:lstStyle/>
          <a:p>
            <a:r>
              <a:rPr lang="en-US" dirty="0"/>
              <a:t>varun</a:t>
            </a:r>
          </a:p>
        </p:txBody>
      </p:sp>
    </p:spTree>
    <p:extLst>
      <p:ext uri="{BB962C8B-B14F-4D97-AF65-F5344CB8AC3E}">
        <p14:creationId xmlns:p14="http://schemas.microsoft.com/office/powerpoint/2010/main" val="3424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B83B1725-2CDD-28E6-52E4-F007B99BE12C}"/>
              </a:ext>
            </a:extLst>
          </p:cNvPr>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Central Traffic Management Server(CTMS)</a:t>
            </a:r>
          </a:p>
        </p:txBody>
      </p:sp>
      <p:sp>
        <p:nvSpPr>
          <p:cNvPr id="3" name="Content Placeholder 2">
            <a:extLst>
              <a:ext uri="{FF2B5EF4-FFF2-40B4-BE49-F238E27FC236}">
                <a16:creationId xmlns:a16="http://schemas.microsoft.com/office/drawing/2014/main" id="{6E77907B-75C8-336E-6C7C-0A593EDC34AE}"/>
              </a:ext>
            </a:extLst>
          </p:cNvPr>
          <p:cNvSpPr>
            <a:spLocks noGrp="1"/>
          </p:cNvSpPr>
          <p:nvPr>
            <p:ph sz="half" idx="1"/>
          </p:nvPr>
        </p:nvSpPr>
        <p:spPr>
          <a:xfrm>
            <a:off x="838200" y="1933718"/>
            <a:ext cx="8490735" cy="3876532"/>
          </a:xfrm>
        </p:spPr>
        <p:txBody>
          <a:bodyPr>
            <a:normAutofit fontScale="92500" lnSpcReduction="20000"/>
          </a:bodyPr>
          <a:lstStyle/>
          <a:p>
            <a:r>
              <a:rPr lang="en-US" sz="1900" dirty="0">
                <a:effectLst/>
                <a:latin typeface="Times New Roman" panose="02020603050405020304" pitchFamily="18" charset="0"/>
                <a:ea typeface="Calibri" panose="020F0502020204030204" pitchFamily="34" charset="0"/>
                <a:cs typeface="Times New Roman" panose="02020603050405020304" pitchFamily="18" charset="0"/>
              </a:rPr>
              <a:t>Central Traffic Management Server (CTMS) is deployed at the center of the city which communicates with different traffic posts. </a:t>
            </a:r>
          </a:p>
          <a:p>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After getting the request from an emergency vehicle, CTMS sends an alert message to all relevant traffic posts situated between the source and the destination of the vehicle. </a:t>
            </a:r>
          </a:p>
          <a:p>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All the traffic posts make the traffic signals green for creating a green corridor when a request for Green Corridor is made.</a:t>
            </a:r>
          </a:p>
          <a:p>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This will create a dedicated path from the source to the destination, allowing only the emergency vehicle. Therefore, other vehicles must face a delay until the emergency vehicle reaches its destination. </a:t>
            </a:r>
          </a:p>
          <a:p>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To avoid this problem, a dynamic real-time green corridor is created in a way such that only a part of the route is </a:t>
            </a:r>
            <a:r>
              <a:rPr lang="en-US" sz="1900" dirty="0">
                <a:latin typeface="Times New Roman" panose="02020603050405020304" pitchFamily="18" charset="0"/>
                <a:ea typeface="Calibri" panose="020F0502020204030204" pitchFamily="34" charset="0"/>
                <a:cs typeface="Times New Roman" panose="02020603050405020304" pitchFamily="18" charset="0"/>
              </a:rPr>
              <a:t>cleared</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for the emergency vehicle.</a:t>
            </a:r>
          </a:p>
          <a:p>
            <a:endParaRPr lang="en-US" dirty="0"/>
          </a:p>
        </p:txBody>
      </p:sp>
      <p:sp>
        <p:nvSpPr>
          <p:cNvPr id="2" name="TextBox 1">
            <a:extLst>
              <a:ext uri="{FF2B5EF4-FFF2-40B4-BE49-F238E27FC236}">
                <a16:creationId xmlns:a16="http://schemas.microsoft.com/office/drawing/2014/main" id="{B03FB53C-CED9-E3AA-C11D-098007759B0C}"/>
              </a:ext>
            </a:extLst>
          </p:cNvPr>
          <p:cNvSpPr txBox="1"/>
          <p:nvPr/>
        </p:nvSpPr>
        <p:spPr>
          <a:xfrm>
            <a:off x="9429750" y="5810250"/>
            <a:ext cx="2095500" cy="369332"/>
          </a:xfrm>
          <a:prstGeom prst="rect">
            <a:avLst/>
          </a:prstGeom>
          <a:noFill/>
        </p:spPr>
        <p:txBody>
          <a:bodyPr wrap="square" rtlCol="0">
            <a:spAutoFit/>
          </a:bodyPr>
          <a:lstStyle/>
          <a:p>
            <a:r>
              <a:rPr lang="en-US" dirty="0"/>
              <a:t>Sumanth</a:t>
            </a:r>
          </a:p>
        </p:txBody>
      </p:sp>
    </p:spTree>
    <p:extLst>
      <p:ext uri="{BB962C8B-B14F-4D97-AF65-F5344CB8AC3E}">
        <p14:creationId xmlns:p14="http://schemas.microsoft.com/office/powerpoint/2010/main" val="166386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41BD-3537-B951-201E-73EBCA068B67}"/>
              </a:ext>
            </a:extLst>
          </p:cNvPr>
          <p:cNvSpPr>
            <a:spLocks noGrp="1"/>
          </p:cNvSpPr>
          <p:nvPr>
            <p:ph type="title"/>
          </p:nvPr>
        </p:nvSpPr>
        <p:spPr>
          <a:xfrm>
            <a:off x="838200" y="344577"/>
            <a:ext cx="10515600" cy="1325563"/>
          </a:xfrm>
        </p:spPr>
        <p:txBody>
          <a:bodyPr/>
          <a:lstStyle/>
          <a:p>
            <a:r>
              <a:rPr lang="en-US" sz="4400" b="1" dirty="0">
                <a:solidFill>
                  <a:srgbClr val="FFFF00"/>
                </a:solidFill>
                <a:latin typeface="Times New Roman" panose="02020603050405020304" pitchFamily="18" charset="0"/>
                <a:cs typeface="Times New Roman" panose="02020603050405020304" pitchFamily="18" charset="0"/>
              </a:rPr>
              <a:t>Implementation of Green corridors</a:t>
            </a:r>
            <a:endParaRPr lang="en-US" b="1" dirty="0">
              <a:solidFill>
                <a:srgbClr val="FFFF00"/>
              </a:solidFill>
            </a:endParaRPr>
          </a:p>
        </p:txBody>
      </p:sp>
      <p:sp>
        <p:nvSpPr>
          <p:cNvPr id="3" name="Content Placeholder 2">
            <a:extLst>
              <a:ext uri="{FF2B5EF4-FFF2-40B4-BE49-F238E27FC236}">
                <a16:creationId xmlns:a16="http://schemas.microsoft.com/office/drawing/2014/main" id="{E1BE2267-D2BD-2251-57AE-E6AD427DDABF}"/>
              </a:ext>
            </a:extLst>
          </p:cNvPr>
          <p:cNvSpPr>
            <a:spLocks noGrp="1"/>
          </p:cNvSpPr>
          <p:nvPr>
            <p:ph sz="half" idx="1"/>
          </p:nvPr>
        </p:nvSpPr>
        <p:spPr/>
        <p:txBody>
          <a:bodyPr/>
          <a:lstStyle/>
          <a:p>
            <a:pPr marR="0" lvl="0">
              <a:lnSpc>
                <a:spcPct val="107000"/>
              </a:lnSpc>
              <a:spcBef>
                <a:spcPts val="0"/>
              </a:spcBef>
              <a:spcAft>
                <a:spcPts val="0"/>
              </a:spcAft>
              <a:tabLst>
                <a:tab pos="619125"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vehicles create congestion on the road, due to which emergency vehicles like ambulances, fire brigade, and police vehicles are unable to reach the destination. </a:t>
            </a:r>
          </a:p>
          <a:p>
            <a:pPr marR="0" lvl="0">
              <a:lnSpc>
                <a:spcPct val="107000"/>
              </a:lnSpc>
              <a:spcBef>
                <a:spcPts val="0"/>
              </a:spcBef>
              <a:spcAft>
                <a:spcPts val="0"/>
              </a:spcAft>
              <a:tabLst>
                <a:tab pos="619125"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avoid this problem, a dynamic real-time green corridor is created in a way such that only a part of the route is </a:t>
            </a:r>
            <a:r>
              <a:rPr lang="en-US" sz="1800" dirty="0">
                <a:latin typeface="Times New Roman" panose="02020603050405020304" pitchFamily="18" charset="0"/>
                <a:ea typeface="Calibri" panose="020F0502020204030204" pitchFamily="34" charset="0"/>
                <a:cs typeface="Times New Roman" panose="02020603050405020304" pitchFamily="18" charset="0"/>
              </a:rPr>
              <a:t>cleared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the emergency vehicle. </a:t>
            </a:r>
          </a:p>
          <a:p>
            <a:pPr marR="0" lvl="0">
              <a:lnSpc>
                <a:spcPct val="107000"/>
              </a:lnSpc>
              <a:spcBef>
                <a:spcPts val="0"/>
              </a:spcBef>
              <a:spcAft>
                <a:spcPts val="0"/>
              </a:spcAft>
              <a:tabLst>
                <a:tab pos="619125"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an emergency vehicle is of a very critical nature, one should go for a dedicated green corridor that reduces travel time. </a:t>
            </a:r>
            <a:endParaRPr lang="en-US" dirty="0"/>
          </a:p>
        </p:txBody>
      </p:sp>
      <p:pic>
        <p:nvPicPr>
          <p:cNvPr id="7" name="Content Placeholder 6" descr="Diagram&#10;&#10;Description automatically generated">
            <a:extLst>
              <a:ext uri="{FF2B5EF4-FFF2-40B4-BE49-F238E27FC236}">
                <a16:creationId xmlns:a16="http://schemas.microsoft.com/office/drawing/2014/main" id="{1F73C473-854A-E444-296B-C72D1F6D29C2}"/>
              </a:ext>
            </a:extLst>
          </p:cNvPr>
          <p:cNvPicPr>
            <a:picLocks noGrp="1" noChangeAspect="1"/>
          </p:cNvPicPr>
          <p:nvPr>
            <p:ph sz="half" idx="2"/>
          </p:nvPr>
        </p:nvPicPr>
        <p:blipFill>
          <a:blip r:embed="rId2"/>
          <a:stretch>
            <a:fillRect/>
          </a:stretch>
        </p:blipFill>
        <p:spPr>
          <a:xfrm>
            <a:off x="6172200" y="1690688"/>
            <a:ext cx="5181600" cy="3625702"/>
          </a:xfrm>
          <a:prstGeom prst="rect">
            <a:avLst/>
          </a:prstGeom>
        </p:spPr>
      </p:pic>
      <p:sp>
        <p:nvSpPr>
          <p:cNvPr id="4" name="TextBox 3">
            <a:extLst>
              <a:ext uri="{FF2B5EF4-FFF2-40B4-BE49-F238E27FC236}">
                <a16:creationId xmlns:a16="http://schemas.microsoft.com/office/drawing/2014/main" id="{E0953DF2-F519-50A7-20BE-BD5FE2662A6B}"/>
              </a:ext>
            </a:extLst>
          </p:cNvPr>
          <p:cNvSpPr txBox="1"/>
          <p:nvPr/>
        </p:nvSpPr>
        <p:spPr>
          <a:xfrm>
            <a:off x="9201150" y="6076950"/>
            <a:ext cx="2438400" cy="369332"/>
          </a:xfrm>
          <a:prstGeom prst="rect">
            <a:avLst/>
          </a:prstGeom>
          <a:noFill/>
        </p:spPr>
        <p:txBody>
          <a:bodyPr wrap="square" rtlCol="0">
            <a:spAutoFit/>
          </a:bodyPr>
          <a:lstStyle/>
          <a:p>
            <a:r>
              <a:rPr lang="en-US" dirty="0"/>
              <a:t>Sumanth</a:t>
            </a:r>
          </a:p>
        </p:txBody>
      </p:sp>
    </p:spTree>
    <p:extLst>
      <p:ext uri="{BB962C8B-B14F-4D97-AF65-F5344CB8AC3E}">
        <p14:creationId xmlns:p14="http://schemas.microsoft.com/office/powerpoint/2010/main" val="46830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ign on a wall">
            <a:extLst>
              <a:ext uri="{FF2B5EF4-FFF2-40B4-BE49-F238E27FC236}">
                <a16:creationId xmlns:a16="http://schemas.microsoft.com/office/drawing/2014/main" id="{71525D7B-B873-30E4-067D-0E8EF97E431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88831" y="1094626"/>
            <a:ext cx="7395212" cy="4919663"/>
          </a:xfrm>
        </p:spPr>
      </p:pic>
    </p:spTree>
    <p:extLst>
      <p:ext uri="{BB962C8B-B14F-4D97-AF65-F5344CB8AC3E}">
        <p14:creationId xmlns:p14="http://schemas.microsoft.com/office/powerpoint/2010/main" val="15893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2936-C184-6B22-B5FD-F0B41A4D331F}"/>
              </a:ext>
            </a:extLst>
          </p:cNvPr>
          <p:cNvSpPr>
            <a:spLocks noGrp="1"/>
          </p:cNvSpPr>
          <p:nvPr>
            <p:ph type="title"/>
          </p:nvPr>
        </p:nvSpPr>
        <p:spPr>
          <a:xfrm>
            <a:off x="913795" y="589051"/>
            <a:ext cx="10353761" cy="1326321"/>
          </a:xfrm>
        </p:spPr>
        <p:txBody>
          <a:bodyPr/>
          <a:lstStyle/>
          <a:p>
            <a:r>
              <a:rPr lang="en-US" sz="4400" b="1" dirty="0">
                <a:solidFill>
                  <a:srgbClr val="FFFF00"/>
                </a:solidFill>
                <a:latin typeface="Times New Roman" panose="02020603050405020304" pitchFamily="18" charset="0"/>
                <a:cs typeface="Times New Roman" panose="02020603050405020304" pitchFamily="18" charset="0"/>
              </a:rPr>
              <a:t>Team Members:</a:t>
            </a:r>
            <a:br>
              <a:rPr lang="en-US" sz="4400" b="1" dirty="0">
                <a:solidFill>
                  <a:srgbClr val="FFFF00"/>
                </a:solidFill>
              </a:rPr>
            </a:br>
            <a:endParaRPr lang="en-US" dirty="0">
              <a:solidFill>
                <a:srgbClr val="FFFF00"/>
              </a:solidFill>
            </a:endParaRPr>
          </a:p>
        </p:txBody>
      </p:sp>
      <p:sp>
        <p:nvSpPr>
          <p:cNvPr id="3" name="Content Placeholder 2">
            <a:extLst>
              <a:ext uri="{FF2B5EF4-FFF2-40B4-BE49-F238E27FC236}">
                <a16:creationId xmlns:a16="http://schemas.microsoft.com/office/drawing/2014/main" id="{E01CE5C4-8E91-BA50-06F2-D120F05E0B40}"/>
              </a:ext>
            </a:extLst>
          </p:cNvPr>
          <p:cNvSpPr>
            <a:spLocks noGrp="1"/>
          </p:cNvSpPr>
          <p:nvPr>
            <p:ph idx="1"/>
          </p:nvPr>
        </p:nvSpPr>
        <p:spPr>
          <a:xfrm>
            <a:off x="913795" y="2076450"/>
            <a:ext cx="6048375" cy="3971925"/>
          </a:xfrm>
        </p:spPr>
        <p:txBody>
          <a:bodyPr/>
          <a:lstStyle/>
          <a:p>
            <a:pPr>
              <a:buFont typeface="Wingdings" panose="05000000000000000000" pitchFamily="2" charset="2"/>
              <a:buChar char="q"/>
            </a:pPr>
            <a:r>
              <a:rPr lang="en-US" sz="2800" b="1" dirty="0"/>
              <a:t>Varun Reddy Musku</a:t>
            </a:r>
          </a:p>
          <a:p>
            <a:pPr>
              <a:buFont typeface="Wingdings" panose="05000000000000000000" pitchFamily="2" charset="2"/>
              <a:buChar char="q"/>
            </a:pPr>
            <a:r>
              <a:rPr lang="en-US" sz="2800" b="1" dirty="0"/>
              <a:t>Chakradhar Prathivada</a:t>
            </a:r>
          </a:p>
          <a:p>
            <a:pPr>
              <a:buFont typeface="Wingdings" panose="05000000000000000000" pitchFamily="2" charset="2"/>
              <a:buChar char="q"/>
            </a:pPr>
            <a:r>
              <a:rPr lang="en-US" sz="2800" b="1" dirty="0"/>
              <a:t>Tejaswini Challa</a:t>
            </a:r>
            <a:endParaRPr lang="en-US" b="1" dirty="0"/>
          </a:p>
          <a:p>
            <a:pPr>
              <a:buFont typeface="Wingdings" panose="05000000000000000000" pitchFamily="2" charset="2"/>
              <a:buChar char="q"/>
            </a:pPr>
            <a:r>
              <a:rPr lang="en-US" sz="2800" b="1" dirty="0"/>
              <a:t>Shruthi Battu</a:t>
            </a:r>
          </a:p>
          <a:p>
            <a:pPr>
              <a:buFont typeface="Wingdings" panose="05000000000000000000" pitchFamily="2" charset="2"/>
              <a:buChar char="q"/>
            </a:pPr>
            <a:r>
              <a:rPr lang="en-US" sz="2800" b="1" dirty="0"/>
              <a:t>Sumanth raja Ghanta</a:t>
            </a:r>
          </a:p>
          <a:p>
            <a:pPr>
              <a:buFont typeface="Wingdings" panose="05000000000000000000" pitchFamily="2" charset="2"/>
              <a:buChar char="q"/>
            </a:pPr>
            <a:r>
              <a:rPr lang="en-US" sz="2800" b="1" dirty="0"/>
              <a:t>Rohan Reddy Kondaveeti</a:t>
            </a:r>
          </a:p>
          <a:p>
            <a:pPr marL="0" indent="0">
              <a:buNone/>
            </a:pPr>
            <a:endParaRPr lang="en-US" dirty="0"/>
          </a:p>
        </p:txBody>
      </p:sp>
      <p:sp>
        <p:nvSpPr>
          <p:cNvPr id="4" name="TextBox 3">
            <a:extLst>
              <a:ext uri="{FF2B5EF4-FFF2-40B4-BE49-F238E27FC236}">
                <a16:creationId xmlns:a16="http://schemas.microsoft.com/office/drawing/2014/main" id="{2AF1B0B1-4626-E9D3-6BA0-4E67726CADA9}"/>
              </a:ext>
            </a:extLst>
          </p:cNvPr>
          <p:cNvSpPr txBox="1"/>
          <p:nvPr/>
        </p:nvSpPr>
        <p:spPr>
          <a:xfrm>
            <a:off x="9753600" y="6048375"/>
            <a:ext cx="2438400" cy="369332"/>
          </a:xfrm>
          <a:prstGeom prst="rect">
            <a:avLst/>
          </a:prstGeom>
          <a:noFill/>
        </p:spPr>
        <p:txBody>
          <a:bodyPr wrap="square" rtlCol="0">
            <a:spAutoFit/>
          </a:bodyPr>
          <a:lstStyle/>
          <a:p>
            <a:r>
              <a:rPr lang="en-US" dirty="0"/>
              <a:t>Varun</a:t>
            </a:r>
          </a:p>
        </p:txBody>
      </p:sp>
    </p:spTree>
    <p:extLst>
      <p:ext uri="{BB962C8B-B14F-4D97-AF65-F5344CB8AC3E}">
        <p14:creationId xmlns:p14="http://schemas.microsoft.com/office/powerpoint/2010/main" val="264757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820D-5EE8-5DCC-BE69-4B413D35EAE5}"/>
              </a:ext>
            </a:extLst>
          </p:cNvPr>
          <p:cNvSpPr>
            <a:spLocks noGrp="1"/>
          </p:cNvSpPr>
          <p:nvPr>
            <p:ph type="title"/>
          </p:nvPr>
        </p:nvSpPr>
        <p:spPr>
          <a:xfrm>
            <a:off x="733425" y="365126"/>
            <a:ext cx="10620375" cy="444500"/>
          </a:xfrm>
        </p:spPr>
        <p:txBody>
          <a:bodyPr>
            <a:normAutofit fontScale="90000"/>
          </a:bodyPr>
          <a:lstStyle/>
          <a:p>
            <a:r>
              <a:rPr lang="en-US" b="1" dirty="0">
                <a:solidFill>
                  <a:srgbClr val="FFFF00"/>
                </a:solidFill>
                <a:latin typeface="Times New Roman" panose="02020603050405020304" pitchFamily="18" charset="0"/>
                <a:cs typeface="Times New Roman" panose="02020603050405020304" pitchFamily="18" charset="0"/>
              </a:rPr>
              <a:t>Contents</a:t>
            </a:r>
            <a:endParaRPr lang="en-US" dirty="0">
              <a:solidFill>
                <a:srgbClr val="FFFF00"/>
              </a:solidFill>
            </a:endParaRPr>
          </a:p>
        </p:txBody>
      </p:sp>
      <p:sp>
        <p:nvSpPr>
          <p:cNvPr id="3" name="Content Placeholder 2">
            <a:extLst>
              <a:ext uri="{FF2B5EF4-FFF2-40B4-BE49-F238E27FC236}">
                <a16:creationId xmlns:a16="http://schemas.microsoft.com/office/drawing/2014/main" id="{1EF6EB87-05B5-8EBE-2762-E83CA77D2637}"/>
              </a:ext>
            </a:extLst>
          </p:cNvPr>
          <p:cNvSpPr>
            <a:spLocks noGrp="1"/>
          </p:cNvSpPr>
          <p:nvPr>
            <p:ph idx="1"/>
          </p:nvPr>
        </p:nvSpPr>
        <p:spPr>
          <a:xfrm>
            <a:off x="733425" y="962025"/>
            <a:ext cx="6534150" cy="4943475"/>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Problems faced in Real-time scenario.</a:t>
            </a:r>
          </a:p>
          <a:p>
            <a:r>
              <a:rPr lang="en-US" sz="2600" dirty="0">
                <a:latin typeface="Times New Roman" panose="02020603050405020304" pitchFamily="18" charset="0"/>
                <a:cs typeface="Times New Roman" panose="02020603050405020304" pitchFamily="18" charset="0"/>
              </a:rPr>
              <a:t>Approach to the problem.</a:t>
            </a:r>
          </a:p>
          <a:p>
            <a:r>
              <a:rPr lang="en-US" sz="2600" dirty="0">
                <a:latin typeface="Times New Roman" panose="02020603050405020304" pitchFamily="18" charset="0"/>
                <a:cs typeface="Times New Roman" panose="02020603050405020304" pitchFamily="18" charset="0"/>
              </a:rPr>
              <a:t>How does it work?</a:t>
            </a:r>
          </a:p>
          <a:p>
            <a:r>
              <a:rPr lang="en-US" sz="2600" dirty="0">
                <a:latin typeface="Times New Roman" panose="02020603050405020304" pitchFamily="18" charset="0"/>
                <a:cs typeface="Times New Roman" panose="02020603050405020304" pitchFamily="18" charset="0"/>
              </a:rPr>
              <a:t>RFID(Radio Frequency Identification) sensors.</a:t>
            </a:r>
          </a:p>
          <a:p>
            <a:r>
              <a:rPr lang="en-US" sz="2600" dirty="0">
                <a:latin typeface="Times New Roman" panose="02020603050405020304" pitchFamily="18" charset="0"/>
                <a:cs typeface="Times New Roman" panose="02020603050405020304" pitchFamily="18" charset="0"/>
              </a:rPr>
              <a:t>RFID Implementation.</a:t>
            </a:r>
          </a:p>
          <a:p>
            <a:r>
              <a:rPr lang="en-US" sz="2600" dirty="0">
                <a:latin typeface="Times New Roman" panose="02020603050405020304" pitchFamily="18" charset="0"/>
                <a:cs typeface="Times New Roman" panose="02020603050405020304" pitchFamily="18" charset="0"/>
              </a:rPr>
              <a:t>Central Traffic Management Server.</a:t>
            </a:r>
          </a:p>
          <a:p>
            <a:r>
              <a:rPr lang="en-US" sz="2600" dirty="0">
                <a:latin typeface="Times New Roman" panose="02020603050405020304" pitchFamily="18" charset="0"/>
                <a:cs typeface="Times New Roman" panose="02020603050405020304" pitchFamily="18" charset="0"/>
              </a:rPr>
              <a:t>Implementation of Green corridors.</a:t>
            </a:r>
          </a:p>
          <a:p>
            <a:pPr marL="0" indent="0">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48CFE33-66ED-9CCB-2658-58CD0AB5463A}"/>
              </a:ext>
            </a:extLst>
          </p:cNvPr>
          <p:cNvSpPr txBox="1"/>
          <p:nvPr/>
        </p:nvSpPr>
        <p:spPr>
          <a:xfrm>
            <a:off x="9686925" y="5905500"/>
            <a:ext cx="2076450" cy="369332"/>
          </a:xfrm>
          <a:prstGeom prst="rect">
            <a:avLst/>
          </a:prstGeom>
          <a:noFill/>
        </p:spPr>
        <p:txBody>
          <a:bodyPr wrap="square" rtlCol="0">
            <a:spAutoFit/>
          </a:bodyPr>
          <a:lstStyle/>
          <a:p>
            <a:r>
              <a:rPr lang="en-US" dirty="0"/>
              <a:t>varun</a:t>
            </a:r>
          </a:p>
        </p:txBody>
      </p:sp>
    </p:spTree>
    <p:extLst>
      <p:ext uri="{BB962C8B-B14F-4D97-AF65-F5344CB8AC3E}">
        <p14:creationId xmlns:p14="http://schemas.microsoft.com/office/powerpoint/2010/main" val="231202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F2FE-F203-5184-4814-D52C853A0E44}"/>
              </a:ext>
            </a:extLst>
          </p:cNvPr>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Introduction</a:t>
            </a:r>
            <a:endParaRPr lang="en-US" dirty="0">
              <a:solidFill>
                <a:srgbClr val="FFFF00"/>
              </a:solidFill>
            </a:endParaRPr>
          </a:p>
        </p:txBody>
      </p:sp>
      <p:sp>
        <p:nvSpPr>
          <p:cNvPr id="3" name="Content Placeholder 2">
            <a:extLst>
              <a:ext uri="{FF2B5EF4-FFF2-40B4-BE49-F238E27FC236}">
                <a16:creationId xmlns:a16="http://schemas.microsoft.com/office/drawing/2014/main" id="{D491CFC7-B68E-0594-8C1A-0816A0EFE089}"/>
              </a:ext>
            </a:extLst>
          </p:cNvPr>
          <p:cNvSpPr>
            <a:spLocks noGrp="1"/>
          </p:cNvSpPr>
          <p:nvPr>
            <p:ph idx="1"/>
          </p:nvPr>
        </p:nvSpPr>
        <p:spPr>
          <a:xfrm>
            <a:off x="838200" y="1825625"/>
            <a:ext cx="9067800" cy="3403600"/>
          </a:xfrm>
        </p:spPr>
        <p:txBody>
          <a:bodyPr>
            <a:normAutofit fontScale="92500"/>
          </a:bodyPr>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rban mobility is one of the major problems, especially in metropolitan cities. Previous traffic management systems are not capable enough to tackle this growth of traffic on the road networks.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city requires a smart and intelligent traffic management system to deal with traffic-related problems such as traffic jams, emergency vehicle clearance, etc.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An algorithm is used to predict the traffic density for the future to minimize traffic congestion.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Emergency vehicles demand quick and safe passage as it aims at saving the life of a patient. It is becoming a serious problem in our society and an optimal solution where normal traffic flow is least disrupted as well as emergency vehicles too could move quickly is highly desired. </a:t>
            </a:r>
          </a:p>
          <a:p>
            <a:endParaRPr lang="en-US" dirty="0"/>
          </a:p>
        </p:txBody>
      </p:sp>
      <p:sp>
        <p:nvSpPr>
          <p:cNvPr id="4" name="TextBox 3">
            <a:extLst>
              <a:ext uri="{FF2B5EF4-FFF2-40B4-BE49-F238E27FC236}">
                <a16:creationId xmlns:a16="http://schemas.microsoft.com/office/drawing/2014/main" id="{EDAB716D-1F81-5979-AB6D-D57EEAB59299}"/>
              </a:ext>
            </a:extLst>
          </p:cNvPr>
          <p:cNvSpPr txBox="1"/>
          <p:nvPr/>
        </p:nvSpPr>
        <p:spPr>
          <a:xfrm>
            <a:off x="9515475" y="5953125"/>
            <a:ext cx="2057400" cy="369332"/>
          </a:xfrm>
          <a:prstGeom prst="rect">
            <a:avLst/>
          </a:prstGeom>
          <a:noFill/>
        </p:spPr>
        <p:txBody>
          <a:bodyPr wrap="square" rtlCol="0">
            <a:spAutoFit/>
          </a:bodyPr>
          <a:lstStyle/>
          <a:p>
            <a:r>
              <a:rPr lang="en-US" dirty="0"/>
              <a:t>Varun</a:t>
            </a:r>
          </a:p>
        </p:txBody>
      </p:sp>
    </p:spTree>
    <p:extLst>
      <p:ext uri="{BB962C8B-B14F-4D97-AF65-F5344CB8AC3E}">
        <p14:creationId xmlns:p14="http://schemas.microsoft.com/office/powerpoint/2010/main" val="405505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C8F5-3FF9-308B-A1F3-3243338EC94D}"/>
              </a:ext>
            </a:extLst>
          </p:cNvPr>
          <p:cNvSpPr>
            <a:spLocks noGrp="1"/>
          </p:cNvSpPr>
          <p:nvPr>
            <p:ph type="title"/>
          </p:nvPr>
        </p:nvSpPr>
        <p:spPr>
          <a:xfrm>
            <a:off x="838200" y="971549"/>
            <a:ext cx="10515600" cy="1325563"/>
          </a:xfrm>
        </p:spPr>
        <p:txBody>
          <a:bodyPr/>
          <a:lstStyle/>
          <a:p>
            <a:r>
              <a:rPr lang="en-US" b="1" dirty="0">
                <a:solidFill>
                  <a:srgbClr val="FFFF00"/>
                </a:solidFill>
                <a:latin typeface="Times New Roman" panose="02020603050405020304" pitchFamily="18" charset="0"/>
                <a:cs typeface="Times New Roman" panose="02020603050405020304" pitchFamily="18" charset="0"/>
              </a:rPr>
              <a:t>Problems faced in Real-time scenario.</a:t>
            </a:r>
            <a:br>
              <a:rPr lang="en-US" b="1" dirty="0">
                <a:solidFill>
                  <a:srgbClr val="FFFF00"/>
                </a:solidFill>
                <a:latin typeface="Times New Roman" panose="02020603050405020304" pitchFamily="18" charset="0"/>
                <a:cs typeface="Times New Roman" panose="02020603050405020304" pitchFamily="18" charset="0"/>
              </a:rPr>
            </a:br>
            <a:endParaRPr lang="en-US" dirty="0">
              <a:solidFill>
                <a:srgbClr val="FFFF00"/>
              </a:solidFill>
            </a:endParaRPr>
          </a:p>
        </p:txBody>
      </p:sp>
      <p:sp>
        <p:nvSpPr>
          <p:cNvPr id="3" name="Content Placeholder 2">
            <a:extLst>
              <a:ext uri="{FF2B5EF4-FFF2-40B4-BE49-F238E27FC236}">
                <a16:creationId xmlns:a16="http://schemas.microsoft.com/office/drawing/2014/main" id="{25A30E7A-11DF-5C52-24D6-3CAA448F277E}"/>
              </a:ext>
            </a:extLst>
          </p:cNvPr>
          <p:cNvSpPr>
            <a:spLocks noGrp="1"/>
          </p:cNvSpPr>
          <p:nvPr>
            <p:ph idx="1"/>
          </p:nvPr>
        </p:nvSpPr>
        <p:spPr>
          <a:xfrm>
            <a:off x="838200" y="2227262"/>
            <a:ext cx="9191625" cy="2403475"/>
          </a:xfrm>
        </p:spPr>
        <p:txBody>
          <a:bodyPr>
            <a:normAutofit fontScale="85000" lnSpcReduction="10000"/>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the current scenario, one of the serious concerns for people in smart cities is traffic congestion. This has turned out to be a daily problem in the current time.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Due to this road congestion accidents in the city have been raised to a great extent so lives lost due to accidents are even more crucial.</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Due to this congestion on the roads, emergency vehicles such as ambulances, fire cars, and other vehicles cannot reach on time.</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D2466DEA-BB1D-663A-949C-9B82D358EF46}"/>
              </a:ext>
            </a:extLst>
          </p:cNvPr>
          <p:cNvSpPr txBox="1"/>
          <p:nvPr/>
        </p:nvSpPr>
        <p:spPr>
          <a:xfrm>
            <a:off x="9848850" y="5886450"/>
            <a:ext cx="2133600" cy="369332"/>
          </a:xfrm>
          <a:prstGeom prst="rect">
            <a:avLst/>
          </a:prstGeom>
          <a:noFill/>
        </p:spPr>
        <p:txBody>
          <a:bodyPr wrap="square" rtlCol="0">
            <a:spAutoFit/>
          </a:bodyPr>
          <a:lstStyle/>
          <a:p>
            <a:r>
              <a:rPr lang="en-US" dirty="0"/>
              <a:t>Chakri</a:t>
            </a:r>
          </a:p>
        </p:txBody>
      </p:sp>
    </p:spTree>
    <p:extLst>
      <p:ext uri="{BB962C8B-B14F-4D97-AF65-F5344CB8AC3E}">
        <p14:creationId xmlns:p14="http://schemas.microsoft.com/office/powerpoint/2010/main" val="270202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5799-6EED-160C-6AC5-6B10CCB21D2C}"/>
              </a:ext>
            </a:extLst>
          </p:cNvPr>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Approach to the problem</a:t>
            </a:r>
            <a:endParaRPr lang="en-US" dirty="0">
              <a:solidFill>
                <a:srgbClr val="FFFF00"/>
              </a:solidFill>
            </a:endParaRPr>
          </a:p>
        </p:txBody>
      </p:sp>
      <p:sp>
        <p:nvSpPr>
          <p:cNvPr id="3" name="Content Placeholder 2">
            <a:extLst>
              <a:ext uri="{FF2B5EF4-FFF2-40B4-BE49-F238E27FC236}">
                <a16:creationId xmlns:a16="http://schemas.microsoft.com/office/drawing/2014/main" id="{4AD50318-EA42-C897-C851-14DC5A7B794F}"/>
              </a:ext>
            </a:extLst>
          </p:cNvPr>
          <p:cNvSpPr>
            <a:spLocks noGrp="1"/>
          </p:cNvSpPr>
          <p:nvPr>
            <p:ph idx="1"/>
          </p:nvPr>
        </p:nvSpPr>
        <p:spPr>
          <a:xfrm>
            <a:off x="838199" y="1825624"/>
            <a:ext cx="9229726" cy="3451225"/>
          </a:xfrm>
        </p:spPr>
        <p:txBody>
          <a:bodyPr>
            <a:normAutofit lnSpcReduction="10000"/>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Through IoT-enabled technology, we can solve these issues by creating "Green Corridors" for emergency vehicles.</a:t>
            </a:r>
          </a:p>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system gives emergency vehicles the benefit of a green corridor and reaches their destination on time.</a:t>
            </a:r>
          </a:p>
          <a:p>
            <a:pPr marL="285750" marR="0" indent="-285750">
              <a:lnSpc>
                <a:spcPct val="107000"/>
              </a:lnSpc>
              <a:spcBef>
                <a:spcPts val="0"/>
              </a:spcBef>
              <a:spcAft>
                <a:spcPts val="800"/>
              </a:spcAft>
              <a:buFont typeface="Arial" panose="020B0604020202020204" pitchFamily="34" charset="0"/>
              <a:buChar char="•"/>
              <a:tabLst>
                <a:tab pos="14668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RFID reader scans the RFID tag applied on the ambulance and updates upcoming traffic lights to switch to green and displays a message to vehicles ahead of the ambulance to provide a "Green Corridor" by shifting other lanes</a:t>
            </a:r>
            <a:endParaRPr lang="en-US" sz="2400" dirty="0"/>
          </a:p>
          <a:p>
            <a:endParaRPr lang="en-US" dirty="0"/>
          </a:p>
        </p:txBody>
      </p:sp>
      <p:sp>
        <p:nvSpPr>
          <p:cNvPr id="4" name="TextBox 3">
            <a:extLst>
              <a:ext uri="{FF2B5EF4-FFF2-40B4-BE49-F238E27FC236}">
                <a16:creationId xmlns:a16="http://schemas.microsoft.com/office/drawing/2014/main" id="{D8E55410-6724-6EDC-7CE0-F8F51F936550}"/>
              </a:ext>
            </a:extLst>
          </p:cNvPr>
          <p:cNvSpPr txBox="1"/>
          <p:nvPr/>
        </p:nvSpPr>
        <p:spPr>
          <a:xfrm>
            <a:off x="9686925" y="5762624"/>
            <a:ext cx="1666875" cy="369332"/>
          </a:xfrm>
          <a:prstGeom prst="rect">
            <a:avLst/>
          </a:prstGeom>
          <a:noFill/>
        </p:spPr>
        <p:txBody>
          <a:bodyPr wrap="square" rtlCol="0">
            <a:spAutoFit/>
          </a:bodyPr>
          <a:lstStyle/>
          <a:p>
            <a:r>
              <a:rPr lang="en-US" dirty="0"/>
              <a:t>Chakri</a:t>
            </a:r>
          </a:p>
        </p:txBody>
      </p:sp>
    </p:spTree>
    <p:extLst>
      <p:ext uri="{BB962C8B-B14F-4D97-AF65-F5344CB8AC3E}">
        <p14:creationId xmlns:p14="http://schemas.microsoft.com/office/powerpoint/2010/main" val="146812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DE49-DE6D-15DB-1072-F46B9AFC8561}"/>
              </a:ext>
            </a:extLst>
          </p:cNvPr>
          <p:cNvSpPr>
            <a:spLocks noGrp="1"/>
          </p:cNvSpPr>
          <p:nvPr>
            <p:ph type="title"/>
          </p:nvPr>
        </p:nvSpPr>
        <p:spPr>
          <a:xfrm>
            <a:off x="-514313" y="239730"/>
            <a:ext cx="10353761" cy="1326321"/>
          </a:xfrm>
        </p:spPr>
        <p:txBody>
          <a:bodyPr/>
          <a:lstStyle/>
          <a:p>
            <a:r>
              <a:rPr lang="en-US" b="1" dirty="0">
                <a:solidFill>
                  <a:srgbClr val="FFFF00"/>
                </a:solidFill>
                <a:latin typeface="Times New Roman" panose="02020603050405020304" pitchFamily="18" charset="0"/>
                <a:cs typeface="Times New Roman" panose="02020603050405020304" pitchFamily="18" charset="0"/>
              </a:rPr>
              <a:t>Formulation</a:t>
            </a:r>
          </a:p>
        </p:txBody>
      </p:sp>
      <p:pic>
        <p:nvPicPr>
          <p:cNvPr id="4" name="Content Placeholder 3" descr="A picture containing text, outdoor, parking, bunch&#10;&#10;Description automatically generated">
            <a:extLst>
              <a:ext uri="{FF2B5EF4-FFF2-40B4-BE49-F238E27FC236}">
                <a16:creationId xmlns:a16="http://schemas.microsoft.com/office/drawing/2014/main" id="{B7CD45A0-63B6-5770-E85A-EC0467D6A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8857" y="1058728"/>
            <a:ext cx="4434133" cy="4351338"/>
          </a:xfrm>
          <a:prstGeom prst="rect">
            <a:avLst/>
          </a:prstGeom>
        </p:spPr>
      </p:pic>
      <p:sp>
        <p:nvSpPr>
          <p:cNvPr id="3" name="TextBox 2">
            <a:extLst>
              <a:ext uri="{FF2B5EF4-FFF2-40B4-BE49-F238E27FC236}">
                <a16:creationId xmlns:a16="http://schemas.microsoft.com/office/drawing/2014/main" id="{746CFEDD-E73B-B2D3-978E-E116680CC1F9}"/>
              </a:ext>
            </a:extLst>
          </p:cNvPr>
          <p:cNvSpPr txBox="1"/>
          <p:nvPr/>
        </p:nvSpPr>
        <p:spPr>
          <a:xfrm>
            <a:off x="783309" y="2024063"/>
            <a:ext cx="5838825"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 an emergency vehicle is of a very critical nature,  the  RFID tag attached to the vehicle sends a message to the Central  Traffic Management Server(CTMS)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contains the information about the vehicle  and reads the information about the emergency vehicle enabling the Green corridors which provide a path from source to destination</a:t>
            </a:r>
          </a:p>
          <a:p>
            <a:endParaRPr lang="en-US" dirty="0"/>
          </a:p>
        </p:txBody>
      </p:sp>
      <p:sp>
        <p:nvSpPr>
          <p:cNvPr id="5" name="TextBox 4">
            <a:extLst>
              <a:ext uri="{FF2B5EF4-FFF2-40B4-BE49-F238E27FC236}">
                <a16:creationId xmlns:a16="http://schemas.microsoft.com/office/drawing/2014/main" id="{3DA3EE6A-C948-6242-0FD9-03C45C884B71}"/>
              </a:ext>
            </a:extLst>
          </p:cNvPr>
          <p:cNvSpPr txBox="1"/>
          <p:nvPr/>
        </p:nvSpPr>
        <p:spPr>
          <a:xfrm>
            <a:off x="9305924" y="6042025"/>
            <a:ext cx="2476500" cy="369332"/>
          </a:xfrm>
          <a:prstGeom prst="rect">
            <a:avLst/>
          </a:prstGeom>
          <a:noFill/>
        </p:spPr>
        <p:txBody>
          <a:bodyPr wrap="square" rtlCol="0">
            <a:spAutoFit/>
          </a:bodyPr>
          <a:lstStyle/>
          <a:p>
            <a:r>
              <a:rPr lang="en-US" dirty="0"/>
              <a:t>Teju</a:t>
            </a:r>
          </a:p>
        </p:txBody>
      </p:sp>
    </p:spTree>
    <p:extLst>
      <p:ext uri="{BB962C8B-B14F-4D97-AF65-F5344CB8AC3E}">
        <p14:creationId xmlns:p14="http://schemas.microsoft.com/office/powerpoint/2010/main" val="72524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C7F5-A6D4-FE82-D13C-AE0F0021D81B}"/>
              </a:ext>
            </a:extLst>
          </p:cNvPr>
          <p:cNvSpPr>
            <a:spLocks noGrp="1"/>
          </p:cNvSpPr>
          <p:nvPr>
            <p:ph type="title"/>
          </p:nvPr>
        </p:nvSpPr>
        <p:spPr>
          <a:xfrm>
            <a:off x="-2445855" y="339551"/>
            <a:ext cx="10353761" cy="1326321"/>
          </a:xfrm>
        </p:spPr>
        <p:txBody>
          <a:bodyPr/>
          <a:lstStyle/>
          <a:p>
            <a:r>
              <a:rPr lang="en-US" b="1" dirty="0">
                <a:solidFill>
                  <a:srgbClr val="FFFF00"/>
                </a:solidFill>
                <a:latin typeface="Times New Roman" panose="02020603050405020304" pitchFamily="18" charset="0"/>
                <a:cs typeface="Times New Roman" panose="02020603050405020304" pitchFamily="18" charset="0"/>
              </a:rPr>
              <a:t>RFID sensors</a:t>
            </a:r>
          </a:p>
        </p:txBody>
      </p:sp>
      <p:sp>
        <p:nvSpPr>
          <p:cNvPr id="6" name="Content Placeholder 5">
            <a:extLst>
              <a:ext uri="{FF2B5EF4-FFF2-40B4-BE49-F238E27FC236}">
                <a16:creationId xmlns:a16="http://schemas.microsoft.com/office/drawing/2014/main" id="{9AB3EDCE-04AC-20B7-726F-02A160905C4C}"/>
              </a:ext>
            </a:extLst>
          </p:cNvPr>
          <p:cNvSpPr>
            <a:spLocks noGrp="1"/>
          </p:cNvSpPr>
          <p:nvPr>
            <p:ph sz="half" idx="1"/>
          </p:nvPr>
        </p:nvSpPr>
        <p:spPr>
          <a:xfrm>
            <a:off x="838199" y="1825625"/>
            <a:ext cx="6076121" cy="4737100"/>
          </a:xfrm>
        </p:spPr>
        <p:txBody>
          <a:bodyPr>
            <a:no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Radio Frequency Identification or RFID is a specific type of radio technology that uses radio waves to identify tags attached to an object and thus identifies the object</a:t>
            </a:r>
          </a:p>
          <a:p>
            <a:r>
              <a:rPr lang="en-US" sz="1800" b="0" i="0" dirty="0">
                <a:effectLst/>
                <a:latin typeface="Times New Roman" panose="02020603050405020304" pitchFamily="18" charset="0"/>
                <a:cs typeface="Times New Roman" panose="02020603050405020304" pitchFamily="18" charset="0"/>
              </a:rPr>
              <a:t>The tag contains a transceiver chip that is triggered by the electromagnetic wave from the RFID reader and transmits an identification number back to the reader</a:t>
            </a:r>
            <a:r>
              <a:rPr lang="en-US" sz="1800" b="0" i="0" dirty="0">
                <a:effectLst/>
                <a:latin typeface="Roboto" panose="02000000000000000000" pitchFamily="2" charset="0"/>
              </a:rPr>
              <a:t>.</a:t>
            </a:r>
          </a:p>
          <a:p>
            <a:r>
              <a:rPr lang="en-US" sz="1800" b="0" i="0" dirty="0">
                <a:effectLst/>
                <a:latin typeface="Times New Roman" panose="02020603050405020304" pitchFamily="18" charset="0"/>
                <a:cs typeface="Times New Roman" panose="02020603050405020304" pitchFamily="18" charset="0"/>
              </a:rPr>
              <a:t>Tags can be passive or active. </a:t>
            </a:r>
          </a:p>
          <a:p>
            <a:r>
              <a:rPr lang="en-US" sz="1800" b="0" i="0" dirty="0">
                <a:effectLst/>
                <a:latin typeface="Times New Roman" panose="02020603050405020304" pitchFamily="18" charset="0"/>
                <a:cs typeface="Times New Roman" panose="02020603050405020304" pitchFamily="18" charset="0"/>
              </a:rPr>
              <a:t>Passive tags are only powered by the incident electromagnetic wave from the reader and thus have a shorter operating range. </a:t>
            </a:r>
          </a:p>
          <a:p>
            <a:r>
              <a:rPr lang="en-US" sz="1800" b="0" i="0" dirty="0">
                <a:effectLst/>
                <a:latin typeface="Times New Roman" panose="02020603050405020304" pitchFamily="18" charset="0"/>
                <a:cs typeface="Times New Roman" panose="02020603050405020304" pitchFamily="18" charset="0"/>
              </a:rPr>
              <a:t>Active tags are powered by a battery and can have a greater range, up to hundreds of meters</a:t>
            </a:r>
            <a:r>
              <a:rPr lang="en-US" sz="1200" b="0" i="0" dirty="0">
                <a:solidFill>
                  <a:srgbClr val="5E6A71"/>
                </a:solidFill>
                <a:effectLst/>
                <a:latin typeface="Roboto" panose="02000000000000000000" pitchFamily="2"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6A0F7F09-F122-3882-0F13-A7F471274F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32844" y="1530132"/>
            <a:ext cx="4466797" cy="3576124"/>
          </a:xfrm>
        </p:spPr>
      </p:pic>
      <p:sp>
        <p:nvSpPr>
          <p:cNvPr id="3" name="TextBox 2">
            <a:extLst>
              <a:ext uri="{FF2B5EF4-FFF2-40B4-BE49-F238E27FC236}">
                <a16:creationId xmlns:a16="http://schemas.microsoft.com/office/drawing/2014/main" id="{EAD4C784-F39D-5EA1-6641-58BEEE5BF177}"/>
              </a:ext>
            </a:extLst>
          </p:cNvPr>
          <p:cNvSpPr txBox="1"/>
          <p:nvPr/>
        </p:nvSpPr>
        <p:spPr>
          <a:xfrm>
            <a:off x="9467850" y="5962650"/>
            <a:ext cx="1885950" cy="369332"/>
          </a:xfrm>
          <a:prstGeom prst="rect">
            <a:avLst/>
          </a:prstGeom>
          <a:noFill/>
        </p:spPr>
        <p:txBody>
          <a:bodyPr wrap="square" rtlCol="0">
            <a:spAutoFit/>
          </a:bodyPr>
          <a:lstStyle/>
          <a:p>
            <a:r>
              <a:rPr lang="en-US" dirty="0"/>
              <a:t>Shruthi</a:t>
            </a:r>
          </a:p>
        </p:txBody>
      </p:sp>
    </p:spTree>
    <p:extLst>
      <p:ext uri="{BB962C8B-B14F-4D97-AF65-F5344CB8AC3E}">
        <p14:creationId xmlns:p14="http://schemas.microsoft.com/office/powerpoint/2010/main" val="324132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6913-B9D5-231D-9316-921A752360FA}"/>
              </a:ext>
            </a:extLst>
          </p:cNvPr>
          <p:cNvSpPr>
            <a:spLocks noGrp="1"/>
          </p:cNvSpPr>
          <p:nvPr>
            <p:ph type="title"/>
          </p:nvPr>
        </p:nvSpPr>
        <p:spPr>
          <a:xfrm>
            <a:off x="308225" y="246579"/>
            <a:ext cx="8866597" cy="686871"/>
          </a:xfrm>
        </p:spPr>
        <p:txBody>
          <a:bodyPr vert="horz" lIns="91440" tIns="45720" rIns="91440" bIns="45720" rtlCol="0" anchor="b">
            <a:normAutofit fontScale="90000"/>
          </a:bodyPr>
          <a:lstStyle/>
          <a:p>
            <a:r>
              <a:rPr lang="en-US" sz="5400" b="1" kern="1200" dirty="0">
                <a:solidFill>
                  <a:srgbClr val="FFFF00"/>
                </a:solidFill>
                <a:latin typeface="Times New Roman" panose="02020603050405020304" pitchFamily="18" charset="0"/>
                <a:cs typeface="Times New Roman" panose="02020603050405020304" pitchFamily="18" charset="0"/>
              </a:rPr>
              <a:t>RFID Implementation</a:t>
            </a:r>
          </a:p>
        </p:txBody>
      </p:sp>
      <p:pic>
        <p:nvPicPr>
          <p:cNvPr id="5" name="Content Placeholder 7" descr="A picture containing chart&#10;&#10;Description automatically generated">
            <a:extLst>
              <a:ext uri="{FF2B5EF4-FFF2-40B4-BE49-F238E27FC236}">
                <a16:creationId xmlns:a16="http://schemas.microsoft.com/office/drawing/2014/main" id="{FF063DF0-5467-21A5-1738-34F19E6ECF35}"/>
              </a:ext>
            </a:extLst>
          </p:cNvPr>
          <p:cNvPicPr>
            <a:picLocks noGrp="1" noChangeAspect="1"/>
          </p:cNvPicPr>
          <p:nvPr>
            <p:ph sz="half" idx="4294967295"/>
          </p:nvPr>
        </p:nvPicPr>
        <p:blipFill>
          <a:blip r:embed="rId2"/>
          <a:stretch>
            <a:fillRect/>
          </a:stretch>
        </p:blipFill>
        <p:spPr>
          <a:xfrm>
            <a:off x="6157644" y="1432441"/>
            <a:ext cx="5591175" cy="4608763"/>
          </a:xfrm>
          <a:prstGeom prst="rect">
            <a:avLst/>
          </a:prstGeom>
        </p:spPr>
      </p:pic>
      <p:sp>
        <p:nvSpPr>
          <p:cNvPr id="3" name="Content Placeholder 2">
            <a:extLst>
              <a:ext uri="{FF2B5EF4-FFF2-40B4-BE49-F238E27FC236}">
                <a16:creationId xmlns:a16="http://schemas.microsoft.com/office/drawing/2014/main" id="{93E03EB5-003A-F759-192A-D516BCED7A38}"/>
              </a:ext>
            </a:extLst>
          </p:cNvPr>
          <p:cNvSpPr>
            <a:spLocks noGrp="1"/>
          </p:cNvSpPr>
          <p:nvPr>
            <p:ph sz="half" idx="4294967295"/>
          </p:nvPr>
        </p:nvSpPr>
        <p:spPr>
          <a:xfrm>
            <a:off x="154112" y="1432441"/>
            <a:ext cx="5722705" cy="4608763"/>
          </a:xfrm>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RFIDs are used to prioritize emergency vehicles like ambulances, fire brigades, etc. by implementing RFID tags in such vehicles. </a:t>
            </a:r>
          </a:p>
          <a:p>
            <a:r>
              <a:rPr lang="en-US" sz="1900" dirty="0">
                <a:latin typeface="Times New Roman" panose="02020603050405020304" pitchFamily="18" charset="0"/>
                <a:cs typeface="Times New Roman" panose="02020603050405020304" pitchFamily="18" charset="0"/>
              </a:rPr>
              <a:t>Here we are using RFID sensors, it is used to get the live status of that vehicle to the Central traffic management server.</a:t>
            </a:r>
          </a:p>
          <a:p>
            <a:r>
              <a:rPr lang="en-US" sz="1900" dirty="0">
                <a:latin typeface="Times New Roman" panose="02020603050405020304" pitchFamily="18" charset="0"/>
                <a:cs typeface="Times New Roman" panose="02020603050405020304" pitchFamily="18" charset="0"/>
              </a:rPr>
              <a:t>In this scenario emergency vehicle sends a request for the green corridor to CTMS through RFID tags. The request message consists of three information fields namely, Unique Vehicle Identity (UVId), coordinates of source, and destination.</a:t>
            </a:r>
          </a:p>
          <a:p>
            <a:r>
              <a:rPr lang="en-US" sz="1900" dirty="0">
                <a:latin typeface="Times New Roman" panose="02020603050405020304" pitchFamily="18" charset="0"/>
                <a:cs typeface="Times New Roman" panose="02020603050405020304" pitchFamily="18" charset="0"/>
              </a:rPr>
              <a:t>After the approval of the green corridor, CTMS sends UVid (unique vehicle id) information to all TPs. On receiving the UVId, all the TPs turn the traffic signal green, thus creating a green corridor.</a:t>
            </a:r>
          </a:p>
          <a:p>
            <a:endParaRPr lang="en-US" dirty="0"/>
          </a:p>
        </p:txBody>
      </p:sp>
      <p:sp>
        <p:nvSpPr>
          <p:cNvPr id="4" name="TextBox 3">
            <a:extLst>
              <a:ext uri="{FF2B5EF4-FFF2-40B4-BE49-F238E27FC236}">
                <a16:creationId xmlns:a16="http://schemas.microsoft.com/office/drawing/2014/main" id="{F55EE430-92BD-9D9D-F1E8-B8FE06D845FD}"/>
              </a:ext>
            </a:extLst>
          </p:cNvPr>
          <p:cNvSpPr txBox="1"/>
          <p:nvPr/>
        </p:nvSpPr>
        <p:spPr>
          <a:xfrm>
            <a:off x="9858375" y="6162675"/>
            <a:ext cx="2066925" cy="369332"/>
          </a:xfrm>
          <a:prstGeom prst="rect">
            <a:avLst/>
          </a:prstGeom>
          <a:noFill/>
        </p:spPr>
        <p:txBody>
          <a:bodyPr wrap="square" rtlCol="0">
            <a:spAutoFit/>
          </a:bodyPr>
          <a:lstStyle/>
          <a:p>
            <a:r>
              <a:rPr lang="en-US" dirty="0"/>
              <a:t>Shruthi</a:t>
            </a:r>
          </a:p>
        </p:txBody>
      </p:sp>
    </p:spTree>
    <p:extLst>
      <p:ext uri="{BB962C8B-B14F-4D97-AF65-F5344CB8AC3E}">
        <p14:creationId xmlns:p14="http://schemas.microsoft.com/office/powerpoint/2010/main" val="1406465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754</TotalTime>
  <Words>906</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Roboto</vt:lpstr>
      <vt:lpstr>Rockwell</vt:lpstr>
      <vt:lpstr>Times New Roman</vt:lpstr>
      <vt:lpstr>Wingdings</vt:lpstr>
      <vt:lpstr>Damask</vt:lpstr>
      <vt:lpstr>SMART TRAFFIC MANAGEMENT SYSTEM </vt:lpstr>
      <vt:lpstr>Team Members: </vt:lpstr>
      <vt:lpstr>Contents</vt:lpstr>
      <vt:lpstr>Introduction</vt:lpstr>
      <vt:lpstr>Problems faced in Real-time scenario. </vt:lpstr>
      <vt:lpstr>Approach to the problem</vt:lpstr>
      <vt:lpstr>Formulation</vt:lpstr>
      <vt:lpstr>RFID sensors</vt:lpstr>
      <vt:lpstr>RFID Implementation</vt:lpstr>
      <vt:lpstr>Central Traffic Management Server(CTMS)</vt:lpstr>
      <vt:lpstr>Implementation of Green corridors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MANAGEMENT SYSTEM</dc:title>
  <dc:creator>Battu,Shruthi</dc:creator>
  <cp:lastModifiedBy>Ghanta,Sumanth Raja</cp:lastModifiedBy>
  <cp:revision>45</cp:revision>
  <dcterms:created xsi:type="dcterms:W3CDTF">2022-09-22T21:11:26Z</dcterms:created>
  <dcterms:modified xsi:type="dcterms:W3CDTF">2022-09-24T02:11:50Z</dcterms:modified>
</cp:coreProperties>
</file>