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8" r:id="rId6"/>
    <p:sldId id="270" r:id="rId7"/>
    <p:sldId id="266"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6" autoAdjust="0"/>
    <p:restoredTop sz="94660"/>
  </p:normalViewPr>
  <p:slideViewPr>
    <p:cSldViewPr snapToGrid="0">
      <p:cViewPr>
        <p:scale>
          <a:sx n="54" d="100"/>
          <a:sy n="54" d="100"/>
        </p:scale>
        <p:origin x="11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20033B-9FA9-424D-AB6E-D4C9646BB82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99885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127166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265983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806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213407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20033B-9FA9-424D-AB6E-D4C9646BB82E}"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250354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20033B-9FA9-424D-AB6E-D4C9646BB82E}"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4084766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0033B-9FA9-424D-AB6E-D4C9646BB82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788028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0033B-9FA9-424D-AB6E-D4C9646BB82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347411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0033B-9FA9-424D-AB6E-D4C9646BB82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404258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0033B-9FA9-424D-AB6E-D4C9646BB82E}"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43434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180397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20033B-9FA9-424D-AB6E-D4C9646BB82E}"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410675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20033B-9FA9-424D-AB6E-D4C9646BB82E}"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349630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0033B-9FA9-424D-AB6E-D4C9646BB82E}"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13924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82519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0033B-9FA9-424D-AB6E-D4C9646BB82E}"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DB56-4B4D-4EB0-9C5E-B0CE3F7B6567}" type="slidenum">
              <a:rPr lang="en-US" smtClean="0"/>
              <a:t>‹#›</a:t>
            </a:fld>
            <a:endParaRPr lang="en-US"/>
          </a:p>
        </p:txBody>
      </p:sp>
    </p:spTree>
    <p:extLst>
      <p:ext uri="{BB962C8B-B14F-4D97-AF65-F5344CB8AC3E}">
        <p14:creationId xmlns:p14="http://schemas.microsoft.com/office/powerpoint/2010/main" val="171490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20033B-9FA9-424D-AB6E-D4C9646BB82E}" type="datetimeFigureOut">
              <a:rPr lang="en-US" smtClean="0"/>
              <a:t>11/16/2022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B3DB56-4B4D-4EB0-9C5E-B0CE3F7B6567}" type="slidenum">
              <a:rPr lang="en-US" smtClean="0"/>
              <a:t>‹#›</a:t>
            </a:fld>
            <a:endParaRPr lang="en-US"/>
          </a:p>
        </p:txBody>
      </p:sp>
    </p:spTree>
    <p:extLst>
      <p:ext uri="{BB962C8B-B14F-4D97-AF65-F5344CB8AC3E}">
        <p14:creationId xmlns:p14="http://schemas.microsoft.com/office/powerpoint/2010/main" val="27065323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F43125B-AB8D-1EB3-6026-CAF1F1B82BD7}"/>
              </a:ext>
            </a:extLst>
          </p:cNvPr>
          <p:cNvSpPr>
            <a:spLocks noGrp="1"/>
          </p:cNvSpPr>
          <p:nvPr>
            <p:ph type="title"/>
          </p:nvPr>
        </p:nvSpPr>
        <p:spPr>
          <a:xfrm>
            <a:off x="838200" y="281042"/>
            <a:ext cx="10515600" cy="3019206"/>
          </a:xfrm>
        </p:spPr>
        <p:txBody>
          <a:bodyPr>
            <a:normAutofit/>
          </a:bodyPr>
          <a:lstStyle/>
          <a:p>
            <a:r>
              <a:rPr lang="en-US" sz="6000" b="1" dirty="0">
                <a:solidFill>
                  <a:srgbClr val="FFFF00"/>
                </a:solidFill>
                <a:latin typeface="Times New Roman" panose="02020603050405020304" pitchFamily="18" charset="0"/>
                <a:cs typeface="Times New Roman" panose="02020603050405020304" pitchFamily="18" charset="0"/>
              </a:rPr>
              <a:t>SMART TRAFFIC MANAGEMENT SYSTEM </a:t>
            </a:r>
            <a:endParaRPr lang="en-US" dirty="0">
              <a:solidFill>
                <a:srgbClr val="FFFF00"/>
              </a:solidFill>
            </a:endParaRPr>
          </a:p>
        </p:txBody>
      </p:sp>
      <p:sp>
        <p:nvSpPr>
          <p:cNvPr id="4" name="TextBox 3">
            <a:extLst>
              <a:ext uri="{FF2B5EF4-FFF2-40B4-BE49-F238E27FC236}">
                <a16:creationId xmlns:a16="http://schemas.microsoft.com/office/drawing/2014/main" id="{F61FD43B-1C06-5D18-E2FA-82FD4024B3D8}"/>
              </a:ext>
            </a:extLst>
          </p:cNvPr>
          <p:cNvSpPr txBox="1"/>
          <p:nvPr/>
        </p:nvSpPr>
        <p:spPr>
          <a:xfrm>
            <a:off x="1114425" y="4048124"/>
            <a:ext cx="4474717" cy="1754326"/>
          </a:xfrm>
          <a:prstGeom prst="rect">
            <a:avLst/>
          </a:prstGeom>
          <a:noFill/>
        </p:spPr>
        <p:txBody>
          <a:bodyPr wrap="square">
            <a:spAutoFit/>
          </a:bodyPr>
          <a:lstStyle/>
          <a:p>
            <a:pPr>
              <a:buFont typeface="Wingdings" panose="05000000000000000000" pitchFamily="2" charset="2"/>
              <a:buChar char="q"/>
            </a:pPr>
            <a:r>
              <a:rPr lang="en-US" sz="1800" b="1" dirty="0">
                <a:solidFill>
                  <a:srgbClr val="92D050"/>
                </a:solidFill>
              </a:rPr>
              <a:t>Chakradhar Prathivada</a:t>
            </a:r>
          </a:p>
          <a:p>
            <a:pPr>
              <a:buFont typeface="Wingdings" panose="05000000000000000000" pitchFamily="2" charset="2"/>
              <a:buChar char="q"/>
            </a:pPr>
            <a:r>
              <a:rPr lang="en-US" sz="1800" b="1" dirty="0">
                <a:solidFill>
                  <a:srgbClr val="92D050"/>
                </a:solidFill>
              </a:rPr>
              <a:t>Shruthi Battu</a:t>
            </a:r>
          </a:p>
          <a:p>
            <a:pPr>
              <a:buFont typeface="Wingdings" panose="05000000000000000000" pitchFamily="2" charset="2"/>
              <a:buChar char="q"/>
            </a:pPr>
            <a:r>
              <a:rPr lang="en-US" sz="1800" b="1" dirty="0">
                <a:solidFill>
                  <a:srgbClr val="92D050"/>
                </a:solidFill>
              </a:rPr>
              <a:t>Rohan Reddy Kondaveeti</a:t>
            </a:r>
          </a:p>
          <a:p>
            <a:pPr>
              <a:buFont typeface="Wingdings" panose="05000000000000000000" pitchFamily="2" charset="2"/>
              <a:buChar char="q"/>
            </a:pPr>
            <a:r>
              <a:rPr lang="en-US" sz="1800" b="1" dirty="0">
                <a:solidFill>
                  <a:srgbClr val="92D050"/>
                </a:solidFill>
              </a:rPr>
              <a:t>Tejaswini Challa</a:t>
            </a:r>
          </a:p>
          <a:p>
            <a:pPr>
              <a:buFont typeface="Wingdings" panose="05000000000000000000" pitchFamily="2" charset="2"/>
              <a:buChar char="q"/>
            </a:pPr>
            <a:r>
              <a:rPr lang="en-US" sz="1800" b="1" dirty="0">
                <a:solidFill>
                  <a:srgbClr val="92D050"/>
                </a:solidFill>
              </a:rPr>
              <a:t>Sumanth raja Ghanta</a:t>
            </a:r>
          </a:p>
          <a:p>
            <a:pPr>
              <a:buFont typeface="Wingdings" panose="05000000000000000000" pitchFamily="2" charset="2"/>
              <a:buChar char="q"/>
            </a:pPr>
            <a:r>
              <a:rPr lang="en-US" sz="1800" b="1" dirty="0">
                <a:solidFill>
                  <a:srgbClr val="92D050"/>
                </a:solidFill>
              </a:rPr>
              <a:t>Varun Reddy Musku</a:t>
            </a:r>
          </a:p>
        </p:txBody>
      </p:sp>
      <p:sp>
        <p:nvSpPr>
          <p:cNvPr id="5" name="TextBox 4">
            <a:extLst>
              <a:ext uri="{FF2B5EF4-FFF2-40B4-BE49-F238E27FC236}">
                <a16:creationId xmlns:a16="http://schemas.microsoft.com/office/drawing/2014/main" id="{9DF8FF21-F47A-9A7B-CA44-F09E6C2CBF9F}"/>
              </a:ext>
            </a:extLst>
          </p:cNvPr>
          <p:cNvSpPr txBox="1"/>
          <p:nvPr/>
        </p:nvSpPr>
        <p:spPr>
          <a:xfrm>
            <a:off x="1114425" y="3244334"/>
            <a:ext cx="3375382" cy="523220"/>
          </a:xfrm>
          <a:prstGeom prst="rect">
            <a:avLst/>
          </a:prstGeom>
          <a:noFill/>
        </p:spPr>
        <p:txBody>
          <a:bodyPr wrap="square" rtlCol="0">
            <a:spAutoFit/>
          </a:bodyPr>
          <a:lstStyle/>
          <a:p>
            <a:r>
              <a:rPr lang="en-US" sz="2800" b="1" dirty="0">
                <a:solidFill>
                  <a:srgbClr val="00B050"/>
                </a:solidFill>
              </a:rPr>
              <a:t>Team members:</a:t>
            </a:r>
          </a:p>
        </p:txBody>
      </p:sp>
    </p:spTree>
    <p:extLst>
      <p:ext uri="{BB962C8B-B14F-4D97-AF65-F5344CB8AC3E}">
        <p14:creationId xmlns:p14="http://schemas.microsoft.com/office/powerpoint/2010/main" val="3424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A44D-54BA-1DB9-F5F8-A7F0C4DBB64C}"/>
              </a:ext>
            </a:extLst>
          </p:cNvPr>
          <p:cNvSpPr>
            <a:spLocks noGrp="1"/>
          </p:cNvSpPr>
          <p:nvPr>
            <p:ph type="title"/>
          </p:nvPr>
        </p:nvSpPr>
        <p:spPr>
          <a:xfrm>
            <a:off x="515006" y="168167"/>
            <a:ext cx="10153460" cy="1051034"/>
          </a:xfrm>
        </p:spPr>
        <p:txBody>
          <a:bodyPr/>
          <a:lstStyle/>
          <a:p>
            <a:r>
              <a:rPr lang="en-US" dirty="0">
                <a:solidFill>
                  <a:srgbClr val="FFFF00"/>
                </a:solidFill>
              </a:rPr>
              <a:t>Overall view of </a:t>
            </a:r>
            <a:r>
              <a:rPr lang="en-US" sz="3600" dirty="0">
                <a:solidFill>
                  <a:srgbClr val="FFFF00"/>
                </a:solidFill>
                <a:latin typeface="Times New Roman" panose="02020603050405020304" pitchFamily="18" charset="0"/>
                <a:cs typeface="Times New Roman" panose="02020603050405020304" pitchFamily="18" charset="0"/>
              </a:rPr>
              <a:t>Proteus Simulation</a:t>
            </a:r>
            <a:r>
              <a:rPr lang="en-US" dirty="0">
                <a:solidFill>
                  <a:srgbClr val="FFFF00"/>
                </a:solidFill>
              </a:rPr>
              <a:t>  </a:t>
            </a:r>
          </a:p>
        </p:txBody>
      </p:sp>
      <p:pic>
        <p:nvPicPr>
          <p:cNvPr id="10" name="Picture 9">
            <a:extLst>
              <a:ext uri="{FF2B5EF4-FFF2-40B4-BE49-F238E27FC236}">
                <a16:creationId xmlns:a16="http://schemas.microsoft.com/office/drawing/2014/main" id="{A3A637F7-2327-3CF5-E187-33BF8C76680F}"/>
              </a:ext>
            </a:extLst>
          </p:cNvPr>
          <p:cNvPicPr>
            <a:picLocks noChangeAspect="1"/>
          </p:cNvPicPr>
          <p:nvPr/>
        </p:nvPicPr>
        <p:blipFill>
          <a:blip r:embed="rId2"/>
          <a:stretch>
            <a:fillRect/>
          </a:stretch>
        </p:blipFill>
        <p:spPr>
          <a:xfrm>
            <a:off x="2791896" y="1350622"/>
            <a:ext cx="7255994" cy="5076475"/>
          </a:xfrm>
          <a:prstGeom prst="rect">
            <a:avLst/>
          </a:prstGeom>
        </p:spPr>
      </p:pic>
    </p:spTree>
    <p:extLst>
      <p:ext uri="{BB962C8B-B14F-4D97-AF65-F5344CB8AC3E}">
        <p14:creationId xmlns:p14="http://schemas.microsoft.com/office/powerpoint/2010/main" val="34867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1E4D-F661-11BD-9315-C829B5F23AA8}"/>
              </a:ext>
            </a:extLst>
          </p:cNvPr>
          <p:cNvSpPr>
            <a:spLocks noGrp="1"/>
          </p:cNvSpPr>
          <p:nvPr>
            <p:ph type="title"/>
          </p:nvPr>
        </p:nvSpPr>
        <p:spPr>
          <a:xfrm rot="20733506">
            <a:off x="272664" y="1968062"/>
            <a:ext cx="11278205" cy="2921876"/>
          </a:xfrm>
        </p:spPr>
        <p:txBody>
          <a:bodyPr>
            <a:normAutofit/>
          </a:bodyPr>
          <a:lstStyle/>
          <a:p>
            <a:r>
              <a:rPr lang="en-US" sz="7200" dirty="0">
                <a:solidFill>
                  <a:srgbClr val="FFFF00"/>
                </a:solidFill>
              </a:rPr>
              <a:t>Thank you</a:t>
            </a:r>
          </a:p>
        </p:txBody>
      </p:sp>
    </p:spTree>
    <p:extLst>
      <p:ext uri="{BB962C8B-B14F-4D97-AF65-F5344CB8AC3E}">
        <p14:creationId xmlns:p14="http://schemas.microsoft.com/office/powerpoint/2010/main" val="284631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6785-8A8B-2DEA-4403-3298C54A16E1}"/>
              </a:ext>
            </a:extLst>
          </p:cNvPr>
          <p:cNvSpPr>
            <a:spLocks noGrp="1"/>
          </p:cNvSpPr>
          <p:nvPr>
            <p:ph type="title"/>
          </p:nvPr>
        </p:nvSpPr>
        <p:spPr>
          <a:xfrm>
            <a:off x="529788" y="472965"/>
            <a:ext cx="4448175" cy="942975"/>
          </a:xfrm>
        </p:spPr>
        <p:txBody>
          <a:bodyPr/>
          <a:lstStyle/>
          <a:p>
            <a:r>
              <a:rPr lang="en-US" dirty="0">
                <a:solidFill>
                  <a:srgbClr val="FFFF00"/>
                </a:solidFill>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EF2CACFC-2661-951E-F33E-D7FBD4C577E2}"/>
              </a:ext>
            </a:extLst>
          </p:cNvPr>
          <p:cNvSpPr txBox="1"/>
          <p:nvPr/>
        </p:nvSpPr>
        <p:spPr>
          <a:xfrm>
            <a:off x="634892" y="1874728"/>
            <a:ext cx="8220075" cy="3108543"/>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Problems faced in Real-time scenarios.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Approach to the problem.</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Arduino in Proteus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RFID sensors and implementation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Implementation of Green corridors.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Smart traffic management in the Proteus simulator </a:t>
            </a:r>
          </a:p>
        </p:txBody>
      </p:sp>
    </p:spTree>
    <p:extLst>
      <p:ext uri="{BB962C8B-B14F-4D97-AF65-F5344CB8AC3E}">
        <p14:creationId xmlns:p14="http://schemas.microsoft.com/office/powerpoint/2010/main" val="373588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357B-2AA0-81F0-42FF-F74E533D721C}"/>
              </a:ext>
            </a:extLst>
          </p:cNvPr>
          <p:cNvSpPr>
            <a:spLocks noGrp="1"/>
          </p:cNvSpPr>
          <p:nvPr>
            <p:ph type="title"/>
          </p:nvPr>
        </p:nvSpPr>
        <p:spPr>
          <a:xfrm>
            <a:off x="838200" y="365125"/>
            <a:ext cx="6972300" cy="1158875"/>
          </a:xfrm>
        </p:spPr>
        <p:txBody>
          <a:bodyPr/>
          <a:lstStyle/>
          <a:p>
            <a:r>
              <a:rPr lang="en-US" dirty="0">
                <a:solidFill>
                  <a:srgbClr val="FFFF00"/>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3F5F783-DF07-E80C-6CD0-9739B1A3B8B6}"/>
              </a:ext>
            </a:extLst>
          </p:cNvPr>
          <p:cNvSpPr txBox="1"/>
          <p:nvPr/>
        </p:nvSpPr>
        <p:spPr>
          <a:xfrm>
            <a:off x="838200" y="1958537"/>
            <a:ext cx="9707617" cy="3477875"/>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rban mobility is one of the major problems, especially in metropolitan cities. Previous traffic management systems are not capable enough to tackle this growth of traffic on the road networks. </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city requires a smart and intelligent traffic management system to deal with traffic-related problems such as traffic jams, emergency vehicle clearance, etc. </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An algorithm is used to predict the traffic density for the future to minimize traffic congestion. </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Emergency vehicles demand quick and safe passage as it aims at saving the life of a patient. It is becoming a serious problem in our society and an optimal solution where normal traffic flow is least disrupted as well as emergency vehicles too could move quickly is highly desired. </a:t>
            </a:r>
          </a:p>
        </p:txBody>
      </p:sp>
    </p:spTree>
    <p:extLst>
      <p:ext uri="{BB962C8B-B14F-4D97-AF65-F5344CB8AC3E}">
        <p14:creationId xmlns:p14="http://schemas.microsoft.com/office/powerpoint/2010/main" val="352030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58C4-CA61-F203-F7AB-685B2F21E916}"/>
              </a:ext>
            </a:extLst>
          </p:cNvPr>
          <p:cNvSpPr>
            <a:spLocks noGrp="1"/>
          </p:cNvSpPr>
          <p:nvPr>
            <p:ph type="title"/>
          </p:nvPr>
        </p:nvSpPr>
        <p:spPr>
          <a:xfrm>
            <a:off x="371475" y="571501"/>
            <a:ext cx="11095311" cy="963009"/>
          </a:xfrm>
        </p:spPr>
        <p:txBody>
          <a:bodyPr>
            <a:normAutofit fontScale="90000"/>
          </a:bodyPr>
          <a:lstStyle/>
          <a:p>
            <a:r>
              <a:rPr lang="en-US" sz="3600" dirty="0">
                <a:solidFill>
                  <a:srgbClr val="FFFF00"/>
                </a:solidFill>
                <a:latin typeface="Times New Roman" panose="02020603050405020304" pitchFamily="18" charset="0"/>
                <a:cs typeface="Times New Roman" panose="02020603050405020304" pitchFamily="18" charset="0"/>
              </a:rPr>
              <a:t>Problems faced in Real-time scenarios.</a:t>
            </a:r>
            <a:br>
              <a:rPr lang="en-US" sz="4400" dirty="0">
                <a:solidFill>
                  <a:srgbClr val="FFFF00"/>
                </a:solidFill>
                <a:latin typeface="Times New Roman" panose="02020603050405020304" pitchFamily="18" charset="0"/>
                <a:cs typeface="Times New Roman" panose="02020603050405020304" pitchFamily="18" charset="0"/>
              </a:rPr>
            </a:br>
            <a:endParaRPr lang="en-US" dirty="0">
              <a:solidFill>
                <a:srgbClr val="FFFF00"/>
              </a:solidFill>
            </a:endParaRPr>
          </a:p>
        </p:txBody>
      </p:sp>
      <p:sp>
        <p:nvSpPr>
          <p:cNvPr id="4" name="TextBox 3">
            <a:extLst>
              <a:ext uri="{FF2B5EF4-FFF2-40B4-BE49-F238E27FC236}">
                <a16:creationId xmlns:a16="http://schemas.microsoft.com/office/drawing/2014/main" id="{7E6CC8E7-0C44-D825-A051-D9D21DD6B76B}"/>
              </a:ext>
            </a:extLst>
          </p:cNvPr>
          <p:cNvSpPr txBox="1"/>
          <p:nvPr/>
        </p:nvSpPr>
        <p:spPr>
          <a:xfrm>
            <a:off x="725214" y="1408385"/>
            <a:ext cx="8650014" cy="745499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current scenario, one of the serious concerns for people in smart cities is traffic congestion. This has turned out to be a daily problem in the current time.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Due to this road congestion accidents in the city have been raised to a great extent so lives lost due to accidents are even more crucial.</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Due to this congestion on the roads, emergency vehicles such as ambulances, fire cars, and other vehicles cannot reach on time.</a:t>
            </a:r>
          </a:p>
          <a:p>
            <a:r>
              <a:rPr lang="en-US" sz="3600" dirty="0">
                <a:solidFill>
                  <a:srgbClr val="FFFF00"/>
                </a:solidFill>
                <a:latin typeface="Times New Roman" panose="02020603050405020304" pitchFamily="18" charset="0"/>
                <a:cs typeface="Times New Roman" panose="02020603050405020304" pitchFamily="18" charset="0"/>
              </a:rPr>
              <a:t>Approach to the problem</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IoT-enabled technology, we can solve these issues by creating "Green Corridors" for emergency vehicles.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gives emergency vehicles the benefit of a green corridor and reaches their destination on time.</a:t>
            </a:r>
          </a:p>
          <a:p>
            <a:pPr marL="285750" marR="0" indent="-285750">
              <a:lnSpc>
                <a:spcPct val="107000"/>
              </a:lnSpc>
              <a:spcBef>
                <a:spcPts val="0"/>
              </a:spcBef>
              <a:spcAft>
                <a:spcPts val="800"/>
              </a:spcAft>
              <a:buFont typeface="Arial" panose="020B0604020202020204" pitchFamily="34" charset="0"/>
              <a:buChar char="•"/>
              <a:tabLst>
                <a:tab pos="14668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RFID reader scans the RFID tag applied on the ambulance and updates upcoming traffic lights to switch to green and displays a message to vehicles ahead of the ambulance to provide a "Green Corridor" by shifting other lanes</a:t>
            </a:r>
            <a:endParaRPr lang="en-US" sz="1800" dirty="0"/>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78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C7F5-A6D4-FE82-D13C-AE0F0021D81B}"/>
              </a:ext>
            </a:extLst>
          </p:cNvPr>
          <p:cNvSpPr>
            <a:spLocks noGrp="1"/>
          </p:cNvSpPr>
          <p:nvPr>
            <p:ph type="title"/>
          </p:nvPr>
        </p:nvSpPr>
        <p:spPr>
          <a:xfrm>
            <a:off x="608995" y="264245"/>
            <a:ext cx="10353761" cy="1326321"/>
          </a:xfrm>
        </p:spPr>
        <p:txBody>
          <a:bodyPr/>
          <a:lstStyle/>
          <a:p>
            <a:r>
              <a:rPr lang="en-US" dirty="0">
                <a:solidFill>
                  <a:srgbClr val="FFFF00"/>
                </a:solidFill>
                <a:latin typeface="Times New Roman" panose="02020603050405020304" pitchFamily="18" charset="0"/>
                <a:cs typeface="Times New Roman" panose="02020603050405020304" pitchFamily="18" charset="0"/>
              </a:rPr>
              <a:t>RFID sensors</a:t>
            </a:r>
          </a:p>
        </p:txBody>
      </p:sp>
      <p:sp>
        <p:nvSpPr>
          <p:cNvPr id="6" name="Content Placeholder 5">
            <a:extLst>
              <a:ext uri="{FF2B5EF4-FFF2-40B4-BE49-F238E27FC236}">
                <a16:creationId xmlns:a16="http://schemas.microsoft.com/office/drawing/2014/main" id="{9AB3EDCE-04AC-20B7-726F-02A160905C4C}"/>
              </a:ext>
            </a:extLst>
          </p:cNvPr>
          <p:cNvSpPr>
            <a:spLocks noGrp="1"/>
          </p:cNvSpPr>
          <p:nvPr>
            <p:ph sz="half" idx="1"/>
          </p:nvPr>
        </p:nvSpPr>
        <p:spPr>
          <a:xfrm>
            <a:off x="838200" y="1720522"/>
            <a:ext cx="6076121" cy="4737100"/>
          </a:xfrm>
        </p:spPr>
        <p:txBody>
          <a:bodyPr>
            <a:no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Radio Frequency Identification or RFID is a specific type of radio technology that uses radio waves to identify tags attached to an object and thus identify the object</a:t>
            </a:r>
          </a:p>
          <a:p>
            <a:r>
              <a:rPr lang="en-US" sz="1800" b="0" i="0" dirty="0">
                <a:effectLst/>
                <a:latin typeface="Times New Roman" panose="02020603050405020304" pitchFamily="18" charset="0"/>
                <a:cs typeface="Times New Roman" panose="02020603050405020304" pitchFamily="18" charset="0"/>
              </a:rPr>
              <a:t>The tag contains a transceiver chip that is triggered by the electromagnetic wave from the RFID reader and transmits an identification number back to the reader</a:t>
            </a:r>
            <a:r>
              <a:rPr lang="en-US" sz="1800" b="0" i="0" dirty="0">
                <a:effectLst/>
                <a:latin typeface="Roboto" panose="02000000000000000000" pitchFamily="2" charset="0"/>
              </a:rPr>
              <a:t>.</a:t>
            </a:r>
          </a:p>
          <a:p>
            <a:r>
              <a:rPr lang="en-US" sz="1800" b="0" i="0" dirty="0">
                <a:effectLst/>
                <a:latin typeface="Times New Roman" panose="02020603050405020304" pitchFamily="18" charset="0"/>
                <a:cs typeface="Times New Roman" panose="02020603050405020304" pitchFamily="18" charset="0"/>
              </a:rPr>
              <a:t>Tags can be passive or active. </a:t>
            </a:r>
          </a:p>
          <a:p>
            <a:r>
              <a:rPr lang="en-US" sz="1800" b="0" i="0" dirty="0">
                <a:effectLst/>
                <a:latin typeface="Times New Roman" panose="02020603050405020304" pitchFamily="18" charset="0"/>
                <a:cs typeface="Times New Roman" panose="02020603050405020304" pitchFamily="18" charset="0"/>
              </a:rPr>
              <a:t>Passive tags are only powered by the incident electromagnetic wave from the reader and thus have a shorter operating range. </a:t>
            </a:r>
          </a:p>
          <a:p>
            <a:r>
              <a:rPr lang="en-US" sz="1800" b="0" i="0" dirty="0">
                <a:effectLst/>
                <a:latin typeface="Times New Roman" panose="02020603050405020304" pitchFamily="18" charset="0"/>
                <a:cs typeface="Times New Roman" panose="02020603050405020304" pitchFamily="18" charset="0"/>
              </a:rPr>
              <a:t>Active tags are powered by a battery and can have a greater range, up to hundreds of meters</a:t>
            </a:r>
            <a:r>
              <a:rPr lang="en-US" sz="1200" b="0" i="0" dirty="0">
                <a:solidFill>
                  <a:srgbClr val="5E6A71"/>
                </a:solidFill>
                <a:effectLst/>
                <a:latin typeface="Roboto" panose="02000000000000000000" pitchFamily="2"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6A0F7F09-F122-3882-0F13-A7F471274F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15391" y="2055886"/>
            <a:ext cx="4573738" cy="3661741"/>
          </a:xfrm>
        </p:spPr>
      </p:pic>
      <p:sp>
        <p:nvSpPr>
          <p:cNvPr id="3" name="TextBox 2">
            <a:extLst>
              <a:ext uri="{FF2B5EF4-FFF2-40B4-BE49-F238E27FC236}">
                <a16:creationId xmlns:a16="http://schemas.microsoft.com/office/drawing/2014/main" id="{EAD4C784-F39D-5EA1-6641-58BEEE5BF177}"/>
              </a:ext>
            </a:extLst>
          </p:cNvPr>
          <p:cNvSpPr txBox="1"/>
          <p:nvPr/>
        </p:nvSpPr>
        <p:spPr>
          <a:xfrm>
            <a:off x="9467850" y="5962650"/>
            <a:ext cx="188595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24132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6913-B9D5-231D-9316-921A752360FA}"/>
              </a:ext>
            </a:extLst>
          </p:cNvPr>
          <p:cNvSpPr>
            <a:spLocks noGrp="1"/>
          </p:cNvSpPr>
          <p:nvPr>
            <p:ph type="title"/>
          </p:nvPr>
        </p:nvSpPr>
        <p:spPr>
          <a:xfrm>
            <a:off x="400047" y="195209"/>
            <a:ext cx="10267954" cy="814441"/>
          </a:xfrm>
        </p:spPr>
        <p:txBody>
          <a:bodyPr vert="horz" lIns="91440" tIns="45720" rIns="91440" bIns="45720" rtlCol="0" anchor="b">
            <a:normAutofit fontScale="90000"/>
          </a:bodyPr>
          <a:lstStyle/>
          <a:p>
            <a:r>
              <a:rPr lang="en-US" sz="5400" b="1" kern="1200" dirty="0">
                <a:solidFill>
                  <a:srgbClr val="FFFF00"/>
                </a:solidFill>
                <a:latin typeface="Times New Roman" panose="02020603050405020304" pitchFamily="18" charset="0"/>
                <a:cs typeface="Times New Roman" panose="02020603050405020304" pitchFamily="18" charset="0"/>
              </a:rPr>
              <a:t>RFID Implementation</a:t>
            </a:r>
          </a:p>
        </p:txBody>
      </p:sp>
      <p:pic>
        <p:nvPicPr>
          <p:cNvPr id="5" name="Content Placeholder 7" descr="A picture containing chart&#10;&#10;Description automatically generated">
            <a:extLst>
              <a:ext uri="{FF2B5EF4-FFF2-40B4-BE49-F238E27FC236}">
                <a16:creationId xmlns:a16="http://schemas.microsoft.com/office/drawing/2014/main" id="{FF063DF0-5467-21A5-1738-34F19E6ECF35}"/>
              </a:ext>
            </a:extLst>
          </p:cNvPr>
          <p:cNvPicPr>
            <a:picLocks noGrp="1" noChangeAspect="1"/>
          </p:cNvPicPr>
          <p:nvPr>
            <p:ph sz="half" idx="4294967295"/>
          </p:nvPr>
        </p:nvPicPr>
        <p:blipFill>
          <a:blip r:embed="rId2"/>
          <a:stretch>
            <a:fillRect/>
          </a:stretch>
        </p:blipFill>
        <p:spPr>
          <a:xfrm>
            <a:off x="6432660" y="1803838"/>
            <a:ext cx="5591175" cy="3752850"/>
          </a:xfrm>
          <a:prstGeom prst="rect">
            <a:avLst/>
          </a:prstGeom>
        </p:spPr>
      </p:pic>
      <p:sp>
        <p:nvSpPr>
          <p:cNvPr id="3" name="Content Placeholder 2">
            <a:extLst>
              <a:ext uri="{FF2B5EF4-FFF2-40B4-BE49-F238E27FC236}">
                <a16:creationId xmlns:a16="http://schemas.microsoft.com/office/drawing/2014/main" id="{93E03EB5-003A-F759-192A-D516BCED7A38}"/>
              </a:ext>
            </a:extLst>
          </p:cNvPr>
          <p:cNvSpPr>
            <a:spLocks noGrp="1"/>
          </p:cNvSpPr>
          <p:nvPr>
            <p:ph sz="half" idx="4294967295"/>
          </p:nvPr>
        </p:nvSpPr>
        <p:spPr>
          <a:xfrm>
            <a:off x="304800" y="1418832"/>
            <a:ext cx="5086350" cy="4914900"/>
          </a:xfrm>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RFIDs are used to prioritize emergency vehicles like ambulances, fire brigades, etc. by implementing RFID tags in such vehicles. </a:t>
            </a:r>
          </a:p>
          <a:p>
            <a:r>
              <a:rPr lang="en-US" sz="1900" dirty="0">
                <a:latin typeface="Times New Roman" panose="02020603050405020304" pitchFamily="18" charset="0"/>
                <a:cs typeface="Times New Roman" panose="02020603050405020304" pitchFamily="18" charset="0"/>
              </a:rPr>
              <a:t>Here we are using RFID sensors, it is used to get the live status of that vehicle to the Central traffic management server.</a:t>
            </a:r>
          </a:p>
          <a:p>
            <a:r>
              <a:rPr lang="en-US" sz="1900" dirty="0">
                <a:latin typeface="Times New Roman" panose="02020603050405020304" pitchFamily="18" charset="0"/>
                <a:cs typeface="Times New Roman" panose="02020603050405020304" pitchFamily="18" charset="0"/>
              </a:rPr>
              <a:t>In this scenario emergency vehicle sends a request for the green corridor to CTMS through RFID tags. The request message consists of three information fields namely, Unique Vehicle Identity (UVId), coordinates of source, and destination.</a:t>
            </a:r>
          </a:p>
          <a:p>
            <a:r>
              <a:rPr lang="en-US" sz="1900" dirty="0">
                <a:latin typeface="Times New Roman" panose="02020603050405020304" pitchFamily="18" charset="0"/>
                <a:cs typeface="Times New Roman" panose="02020603050405020304" pitchFamily="18" charset="0"/>
              </a:rPr>
              <a:t>After the approval of the green corridor, CTMS sends UVid (unique vehicle id) information to all TPs. On receiving the UVId, all the TPs turn the traffic signal green, thus creating a green corridor.</a:t>
            </a:r>
          </a:p>
          <a:p>
            <a:endParaRPr lang="en-US" dirty="0"/>
          </a:p>
        </p:txBody>
      </p:sp>
    </p:spTree>
    <p:extLst>
      <p:ext uri="{BB962C8B-B14F-4D97-AF65-F5344CB8AC3E}">
        <p14:creationId xmlns:p14="http://schemas.microsoft.com/office/powerpoint/2010/main" val="140646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41BD-3537-B951-201E-73EBCA068B67}"/>
              </a:ext>
            </a:extLst>
          </p:cNvPr>
          <p:cNvSpPr>
            <a:spLocks noGrp="1"/>
          </p:cNvSpPr>
          <p:nvPr>
            <p:ph type="title"/>
          </p:nvPr>
        </p:nvSpPr>
        <p:spPr>
          <a:xfrm>
            <a:off x="842918" y="215289"/>
            <a:ext cx="10353761" cy="1326321"/>
          </a:xfrm>
        </p:spPr>
        <p:txBody>
          <a:bodyPr>
            <a:normAutofit/>
          </a:bodyPr>
          <a:lstStyle/>
          <a:p>
            <a:r>
              <a:rPr lang="en-US" sz="4400" b="1" dirty="0">
                <a:solidFill>
                  <a:srgbClr val="FFFF00"/>
                </a:solidFill>
                <a:latin typeface="Times New Roman" panose="02020603050405020304" pitchFamily="18" charset="0"/>
                <a:cs typeface="Times New Roman" panose="02020603050405020304" pitchFamily="18" charset="0"/>
              </a:rPr>
              <a:t>Implementation of Green corridors</a:t>
            </a:r>
            <a:endParaRPr lang="en-US" b="1" dirty="0">
              <a:solidFill>
                <a:srgbClr val="FFFF00"/>
              </a:solidFill>
            </a:endParaRPr>
          </a:p>
        </p:txBody>
      </p:sp>
      <p:sp>
        <p:nvSpPr>
          <p:cNvPr id="3" name="Content Placeholder 2">
            <a:extLst>
              <a:ext uri="{FF2B5EF4-FFF2-40B4-BE49-F238E27FC236}">
                <a16:creationId xmlns:a16="http://schemas.microsoft.com/office/drawing/2014/main" id="{E1BE2267-D2BD-2251-57AE-E6AD427DDABF}"/>
              </a:ext>
            </a:extLst>
          </p:cNvPr>
          <p:cNvSpPr>
            <a:spLocks noGrp="1"/>
          </p:cNvSpPr>
          <p:nvPr>
            <p:ph sz="half" idx="1"/>
          </p:nvPr>
        </p:nvSpPr>
        <p:spPr>
          <a:xfrm>
            <a:off x="651641" y="1818290"/>
            <a:ext cx="5602014" cy="4056993"/>
          </a:xfrm>
        </p:spPr>
        <p:txBody>
          <a:bodyPr>
            <a:normAutofit lnSpcReduction="10000"/>
          </a:bodyPr>
          <a:lstStyle/>
          <a:p>
            <a:pPr marR="0" lvl="0">
              <a:lnSpc>
                <a:spcPct val="107000"/>
              </a:lnSpc>
              <a:spcBef>
                <a:spcPts val="0"/>
              </a:spcBef>
              <a:spcAft>
                <a:spcPts val="0"/>
              </a:spcAft>
              <a:tabLst>
                <a:tab pos="61912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vehicles create congestion on the road, due to which emergency vehicles like ambulances, fire brigade, and police vehicles are unable to reach the destination. </a:t>
            </a:r>
          </a:p>
          <a:p>
            <a:pPr marR="0" lvl="0">
              <a:lnSpc>
                <a:spcPct val="107000"/>
              </a:lnSpc>
              <a:spcBef>
                <a:spcPts val="0"/>
              </a:spcBef>
              <a:spcAft>
                <a:spcPts val="0"/>
              </a:spcAft>
              <a:tabLst>
                <a:tab pos="61912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avoid this problem, a dynamic real-time green corridor is created in a way such that only a part of the route is blocked for the emergency vehicle. Thus, the proposed framework has very less effect on the other vehicles. </a:t>
            </a:r>
          </a:p>
          <a:p>
            <a:pPr marR="0" lvl="0">
              <a:lnSpc>
                <a:spcPct val="107000"/>
              </a:lnSpc>
              <a:spcBef>
                <a:spcPts val="0"/>
              </a:spcBef>
              <a:spcAft>
                <a:spcPts val="0"/>
              </a:spcAft>
              <a:tabLst>
                <a:tab pos="61912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an emergency vehicle is of a very critical nature, one should go for a dedicated green corridor that reduces travel time by 2.76 times. If the emergency is not critical in nature, one can opt for the two-hop dynamic real-time green corridor</a:t>
            </a:r>
          </a:p>
          <a:p>
            <a:endParaRPr lang="en-US" dirty="0"/>
          </a:p>
        </p:txBody>
      </p:sp>
      <p:pic>
        <p:nvPicPr>
          <p:cNvPr id="7" name="Content Placeholder 6" descr="Diagram&#10;&#10;Description automatically generated">
            <a:extLst>
              <a:ext uri="{FF2B5EF4-FFF2-40B4-BE49-F238E27FC236}">
                <a16:creationId xmlns:a16="http://schemas.microsoft.com/office/drawing/2014/main" id="{1F73C473-854A-E444-296B-C72D1F6D29C2}"/>
              </a:ext>
            </a:extLst>
          </p:cNvPr>
          <p:cNvPicPr>
            <a:picLocks noGrp="1" noChangeAspect="1"/>
          </p:cNvPicPr>
          <p:nvPr>
            <p:ph sz="half" idx="2"/>
          </p:nvPr>
        </p:nvPicPr>
        <p:blipFill>
          <a:blip r:embed="rId2"/>
          <a:stretch>
            <a:fillRect/>
          </a:stretch>
        </p:blipFill>
        <p:spPr>
          <a:xfrm>
            <a:off x="6655676" y="2088319"/>
            <a:ext cx="5181600" cy="3625702"/>
          </a:xfrm>
          <a:prstGeom prst="rect">
            <a:avLst/>
          </a:prstGeom>
        </p:spPr>
      </p:pic>
    </p:spTree>
    <p:extLst>
      <p:ext uri="{BB962C8B-B14F-4D97-AF65-F5344CB8AC3E}">
        <p14:creationId xmlns:p14="http://schemas.microsoft.com/office/powerpoint/2010/main" val="46830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ACB8-6E99-D350-6E77-7CDC97174438}"/>
              </a:ext>
            </a:extLst>
          </p:cNvPr>
          <p:cNvSpPr>
            <a:spLocks noGrp="1"/>
          </p:cNvSpPr>
          <p:nvPr>
            <p:ph type="title"/>
          </p:nvPr>
        </p:nvSpPr>
        <p:spPr>
          <a:xfrm>
            <a:off x="838200" y="356585"/>
            <a:ext cx="6676697" cy="1062311"/>
          </a:xfrm>
        </p:spPr>
        <p:txBody>
          <a:bodyPr>
            <a:normAutofit/>
          </a:bodyPr>
          <a:lstStyle/>
          <a:p>
            <a:r>
              <a:rPr lang="en-US" dirty="0">
                <a:solidFill>
                  <a:srgbClr val="FFFF00"/>
                </a:solidFill>
                <a:latin typeface="Times New Roman" panose="02020603050405020304" pitchFamily="18" charset="0"/>
                <a:cs typeface="Times New Roman" panose="02020603050405020304" pitchFamily="18" charset="0"/>
              </a:rPr>
              <a:t>Arduino in Proteus</a:t>
            </a:r>
          </a:p>
        </p:txBody>
      </p:sp>
      <p:pic>
        <p:nvPicPr>
          <p:cNvPr id="1026" name="Picture 2" descr="Image result for arduino in proteus 8">
            <a:extLst>
              <a:ext uri="{FF2B5EF4-FFF2-40B4-BE49-F238E27FC236}">
                <a16:creationId xmlns:a16="http://schemas.microsoft.com/office/drawing/2014/main" id="{B0459EB3-CF64-347D-2F23-DBD391846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191" y="1808305"/>
            <a:ext cx="3912746" cy="3436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E9191C-1D5D-D7FB-8CBD-35FBA118AF59}"/>
              </a:ext>
            </a:extLst>
          </p:cNvPr>
          <p:cNvSpPr txBox="1"/>
          <p:nvPr/>
        </p:nvSpPr>
        <p:spPr>
          <a:xfrm>
            <a:off x="677260" y="1720840"/>
            <a:ext cx="6591300" cy="4062651"/>
          </a:xfrm>
          <a:prstGeom prst="rect">
            <a:avLst/>
          </a:prstGeom>
          <a:noFill/>
        </p:spPr>
        <p:txBody>
          <a:bodyPr wrap="square">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Arduino is </a:t>
            </a:r>
            <a:r>
              <a:rPr lang="en-US" sz="2000" b="1" i="0" dirty="0">
                <a:effectLst/>
                <a:latin typeface="Times New Roman" panose="02020603050405020304" pitchFamily="18" charset="0"/>
                <a:cs typeface="Times New Roman" panose="02020603050405020304" pitchFamily="18" charset="0"/>
              </a:rPr>
              <a:t>an open-source platform used for building electronics projects</a:t>
            </a:r>
            <a:r>
              <a:rPr lang="en-US" sz="2000" b="0" i="0" dirty="0">
                <a:effectLst/>
                <a:latin typeface="Times New Roman" panose="02020603050405020304" pitchFamily="18" charset="0"/>
                <a:cs typeface="Times New Roman" panose="02020603050405020304" pitchFamily="18" charset="0"/>
              </a:rPr>
              <a:t>. Arduino consists of both a physical programmable circuit board and a piece of software or Integrated Development Environment (IDE) that runs on your computer, used to write and upload computer code to the physical board.</a:t>
            </a:r>
            <a:endParaRPr lang="en-US"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Proteus does not come with an inbuilt Arduino library, so you must install it externally.</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Download the Library Files zip Folder from chrome, open it and paste these two files ARDUINO.LIB and ARDUINO.IDX files in the </a:t>
            </a:r>
            <a:r>
              <a:rPr lang="en-US" sz="2000" dirty="0">
                <a:latin typeface="Times New Roman" panose="02020603050405020304" pitchFamily="18" charset="0"/>
                <a:cs typeface="Times New Roman" panose="02020603050405020304" pitchFamily="18" charset="0"/>
              </a:rPr>
              <a:t>lib</a:t>
            </a:r>
            <a:r>
              <a:rPr lang="en-US" sz="2000" b="0" i="0" dirty="0">
                <a:effectLst/>
                <a:latin typeface="Times New Roman" panose="02020603050405020304" pitchFamily="18" charset="0"/>
                <a:cs typeface="Times New Roman" panose="02020603050405020304" pitchFamily="18" charset="0"/>
              </a:rPr>
              <a:t>rary folder.</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Now open Your Proteus and Search Arduino</a:t>
            </a:r>
            <a:r>
              <a:rPr lang="en-US" sz="2000" b="0" i="0" dirty="0">
                <a:effectLst/>
                <a:latin typeface="Roboto" panose="02000000000000000000" pitchFamily="2"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81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838C-47AE-847D-9000-E0C9AB56EAE4}"/>
              </a:ext>
            </a:extLst>
          </p:cNvPr>
          <p:cNvSpPr>
            <a:spLocks noGrp="1"/>
          </p:cNvSpPr>
          <p:nvPr>
            <p:ph type="title"/>
          </p:nvPr>
        </p:nvSpPr>
        <p:spPr>
          <a:xfrm>
            <a:off x="954287" y="302063"/>
            <a:ext cx="9686925" cy="1334376"/>
          </a:xfrm>
        </p:spPr>
        <p:txBody>
          <a:bodyPr>
            <a:normAutofit fontScale="90000"/>
          </a:bodyPr>
          <a:lstStyle/>
          <a:p>
            <a:r>
              <a:rPr lang="en-US" sz="4400" dirty="0">
                <a:solidFill>
                  <a:srgbClr val="FFFF00"/>
                </a:solidFill>
                <a:latin typeface="Times New Roman" panose="02020603050405020304" pitchFamily="18" charset="0"/>
                <a:cs typeface="Times New Roman" panose="02020603050405020304" pitchFamily="18" charset="0"/>
              </a:rPr>
              <a:t>Smart traffic management in Proteus simulator </a:t>
            </a:r>
            <a:br>
              <a:rPr lang="en-US" sz="4400" dirty="0">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7D589BF4-840F-C257-84B0-88EAFD239423}"/>
              </a:ext>
            </a:extLst>
          </p:cNvPr>
          <p:cNvPicPr>
            <a:picLocks noChangeAspect="1"/>
          </p:cNvPicPr>
          <p:nvPr/>
        </p:nvPicPr>
        <p:blipFill>
          <a:blip r:embed="rId2"/>
          <a:stretch>
            <a:fillRect/>
          </a:stretch>
        </p:blipFill>
        <p:spPr>
          <a:xfrm>
            <a:off x="8123677" y="1510315"/>
            <a:ext cx="2186971" cy="1799505"/>
          </a:xfrm>
          <a:prstGeom prst="rect">
            <a:avLst/>
          </a:prstGeom>
        </p:spPr>
      </p:pic>
      <p:pic>
        <p:nvPicPr>
          <p:cNvPr id="6" name="Picture 5">
            <a:extLst>
              <a:ext uri="{FF2B5EF4-FFF2-40B4-BE49-F238E27FC236}">
                <a16:creationId xmlns:a16="http://schemas.microsoft.com/office/drawing/2014/main" id="{F133AF5F-6711-A9B7-5920-B62E51B26BA3}"/>
              </a:ext>
            </a:extLst>
          </p:cNvPr>
          <p:cNvPicPr>
            <a:picLocks noChangeAspect="1"/>
          </p:cNvPicPr>
          <p:nvPr/>
        </p:nvPicPr>
        <p:blipFill>
          <a:blip r:embed="rId3"/>
          <a:stretch>
            <a:fillRect/>
          </a:stretch>
        </p:blipFill>
        <p:spPr>
          <a:xfrm>
            <a:off x="8157524" y="4347560"/>
            <a:ext cx="2220819" cy="1460500"/>
          </a:xfrm>
          <a:prstGeom prst="rect">
            <a:avLst/>
          </a:prstGeom>
        </p:spPr>
      </p:pic>
      <p:sp>
        <p:nvSpPr>
          <p:cNvPr id="8" name="TextBox 7">
            <a:extLst>
              <a:ext uri="{FF2B5EF4-FFF2-40B4-BE49-F238E27FC236}">
                <a16:creationId xmlns:a16="http://schemas.microsoft.com/office/drawing/2014/main" id="{7DBFD510-4D18-A7DB-EDD3-8D0997B99052}"/>
              </a:ext>
            </a:extLst>
          </p:cNvPr>
          <p:cNvSpPr txBox="1"/>
          <p:nvPr/>
        </p:nvSpPr>
        <p:spPr>
          <a:xfrm>
            <a:off x="420414" y="1636439"/>
            <a:ext cx="7556938" cy="3970318"/>
          </a:xfrm>
          <a:prstGeom prst="rect">
            <a:avLst/>
          </a:prstGeom>
          <a:noFill/>
        </p:spPr>
        <p:txBody>
          <a:bodyPr wrap="square" rtlCol="0">
            <a:spAutoFit/>
          </a:bodyPr>
          <a:lstStyle/>
          <a:p>
            <a:r>
              <a:rPr lang="en-US" dirty="0"/>
              <a:t>Logic Toggle : </a:t>
            </a:r>
          </a:p>
          <a:p>
            <a:pPr marL="285750" indent="-285750">
              <a:buFont typeface="Arial" panose="020B0604020202020204" pitchFamily="34" charset="0"/>
              <a:buChar char="•"/>
            </a:pPr>
            <a:r>
              <a:rPr lang="en-US" b="0" i="0" dirty="0">
                <a:effectLst/>
                <a:latin typeface="Roboto" panose="02000000000000000000" pitchFamily="2" charset="0"/>
              </a:rPr>
              <a:t>The logic </a:t>
            </a:r>
            <a:r>
              <a:rPr lang="en-US" b="1" i="0" dirty="0">
                <a:effectLst/>
                <a:latin typeface="Roboto" panose="02000000000000000000" pitchFamily="2" charset="0"/>
              </a:rPr>
              <a:t>allows you to toggle a device on and off</a:t>
            </a:r>
            <a:r>
              <a:rPr lang="en-US" b="0" i="0" dirty="0">
                <a:effectLst/>
                <a:latin typeface="Roboto" panose="02000000000000000000" pitchFamily="2" charset="0"/>
              </a:rPr>
              <a:t>. Call a function when a button, or toggle, is pressed; or call the function when the button is released.</a:t>
            </a:r>
          </a:p>
          <a:p>
            <a:pPr marL="285750" indent="-285750">
              <a:buFont typeface="Arial" panose="020B0604020202020204" pitchFamily="34" charset="0"/>
              <a:buChar char="•"/>
            </a:pPr>
            <a:r>
              <a:rPr lang="en-US" b="0" i="0" dirty="0">
                <a:effectLst/>
                <a:latin typeface="Roboto" panose="02000000000000000000" pitchFamily="2" charset="0"/>
              </a:rPr>
              <a:t>When the switch operator pushes the toggle, the switches to contact into the position to start or stop an electrical flow.</a:t>
            </a:r>
          </a:p>
          <a:p>
            <a:endParaRPr lang="en-US" dirty="0">
              <a:latin typeface="Roboto" panose="02000000000000000000" pitchFamily="2" charset="0"/>
            </a:endParaRPr>
          </a:p>
          <a:p>
            <a:r>
              <a:rPr lang="en-US" b="0" i="0" dirty="0">
                <a:effectLst/>
                <a:latin typeface="Roboto" panose="02000000000000000000" pitchFamily="2" charset="0"/>
              </a:rPr>
              <a:t>Serial Monitor :</a:t>
            </a:r>
          </a:p>
          <a:p>
            <a:pPr marL="285750" indent="-285750">
              <a:buFont typeface="Arial" panose="020B0604020202020204" pitchFamily="34" charset="0"/>
              <a:buChar char="•"/>
            </a:pPr>
            <a:r>
              <a:rPr lang="en-US" b="0" i="0" dirty="0">
                <a:effectLst/>
                <a:latin typeface="Roboto" panose="02000000000000000000" pitchFamily="2" charset="0"/>
              </a:rPr>
              <a:t>The most common reason to use serial. begin() is </a:t>
            </a:r>
            <a:r>
              <a:rPr lang="en-US" b="1" i="0" dirty="0">
                <a:effectLst/>
                <a:latin typeface="Roboto" panose="02000000000000000000" pitchFamily="2" charset="0"/>
              </a:rPr>
              <a:t>when you want to output some information from your Arduino to your computer screen</a:t>
            </a:r>
            <a:r>
              <a:rPr lang="en-US" b="0" i="0" dirty="0">
                <a:effectLst/>
                <a:latin typeface="Roboto" panose="02000000000000000000" pitchFamily="2" charset="0"/>
              </a:rPr>
              <a:t>. </a:t>
            </a:r>
          </a:p>
          <a:p>
            <a:pPr marL="285750" indent="-285750">
              <a:buFont typeface="Arial" panose="020B0604020202020204" pitchFamily="34" charset="0"/>
              <a:buChar char="•"/>
            </a:pPr>
            <a:r>
              <a:rPr lang="en-US" b="0" i="0" dirty="0">
                <a:effectLst/>
                <a:latin typeface="Roboto" panose="02000000000000000000" pitchFamily="2" charset="0"/>
              </a:rPr>
              <a:t>That is, you want to print some text out. The function used to display text on your computer screen from your Arduino board is the serial.</a:t>
            </a:r>
          </a:p>
          <a:p>
            <a:endParaRPr lang="en-US" dirty="0"/>
          </a:p>
        </p:txBody>
      </p:sp>
    </p:spTree>
    <p:extLst>
      <p:ext uri="{BB962C8B-B14F-4D97-AF65-F5344CB8AC3E}">
        <p14:creationId xmlns:p14="http://schemas.microsoft.com/office/powerpoint/2010/main" val="1885137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345</TotalTime>
  <Words>958</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Roboto</vt:lpstr>
      <vt:lpstr>Rockwell</vt:lpstr>
      <vt:lpstr>Times New Roman</vt:lpstr>
      <vt:lpstr>Wingdings</vt:lpstr>
      <vt:lpstr>Damask</vt:lpstr>
      <vt:lpstr>SMART TRAFFIC MANAGEMENT SYSTEM </vt:lpstr>
      <vt:lpstr>Contents</vt:lpstr>
      <vt:lpstr>Introduction</vt:lpstr>
      <vt:lpstr>Problems faced in Real-time scenarios. </vt:lpstr>
      <vt:lpstr>RFID sensors</vt:lpstr>
      <vt:lpstr>RFID Implementation</vt:lpstr>
      <vt:lpstr>Implementation of Green corridors</vt:lpstr>
      <vt:lpstr>Arduino in Proteus</vt:lpstr>
      <vt:lpstr>Smart traffic management in Proteus simulator  </vt:lpstr>
      <vt:lpstr>Overall view of Proteus Simulation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SYSTEM</dc:title>
  <dc:creator>Battu,Shruthi</dc:creator>
  <cp:lastModifiedBy>Ghanta,Sumanth Raja</cp:lastModifiedBy>
  <cp:revision>30</cp:revision>
  <dcterms:created xsi:type="dcterms:W3CDTF">2022-11-14T02:49:54Z</dcterms:created>
  <dcterms:modified xsi:type="dcterms:W3CDTF">2022-11-16T19:56:43Z</dcterms:modified>
</cp:coreProperties>
</file>