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0" d="100"/>
          <a:sy n="60" d="100"/>
        </p:scale>
        <p:origin x="884" y="48"/>
      </p:cViewPr>
      <p:guideLst>
        <p:guide orient="horz" pos="2160"/>
        <p:guide pos="3841"/>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t>9/13/2024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S PGothic" panose="020B0600070205080204"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t>9/13/2024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1" charset="-128"/>
          <a:cs typeface="MS PGothic" panose="020B0600070205080204" pitchFamily="1" charset="-128"/>
        </a:defRPr>
      </a:lvl1pPr>
      <a:lvl2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2pPr>
      <a:lvl3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3pPr>
      <a:lvl4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4pPr>
      <a:lvl5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5pPr>
      <a:lvl6pPr marL="4572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6pPr>
      <a:lvl7pPr marL="9144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7pPr>
      <a:lvl8pPr marL="13716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8pPr>
      <a:lvl9pPr marL="18288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1" charset="-128"/>
          <a:cs typeface="MS PGothic" panose="020B0600070205080204" pitchFamily="1"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1"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1"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axios-http.com/" TargetMode="External"/><Relationship Id="rId3" Type="http://schemas.openxmlformats.org/officeDocument/2006/relationships/image" Target="../media/image2.png"/><Relationship Id="rId7" Type="http://schemas.openxmlformats.org/officeDocument/2006/relationships/hyperlink" Target="https://uwaterloo.ca/centre-for-teaching-excellence/catalogs/tip-sheets/gamification-and-game-based-learn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tudy.com/academy/lesson/what-is-gamification-in-education-definition-research-strategies.html" TargetMode="External"/><Relationship Id="rId5" Type="http://schemas.openxmlformats.org/officeDocument/2006/relationships/hyperlink" Target="https://spring.io/guides/gs/spring-boot/" TargetMode="External"/><Relationship Id="rId4" Type="http://schemas.openxmlformats.org/officeDocument/2006/relationships/hyperlink" Target="https://developer.mozilla.org/en-US/docs/We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p:cNvSpPr>
            <a:spLocks noGrp="1" noRot="1" noChangeAspect="1" noMove="1" noResize="1" noEditPoints="1" noAdjustHandles="1" noChangeArrowheads="1" noChangeShapeType="1" noTextEdit="1"/>
          </p:cNvSpPr>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2"/>
          <a:srcRect r="59916"/>
          <a:stretch>
            <a:fillRect/>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470" y="2076450"/>
            <a:ext cx="10363200" cy="4799965"/>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1526</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Student Innovation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Smart Education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Quadminds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MS PGothic" panose="020B0600070205080204" pitchFamily="1" charset="-128"/>
                <a:cs typeface="Times New Roman" panose="02020603050405020304" pitchFamily="18" charset="0"/>
              </a:rPr>
            </a:br>
            <a:r>
              <a:rPr lang="en-US" sz="3600" b="1" dirty="0">
                <a:latin typeface="Times New Roman" panose="02020603050405020304" pitchFamily="18" charset="0"/>
                <a:ea typeface="MS PGothic" panose="020B0600070205080204" pitchFamily="1" charset="-128"/>
                <a:cs typeface="Times New Roman" panose="02020603050405020304" pitchFamily="18" charset="0"/>
              </a:rPr>
              <a:t>SMART EDUCATION</a:t>
            </a:r>
          </a:p>
        </p:txBody>
      </p:sp>
      <p:sp>
        <p:nvSpPr>
          <p:cNvPr id="15362" name="TextBox 8"/>
          <p:cNvSpPr txBox="1">
            <a:spLocks noChangeArrowheads="1"/>
          </p:cNvSpPr>
          <p:nvPr/>
        </p:nvSpPr>
        <p:spPr bwMode="auto">
          <a:xfrm>
            <a:off x="141514" y="1143000"/>
            <a:ext cx="12191999" cy="5262979"/>
          </a:xfrm>
          <a:prstGeom prst="rect">
            <a:avLst/>
          </a:prstGeom>
          <a:noFill/>
          <a:ln w="9525">
            <a:noFill/>
            <a:miter lim="800000"/>
          </a:ln>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Proposed Solution:</a:t>
            </a:r>
          </a:p>
          <a:p>
            <a:pPr algn="just"/>
            <a:r>
              <a:rPr lang="en-US" sz="2400" dirty="0">
                <a:latin typeface="Times New Roman" panose="02020603050405020304" pitchFamily="18" charset="0"/>
                <a:cs typeface="Times New Roman" panose="02020603050405020304" pitchFamily="18" charset="0"/>
              </a:rPr>
              <a:t>AI-powered app that offers personalized study schedules and tracks student progress. Curates high-quality educational content, tailored to each student’s syllabus and learning style. Includes reminders for assignments, exams, and daily study goals.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How It Addresses the Problem</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Solves time management issues by providing a structured timetable and task prioritization. Reduces distractions by filtering content and offering only educational resources. Encourages consistent progress through personalized reminders and tracking.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Innovation and Uniqueness:</a:t>
            </a:r>
          </a:p>
          <a:p>
            <a:pPr algn="just"/>
            <a:r>
              <a:rPr lang="en-US" sz="2400" dirty="0">
                <a:latin typeface="Times New Roman" panose="02020603050405020304" pitchFamily="18" charset="0"/>
                <a:cs typeface="Times New Roman" panose="02020603050405020304" pitchFamily="18" charset="0"/>
              </a:rPr>
              <a:t>Combines AI-driven recommendations with gamified elements like points and badges. Unique focus on distraction-free learning through content curation. Engages students by allowing customization of themes and earning rewards for milestones.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p:cNvSpPr/>
          <p:nvPr/>
        </p:nvSpPr>
        <p:spPr>
          <a:xfrm>
            <a:off x="329773" y="252246"/>
            <a:ext cx="135017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latin typeface="Gill Sans MT Condensed" panose="020B0506020104020203" pitchFamily="34" charset="0"/>
                <a:cs typeface="Arial" panose="020B0604020202020204" pitchFamily="34" charset="0"/>
              </a:rPr>
              <a:t>Quadminds</a:t>
            </a:r>
            <a:endParaRPr lang="en-IN" dirty="0">
              <a:latin typeface="Gill Sans MT Condensed" panose="020B0506020104020203" pitchFamily="34" charset="0"/>
              <a:cs typeface="Arial" panose="020B0604020202020204" pitchFamily="34" charset="0"/>
            </a:endParaRPr>
          </a:p>
        </p:txBody>
      </p:sp>
      <p:pic>
        <p:nvPicPr>
          <p:cNvPr id="11"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329773" y="252246"/>
            <a:ext cx="141396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latin typeface="Gill Sans MT Condensed" panose="020B0506020104020203" pitchFamily="34" charset="0"/>
              </a:rPr>
              <a:t>Quadminds</a:t>
            </a:r>
            <a:endParaRPr lang="en-IN" dirty="0">
              <a:latin typeface="Gill Sans MT Condensed" panose="020B0506020104020203" pitchFamily="34" charset="0"/>
            </a:endParaRPr>
          </a:p>
        </p:txBody>
      </p:sp>
      <p:sp>
        <p:nvSpPr>
          <p:cNvPr id="4" name="Text Box 3"/>
          <p:cNvSpPr txBox="1"/>
          <p:nvPr/>
        </p:nvSpPr>
        <p:spPr>
          <a:xfrm>
            <a:off x="609600" y="1095375"/>
            <a:ext cx="2656692" cy="2333625"/>
          </a:xfrm>
          <a:prstGeom prst="rect">
            <a:avLst/>
          </a:prstGeom>
          <a:noFill/>
        </p:spPr>
        <p:txBody>
          <a:bodyPr wrap="square" rtlCol="0">
            <a:noAutofit/>
          </a:bodyPr>
          <a:lstStyle/>
          <a:p>
            <a:r>
              <a:rPr lang="en-US" sz="3200" b="1" dirty="0"/>
              <a:t>FRONTEND:</a:t>
            </a:r>
            <a:endParaRPr lang="en-US" sz="3200" dirty="0"/>
          </a:p>
          <a:p>
            <a:pPr marL="457200" indent="-457200">
              <a:buFont typeface="Arial" panose="020B0604020202020204" pitchFamily="34" charset="0"/>
              <a:buChar char="•"/>
            </a:pPr>
            <a:r>
              <a:rPr lang="en-US" sz="3200" dirty="0"/>
              <a:t>HTML</a:t>
            </a:r>
          </a:p>
          <a:p>
            <a:pPr marL="457200" indent="-457200">
              <a:buFont typeface="Arial" panose="020B0604020202020204" pitchFamily="34" charset="0"/>
              <a:buChar char="•"/>
            </a:pPr>
            <a:r>
              <a:rPr lang="en-US" sz="3200" dirty="0"/>
              <a:t>CSS</a:t>
            </a:r>
          </a:p>
          <a:p>
            <a:pPr marL="457200" indent="-457200">
              <a:buFont typeface="Arial" panose="020B0604020202020204" pitchFamily="34" charset="0"/>
              <a:buChar char="•"/>
            </a:pPr>
            <a:r>
              <a:rPr lang="en-US" sz="3200" dirty="0"/>
              <a:t>ReactJS</a:t>
            </a:r>
          </a:p>
        </p:txBody>
      </p:sp>
      <p:sp>
        <p:nvSpPr>
          <p:cNvPr id="5" name="Text Box 4"/>
          <p:cNvSpPr txBox="1"/>
          <p:nvPr/>
        </p:nvSpPr>
        <p:spPr>
          <a:xfrm>
            <a:off x="609600" y="3023339"/>
            <a:ext cx="4064000" cy="4239895"/>
          </a:xfrm>
          <a:prstGeom prst="rect">
            <a:avLst/>
          </a:prstGeom>
          <a:noFill/>
        </p:spPr>
        <p:txBody>
          <a:bodyPr wrap="square" rtlCol="0">
            <a:noAutofit/>
          </a:bodyPr>
          <a:lstStyle/>
          <a:p>
            <a:r>
              <a:rPr lang="en-US" sz="3200" b="1" dirty="0"/>
              <a:t>BACKEND:</a:t>
            </a:r>
            <a:endParaRPr lang="en-US" sz="3200" dirty="0"/>
          </a:p>
          <a:p>
            <a:pPr marL="457200" indent="-457200">
              <a:buFont typeface="Arial" panose="020B0604020202020204" pitchFamily="34" charset="0"/>
              <a:buChar char="•"/>
            </a:pPr>
            <a:r>
              <a:rPr lang="en-US" sz="3200" dirty="0"/>
              <a:t>NodeJS</a:t>
            </a:r>
          </a:p>
          <a:p>
            <a:pPr marL="457200" indent="-457200">
              <a:buFont typeface="Arial" panose="020B0604020202020204" pitchFamily="34" charset="0"/>
              <a:buChar char="•"/>
            </a:pPr>
            <a:r>
              <a:rPr lang="en-US" sz="3200" dirty="0"/>
              <a:t>ExpressJS</a:t>
            </a:r>
          </a:p>
          <a:p>
            <a:r>
              <a:rPr lang="en-US" sz="3200" b="1" dirty="0"/>
              <a:t>DATABASE:</a:t>
            </a:r>
          </a:p>
          <a:p>
            <a:pPr marL="457200" indent="-457200">
              <a:buFont typeface="Arial" panose="020B0604020202020204" pitchFamily="34" charset="0"/>
              <a:buChar char="•"/>
            </a:pPr>
            <a:r>
              <a:rPr lang="en-US" sz="3200" dirty="0"/>
              <a:t>MongoDB</a:t>
            </a:r>
          </a:p>
        </p:txBody>
      </p:sp>
      <p:pic>
        <p:nvPicPr>
          <p:cNvPr id="3" name="Picture 2">
            <a:extLst>
              <a:ext uri="{FF2B5EF4-FFF2-40B4-BE49-F238E27FC236}">
                <a16:creationId xmlns:a16="http://schemas.microsoft.com/office/drawing/2014/main" id="{CC475FAF-6FF8-682E-A138-A800AFA41A16}"/>
              </a:ext>
            </a:extLst>
          </p:cNvPr>
          <p:cNvPicPr>
            <a:picLocks noChangeAspect="1"/>
          </p:cNvPicPr>
          <p:nvPr/>
        </p:nvPicPr>
        <p:blipFill>
          <a:blip r:embed="rId4"/>
          <a:stretch>
            <a:fillRect/>
          </a:stretch>
        </p:blipFill>
        <p:spPr>
          <a:xfrm>
            <a:off x="2172991" y="1604740"/>
            <a:ext cx="468609" cy="468609"/>
          </a:xfrm>
          <a:prstGeom prst="rect">
            <a:avLst/>
          </a:prstGeom>
        </p:spPr>
      </p:pic>
      <p:pic>
        <p:nvPicPr>
          <p:cNvPr id="12" name="Picture 11">
            <a:extLst>
              <a:ext uri="{FF2B5EF4-FFF2-40B4-BE49-F238E27FC236}">
                <a16:creationId xmlns:a16="http://schemas.microsoft.com/office/drawing/2014/main" id="{4AF33CCC-BC0C-B885-7D29-1E3166EEFB32}"/>
              </a:ext>
            </a:extLst>
          </p:cNvPr>
          <p:cNvPicPr>
            <a:picLocks noChangeAspect="1"/>
          </p:cNvPicPr>
          <p:nvPr/>
        </p:nvPicPr>
        <p:blipFill>
          <a:blip r:embed="rId5"/>
          <a:stretch>
            <a:fillRect/>
          </a:stretch>
        </p:blipFill>
        <p:spPr>
          <a:xfrm>
            <a:off x="1870239" y="2109143"/>
            <a:ext cx="331712" cy="468609"/>
          </a:xfrm>
          <a:prstGeom prst="rect">
            <a:avLst/>
          </a:prstGeom>
        </p:spPr>
      </p:pic>
      <p:pic>
        <p:nvPicPr>
          <p:cNvPr id="14" name="Picture 13">
            <a:extLst>
              <a:ext uri="{FF2B5EF4-FFF2-40B4-BE49-F238E27FC236}">
                <a16:creationId xmlns:a16="http://schemas.microsoft.com/office/drawing/2014/main" id="{6AF43EF9-3216-336B-0DB7-89190487F654}"/>
              </a:ext>
            </a:extLst>
          </p:cNvPr>
          <p:cNvPicPr>
            <a:picLocks noChangeAspect="1"/>
          </p:cNvPicPr>
          <p:nvPr/>
        </p:nvPicPr>
        <p:blipFill>
          <a:blip r:embed="rId6"/>
          <a:stretch>
            <a:fillRect/>
          </a:stretch>
        </p:blipFill>
        <p:spPr>
          <a:xfrm>
            <a:off x="2547089" y="2663382"/>
            <a:ext cx="703104" cy="414283"/>
          </a:xfrm>
          <a:prstGeom prst="rect">
            <a:avLst/>
          </a:prstGeom>
        </p:spPr>
      </p:pic>
      <p:pic>
        <p:nvPicPr>
          <p:cNvPr id="16" name="Picture 15">
            <a:extLst>
              <a:ext uri="{FF2B5EF4-FFF2-40B4-BE49-F238E27FC236}">
                <a16:creationId xmlns:a16="http://schemas.microsoft.com/office/drawing/2014/main" id="{C4806536-97A4-DBB7-FDB6-E7503D0EF957}"/>
              </a:ext>
            </a:extLst>
          </p:cNvPr>
          <p:cNvPicPr>
            <a:picLocks noChangeAspect="1"/>
          </p:cNvPicPr>
          <p:nvPr/>
        </p:nvPicPr>
        <p:blipFill>
          <a:blip r:embed="rId7"/>
          <a:stretch>
            <a:fillRect/>
          </a:stretch>
        </p:blipFill>
        <p:spPr>
          <a:xfrm>
            <a:off x="2641600" y="3536930"/>
            <a:ext cx="790649" cy="482103"/>
          </a:xfrm>
          <a:prstGeom prst="rect">
            <a:avLst/>
          </a:prstGeom>
        </p:spPr>
      </p:pic>
      <p:pic>
        <p:nvPicPr>
          <p:cNvPr id="18" name="Picture 17">
            <a:extLst>
              <a:ext uri="{FF2B5EF4-FFF2-40B4-BE49-F238E27FC236}">
                <a16:creationId xmlns:a16="http://schemas.microsoft.com/office/drawing/2014/main" id="{60CE15F8-555B-76BB-0E27-2E7D6E836A55}"/>
              </a:ext>
            </a:extLst>
          </p:cNvPr>
          <p:cNvPicPr>
            <a:picLocks noChangeAspect="1"/>
          </p:cNvPicPr>
          <p:nvPr/>
        </p:nvPicPr>
        <p:blipFill>
          <a:blip r:embed="rId8"/>
          <a:stretch>
            <a:fillRect/>
          </a:stretch>
        </p:blipFill>
        <p:spPr>
          <a:xfrm>
            <a:off x="2836604" y="3978550"/>
            <a:ext cx="1191290" cy="667122"/>
          </a:xfrm>
          <a:prstGeom prst="rect">
            <a:avLst/>
          </a:prstGeom>
        </p:spPr>
      </p:pic>
      <p:pic>
        <p:nvPicPr>
          <p:cNvPr id="20" name="Picture 19">
            <a:extLst>
              <a:ext uri="{FF2B5EF4-FFF2-40B4-BE49-F238E27FC236}">
                <a16:creationId xmlns:a16="http://schemas.microsoft.com/office/drawing/2014/main" id="{B128CC1C-9002-3160-80FA-91476D535568}"/>
              </a:ext>
            </a:extLst>
          </p:cNvPr>
          <p:cNvPicPr>
            <a:picLocks noChangeAspect="1"/>
          </p:cNvPicPr>
          <p:nvPr/>
        </p:nvPicPr>
        <p:blipFill>
          <a:blip r:embed="rId9"/>
          <a:stretch>
            <a:fillRect/>
          </a:stretch>
        </p:blipFill>
        <p:spPr>
          <a:xfrm>
            <a:off x="2898641" y="4969023"/>
            <a:ext cx="2096701" cy="561703"/>
          </a:xfrm>
          <a:prstGeom prst="rect">
            <a:avLst/>
          </a:prstGeom>
        </p:spPr>
      </p:pic>
      <p:pic>
        <p:nvPicPr>
          <p:cNvPr id="21" name="Picture 20">
            <a:extLst>
              <a:ext uri="{FF2B5EF4-FFF2-40B4-BE49-F238E27FC236}">
                <a16:creationId xmlns:a16="http://schemas.microsoft.com/office/drawing/2014/main" id="{B9F5DB9F-29AE-3010-8987-3F6791F34235}"/>
              </a:ext>
            </a:extLst>
          </p:cNvPr>
          <p:cNvPicPr>
            <a:picLocks noChangeAspect="1"/>
          </p:cNvPicPr>
          <p:nvPr/>
        </p:nvPicPr>
        <p:blipFill>
          <a:blip r:embed="rId10"/>
          <a:stretch>
            <a:fillRect/>
          </a:stretch>
        </p:blipFill>
        <p:spPr>
          <a:xfrm>
            <a:off x="4490992" y="744036"/>
            <a:ext cx="8170829" cy="52054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000120" y="1130339"/>
            <a:ext cx="10387349" cy="5016758"/>
          </a:xfrm>
          <a:prstGeom prst="rect">
            <a:avLst/>
          </a:prstGeom>
          <a:noFill/>
          <a:ln w="9525">
            <a:noFill/>
            <a:miter lim="800000"/>
          </a:ln>
        </p:spPr>
        <p:txBody>
          <a:bodyPr wrap="square">
            <a:spAutoFit/>
          </a:bodyPr>
          <a:lstStyle/>
          <a:p>
            <a:pPr lvl="0" algn="ju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Feasibility Analysis:</a:t>
            </a:r>
          </a:p>
          <a:p>
            <a:pPr lvl="0" algn="ju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idea is feasible due to advancements in AI, machine learning, and web development tools, allowing for personalized study plans, content curation, and progress tracking. The concept aligns with modern educational needs for customized, tech-driven learning.</a:t>
            </a:r>
          </a:p>
          <a:p>
            <a:pPr lvl="0" algn="ju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0" algn="ju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Potential Challenges and Risks:</a:t>
            </a:r>
          </a:p>
          <a:p>
            <a:pPr marL="457200" lvl="0" indent="-4572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Privacy: Managing sensitive student information.</a:t>
            </a:r>
          </a:p>
          <a:p>
            <a:pPr marL="457200" lvl="0" indent="-4572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AI Accuracy: Ensuring reliable and relevant study recommendations</a:t>
            </a:r>
          </a:p>
          <a:p>
            <a:pPr marL="457200" lvl="0" indent="-4572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User Engagement: Sustaining student motivation and use over time.</a:t>
            </a:r>
          </a:p>
          <a:p>
            <a:pPr marL="457200" lvl="0" indent="-4572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Time-Tracking Consistency: Maintaining accurate tracking across devices.</a:t>
            </a:r>
          </a:p>
          <a:p>
            <a:pPr lvl="0" algn="ju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0" algn="ju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Strategies for Overcoming Challenges:</a:t>
            </a:r>
          </a:p>
          <a:p>
            <a:pPr marL="342900" lvl="0" indent="-3429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Security: Use encryption and ensure compliance with data protection laws.</a:t>
            </a:r>
          </a:p>
          <a:p>
            <a:pPr marL="342900" lvl="0" indent="-3429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AI Optimization: Regular updates and user feedback to refine algorithms.</a:t>
            </a:r>
          </a:p>
          <a:p>
            <a:pPr marL="342900" lvl="0" indent="-3429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Engagement: Introduce gamified rewards and customizable features.</a:t>
            </a:r>
          </a:p>
          <a:p>
            <a:pPr marL="342900" lvl="0" indent="-342900" algn="just">
              <a:buFont typeface="Wingdings" panose="05000000000000000000" pitchFamily="2" charset="2"/>
              <a:buChar char="v"/>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Tracking Accuracy: Implement cross-device syncing and automated checks..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33953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latin typeface="Gill Sans MT Condensed" panose="020B0506020104020203" pitchFamily="34" charset="0"/>
              </a:rPr>
              <a:t>Quadminds</a:t>
            </a:r>
            <a:endParaRPr lang="en-IN" dirty="0">
              <a:latin typeface="Gill Sans MT Condensed" panose="020B05060201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74699" y="1160811"/>
            <a:ext cx="10442649" cy="5016758"/>
          </a:xfrm>
          <a:prstGeom prst="rect">
            <a:avLst/>
          </a:prstGeom>
          <a:noFill/>
          <a:ln w="9525">
            <a:noFill/>
            <a:miter lim="800000"/>
          </a:ln>
        </p:spPr>
        <p:txBody>
          <a:bodyPr wrap="square">
            <a:spAutoFit/>
          </a:bodyPr>
          <a:lstStyle/>
          <a:p>
            <a:pPr lvl="0" algn="just">
              <a:defRPr/>
            </a:pPr>
            <a:r>
              <a:rPr lang="en-US" sz="2000" b="1" dirty="0">
                <a:solidFill>
                  <a:prstClr val="black"/>
                </a:solidFill>
                <a:latin typeface="Times New Roman" panose="02020603050405020304" pitchFamily="18" charset="0"/>
                <a:cs typeface="Times New Roman" panose="02020603050405020304" pitchFamily="18" charset="0"/>
              </a:rPr>
              <a:t>Potential Impact on the Target Audience:</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Personalized learning plans tailored to individual needs, improving motivation and academic outcomes.</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Distraction-free environment with student-only YouTube integration, ensuring focused learning.</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Dynamic quizzes &amp; assessments adapted to each student's progress, enhancing exam preparation.</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Gamified learning elements like rewards and customizations keep students engaged and motivated.</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Real-time academic tracking allows continuous monitoring and adjustments to study plans for optimal progress.</a:t>
            </a:r>
          </a:p>
          <a:p>
            <a:pPr lvl="0" algn="just">
              <a:defRPr/>
            </a:pPr>
            <a:r>
              <a:rPr lang="en-US" sz="2000" b="1" dirty="0">
                <a:solidFill>
                  <a:prstClr val="black"/>
                </a:solidFill>
                <a:latin typeface="Times New Roman" panose="02020603050405020304" pitchFamily="18" charset="0"/>
                <a:cs typeface="Times New Roman" panose="02020603050405020304" pitchFamily="18" charset="0"/>
              </a:rPr>
              <a:t>Benefits of the Solution:</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 Provides personalized support, fostering student confidence and creating a more inclusive learning environment.</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Affordable alternative to traditional tutoring, improving long-term earning potential by enhancing educational outcomes.</a:t>
            </a:r>
          </a:p>
          <a:p>
            <a:pPr marL="285750" lvl="0" indent="-285750" algn="just">
              <a:buFont typeface="Wingdings" panose="05000000000000000000" pitchFamily="2" charset="2"/>
              <a:buChar char="ü"/>
              <a:defRPr/>
            </a:pPr>
            <a:r>
              <a:rPr lang="en-US" sz="2000" dirty="0">
                <a:solidFill>
                  <a:prstClr val="black"/>
                </a:solidFill>
                <a:latin typeface="Times New Roman" panose="02020603050405020304" pitchFamily="18" charset="0"/>
                <a:cs typeface="Times New Roman" panose="02020603050405020304" pitchFamily="18" charset="0"/>
              </a:rPr>
              <a:t>Promotes better time management, self-discipline, and adaptive learning, ensuring students stay on track and succeed in exams.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32890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latin typeface="Gill Sans MT Condensed" panose="020B0506020104020203" pitchFamily="34" charset="0"/>
              </a:rPr>
              <a:t>Quadminds</a:t>
            </a:r>
            <a:endParaRPr lang="en-IN" dirty="0">
              <a:latin typeface="Gill Sans MT Condensed" panose="020B05060201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9" name="Oval 8" descr="Your startup LOGO"/>
          <p:cNvSpPr/>
          <p:nvPr/>
        </p:nvSpPr>
        <p:spPr>
          <a:xfrm>
            <a:off x="329773" y="252246"/>
            <a:ext cx="140333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latin typeface="Gill Sans MT Condensed" panose="020B0506020104020203" pitchFamily="34" charset="0"/>
              </a:rPr>
              <a:t>Quadminds</a:t>
            </a:r>
            <a:endParaRPr lang="en-IN" dirty="0">
              <a:latin typeface="Gill Sans MT Condensed" panose="020B0506020104020203" pitchFamily="34" charset="0"/>
            </a:endParaRPr>
          </a:p>
        </p:txBody>
      </p:sp>
      <p:sp>
        <p:nvSpPr>
          <p:cNvPr id="3" name="TextBox 2"/>
          <p:cNvSpPr txBox="1"/>
          <p:nvPr/>
        </p:nvSpPr>
        <p:spPr>
          <a:xfrm>
            <a:off x="1031440" y="1784671"/>
            <a:ext cx="9262187" cy="4401205"/>
          </a:xfrm>
          <a:prstGeom prst="rect">
            <a:avLst/>
          </a:prstGeom>
          <a:noFill/>
        </p:spPr>
        <p:txBody>
          <a:bodyPr wrap="square">
            <a:spAutoFit/>
          </a:bodyPr>
          <a:lstStyle/>
          <a:p>
            <a:pPr marL="457200" indent="-457200">
              <a:buFont typeface="+mj-lt"/>
              <a:buAutoNum type="arabicPeriod"/>
            </a:pPr>
            <a:r>
              <a:rPr lang="en-IN" sz="2400" dirty="0">
                <a:solidFill>
                  <a:srgbClr val="0070C0"/>
                </a:solidFill>
                <a:latin typeface="Times New Roman" panose="02020603050405020304" pitchFamily="18" charset="0"/>
                <a:cs typeface="Times New Roman" panose="02020603050405020304" pitchFamily="18" charset="0"/>
                <a:hlinkClick r:id="rId4"/>
              </a:rPr>
              <a:t>https://developer.mozilla.org/en-US/docs/Web</a:t>
            </a:r>
            <a:endParaRPr lang="en-IN" sz="2400"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rgbClr val="0070C0"/>
                </a:solidFill>
                <a:latin typeface="Times New Roman" panose="02020603050405020304" pitchFamily="18" charset="0"/>
                <a:cs typeface="Times New Roman" panose="02020603050405020304" pitchFamily="18" charset="0"/>
                <a:hlinkClick r:id="rId5"/>
              </a:rPr>
              <a:t>https://spring.io/guides/gs/spring-boot/</a:t>
            </a:r>
            <a:endParaRPr lang="en-IN" sz="2400"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rgbClr val="0070C0"/>
                </a:solidFill>
                <a:latin typeface="Times New Roman" panose="02020603050405020304" pitchFamily="18" charset="0"/>
                <a:cs typeface="Times New Roman" panose="02020603050405020304" pitchFamily="18" charset="0"/>
                <a:hlinkClick r:id="rId6"/>
              </a:rPr>
              <a:t>https://study.com/academy/lesson/what-is-gamification-in-education-definition-research-strategies.html</a:t>
            </a:r>
            <a:endParaRPr lang="en-IN" sz="2400"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rgbClr val="0070C0"/>
                </a:solidFill>
                <a:latin typeface="Times New Roman" panose="02020603050405020304" pitchFamily="18" charset="0"/>
                <a:cs typeface="Times New Roman" panose="02020603050405020304" pitchFamily="18" charset="0"/>
                <a:hlinkClick r:id="rId7"/>
              </a:rPr>
              <a:t>https://uwaterloo.ca/centre-for-teaching-excellence/catalogs/tip-sheets/gamification-and-game-based-learning</a:t>
            </a:r>
            <a:endParaRPr lang="en-IN" sz="2400"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rgbClr val="0070C0"/>
                </a:solidFill>
                <a:latin typeface="Times New Roman" panose="02020603050405020304" pitchFamily="18" charset="0"/>
                <a:cs typeface="Times New Roman" panose="02020603050405020304" pitchFamily="18" charset="0"/>
                <a:hlinkClick r:id="rId8"/>
              </a:rPr>
              <a:t>https://axios-http.com/</a:t>
            </a:r>
            <a:r>
              <a:rPr lang="en-IN" sz="2400" dirty="0">
                <a:solidFill>
                  <a:srgbClr val="0070C0"/>
                </a:solidFill>
                <a:latin typeface="Times New Roman" panose="02020603050405020304" pitchFamily="18" charset="0"/>
                <a:cs typeface="Times New Roman" panose="02020603050405020304" pitchFamily="18" charset="0"/>
              </a:rPr>
              <a:t> </a:t>
            </a:r>
            <a:endParaRPr lang="en-US" altLang="en-IN" sz="2400"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en-US" altLang="en-IN" sz="2800" b="1" dirty="0"/>
          </a:p>
          <a:p>
            <a:pPr marL="285750" indent="-285750" algn="just">
              <a:buFont typeface="Courier New" panose="02070309020205020404" pitchFamily="49" charset="0"/>
              <a:buChar char="o"/>
            </a:pPr>
            <a:r>
              <a:rPr lang="en-US" altLang="en-IN" sz="2800" b="1" dirty="0"/>
              <a:t>Description: </a:t>
            </a:r>
            <a:r>
              <a:rPr lang="en-US" altLang="en-IN" sz="2800" dirty="0"/>
              <a:t>Smart Education, a concept that describes learning in digital age. It enables learner to learn more efficiently, effectively, flexibly and comfortably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568</Words>
  <Application>Microsoft Office PowerPoint</Application>
  <PresentationFormat>Widescreen</PresentationFormat>
  <Paragraphs>83</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MS PGothic</vt:lpstr>
      <vt:lpstr>Arial</vt:lpstr>
      <vt:lpstr>Calibri</vt:lpstr>
      <vt:lpstr>Courier New</vt:lpstr>
      <vt:lpstr>Garamond</vt:lpstr>
      <vt:lpstr>Gill Sans MT Condensed</vt:lpstr>
      <vt:lpstr>Times New Roman</vt:lpstr>
      <vt:lpstr>TradeGothic</vt:lpstr>
      <vt:lpstr>Wingdings</vt:lpstr>
      <vt:lpstr>Office Theme</vt:lpstr>
      <vt:lpstr>SMART INDIA HACKATHON 2024</vt:lpstr>
      <vt:lpstr> SMART EDUCATION</vt:lpstr>
      <vt:lpstr>TECHNICAL APPROACH</vt:lpstr>
      <vt:lpstr>FEASIBILITY AND VIABILITY</vt:lpstr>
      <vt:lpstr>IMPACT AND BENEFITS</vt:lpstr>
      <vt:lpstr>RESEARCH  AND REFERENCES</vt:lpstr>
    </vt:vector>
  </TitlesOfParts>
  <Company>Crowdfunder,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Sree Deepthi</cp:lastModifiedBy>
  <cp:revision>160</cp:revision>
  <dcterms:created xsi:type="dcterms:W3CDTF">2013-12-12T18:46:00Z</dcterms:created>
  <dcterms:modified xsi:type="dcterms:W3CDTF">2024-09-13T10:55:03Z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CF3C3E37B79B49D3B1C42E822621CC06_12</vt:lpwstr>
  </property>
  <property fmtid="{D5CDD505-2E9C-101B-9397-08002B2CF9AE}" pid="3" name="KSOProductBuildVer">
    <vt:lpwstr>1033-12.2.0.17562</vt:lpwstr>
  </property>
</Properties>
</file>