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</p:sldMasterIdLst>
  <p:notesMasterIdLst>
    <p:notesMasterId r:id="rId35"/>
  </p:notesMasterIdLst>
  <p:sldIdLst>
    <p:sldId id="256" r:id="rId2"/>
    <p:sldId id="279" r:id="rId3"/>
    <p:sldId id="259" r:id="rId4"/>
    <p:sldId id="280" r:id="rId5"/>
    <p:sldId id="281" r:id="rId6"/>
    <p:sldId id="282" r:id="rId7"/>
    <p:sldId id="261" r:id="rId8"/>
    <p:sldId id="296" r:id="rId9"/>
    <p:sldId id="267" r:id="rId10"/>
    <p:sldId id="300" r:id="rId11"/>
    <p:sldId id="275" r:id="rId12"/>
    <p:sldId id="271" r:id="rId13"/>
    <p:sldId id="272" r:id="rId14"/>
    <p:sldId id="273" r:id="rId15"/>
    <p:sldId id="274" r:id="rId16"/>
    <p:sldId id="289" r:id="rId17"/>
    <p:sldId id="298" r:id="rId18"/>
    <p:sldId id="277" r:id="rId19"/>
    <p:sldId id="283" r:id="rId20"/>
    <p:sldId id="278" r:id="rId21"/>
    <p:sldId id="290" r:id="rId22"/>
    <p:sldId id="291" r:id="rId23"/>
    <p:sldId id="292" r:id="rId24"/>
    <p:sldId id="293" r:id="rId25"/>
    <p:sldId id="294" r:id="rId26"/>
    <p:sldId id="295" r:id="rId27"/>
    <p:sldId id="299" r:id="rId28"/>
    <p:sldId id="284" r:id="rId29"/>
    <p:sldId id="285" r:id="rId30"/>
    <p:sldId id="286" r:id="rId31"/>
    <p:sldId id="287" r:id="rId32"/>
    <p:sldId id="302" r:id="rId33"/>
    <p:sldId id="30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CBEF"/>
    <a:srgbClr val="C34477"/>
    <a:srgbClr val="E9AFC6"/>
    <a:srgbClr val="AADE87"/>
    <a:srgbClr val="87A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aswini Dhupad" userId="6d796361ce6e673e" providerId="LiveId" clId="{470C81BE-707E-4B06-B9D6-C7B603905122}"/>
    <pc:docChg chg="custSel addSld modSld">
      <pc:chgData name="Tejaswini Dhupad" userId="6d796361ce6e673e" providerId="LiveId" clId="{470C81BE-707E-4B06-B9D6-C7B603905122}" dt="2021-12-22T09:21:17.684" v="83" actId="21"/>
      <pc:docMkLst>
        <pc:docMk/>
      </pc:docMkLst>
      <pc:sldChg chg="delSp modSp mod delAnim">
        <pc:chgData name="Tejaswini Dhupad" userId="6d796361ce6e673e" providerId="LiveId" clId="{470C81BE-707E-4B06-B9D6-C7B603905122}" dt="2021-12-22T09:21:17.684" v="83" actId="21"/>
        <pc:sldMkLst>
          <pc:docMk/>
          <pc:sldMk cId="4015929731" sldId="273"/>
        </pc:sldMkLst>
        <pc:spChg chg="del">
          <ac:chgData name="Tejaswini Dhupad" userId="6d796361ce6e673e" providerId="LiveId" clId="{470C81BE-707E-4B06-B9D6-C7B603905122}" dt="2021-12-22T09:21:10.142" v="81" actId="478"/>
          <ac:spMkLst>
            <pc:docMk/>
            <pc:sldMk cId="4015929731" sldId="273"/>
            <ac:spMk id="53" creationId="{A3EBB0A2-4DC4-4046-AAB2-FBF3AD62A80D}"/>
          </ac:spMkLst>
        </pc:spChg>
        <pc:spChg chg="del mod">
          <ac:chgData name="Tejaswini Dhupad" userId="6d796361ce6e673e" providerId="LiveId" clId="{470C81BE-707E-4B06-B9D6-C7B603905122}" dt="2021-12-22T09:21:17.684" v="83" actId="21"/>
          <ac:spMkLst>
            <pc:docMk/>
            <pc:sldMk cId="4015929731" sldId="273"/>
            <ac:spMk id="54" creationId="{A09A94C4-A0AE-4647-9019-FC40676AEB05}"/>
          </ac:spMkLst>
        </pc:spChg>
      </pc:sldChg>
      <pc:sldChg chg="modSp mod">
        <pc:chgData name="Tejaswini Dhupad" userId="6d796361ce6e673e" providerId="LiveId" clId="{470C81BE-707E-4B06-B9D6-C7B603905122}" dt="2021-12-22T09:20:33.179" v="80" actId="1076"/>
        <pc:sldMkLst>
          <pc:docMk/>
          <pc:sldMk cId="2751715387" sldId="274"/>
        </pc:sldMkLst>
        <pc:spChg chg="mod">
          <ac:chgData name="Tejaswini Dhupad" userId="6d796361ce6e673e" providerId="LiveId" clId="{470C81BE-707E-4B06-B9D6-C7B603905122}" dt="2021-12-22T09:20:24.916" v="79" actId="1076"/>
          <ac:spMkLst>
            <pc:docMk/>
            <pc:sldMk cId="2751715387" sldId="274"/>
            <ac:spMk id="14" creationId="{F1876C86-A529-4791-B9C8-B2718D518CE9}"/>
          </ac:spMkLst>
        </pc:spChg>
        <pc:spChg chg="mod">
          <ac:chgData name="Tejaswini Dhupad" userId="6d796361ce6e673e" providerId="LiveId" clId="{470C81BE-707E-4B06-B9D6-C7B603905122}" dt="2021-12-22T09:20:33.179" v="80" actId="1076"/>
          <ac:spMkLst>
            <pc:docMk/>
            <pc:sldMk cId="2751715387" sldId="274"/>
            <ac:spMk id="15" creationId="{CEB2A6BB-5F0B-41A7-9748-49DE4A325D53}"/>
          </ac:spMkLst>
        </pc:spChg>
      </pc:sldChg>
      <pc:sldChg chg="addSp delSp modSp mod">
        <pc:chgData name="Tejaswini Dhupad" userId="6d796361ce6e673e" providerId="LiveId" clId="{470C81BE-707E-4B06-B9D6-C7B603905122}" dt="2021-12-21T22:24:57.741" v="21" actId="1582"/>
        <pc:sldMkLst>
          <pc:docMk/>
          <pc:sldMk cId="3449926604" sldId="295"/>
        </pc:sldMkLst>
        <pc:spChg chg="add">
          <ac:chgData name="Tejaswini Dhupad" userId="6d796361ce6e673e" providerId="LiveId" clId="{470C81BE-707E-4B06-B9D6-C7B603905122}" dt="2021-12-21T22:21:52.541" v="0"/>
          <ac:spMkLst>
            <pc:docMk/>
            <pc:sldMk cId="3449926604" sldId="295"/>
            <ac:spMk id="2" creationId="{73872687-1A9C-436E-B6E2-5A1A5FEBF776}"/>
          </ac:spMkLst>
        </pc:spChg>
        <pc:spChg chg="add mod">
          <ac:chgData name="Tejaswini Dhupad" userId="6d796361ce6e673e" providerId="LiveId" clId="{470C81BE-707E-4B06-B9D6-C7B603905122}" dt="2021-12-21T22:22:56.443" v="2"/>
          <ac:spMkLst>
            <pc:docMk/>
            <pc:sldMk cId="3449926604" sldId="295"/>
            <ac:spMk id="3" creationId="{FB41EDFE-F9B3-429E-9A55-8001C983A41E}"/>
          </ac:spMkLst>
        </pc:spChg>
        <pc:spChg chg="add mod ord">
          <ac:chgData name="Tejaswini Dhupad" userId="6d796361ce6e673e" providerId="LiveId" clId="{470C81BE-707E-4B06-B9D6-C7B603905122}" dt="2021-12-21T22:24:49.750" v="20" actId="1582"/>
          <ac:spMkLst>
            <pc:docMk/>
            <pc:sldMk cId="3449926604" sldId="295"/>
            <ac:spMk id="7" creationId="{15D2DA63-F4D9-47FA-B2C6-4265E7CB4B80}"/>
          </ac:spMkLst>
        </pc:spChg>
        <pc:spChg chg="add mod">
          <ac:chgData name="Tejaswini Dhupad" userId="6d796361ce6e673e" providerId="LiveId" clId="{470C81BE-707E-4B06-B9D6-C7B603905122}" dt="2021-12-21T22:24:57.741" v="21" actId="1582"/>
          <ac:spMkLst>
            <pc:docMk/>
            <pc:sldMk cId="3449926604" sldId="295"/>
            <ac:spMk id="10" creationId="{CC6B7414-B769-45C2-ADCF-739AF79C2F94}"/>
          </ac:spMkLst>
        </pc:spChg>
        <pc:picChg chg="add mod">
          <ac:chgData name="Tejaswini Dhupad" userId="6d796361ce6e673e" providerId="LiveId" clId="{470C81BE-707E-4B06-B9D6-C7B603905122}" dt="2021-12-21T22:23:17.632" v="5" actId="14100"/>
          <ac:picMkLst>
            <pc:docMk/>
            <pc:sldMk cId="3449926604" sldId="295"/>
            <ac:picMk id="6" creationId="{32F51AD6-941B-400F-9B68-333E2E2FC7DA}"/>
          </ac:picMkLst>
        </pc:picChg>
        <pc:picChg chg="del">
          <ac:chgData name="Tejaswini Dhupad" userId="6d796361ce6e673e" providerId="LiveId" clId="{470C81BE-707E-4B06-B9D6-C7B603905122}" dt="2021-12-21T22:21:56.343" v="1" actId="478"/>
          <ac:picMkLst>
            <pc:docMk/>
            <pc:sldMk cId="3449926604" sldId="295"/>
            <ac:picMk id="18436" creationId="{85D90E56-5F74-4F96-A08C-6D7EDF5EE3AA}"/>
          </ac:picMkLst>
        </pc:picChg>
      </pc:sldChg>
      <pc:sldChg chg="addSp delSp modSp new mod">
        <pc:chgData name="Tejaswini Dhupad" userId="6d796361ce6e673e" providerId="LiveId" clId="{470C81BE-707E-4B06-B9D6-C7B603905122}" dt="2021-12-22T09:04:28.460" v="78" actId="14100"/>
        <pc:sldMkLst>
          <pc:docMk/>
          <pc:sldMk cId="2472973178" sldId="302"/>
        </pc:sldMkLst>
        <pc:spChg chg="del">
          <ac:chgData name="Tejaswini Dhupad" userId="6d796361ce6e673e" providerId="LiveId" clId="{470C81BE-707E-4B06-B9D6-C7B603905122}" dt="2021-12-21T22:27:53.767" v="24" actId="21"/>
          <ac:spMkLst>
            <pc:docMk/>
            <pc:sldMk cId="2472973178" sldId="302"/>
            <ac:spMk id="2" creationId="{048B8068-2BD4-431D-AF13-D41689A9DD3E}"/>
          </ac:spMkLst>
        </pc:spChg>
        <pc:spChg chg="del">
          <ac:chgData name="Tejaswini Dhupad" userId="6d796361ce6e673e" providerId="LiveId" clId="{470C81BE-707E-4B06-B9D6-C7B603905122}" dt="2021-12-21T22:27:55.967" v="25" actId="21"/>
          <ac:spMkLst>
            <pc:docMk/>
            <pc:sldMk cId="2472973178" sldId="302"/>
            <ac:spMk id="3" creationId="{41FC9518-1F4B-490E-8881-FDB8C4E26616}"/>
          </ac:spMkLst>
        </pc:spChg>
        <pc:spChg chg="add mod">
          <ac:chgData name="Tejaswini Dhupad" userId="6d796361ce6e673e" providerId="LiveId" clId="{470C81BE-707E-4B06-B9D6-C7B603905122}" dt="2021-12-21T22:28:29.983" v="59" actId="1076"/>
          <ac:spMkLst>
            <pc:docMk/>
            <pc:sldMk cId="2472973178" sldId="302"/>
            <ac:spMk id="4" creationId="{710DE2D1-2C5B-4BDD-A9AE-7271BA1FDC69}"/>
          </ac:spMkLst>
        </pc:spChg>
        <pc:spChg chg="add mod">
          <ac:chgData name="Tejaswini Dhupad" userId="6d796361ce6e673e" providerId="LiveId" clId="{470C81BE-707E-4B06-B9D6-C7B603905122}" dt="2021-12-22T09:04:28.460" v="78" actId="14100"/>
          <ac:spMkLst>
            <pc:docMk/>
            <pc:sldMk cId="2472973178" sldId="302"/>
            <ac:spMk id="5" creationId="{2E0B9824-F08B-4E76-A487-41744AFB8F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0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1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05685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48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14868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854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92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0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6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9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0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3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0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0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3563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ctrTitle"/>
          </p:nvPr>
        </p:nvSpPr>
        <p:spPr>
          <a:xfrm>
            <a:off x="1486745" y="1426754"/>
            <a:ext cx="8196771" cy="128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sz="4400" dirty="0">
                <a:solidFill>
                  <a:schemeClr val="accent2"/>
                </a:solidFill>
              </a:rPr>
              <a:t>HACK MY RIDE</a:t>
            </a:r>
            <a:br>
              <a:rPr lang="en-US" sz="4400" dirty="0">
                <a:solidFill>
                  <a:schemeClr val="accent2"/>
                </a:solidFill>
              </a:rPr>
            </a:br>
            <a:r>
              <a:rPr lang="en-US" sz="4400" dirty="0">
                <a:solidFill>
                  <a:schemeClr val="accent2"/>
                </a:solidFill>
              </a:rPr>
              <a:t>INFO-H423-Data Mining</a:t>
            </a: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2001520" y="3745931"/>
            <a:ext cx="6959600" cy="268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2200" dirty="0">
                <a:solidFill>
                  <a:schemeClr val="accent2"/>
                </a:solidFill>
              </a:rPr>
              <a:t>Presented By:</a:t>
            </a:r>
            <a:endParaRPr sz="2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105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400" b="0" i="0" u="none" strike="noStrike" dirty="0">
                <a:solidFill>
                  <a:schemeClr val="accent2"/>
                </a:solidFill>
                <a:ea typeface="Times New Roman"/>
                <a:cs typeface="Times New Roman"/>
                <a:sym typeface="Times New Roman"/>
              </a:rPr>
              <a:t>Tejaswini Dhupad</a:t>
            </a:r>
            <a:endParaRPr sz="1400" b="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400" b="0" i="0" u="none" strike="noStrike" dirty="0" err="1">
                <a:solidFill>
                  <a:schemeClr val="accent2"/>
                </a:solidFill>
                <a:ea typeface="Times New Roman"/>
                <a:cs typeface="Times New Roman"/>
                <a:sym typeface="Times New Roman"/>
              </a:rPr>
              <a:t>Khushnur</a:t>
            </a:r>
            <a:r>
              <a:rPr lang="en-US" sz="1400" b="0" i="0" u="none" strike="noStrike" dirty="0">
                <a:solidFill>
                  <a:schemeClr val="accent2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strike="noStrike" dirty="0" err="1">
                <a:solidFill>
                  <a:schemeClr val="accent2"/>
                </a:solidFill>
                <a:ea typeface="Times New Roman"/>
                <a:cs typeface="Times New Roman"/>
                <a:sym typeface="Times New Roman"/>
              </a:rPr>
              <a:t>Binte</a:t>
            </a:r>
            <a:r>
              <a:rPr lang="en-US" sz="1400" b="0" i="0" u="none" strike="noStrike" dirty="0">
                <a:solidFill>
                  <a:schemeClr val="accent2"/>
                </a:solidFill>
                <a:ea typeface="Times New Roman"/>
                <a:cs typeface="Times New Roman"/>
                <a:sym typeface="Times New Roman"/>
              </a:rPr>
              <a:t> Jahangir</a:t>
            </a:r>
            <a:endParaRPr sz="1400" b="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400" b="0" i="0" u="none" strike="noStrike" dirty="0">
                <a:solidFill>
                  <a:schemeClr val="accent2"/>
                </a:solidFill>
                <a:ea typeface="Times New Roman"/>
                <a:cs typeface="Times New Roman"/>
                <a:sym typeface="Times New Roman"/>
              </a:rPr>
              <a:t>Himanshu Choudhary</a:t>
            </a:r>
            <a:endParaRPr sz="1400" b="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400" b="0" i="0" u="none" strike="noStrike" dirty="0">
                <a:solidFill>
                  <a:schemeClr val="accent2"/>
                </a:solidFill>
                <a:ea typeface="Times New Roman"/>
                <a:cs typeface="Times New Roman"/>
                <a:sym typeface="Times New Roman"/>
              </a:rPr>
              <a:t>Md </a:t>
            </a:r>
            <a:r>
              <a:rPr lang="en-US" sz="1400" b="0" i="0" u="none" strike="noStrike" dirty="0" err="1">
                <a:solidFill>
                  <a:schemeClr val="accent2"/>
                </a:solidFill>
                <a:ea typeface="Times New Roman"/>
                <a:cs typeface="Times New Roman"/>
                <a:sym typeface="Times New Roman"/>
              </a:rPr>
              <a:t>Jamiur</a:t>
            </a:r>
            <a:r>
              <a:rPr lang="en-US" sz="1400" b="0" i="0" u="none" strike="noStrike" dirty="0">
                <a:solidFill>
                  <a:schemeClr val="accent2"/>
                </a:solidFill>
                <a:ea typeface="Times New Roman"/>
                <a:cs typeface="Times New Roman"/>
                <a:sym typeface="Times New Roman"/>
              </a:rPr>
              <a:t> Rahman Rifat</a:t>
            </a:r>
            <a:endParaRPr sz="1400" b="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br>
              <a:rPr lang="en-US" sz="2800" dirty="0"/>
            </a:br>
            <a:r>
              <a:rPr lang="en-US" sz="2800" dirty="0"/>
              <a:t> 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BE3A35-E852-439E-BE5B-2C78DA92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6864">
            <a:off x="-466002" y="4107291"/>
            <a:ext cx="3437486" cy="4647978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dist="50800" dir="5400000" algn="ctr" rotWithShape="0">
              <a:srgbClr val="000000">
                <a:alpha val="0"/>
              </a:srgbClr>
            </a:outerShdw>
            <a:reflection endPos="65000" dist="508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460DD45-135C-4415-AF81-227817699C97}"/>
              </a:ext>
            </a:extLst>
          </p:cNvPr>
          <p:cNvSpPr/>
          <p:nvPr/>
        </p:nvSpPr>
        <p:spPr>
          <a:xfrm>
            <a:off x="4328160" y="2155716"/>
            <a:ext cx="1656080" cy="164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64B68-CF4A-40B1-92DC-83B7F376B117}"/>
              </a:ext>
            </a:extLst>
          </p:cNvPr>
          <p:cNvSpPr txBox="1"/>
          <p:nvPr/>
        </p:nvSpPr>
        <p:spPr>
          <a:xfrm>
            <a:off x="3348044" y="3801636"/>
            <a:ext cx="364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+mj-lt"/>
              </a:rPr>
              <a:t>Task 2: Delay Analysis</a:t>
            </a:r>
            <a:endParaRPr lang="en-IN" sz="28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EC1FAF28-0FA4-45C5-9BBD-E1C2C5F9B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4719" y="2567196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73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row: Down 18">
            <a:extLst>
              <a:ext uri="{FF2B5EF4-FFF2-40B4-BE49-F238E27FC236}">
                <a16:creationId xmlns:a16="http://schemas.microsoft.com/office/drawing/2014/main" id="{D43C81BF-F595-4221-B2FF-635E050C3843}"/>
              </a:ext>
            </a:extLst>
          </p:cNvPr>
          <p:cNvSpPr/>
          <p:nvPr/>
        </p:nvSpPr>
        <p:spPr>
          <a:xfrm>
            <a:off x="2204720" y="2736851"/>
            <a:ext cx="243840" cy="9143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raphic 6" descr="Bus">
            <a:extLst>
              <a:ext uri="{FF2B5EF4-FFF2-40B4-BE49-F238E27FC236}">
                <a16:creationId xmlns:a16="http://schemas.microsoft.com/office/drawing/2014/main" id="{0C0CFA66-3BBC-4212-8315-CBCC9E3F6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9440" y="3427095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F8076E-7361-4303-B5E1-BC3CA3C071AD}"/>
              </a:ext>
            </a:extLst>
          </p:cNvPr>
          <p:cNvCxnSpPr/>
          <p:nvPr/>
        </p:nvCxnSpPr>
        <p:spPr>
          <a:xfrm>
            <a:off x="1869440" y="4117340"/>
            <a:ext cx="62788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BBE737D-8877-4CB1-95CE-9F36C2389555}"/>
              </a:ext>
            </a:extLst>
          </p:cNvPr>
          <p:cNvSpPr/>
          <p:nvPr/>
        </p:nvSpPr>
        <p:spPr>
          <a:xfrm>
            <a:off x="1869440" y="4258312"/>
            <a:ext cx="914400" cy="325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12:10</a:t>
            </a:r>
            <a:endParaRPr lang="en-IN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61886D7-DF4A-45B5-825F-EEC464BD08C7}"/>
              </a:ext>
            </a:extLst>
          </p:cNvPr>
          <p:cNvSpPr/>
          <p:nvPr/>
        </p:nvSpPr>
        <p:spPr>
          <a:xfrm>
            <a:off x="4886960" y="2730502"/>
            <a:ext cx="243840" cy="9143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Graphic 21" descr="Bus">
            <a:extLst>
              <a:ext uri="{FF2B5EF4-FFF2-40B4-BE49-F238E27FC236}">
                <a16:creationId xmlns:a16="http://schemas.microsoft.com/office/drawing/2014/main" id="{1B7972DD-3B34-4595-98D5-44AF18B4D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1680" y="3431540"/>
            <a:ext cx="914400" cy="914400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1BF4004C-E446-4923-B544-5063485418F1}"/>
              </a:ext>
            </a:extLst>
          </p:cNvPr>
          <p:cNvSpPr/>
          <p:nvPr/>
        </p:nvSpPr>
        <p:spPr>
          <a:xfrm>
            <a:off x="7620000" y="2730502"/>
            <a:ext cx="243840" cy="9143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Graphic 24" descr="Bus">
            <a:extLst>
              <a:ext uri="{FF2B5EF4-FFF2-40B4-BE49-F238E27FC236}">
                <a16:creationId xmlns:a16="http://schemas.microsoft.com/office/drawing/2014/main" id="{4E13FE7F-3660-4401-80F9-EBA5451F0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4720" y="3431540"/>
            <a:ext cx="914400" cy="9144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C4FD698-1EDC-4D0F-8620-E099D27FF64F}"/>
              </a:ext>
            </a:extLst>
          </p:cNvPr>
          <p:cNvSpPr/>
          <p:nvPr/>
        </p:nvSpPr>
        <p:spPr>
          <a:xfrm>
            <a:off x="4577080" y="4258312"/>
            <a:ext cx="914400" cy="325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12:15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69F7E5-1941-4DD0-951F-FF24DF2487C6}"/>
              </a:ext>
            </a:extLst>
          </p:cNvPr>
          <p:cNvSpPr/>
          <p:nvPr/>
        </p:nvSpPr>
        <p:spPr>
          <a:xfrm>
            <a:off x="7284720" y="4271648"/>
            <a:ext cx="914400" cy="325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12:20</a:t>
            </a:r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D6D00A-E66D-4268-BAC5-2AE49307D29C}"/>
              </a:ext>
            </a:extLst>
          </p:cNvPr>
          <p:cNvSpPr/>
          <p:nvPr/>
        </p:nvSpPr>
        <p:spPr>
          <a:xfrm>
            <a:off x="1874521" y="2418597"/>
            <a:ext cx="914400" cy="3251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12:10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99248C-917C-4A5A-B10F-22E1DE03C665}"/>
              </a:ext>
            </a:extLst>
          </p:cNvPr>
          <p:cNvSpPr/>
          <p:nvPr/>
        </p:nvSpPr>
        <p:spPr>
          <a:xfrm>
            <a:off x="4551680" y="2432194"/>
            <a:ext cx="914400" cy="3251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12:17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C6DC60-04FD-4ADB-BB7C-ED25D8D7EDAA}"/>
              </a:ext>
            </a:extLst>
          </p:cNvPr>
          <p:cNvSpPr/>
          <p:nvPr/>
        </p:nvSpPr>
        <p:spPr>
          <a:xfrm>
            <a:off x="7284720" y="2405382"/>
            <a:ext cx="914400" cy="3251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12:19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BAA991-1C56-4CF4-973C-C94D12B432BB}"/>
              </a:ext>
            </a:extLst>
          </p:cNvPr>
          <p:cNvSpPr txBox="1"/>
          <p:nvPr/>
        </p:nvSpPr>
        <p:spPr>
          <a:xfrm>
            <a:off x="1795853" y="2086094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On-Time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BD91FE-4BA5-498A-AB23-1B8B801B0FD1}"/>
              </a:ext>
            </a:extLst>
          </p:cNvPr>
          <p:cNvSpPr txBox="1"/>
          <p:nvPr/>
        </p:nvSpPr>
        <p:spPr>
          <a:xfrm>
            <a:off x="4620185" y="2073396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Delay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4BF12B-CF59-49ED-BAE4-1CF28D62580A}"/>
              </a:ext>
            </a:extLst>
          </p:cNvPr>
          <p:cNvSpPr txBox="1"/>
          <p:nvPr/>
        </p:nvSpPr>
        <p:spPr>
          <a:xfrm>
            <a:off x="7391503" y="20628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Early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63D020-E89E-43CB-BB22-A67D83BC804F}"/>
              </a:ext>
            </a:extLst>
          </p:cNvPr>
          <p:cNvSpPr txBox="1"/>
          <p:nvPr/>
        </p:nvSpPr>
        <p:spPr>
          <a:xfrm>
            <a:off x="988965" y="783364"/>
            <a:ext cx="267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DELAY ANALYSIS</a:t>
            </a:r>
            <a:endParaRPr lang="en-IN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01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21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8216D218-9ED2-4917-9C4E-CADA64E4D610}"/>
              </a:ext>
            </a:extLst>
          </p:cNvPr>
          <p:cNvSpPr/>
          <p:nvPr/>
        </p:nvSpPr>
        <p:spPr>
          <a:xfrm>
            <a:off x="4625087" y="4968940"/>
            <a:ext cx="1417826" cy="20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01AACA9-CE28-4FF5-91C7-CBA1372F59BB}"/>
              </a:ext>
            </a:extLst>
          </p:cNvPr>
          <p:cNvSpPr/>
          <p:nvPr/>
        </p:nvSpPr>
        <p:spPr>
          <a:xfrm>
            <a:off x="4613692" y="3275111"/>
            <a:ext cx="1417826" cy="230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B39CF1-B170-4F11-8E04-1183612C6DED}"/>
              </a:ext>
            </a:extLst>
          </p:cNvPr>
          <p:cNvSpPr/>
          <p:nvPr/>
        </p:nvSpPr>
        <p:spPr>
          <a:xfrm>
            <a:off x="1425897" y="4489084"/>
            <a:ext cx="1439682" cy="290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C9D213-741D-4403-9991-AF111E883105}"/>
              </a:ext>
            </a:extLst>
          </p:cNvPr>
          <p:cNvSpPr/>
          <p:nvPr/>
        </p:nvSpPr>
        <p:spPr>
          <a:xfrm>
            <a:off x="1414527" y="1557107"/>
            <a:ext cx="1417826" cy="260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B706CA-939C-4E37-AE22-CD0A1353E349}"/>
              </a:ext>
            </a:extLst>
          </p:cNvPr>
          <p:cNvSpPr/>
          <p:nvPr/>
        </p:nvSpPr>
        <p:spPr>
          <a:xfrm>
            <a:off x="1361440" y="944880"/>
            <a:ext cx="1524000" cy="2072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E4862B-A3D4-42BC-A2CD-EC0BBA367155}"/>
              </a:ext>
            </a:extLst>
          </p:cNvPr>
          <p:cNvSpPr/>
          <p:nvPr/>
        </p:nvSpPr>
        <p:spPr>
          <a:xfrm>
            <a:off x="1392457" y="3952239"/>
            <a:ext cx="1524000" cy="20726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EA24E-58AA-4815-B727-384433A69B2B}"/>
              </a:ext>
            </a:extLst>
          </p:cNvPr>
          <p:cNvSpPr txBox="1"/>
          <p:nvPr/>
        </p:nvSpPr>
        <p:spPr>
          <a:xfrm>
            <a:off x="1355854" y="1054157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stop_times.txt</a:t>
            </a:r>
            <a:endParaRPr lang="en-IN" sz="1600" dirty="0">
              <a:latin typeface="Arial Narrow" panose="020B0606020202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39207B-B86A-4189-B169-17E8ABF71D23}"/>
              </a:ext>
            </a:extLst>
          </p:cNvPr>
          <p:cNvCxnSpPr/>
          <p:nvPr/>
        </p:nvCxnSpPr>
        <p:spPr>
          <a:xfrm>
            <a:off x="1361440" y="145288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1CA7E5-22F7-4303-ABC8-B708917DBDDC}"/>
              </a:ext>
            </a:extLst>
          </p:cNvPr>
          <p:cNvSpPr txBox="1"/>
          <p:nvPr/>
        </p:nvSpPr>
        <p:spPr>
          <a:xfrm>
            <a:off x="1361440" y="1537604"/>
            <a:ext cx="9460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Arial Narrow" panose="020B0606020202030204" pitchFamily="34" charset="0"/>
              </a:rPr>
              <a:t>trip_id</a:t>
            </a:r>
            <a:endParaRPr lang="en-US" sz="1400" b="1" dirty="0">
              <a:latin typeface="Arial Narrow" panose="020B0606020202030204" pitchFamily="34" charset="0"/>
            </a:endParaRPr>
          </a:p>
          <a:p>
            <a:r>
              <a:rPr lang="en-US" sz="1400" dirty="0" err="1">
                <a:latin typeface="Arial Narrow" panose="020B0606020202030204" pitchFamily="34" charset="0"/>
              </a:rPr>
              <a:t>arrival_time</a:t>
            </a:r>
            <a:endParaRPr lang="en-US" sz="1400" dirty="0">
              <a:latin typeface="Arial Narrow" panose="020B0606020202030204" pitchFamily="34" charset="0"/>
            </a:endParaRPr>
          </a:p>
          <a:p>
            <a:r>
              <a:rPr lang="en-US" sz="1400" dirty="0" err="1">
                <a:latin typeface="Arial Narrow" panose="020B0606020202030204" pitchFamily="34" charset="0"/>
              </a:rPr>
              <a:t>stop_id</a:t>
            </a:r>
            <a:endParaRPr lang="en-US" sz="1400" dirty="0">
              <a:latin typeface="Arial Narrow" panose="020B0606020202030204" pitchFamily="34" charset="0"/>
            </a:endParaRPr>
          </a:p>
          <a:p>
            <a:endParaRPr lang="en-IN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EA2648-3B3A-4E45-8759-6EEDF5A8A9B4}"/>
              </a:ext>
            </a:extLst>
          </p:cNvPr>
          <p:cNvCxnSpPr/>
          <p:nvPr/>
        </p:nvCxnSpPr>
        <p:spPr>
          <a:xfrm>
            <a:off x="1392457" y="44196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1B4672-0A37-4DBA-8349-658F0727F47B}"/>
              </a:ext>
            </a:extLst>
          </p:cNvPr>
          <p:cNvSpPr txBox="1"/>
          <p:nvPr/>
        </p:nvSpPr>
        <p:spPr>
          <a:xfrm>
            <a:off x="1443967" y="4011563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trips.txt</a:t>
            </a:r>
            <a:endParaRPr lang="en-IN" sz="1600" dirty="0">
              <a:latin typeface="Arial Narrow" panose="020B0606020202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C667A-83FF-4899-A0DC-0EEB9B81089D}"/>
              </a:ext>
            </a:extLst>
          </p:cNvPr>
          <p:cNvSpPr txBox="1"/>
          <p:nvPr/>
        </p:nvSpPr>
        <p:spPr>
          <a:xfrm>
            <a:off x="1464287" y="4501346"/>
            <a:ext cx="8467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Arial Narrow" panose="020B0606020202030204" pitchFamily="34" charset="0"/>
              </a:rPr>
              <a:t>trip_id</a:t>
            </a:r>
            <a:endParaRPr lang="en-US" sz="1400" b="1" dirty="0">
              <a:latin typeface="Arial Narrow" panose="020B0606020202030204" pitchFamily="34" charset="0"/>
            </a:endParaRPr>
          </a:p>
          <a:p>
            <a:r>
              <a:rPr lang="en-US" sz="1400" dirty="0" err="1">
                <a:latin typeface="Arial Narrow" panose="020B0606020202030204" pitchFamily="34" charset="0"/>
              </a:rPr>
              <a:t>route_id</a:t>
            </a:r>
            <a:endParaRPr lang="en-US" sz="1400" dirty="0">
              <a:latin typeface="Arial Narrow" panose="020B0606020202030204" pitchFamily="34" charset="0"/>
            </a:endParaRPr>
          </a:p>
          <a:p>
            <a:r>
              <a:rPr lang="en-US" sz="1400" dirty="0" err="1">
                <a:latin typeface="Arial Narrow" panose="020B0606020202030204" pitchFamily="34" charset="0"/>
              </a:rPr>
              <a:t>service_id</a:t>
            </a:r>
            <a:endParaRPr lang="en-US" sz="1400" dirty="0">
              <a:latin typeface="Arial Narrow" panose="020B0606020202030204" pitchFamily="34" charset="0"/>
            </a:endParaRPr>
          </a:p>
          <a:p>
            <a:endParaRPr lang="en-IN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DD0EE6-4CDE-4008-9FF8-E9C00F89AB3C}"/>
              </a:ext>
            </a:extLst>
          </p:cNvPr>
          <p:cNvSpPr txBox="1"/>
          <p:nvPr/>
        </p:nvSpPr>
        <p:spPr>
          <a:xfrm>
            <a:off x="2784735" y="3121223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INNER JOIN</a:t>
            </a:r>
            <a:endParaRPr lang="en-IN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7F830A-8617-4DBB-8A50-D9C3EB9DFB5F}"/>
              </a:ext>
            </a:extLst>
          </p:cNvPr>
          <p:cNvCxnSpPr>
            <a:cxnSpLocks/>
          </p:cNvCxnSpPr>
          <p:nvPr/>
        </p:nvCxnSpPr>
        <p:spPr>
          <a:xfrm>
            <a:off x="3790986" y="3194148"/>
            <a:ext cx="7912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75F8EA4-1245-4E58-A590-0320BFF0A819}"/>
              </a:ext>
            </a:extLst>
          </p:cNvPr>
          <p:cNvSpPr/>
          <p:nvPr/>
        </p:nvSpPr>
        <p:spPr>
          <a:xfrm>
            <a:off x="4572000" y="2084902"/>
            <a:ext cx="1524000" cy="207264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3F3390-4704-47C3-BC2B-879B22BBE8C9}"/>
              </a:ext>
            </a:extLst>
          </p:cNvPr>
          <p:cNvCxnSpPr>
            <a:cxnSpLocks/>
          </p:cNvCxnSpPr>
          <p:nvPr/>
        </p:nvCxnSpPr>
        <p:spPr>
          <a:xfrm>
            <a:off x="4582259" y="2531942"/>
            <a:ext cx="1513741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C154C2-12E1-45FB-B1B7-86564D7730B4}"/>
              </a:ext>
            </a:extLst>
          </p:cNvPr>
          <p:cNvSpPr txBox="1"/>
          <p:nvPr/>
        </p:nvSpPr>
        <p:spPr>
          <a:xfrm>
            <a:off x="4721568" y="2139145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Arial Narrow" panose="020B0606020202030204" pitchFamily="34" charset="0"/>
              </a:rPr>
              <a:t>stop_trips</a:t>
            </a:r>
            <a:endParaRPr lang="en-IN" sz="1600" dirty="0">
              <a:latin typeface="Arial Narrow" panose="020B060602020203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C74D60A-0863-4731-9F4E-C24172B66EEF}"/>
              </a:ext>
            </a:extLst>
          </p:cNvPr>
          <p:cNvCxnSpPr>
            <a:cxnSpLocks/>
          </p:cNvCxnSpPr>
          <p:nvPr/>
        </p:nvCxnSpPr>
        <p:spPr>
          <a:xfrm flipH="1">
            <a:off x="2874298" y="1671320"/>
            <a:ext cx="906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B98445A-E5B7-4C73-9A5D-E9519BA39227}"/>
              </a:ext>
            </a:extLst>
          </p:cNvPr>
          <p:cNvCxnSpPr>
            <a:cxnSpLocks/>
          </p:cNvCxnSpPr>
          <p:nvPr/>
        </p:nvCxnSpPr>
        <p:spPr>
          <a:xfrm flipH="1">
            <a:off x="2916457" y="4650075"/>
            <a:ext cx="874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7636CAF-7A45-4797-B013-CDF93BDF68FC}"/>
              </a:ext>
            </a:extLst>
          </p:cNvPr>
          <p:cNvCxnSpPr>
            <a:cxnSpLocks/>
          </p:cNvCxnSpPr>
          <p:nvPr/>
        </p:nvCxnSpPr>
        <p:spPr>
          <a:xfrm>
            <a:off x="3780726" y="1684020"/>
            <a:ext cx="10260" cy="296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7BB457F-8CC2-4B4B-B323-FBA95B067539}"/>
              </a:ext>
            </a:extLst>
          </p:cNvPr>
          <p:cNvSpPr txBox="1"/>
          <p:nvPr/>
        </p:nvSpPr>
        <p:spPr>
          <a:xfrm>
            <a:off x="4660432" y="2580402"/>
            <a:ext cx="94609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rial Narrow" panose="020B0606020202030204" pitchFamily="34" charset="0"/>
              </a:rPr>
              <a:t>trip_id</a:t>
            </a:r>
            <a:endParaRPr lang="en-US" sz="1400" dirty="0">
              <a:latin typeface="Arial Narrow" panose="020B0606020202030204" pitchFamily="34" charset="0"/>
            </a:endParaRPr>
          </a:p>
          <a:p>
            <a:r>
              <a:rPr lang="en-US" sz="1400" dirty="0" err="1">
                <a:latin typeface="Arial Narrow" panose="020B0606020202030204" pitchFamily="34" charset="0"/>
              </a:rPr>
              <a:t>arrival_time</a:t>
            </a:r>
            <a:endParaRPr lang="en-US" sz="1400" dirty="0">
              <a:latin typeface="Arial Narrow" panose="020B0606020202030204" pitchFamily="34" charset="0"/>
            </a:endParaRPr>
          </a:p>
          <a:p>
            <a:r>
              <a:rPr lang="en-US" sz="1400" dirty="0" err="1">
                <a:latin typeface="Arial Narrow" panose="020B0606020202030204" pitchFamily="34" charset="0"/>
              </a:rPr>
              <a:t>stop_id</a:t>
            </a:r>
            <a:endParaRPr lang="en-US" sz="1400" dirty="0">
              <a:latin typeface="Arial Narrow" panose="020B0606020202030204" pitchFamily="34" charset="0"/>
            </a:endParaRPr>
          </a:p>
          <a:p>
            <a:r>
              <a:rPr lang="en-US" sz="1400" b="1" dirty="0" err="1">
                <a:latin typeface="Arial Narrow" panose="020B0606020202030204" pitchFamily="34" charset="0"/>
              </a:rPr>
              <a:t>route_id</a:t>
            </a:r>
            <a:endParaRPr lang="en-US" sz="1400" b="1" dirty="0">
              <a:latin typeface="Arial Narrow" panose="020B0606020202030204" pitchFamily="34" charset="0"/>
            </a:endParaRPr>
          </a:p>
          <a:p>
            <a:r>
              <a:rPr lang="en-US" sz="1400" dirty="0" err="1">
                <a:latin typeface="Arial Narrow" panose="020B0606020202030204" pitchFamily="34" charset="0"/>
              </a:rPr>
              <a:t>service_id</a:t>
            </a:r>
            <a:endParaRPr lang="en-US" sz="1400" dirty="0">
              <a:latin typeface="Arial Narrow" panose="020B0606020202030204" pitchFamily="34" charset="0"/>
            </a:endParaRPr>
          </a:p>
          <a:p>
            <a:endParaRPr lang="en-US" sz="1400" dirty="0">
              <a:latin typeface="Arial Narrow" panose="020B0606020202030204" pitchFamily="34" charset="0"/>
            </a:endParaRPr>
          </a:p>
          <a:p>
            <a:endParaRPr lang="en-IN" sz="1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5A7A30F-7F9A-48F9-AFB3-8855E6467B19}"/>
              </a:ext>
            </a:extLst>
          </p:cNvPr>
          <p:cNvSpPr/>
          <p:nvPr/>
        </p:nvSpPr>
        <p:spPr>
          <a:xfrm>
            <a:off x="4572000" y="4419132"/>
            <a:ext cx="1524000" cy="207264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ECFD02A-46C3-4FB1-AD27-1F6E355A3FDA}"/>
              </a:ext>
            </a:extLst>
          </p:cNvPr>
          <p:cNvCxnSpPr>
            <a:cxnSpLocks/>
          </p:cNvCxnSpPr>
          <p:nvPr/>
        </p:nvCxnSpPr>
        <p:spPr>
          <a:xfrm>
            <a:off x="4582259" y="4866172"/>
            <a:ext cx="151374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1A9AD50-5D87-4D30-B208-0B5BEFC6B38C}"/>
              </a:ext>
            </a:extLst>
          </p:cNvPr>
          <p:cNvSpPr txBox="1"/>
          <p:nvPr/>
        </p:nvSpPr>
        <p:spPr>
          <a:xfrm>
            <a:off x="4721568" y="4473375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routes.txt</a:t>
            </a:r>
            <a:endParaRPr lang="en-IN" sz="1600" dirty="0">
              <a:latin typeface="Arial Narrow" panose="020B0606020202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FFA280-69F7-4945-B2A1-632BCF612438}"/>
              </a:ext>
            </a:extLst>
          </p:cNvPr>
          <p:cNvSpPr txBox="1"/>
          <p:nvPr/>
        </p:nvSpPr>
        <p:spPr>
          <a:xfrm>
            <a:off x="4651303" y="4920416"/>
            <a:ext cx="7665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Arial Narrow" panose="020B0606020202030204" pitchFamily="34" charset="0"/>
              </a:rPr>
              <a:t>route_id</a:t>
            </a:r>
            <a:endParaRPr lang="en-US" sz="1400" b="1" dirty="0">
              <a:latin typeface="Arial Narrow" panose="020B0606020202030204" pitchFamily="34" charset="0"/>
            </a:endParaRPr>
          </a:p>
          <a:p>
            <a:r>
              <a:rPr lang="en-US" sz="1400" dirty="0" err="1">
                <a:latin typeface="Arial Narrow" panose="020B0606020202030204" pitchFamily="34" charset="0"/>
              </a:rPr>
              <a:t>line_id</a:t>
            </a:r>
            <a:endParaRPr lang="en-US" sz="1400" dirty="0">
              <a:latin typeface="Arial Narrow" panose="020B0606020202030204" pitchFamily="34" charset="0"/>
            </a:endParaRPr>
          </a:p>
          <a:p>
            <a:endParaRPr lang="en-US" sz="1400" dirty="0">
              <a:latin typeface="Arial Narrow" panose="020B0606020202030204" pitchFamily="34" charset="0"/>
            </a:endParaRPr>
          </a:p>
          <a:p>
            <a:endParaRPr lang="en-IN" sz="1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E9CC3F2-61D4-407A-AC22-3621B273E1F3}"/>
              </a:ext>
            </a:extLst>
          </p:cNvPr>
          <p:cNvCxnSpPr>
            <a:cxnSpLocks/>
          </p:cNvCxnSpPr>
          <p:nvPr/>
        </p:nvCxnSpPr>
        <p:spPr>
          <a:xfrm flipH="1">
            <a:off x="6096000" y="3380621"/>
            <a:ext cx="906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CB57177-D713-4E35-ABFB-CB5464E71F21}"/>
              </a:ext>
            </a:extLst>
          </p:cNvPr>
          <p:cNvCxnSpPr>
            <a:cxnSpLocks/>
          </p:cNvCxnSpPr>
          <p:nvPr/>
        </p:nvCxnSpPr>
        <p:spPr>
          <a:xfrm flipH="1">
            <a:off x="6096001" y="5025994"/>
            <a:ext cx="906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491DBB-FC74-43B0-94EE-73493474CC4D}"/>
              </a:ext>
            </a:extLst>
          </p:cNvPr>
          <p:cNvCxnSpPr>
            <a:cxnSpLocks/>
          </p:cNvCxnSpPr>
          <p:nvPr/>
        </p:nvCxnSpPr>
        <p:spPr>
          <a:xfrm>
            <a:off x="7002428" y="3380621"/>
            <a:ext cx="0" cy="1645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722B55F-2857-4AEB-AAEE-92BA6F34A81D}"/>
              </a:ext>
            </a:extLst>
          </p:cNvPr>
          <p:cNvCxnSpPr>
            <a:cxnSpLocks/>
          </p:cNvCxnSpPr>
          <p:nvPr/>
        </p:nvCxnSpPr>
        <p:spPr>
          <a:xfrm>
            <a:off x="7007568" y="4247930"/>
            <a:ext cx="7091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D7DA5E6-4CE1-4642-89C2-F730E73D7F4A}"/>
              </a:ext>
            </a:extLst>
          </p:cNvPr>
          <p:cNvSpPr txBox="1"/>
          <p:nvPr/>
        </p:nvSpPr>
        <p:spPr>
          <a:xfrm>
            <a:off x="6006437" y="4108419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INNER JOIN</a:t>
            </a:r>
            <a:endParaRPr lang="en-IN" sz="1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9405975-3BF2-4B60-B289-9A949C86C99D}"/>
              </a:ext>
            </a:extLst>
          </p:cNvPr>
          <p:cNvSpPr/>
          <p:nvPr/>
        </p:nvSpPr>
        <p:spPr>
          <a:xfrm>
            <a:off x="7751543" y="4759638"/>
            <a:ext cx="1417826" cy="20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F14624D-BFBD-49E6-BA42-600AE83905DD}"/>
              </a:ext>
            </a:extLst>
          </p:cNvPr>
          <p:cNvSpPr/>
          <p:nvPr/>
        </p:nvSpPr>
        <p:spPr>
          <a:xfrm>
            <a:off x="7706420" y="3121222"/>
            <a:ext cx="1854139" cy="225341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4119929-E7F8-4F7F-AC67-54F40ED1CF8E}"/>
              </a:ext>
            </a:extLst>
          </p:cNvPr>
          <p:cNvCxnSpPr>
            <a:cxnSpLocks/>
          </p:cNvCxnSpPr>
          <p:nvPr/>
        </p:nvCxnSpPr>
        <p:spPr>
          <a:xfrm>
            <a:off x="7716680" y="3568262"/>
            <a:ext cx="1843879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8254B47-BBC3-4399-B733-5FD791F6B150}"/>
              </a:ext>
            </a:extLst>
          </p:cNvPr>
          <p:cNvSpPr txBox="1"/>
          <p:nvPr/>
        </p:nvSpPr>
        <p:spPr>
          <a:xfrm>
            <a:off x="7632794" y="3175465"/>
            <a:ext cx="2001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updated_stop_times.csv</a:t>
            </a:r>
            <a:endParaRPr lang="en-IN" sz="1600" dirty="0">
              <a:latin typeface="Arial Narrow" panose="020B060602020203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9F96616-D011-45CD-B17D-F3F7C37AC971}"/>
              </a:ext>
            </a:extLst>
          </p:cNvPr>
          <p:cNvSpPr txBox="1"/>
          <p:nvPr/>
        </p:nvSpPr>
        <p:spPr>
          <a:xfrm>
            <a:off x="7785724" y="3622506"/>
            <a:ext cx="94609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rial Narrow" panose="020B0606020202030204" pitchFamily="34" charset="0"/>
              </a:rPr>
              <a:t>route_id</a:t>
            </a:r>
            <a:endParaRPr lang="en-US" sz="1400" dirty="0">
              <a:latin typeface="Arial Narrow" panose="020B0606020202030204" pitchFamily="34" charset="0"/>
            </a:endParaRPr>
          </a:p>
          <a:p>
            <a:r>
              <a:rPr lang="en-US" sz="1400" dirty="0" err="1">
                <a:latin typeface="Arial Narrow" panose="020B0606020202030204" pitchFamily="34" charset="0"/>
              </a:rPr>
              <a:t>trip_id</a:t>
            </a:r>
            <a:endParaRPr lang="en-US" sz="1400" dirty="0">
              <a:latin typeface="Arial Narrow" panose="020B0606020202030204" pitchFamily="34" charset="0"/>
            </a:endParaRPr>
          </a:p>
          <a:p>
            <a:r>
              <a:rPr lang="en-US" sz="1400" dirty="0" err="1">
                <a:latin typeface="Arial Narrow" panose="020B0606020202030204" pitchFamily="34" charset="0"/>
              </a:rPr>
              <a:t>arrival_time</a:t>
            </a:r>
            <a:endParaRPr lang="en-US" sz="1400" dirty="0">
              <a:latin typeface="Arial Narrow" panose="020B0606020202030204" pitchFamily="34" charset="0"/>
            </a:endParaRPr>
          </a:p>
          <a:p>
            <a:r>
              <a:rPr lang="en-US" sz="1400" dirty="0" err="1">
                <a:latin typeface="Arial Narrow" panose="020B0606020202030204" pitchFamily="34" charset="0"/>
              </a:rPr>
              <a:t>stop_id</a:t>
            </a:r>
            <a:endParaRPr lang="en-US" sz="1400" dirty="0">
              <a:latin typeface="Arial Narrow" panose="020B0606020202030204" pitchFamily="34" charset="0"/>
            </a:endParaRPr>
          </a:p>
          <a:p>
            <a:r>
              <a:rPr lang="en-US" sz="1400" dirty="0" err="1">
                <a:latin typeface="Arial Narrow" panose="020B0606020202030204" pitchFamily="34" charset="0"/>
              </a:rPr>
              <a:t>service_id</a:t>
            </a:r>
            <a:endParaRPr lang="en-US" sz="1400" dirty="0">
              <a:latin typeface="Arial Narrow" panose="020B0606020202030204" pitchFamily="34" charset="0"/>
            </a:endParaRPr>
          </a:p>
          <a:p>
            <a:r>
              <a:rPr lang="en-US" sz="1400" b="1" dirty="0" err="1">
                <a:latin typeface="Arial Narrow" panose="020B0606020202030204" pitchFamily="34" charset="0"/>
              </a:rPr>
              <a:t>line_id</a:t>
            </a:r>
            <a:endParaRPr lang="en-US" sz="1400" b="1" dirty="0">
              <a:latin typeface="Arial Narrow" panose="020B0606020202030204" pitchFamily="34" charset="0"/>
            </a:endParaRPr>
          </a:p>
          <a:p>
            <a:endParaRPr lang="en-US" sz="1400" dirty="0">
              <a:latin typeface="Arial Narrow" panose="020B0606020202030204" pitchFamily="34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7607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0" grpId="0" animBg="1"/>
      <p:bldP spid="16" grpId="0" animBg="1"/>
      <p:bldP spid="15" grpId="0" animBg="1"/>
      <p:bldP spid="5" grpId="0" animBg="1"/>
      <p:bldP spid="6" grpId="0" animBg="1"/>
      <p:bldP spid="7" grpId="0"/>
      <p:bldP spid="10" grpId="0"/>
      <p:bldP spid="13" grpId="0"/>
      <p:bldP spid="14" grpId="0"/>
      <p:bldP spid="24" grpId="0"/>
      <p:bldP spid="29" grpId="0" animBg="1"/>
      <p:bldP spid="32" grpId="0"/>
      <p:bldP spid="55" grpId="0"/>
      <p:bldP spid="56" grpId="0" animBg="1"/>
      <p:bldP spid="58" grpId="0"/>
      <p:bldP spid="59" grpId="0"/>
      <p:bldP spid="73" grpId="0"/>
      <p:bldP spid="75" grpId="0" animBg="1"/>
      <p:bldP spid="76" grpId="0" animBg="1"/>
      <p:bldP spid="78" grpId="0"/>
      <p:bldP spid="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30E727DC-11DC-4438-B662-F2050878E2B8}"/>
              </a:ext>
            </a:extLst>
          </p:cNvPr>
          <p:cNvSpPr/>
          <p:nvPr/>
        </p:nvSpPr>
        <p:spPr>
          <a:xfrm>
            <a:off x="1130723" y="5384395"/>
            <a:ext cx="1274231" cy="21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E125D5-2BF7-4575-A67C-50CF589E6F98}"/>
              </a:ext>
            </a:extLst>
          </p:cNvPr>
          <p:cNvSpPr/>
          <p:nvPr/>
        </p:nvSpPr>
        <p:spPr>
          <a:xfrm>
            <a:off x="1058927" y="386081"/>
            <a:ext cx="1417826" cy="19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2431EF-8BBA-4D55-835D-1A8262A5E1A9}"/>
              </a:ext>
            </a:extLst>
          </p:cNvPr>
          <p:cNvSpPr/>
          <p:nvPr/>
        </p:nvSpPr>
        <p:spPr>
          <a:xfrm>
            <a:off x="1005840" y="314960"/>
            <a:ext cx="1524000" cy="42062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D9B33B-16F3-44DA-9DDA-7CF0C8ACA988}"/>
              </a:ext>
            </a:extLst>
          </p:cNvPr>
          <p:cNvCxnSpPr/>
          <p:nvPr/>
        </p:nvCxnSpPr>
        <p:spPr>
          <a:xfrm>
            <a:off x="1005840" y="6096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D7398A-C6A4-4BD1-BF82-E4680270EFC9}"/>
              </a:ext>
            </a:extLst>
          </p:cNvPr>
          <p:cNvCxnSpPr/>
          <p:nvPr/>
        </p:nvCxnSpPr>
        <p:spPr>
          <a:xfrm>
            <a:off x="995680" y="914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DE7D46-B853-4E18-B85B-6E77EA1229DC}"/>
              </a:ext>
            </a:extLst>
          </p:cNvPr>
          <p:cNvCxnSpPr/>
          <p:nvPr/>
        </p:nvCxnSpPr>
        <p:spPr>
          <a:xfrm>
            <a:off x="985520" y="12192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318344-7AEF-4582-B09F-CA2E1C68FDE0}"/>
              </a:ext>
            </a:extLst>
          </p:cNvPr>
          <p:cNvCxnSpPr/>
          <p:nvPr/>
        </p:nvCxnSpPr>
        <p:spPr>
          <a:xfrm>
            <a:off x="1005840" y="2205625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58AAA7-68E1-453D-8973-A62C42C26DD8}"/>
              </a:ext>
            </a:extLst>
          </p:cNvPr>
          <p:cNvCxnSpPr/>
          <p:nvPr/>
        </p:nvCxnSpPr>
        <p:spPr>
          <a:xfrm>
            <a:off x="1005840" y="153416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1310F1-25C6-454F-A926-3D4405705BEE}"/>
              </a:ext>
            </a:extLst>
          </p:cNvPr>
          <p:cNvCxnSpPr/>
          <p:nvPr/>
        </p:nvCxnSpPr>
        <p:spPr>
          <a:xfrm>
            <a:off x="995680" y="183896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49C692-72C3-47E4-845A-C8B5024F6F20}"/>
              </a:ext>
            </a:extLst>
          </p:cNvPr>
          <p:cNvSpPr txBox="1"/>
          <p:nvPr/>
        </p:nvSpPr>
        <p:spPr>
          <a:xfrm>
            <a:off x="1074381" y="31496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2021-09-06.csv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CF9FCF-8F17-4128-9928-E8FCB1345DF1}"/>
              </a:ext>
            </a:extLst>
          </p:cNvPr>
          <p:cNvSpPr txBox="1"/>
          <p:nvPr/>
        </p:nvSpPr>
        <p:spPr>
          <a:xfrm>
            <a:off x="1064221" y="609600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2021-09-07.csv</a:t>
            </a:r>
            <a:endParaRPr lang="en-IN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25F43F-4C03-4CA6-8168-341F9E0B3D0F}"/>
              </a:ext>
            </a:extLst>
          </p:cNvPr>
          <p:cNvSpPr txBox="1"/>
          <p:nvPr/>
        </p:nvSpPr>
        <p:spPr>
          <a:xfrm>
            <a:off x="1054061" y="948760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2021-09-08.csv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EEE20C-FB22-43D4-B3F2-7AE8BE8592D1}"/>
              </a:ext>
            </a:extLst>
          </p:cNvPr>
          <p:cNvSpPr txBox="1"/>
          <p:nvPr/>
        </p:nvSpPr>
        <p:spPr>
          <a:xfrm>
            <a:off x="1054061" y="123654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2021-09-09.csv</a:t>
            </a:r>
            <a:endParaRPr lang="en-IN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C2A6A8-116C-44FD-BDC8-645068C4D937}"/>
              </a:ext>
            </a:extLst>
          </p:cNvPr>
          <p:cNvSpPr txBox="1"/>
          <p:nvPr/>
        </p:nvSpPr>
        <p:spPr>
          <a:xfrm>
            <a:off x="1054061" y="1531183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2021-09-10.csv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D8FD8F-4271-4CD7-94C6-1B04519877C6}"/>
              </a:ext>
            </a:extLst>
          </p:cNvPr>
          <p:cNvSpPr txBox="1"/>
          <p:nvPr/>
        </p:nvSpPr>
        <p:spPr>
          <a:xfrm>
            <a:off x="1074381" y="186691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2021-09-11.csv</a:t>
            </a:r>
            <a:endParaRPr lang="en-IN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FBA817-C1E8-4F0B-8035-02ADFDCCE26D}"/>
              </a:ext>
            </a:extLst>
          </p:cNvPr>
          <p:cNvSpPr txBox="1"/>
          <p:nvPr/>
        </p:nvSpPr>
        <p:spPr>
          <a:xfrm>
            <a:off x="1064221" y="220264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2021-09-12.csv</a:t>
            </a:r>
            <a:endParaRPr lang="en-IN" sz="1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FE6F13-DE45-4A0D-BDF6-E9BBA30B5258}"/>
              </a:ext>
            </a:extLst>
          </p:cNvPr>
          <p:cNvCxnSpPr>
            <a:cxnSpLocks/>
          </p:cNvCxnSpPr>
          <p:nvPr/>
        </p:nvCxnSpPr>
        <p:spPr>
          <a:xfrm>
            <a:off x="995680" y="2538374"/>
            <a:ext cx="1534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54E600-3DBD-4BF9-8599-83713F7E6047}"/>
              </a:ext>
            </a:extLst>
          </p:cNvPr>
          <p:cNvCxnSpPr>
            <a:cxnSpLocks/>
          </p:cNvCxnSpPr>
          <p:nvPr/>
        </p:nvCxnSpPr>
        <p:spPr>
          <a:xfrm>
            <a:off x="1005840" y="2829560"/>
            <a:ext cx="1534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15EFFE-7E71-4D76-9F56-C70BB8C605B5}"/>
              </a:ext>
            </a:extLst>
          </p:cNvPr>
          <p:cNvCxnSpPr>
            <a:cxnSpLocks/>
          </p:cNvCxnSpPr>
          <p:nvPr/>
        </p:nvCxnSpPr>
        <p:spPr>
          <a:xfrm>
            <a:off x="1005840" y="3127654"/>
            <a:ext cx="1534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88E30-0EBA-4674-B1E7-C1EBD6607879}"/>
              </a:ext>
            </a:extLst>
          </p:cNvPr>
          <p:cNvCxnSpPr>
            <a:cxnSpLocks/>
          </p:cNvCxnSpPr>
          <p:nvPr/>
        </p:nvCxnSpPr>
        <p:spPr>
          <a:xfrm>
            <a:off x="1005840" y="3442614"/>
            <a:ext cx="1534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0F70EC-F8F5-455B-8787-2B0A7FECA3AE}"/>
              </a:ext>
            </a:extLst>
          </p:cNvPr>
          <p:cNvCxnSpPr>
            <a:cxnSpLocks/>
          </p:cNvCxnSpPr>
          <p:nvPr/>
        </p:nvCxnSpPr>
        <p:spPr>
          <a:xfrm>
            <a:off x="1005840" y="3788054"/>
            <a:ext cx="1534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EAAE7D-7E4F-4D36-A73B-1369E22EADAA}"/>
              </a:ext>
            </a:extLst>
          </p:cNvPr>
          <p:cNvCxnSpPr>
            <a:cxnSpLocks/>
          </p:cNvCxnSpPr>
          <p:nvPr/>
        </p:nvCxnSpPr>
        <p:spPr>
          <a:xfrm>
            <a:off x="1005840" y="4143654"/>
            <a:ext cx="1534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D55D368-408B-42CD-8663-035C396916BD}"/>
              </a:ext>
            </a:extLst>
          </p:cNvPr>
          <p:cNvSpPr txBox="1"/>
          <p:nvPr/>
        </p:nvSpPr>
        <p:spPr>
          <a:xfrm>
            <a:off x="1570228" y="247815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F0FB52-8DAD-41DB-8B14-79E64E50712F}"/>
              </a:ext>
            </a:extLst>
          </p:cNvPr>
          <p:cNvSpPr txBox="1"/>
          <p:nvPr/>
        </p:nvSpPr>
        <p:spPr>
          <a:xfrm>
            <a:off x="1580388" y="278044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9FF1B1-9119-41F8-8879-EC72300A9DB8}"/>
              </a:ext>
            </a:extLst>
          </p:cNvPr>
          <p:cNvSpPr txBox="1"/>
          <p:nvPr/>
        </p:nvSpPr>
        <p:spPr>
          <a:xfrm>
            <a:off x="1600708" y="310824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5A0FF0-0C48-4334-A681-AC73BDA10E99}"/>
              </a:ext>
            </a:extLst>
          </p:cNvPr>
          <p:cNvSpPr txBox="1"/>
          <p:nvPr/>
        </p:nvSpPr>
        <p:spPr>
          <a:xfrm>
            <a:off x="1610868" y="374919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A104A5-E69C-4C6A-B878-9239BF0AA227}"/>
              </a:ext>
            </a:extLst>
          </p:cNvPr>
          <p:cNvSpPr txBox="1"/>
          <p:nvPr/>
        </p:nvSpPr>
        <p:spPr>
          <a:xfrm>
            <a:off x="1611884" y="340180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8337B6-E67A-4DF0-BB81-318470BEB554}"/>
              </a:ext>
            </a:extLst>
          </p:cNvPr>
          <p:cNvSpPr txBox="1"/>
          <p:nvPr/>
        </p:nvSpPr>
        <p:spPr>
          <a:xfrm>
            <a:off x="1005840" y="4177476"/>
            <a:ext cx="1386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2021-09-21.csv</a:t>
            </a:r>
            <a:endParaRPr lang="en-IN" sz="1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8F804D-BFF0-4A65-B0C3-C25E23CD7ED7}"/>
              </a:ext>
            </a:extLst>
          </p:cNvPr>
          <p:cNvCxnSpPr>
            <a:cxnSpLocks/>
          </p:cNvCxnSpPr>
          <p:nvPr/>
        </p:nvCxnSpPr>
        <p:spPr>
          <a:xfrm>
            <a:off x="2540000" y="497841"/>
            <a:ext cx="106680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61391DE-3778-414A-8626-C650866F45B1}"/>
              </a:ext>
            </a:extLst>
          </p:cNvPr>
          <p:cNvSpPr txBox="1"/>
          <p:nvPr/>
        </p:nvSpPr>
        <p:spPr>
          <a:xfrm>
            <a:off x="2662069" y="19304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Get Day</a:t>
            </a:r>
            <a:endParaRPr lang="en-IN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DAAC13-4F08-435F-B12D-894EE446A3A8}"/>
              </a:ext>
            </a:extLst>
          </p:cNvPr>
          <p:cNvSpPr/>
          <p:nvPr/>
        </p:nvSpPr>
        <p:spPr>
          <a:xfrm>
            <a:off x="3606800" y="346929"/>
            <a:ext cx="1259840" cy="307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Monday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2A165C-8DC6-46EA-A3ED-863CC3E9A606}"/>
              </a:ext>
            </a:extLst>
          </p:cNvPr>
          <p:cNvSpPr/>
          <p:nvPr/>
        </p:nvSpPr>
        <p:spPr>
          <a:xfrm>
            <a:off x="1005840" y="4887886"/>
            <a:ext cx="1524000" cy="1655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2BEBD9-C7AE-48D5-837D-CB96AC1AD698}"/>
              </a:ext>
            </a:extLst>
          </p:cNvPr>
          <p:cNvCxnSpPr/>
          <p:nvPr/>
        </p:nvCxnSpPr>
        <p:spPr>
          <a:xfrm>
            <a:off x="995680" y="526288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38C1D63-0033-4DCA-910C-9D4245481C2A}"/>
              </a:ext>
            </a:extLst>
          </p:cNvPr>
          <p:cNvSpPr txBox="1"/>
          <p:nvPr/>
        </p:nvSpPr>
        <p:spPr>
          <a:xfrm>
            <a:off x="1118527" y="4896372"/>
            <a:ext cx="1298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calender.txt</a:t>
            </a:r>
            <a:endParaRPr lang="en-IN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E3C913-57C5-442D-B1BB-7C67DB7D5D37}"/>
              </a:ext>
            </a:extLst>
          </p:cNvPr>
          <p:cNvSpPr txBox="1"/>
          <p:nvPr/>
        </p:nvSpPr>
        <p:spPr>
          <a:xfrm>
            <a:off x="1118745" y="5323840"/>
            <a:ext cx="84670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rial Narrow" panose="020B0606020202030204" pitchFamily="34" charset="0"/>
              </a:rPr>
              <a:t>monday</a:t>
            </a:r>
            <a:endParaRPr lang="en-US" sz="1400" dirty="0">
              <a:latin typeface="Arial Narrow" panose="020B0606020202030204" pitchFamily="34" charset="0"/>
            </a:endParaRPr>
          </a:p>
          <a:p>
            <a:r>
              <a:rPr lang="en-US" sz="1400" dirty="0" err="1">
                <a:latin typeface="Arial Narrow" panose="020B0606020202030204" pitchFamily="34" charset="0"/>
              </a:rPr>
              <a:t>tuesday</a:t>
            </a:r>
            <a:endParaRPr lang="en-US" sz="1400" dirty="0">
              <a:latin typeface="Arial Narrow" panose="020B0606020202030204" pitchFamily="34" charset="0"/>
            </a:endParaRPr>
          </a:p>
          <a:p>
            <a:endParaRPr lang="en-US" sz="1400" dirty="0">
              <a:latin typeface="Arial Narrow" panose="020B0606020202030204" pitchFamily="34" charset="0"/>
            </a:endParaRPr>
          </a:p>
          <a:p>
            <a:r>
              <a:rPr lang="en-US" sz="1400" dirty="0" err="1">
                <a:latin typeface="Arial Narrow" panose="020B0606020202030204" pitchFamily="34" charset="0"/>
              </a:rPr>
              <a:t>sunday</a:t>
            </a:r>
            <a:endParaRPr lang="en-US" sz="1400" dirty="0">
              <a:latin typeface="Arial Narrow" panose="020B0606020202030204" pitchFamily="34" charset="0"/>
            </a:endParaRPr>
          </a:p>
          <a:p>
            <a:r>
              <a:rPr lang="en-US" sz="1400" dirty="0" err="1">
                <a:latin typeface="Arial Narrow" panose="020B0606020202030204" pitchFamily="34" charset="0"/>
              </a:rPr>
              <a:t>service_id</a:t>
            </a:r>
            <a:endParaRPr lang="en-US" sz="1400" dirty="0">
              <a:latin typeface="Arial Narrow" panose="020B0606020202030204" pitchFamily="34" charset="0"/>
            </a:endParaRPr>
          </a:p>
          <a:p>
            <a:endParaRPr lang="en-US" sz="1400" dirty="0">
              <a:latin typeface="Arial Narrow" panose="020B0606020202030204" pitchFamily="34" charset="0"/>
            </a:endParaRPr>
          </a:p>
          <a:p>
            <a:endParaRPr lang="en-IN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8E6DD1-DC76-4664-B259-D8E49D67D4D4}"/>
              </a:ext>
            </a:extLst>
          </p:cNvPr>
          <p:cNvSpPr txBox="1"/>
          <p:nvPr/>
        </p:nvSpPr>
        <p:spPr>
          <a:xfrm>
            <a:off x="1130723" y="570007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IN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0F718F7-06D4-4596-AF53-BAEBEAB888CF}"/>
              </a:ext>
            </a:extLst>
          </p:cNvPr>
          <p:cNvCxnSpPr>
            <a:cxnSpLocks/>
          </p:cNvCxnSpPr>
          <p:nvPr/>
        </p:nvCxnSpPr>
        <p:spPr>
          <a:xfrm rot="5400000">
            <a:off x="961313" y="2214465"/>
            <a:ext cx="4838300" cy="1706879"/>
          </a:xfrm>
          <a:prstGeom prst="bentConnector3">
            <a:avLst>
              <a:gd name="adj1" fmla="val 9997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302286-96C6-4F9E-B7B7-6754261CB915}"/>
              </a:ext>
            </a:extLst>
          </p:cNvPr>
          <p:cNvSpPr txBox="1"/>
          <p:nvPr/>
        </p:nvSpPr>
        <p:spPr>
          <a:xfrm>
            <a:off x="3793086" y="1997657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Matching</a:t>
            </a:r>
            <a:endParaRPr lang="en-IN" sz="16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A71775AA-1D47-449E-AFB0-0A2F14BB6EFA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2042160" y="3241907"/>
            <a:ext cx="4175759" cy="3118252"/>
          </a:xfrm>
          <a:prstGeom prst="bentConnector3">
            <a:avLst>
              <a:gd name="adj1" fmla="val 6021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B7774D8-76E4-4438-BDEB-195E7DF3FCBE}"/>
              </a:ext>
            </a:extLst>
          </p:cNvPr>
          <p:cNvSpPr/>
          <p:nvPr/>
        </p:nvSpPr>
        <p:spPr>
          <a:xfrm>
            <a:off x="6217919" y="1997657"/>
            <a:ext cx="1700565" cy="248849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03673DB-0BCE-4187-8E15-131F14250C94}"/>
              </a:ext>
            </a:extLst>
          </p:cNvPr>
          <p:cNvCxnSpPr>
            <a:cxnSpLocks/>
          </p:cNvCxnSpPr>
          <p:nvPr/>
        </p:nvCxnSpPr>
        <p:spPr>
          <a:xfrm>
            <a:off x="6217919" y="2418079"/>
            <a:ext cx="1710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43AE0DE-3C79-4584-AD90-AE5B252BB2C6}"/>
              </a:ext>
            </a:extLst>
          </p:cNvPr>
          <p:cNvSpPr txBox="1"/>
          <p:nvPr/>
        </p:nvSpPr>
        <p:spPr>
          <a:xfrm>
            <a:off x="6207759" y="2079525"/>
            <a:ext cx="1410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service_id_df</a:t>
            </a:r>
            <a:endParaRPr lang="en-IN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203A2B8-A2A0-4074-93E9-EAA45FACDB80}"/>
              </a:ext>
            </a:extLst>
          </p:cNvPr>
          <p:cNvSpPr txBox="1"/>
          <p:nvPr/>
        </p:nvSpPr>
        <p:spPr>
          <a:xfrm>
            <a:off x="6217919" y="2451332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service_id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2975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" grpId="0" animBg="1"/>
      <p:bldP spid="5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33" grpId="0"/>
      <p:bldP spid="36" grpId="0"/>
      <p:bldP spid="38" grpId="0"/>
      <p:bldP spid="39" grpId="0"/>
      <p:bldP spid="40" grpId="0"/>
      <p:bldP spid="41" grpId="0"/>
      <p:bldP spid="46" grpId="0"/>
      <p:bldP spid="47" grpId="0" animBg="1"/>
      <p:bldP spid="48" grpId="0" animBg="1"/>
      <p:bldP spid="50" grpId="0"/>
      <p:bldP spid="51" grpId="0"/>
      <p:bldP spid="52" grpId="0"/>
      <p:bldP spid="63" grpId="0"/>
      <p:bldP spid="75" grpId="0" animBg="1"/>
      <p:bldP spid="79" grpId="0"/>
      <p:bldP spid="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429EBC9F-E268-407C-A035-3F317910839D}"/>
              </a:ext>
            </a:extLst>
          </p:cNvPr>
          <p:cNvSpPr/>
          <p:nvPr/>
        </p:nvSpPr>
        <p:spPr>
          <a:xfrm>
            <a:off x="4031072" y="4235219"/>
            <a:ext cx="1644968" cy="190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F9DBD2-1D0D-4CB7-BDBE-2C27E81FB099}"/>
              </a:ext>
            </a:extLst>
          </p:cNvPr>
          <p:cNvSpPr/>
          <p:nvPr/>
        </p:nvSpPr>
        <p:spPr>
          <a:xfrm>
            <a:off x="4031072" y="4000414"/>
            <a:ext cx="1644968" cy="190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4843E0-EC4C-46DB-B335-75AE312E7258}"/>
              </a:ext>
            </a:extLst>
          </p:cNvPr>
          <p:cNvSpPr/>
          <p:nvPr/>
        </p:nvSpPr>
        <p:spPr>
          <a:xfrm>
            <a:off x="4016389" y="2214032"/>
            <a:ext cx="1644968" cy="190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04E8EA-E112-4234-87A6-B3829074A41B}"/>
              </a:ext>
            </a:extLst>
          </p:cNvPr>
          <p:cNvSpPr/>
          <p:nvPr/>
        </p:nvSpPr>
        <p:spPr>
          <a:xfrm>
            <a:off x="4016389" y="1763664"/>
            <a:ext cx="1644968" cy="190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A2AB26-BF3E-458C-8A22-06C6EF0EFBE7}"/>
              </a:ext>
            </a:extLst>
          </p:cNvPr>
          <p:cNvSpPr/>
          <p:nvPr/>
        </p:nvSpPr>
        <p:spPr>
          <a:xfrm>
            <a:off x="1001700" y="3938538"/>
            <a:ext cx="1577483" cy="231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279C61-93BB-4D09-ACAF-838809B457DC}"/>
              </a:ext>
            </a:extLst>
          </p:cNvPr>
          <p:cNvSpPr/>
          <p:nvPr/>
        </p:nvSpPr>
        <p:spPr>
          <a:xfrm>
            <a:off x="1069783" y="2186405"/>
            <a:ext cx="1644968" cy="190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E38C1A-ACB6-4169-8508-8CDBABE0E692}"/>
              </a:ext>
            </a:extLst>
          </p:cNvPr>
          <p:cNvSpPr/>
          <p:nvPr/>
        </p:nvSpPr>
        <p:spPr>
          <a:xfrm>
            <a:off x="965199" y="755161"/>
            <a:ext cx="1854139" cy="225341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AC3D71-45DE-4624-95F7-CB04DB0A03AF}"/>
              </a:ext>
            </a:extLst>
          </p:cNvPr>
          <p:cNvCxnSpPr>
            <a:cxnSpLocks/>
          </p:cNvCxnSpPr>
          <p:nvPr/>
        </p:nvCxnSpPr>
        <p:spPr>
          <a:xfrm>
            <a:off x="975459" y="1202201"/>
            <a:ext cx="1843879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2515DE-BD42-4BE8-B62A-DC5DAEAC33EA}"/>
              </a:ext>
            </a:extLst>
          </p:cNvPr>
          <p:cNvSpPr txBox="1"/>
          <p:nvPr/>
        </p:nvSpPr>
        <p:spPr>
          <a:xfrm>
            <a:off x="891573" y="809404"/>
            <a:ext cx="2001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updated_stop_times.csv</a:t>
            </a:r>
            <a:endParaRPr lang="en-IN" sz="1600" dirty="0">
              <a:latin typeface="Arial Narrow" panose="020B0606020202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00C83-5385-4F42-8CBE-D5F3D26B7A7E}"/>
              </a:ext>
            </a:extLst>
          </p:cNvPr>
          <p:cNvSpPr txBox="1"/>
          <p:nvPr/>
        </p:nvSpPr>
        <p:spPr>
          <a:xfrm>
            <a:off x="1044503" y="1256445"/>
            <a:ext cx="94609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rial Narrow" panose="020B0606020202030204" pitchFamily="34" charset="0"/>
              </a:rPr>
              <a:t>route_id</a:t>
            </a:r>
            <a:endParaRPr lang="en-US" sz="1400" dirty="0">
              <a:latin typeface="Arial Narrow" panose="020B0606020202030204" pitchFamily="34" charset="0"/>
            </a:endParaRPr>
          </a:p>
          <a:p>
            <a:r>
              <a:rPr lang="en-US" sz="1400" dirty="0" err="1">
                <a:latin typeface="Arial Narrow" panose="020B0606020202030204" pitchFamily="34" charset="0"/>
              </a:rPr>
              <a:t>trip_id</a:t>
            </a:r>
            <a:endParaRPr lang="en-US" sz="1400" dirty="0">
              <a:latin typeface="Arial Narrow" panose="020B0606020202030204" pitchFamily="34" charset="0"/>
            </a:endParaRPr>
          </a:p>
          <a:p>
            <a:r>
              <a:rPr lang="en-US" sz="1400" dirty="0" err="1">
                <a:latin typeface="Arial Narrow" panose="020B0606020202030204" pitchFamily="34" charset="0"/>
              </a:rPr>
              <a:t>arrival_time</a:t>
            </a:r>
            <a:endParaRPr lang="en-US" sz="1400" dirty="0">
              <a:latin typeface="Arial Narrow" panose="020B0606020202030204" pitchFamily="34" charset="0"/>
            </a:endParaRPr>
          </a:p>
          <a:p>
            <a:r>
              <a:rPr lang="en-US" sz="1400" dirty="0" err="1">
                <a:latin typeface="Arial Narrow" panose="020B0606020202030204" pitchFamily="34" charset="0"/>
              </a:rPr>
              <a:t>stop_id</a:t>
            </a:r>
            <a:endParaRPr lang="en-US" sz="1400" dirty="0">
              <a:latin typeface="Arial Narrow" panose="020B0606020202030204" pitchFamily="34" charset="0"/>
            </a:endParaRPr>
          </a:p>
          <a:p>
            <a:r>
              <a:rPr lang="en-US" sz="1400" dirty="0" err="1">
                <a:latin typeface="Arial Narrow" panose="020B0606020202030204" pitchFamily="34" charset="0"/>
              </a:rPr>
              <a:t>service_id</a:t>
            </a:r>
            <a:endParaRPr lang="en-US" sz="1400" dirty="0">
              <a:latin typeface="Arial Narrow" panose="020B0606020202030204" pitchFamily="34" charset="0"/>
            </a:endParaRPr>
          </a:p>
          <a:p>
            <a:r>
              <a:rPr lang="en-US" sz="1400" dirty="0" err="1">
                <a:latin typeface="Arial Narrow" panose="020B0606020202030204" pitchFamily="34" charset="0"/>
              </a:rPr>
              <a:t>line_id</a:t>
            </a:r>
            <a:endParaRPr lang="en-US" sz="1400" dirty="0">
              <a:latin typeface="Arial Narrow" panose="020B0606020202030204" pitchFamily="34" charset="0"/>
            </a:endParaRPr>
          </a:p>
          <a:p>
            <a:endParaRPr lang="en-US" sz="1400" dirty="0">
              <a:latin typeface="Arial Narrow" panose="020B0606020202030204" pitchFamily="34" charset="0"/>
            </a:endParaRPr>
          </a:p>
          <a:p>
            <a:endParaRPr lang="en-IN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D5A097-A87D-4261-BC1D-BE107395B9A9}"/>
              </a:ext>
            </a:extLst>
          </p:cNvPr>
          <p:cNvSpPr/>
          <p:nvPr/>
        </p:nvSpPr>
        <p:spPr>
          <a:xfrm>
            <a:off x="965199" y="3429000"/>
            <a:ext cx="1700565" cy="248849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D61FB0-AFCE-418D-B52A-EF367A544F24}"/>
              </a:ext>
            </a:extLst>
          </p:cNvPr>
          <p:cNvCxnSpPr>
            <a:cxnSpLocks/>
          </p:cNvCxnSpPr>
          <p:nvPr/>
        </p:nvCxnSpPr>
        <p:spPr>
          <a:xfrm>
            <a:off x="965199" y="3849422"/>
            <a:ext cx="1710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82E914-B43D-41F3-B7B5-F5C9F157620C}"/>
              </a:ext>
            </a:extLst>
          </p:cNvPr>
          <p:cNvSpPr txBox="1"/>
          <p:nvPr/>
        </p:nvSpPr>
        <p:spPr>
          <a:xfrm>
            <a:off x="955039" y="3510868"/>
            <a:ext cx="1410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service_id_df</a:t>
            </a:r>
            <a:endParaRPr lang="en-IN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F31E33-773B-44EA-AD54-422886562EEC}"/>
              </a:ext>
            </a:extLst>
          </p:cNvPr>
          <p:cNvSpPr txBox="1"/>
          <p:nvPr/>
        </p:nvSpPr>
        <p:spPr>
          <a:xfrm>
            <a:off x="965199" y="3882675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service_id</a:t>
            </a:r>
            <a:endParaRPr lang="en-IN" sz="16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A0DB11-E60C-41B6-A02C-BB57998C4FBC}"/>
              </a:ext>
            </a:extLst>
          </p:cNvPr>
          <p:cNvCxnSpPr>
            <a:cxnSpLocks/>
          </p:cNvCxnSpPr>
          <p:nvPr/>
        </p:nvCxnSpPr>
        <p:spPr>
          <a:xfrm>
            <a:off x="2714751" y="2281900"/>
            <a:ext cx="58376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CB67F7-A0AE-440F-BDD4-F7698DE1AB93}"/>
              </a:ext>
            </a:extLst>
          </p:cNvPr>
          <p:cNvCxnSpPr/>
          <p:nvPr/>
        </p:nvCxnSpPr>
        <p:spPr>
          <a:xfrm>
            <a:off x="2579183" y="4058012"/>
            <a:ext cx="7193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211DC2-6B22-498F-A6A9-FDC96B0ACD82}"/>
              </a:ext>
            </a:extLst>
          </p:cNvPr>
          <p:cNvCxnSpPr>
            <a:cxnSpLocks/>
          </p:cNvCxnSpPr>
          <p:nvPr/>
        </p:nvCxnSpPr>
        <p:spPr>
          <a:xfrm>
            <a:off x="3298512" y="2281900"/>
            <a:ext cx="0" cy="17700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2328DB5-DD64-4741-8B71-C62ABA4C88B0}"/>
              </a:ext>
            </a:extLst>
          </p:cNvPr>
          <p:cNvCxnSpPr>
            <a:cxnSpLocks/>
          </p:cNvCxnSpPr>
          <p:nvPr/>
        </p:nvCxnSpPr>
        <p:spPr>
          <a:xfrm>
            <a:off x="3298512" y="2632618"/>
            <a:ext cx="6589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3904555-3739-42A6-9C8E-EC1B643AC5C7}"/>
              </a:ext>
            </a:extLst>
          </p:cNvPr>
          <p:cNvSpPr txBox="1"/>
          <p:nvPr/>
        </p:nvSpPr>
        <p:spPr>
          <a:xfrm>
            <a:off x="2755735" y="2807459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INNER JOIN</a:t>
            </a:r>
            <a:endParaRPr lang="en-IN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0D7DCF-40E5-42A1-B618-613290416835}"/>
              </a:ext>
            </a:extLst>
          </p:cNvPr>
          <p:cNvSpPr/>
          <p:nvPr/>
        </p:nvSpPr>
        <p:spPr>
          <a:xfrm>
            <a:off x="3957448" y="626737"/>
            <a:ext cx="2061091" cy="248849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6D7F6D-350F-4966-9E67-AA5EE16BF326}"/>
              </a:ext>
            </a:extLst>
          </p:cNvPr>
          <p:cNvCxnSpPr>
            <a:cxnSpLocks/>
          </p:cNvCxnSpPr>
          <p:nvPr/>
        </p:nvCxnSpPr>
        <p:spPr>
          <a:xfrm>
            <a:off x="3952368" y="1014327"/>
            <a:ext cx="2066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1360095-0F65-4310-8A86-97C62BC6794F}"/>
              </a:ext>
            </a:extLst>
          </p:cNvPr>
          <p:cNvSpPr txBox="1"/>
          <p:nvPr/>
        </p:nvSpPr>
        <p:spPr>
          <a:xfrm>
            <a:off x="3948746" y="646511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temp_stop_times_df</a:t>
            </a:r>
            <a:endParaRPr lang="en-IN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0C687E-EF01-4C45-AC70-F617AA7F3CE7}"/>
              </a:ext>
            </a:extLst>
          </p:cNvPr>
          <p:cNvSpPr txBox="1"/>
          <p:nvPr/>
        </p:nvSpPr>
        <p:spPr>
          <a:xfrm>
            <a:off x="4000265" y="1048813"/>
            <a:ext cx="11556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 Narrow" panose="020B0606020202030204" pitchFamily="34" charset="0"/>
              </a:rPr>
              <a:t>route_id</a:t>
            </a:r>
            <a:endParaRPr lang="en-US" sz="1400" dirty="0">
              <a:latin typeface="Arial Narrow" panose="020B0606020202030204" pitchFamily="34" charset="0"/>
            </a:endParaRPr>
          </a:p>
          <a:p>
            <a:r>
              <a:rPr lang="en-US" sz="1400" dirty="0" err="1">
                <a:latin typeface="Arial Narrow" panose="020B0606020202030204" pitchFamily="34" charset="0"/>
              </a:rPr>
              <a:t>trip_id</a:t>
            </a:r>
            <a:endParaRPr lang="en-US" sz="1400" dirty="0">
              <a:latin typeface="Arial Narrow" panose="020B0606020202030204" pitchFamily="34" charset="0"/>
            </a:endParaRPr>
          </a:p>
          <a:p>
            <a:r>
              <a:rPr lang="en-US" sz="1400" dirty="0" err="1">
                <a:latin typeface="Arial Narrow" panose="020B0606020202030204" pitchFamily="34" charset="0"/>
              </a:rPr>
              <a:t>arrival_time</a:t>
            </a:r>
            <a:endParaRPr lang="en-US" sz="1400" dirty="0">
              <a:latin typeface="Arial Narrow" panose="020B0606020202030204" pitchFamily="34" charset="0"/>
            </a:endParaRPr>
          </a:p>
          <a:p>
            <a:r>
              <a:rPr lang="en-US" sz="1400" dirty="0" err="1">
                <a:latin typeface="Arial Narrow" panose="020B0606020202030204" pitchFamily="34" charset="0"/>
              </a:rPr>
              <a:t>stop_id</a:t>
            </a:r>
            <a:endParaRPr lang="en-US" sz="1400" dirty="0">
              <a:latin typeface="Arial Narrow" panose="020B0606020202030204" pitchFamily="34" charset="0"/>
            </a:endParaRPr>
          </a:p>
          <a:p>
            <a:r>
              <a:rPr lang="en-US" sz="1400" dirty="0" err="1">
                <a:latin typeface="Arial Narrow" panose="020B0606020202030204" pitchFamily="34" charset="0"/>
              </a:rPr>
              <a:t>service_id</a:t>
            </a:r>
            <a:endParaRPr lang="en-US" sz="1400" dirty="0">
              <a:latin typeface="Arial Narrow" panose="020B0606020202030204" pitchFamily="34" charset="0"/>
            </a:endParaRPr>
          </a:p>
          <a:p>
            <a:r>
              <a:rPr lang="en-US" sz="1400" dirty="0" err="1">
                <a:latin typeface="Arial Narrow" panose="020B0606020202030204" pitchFamily="34" charset="0"/>
              </a:rPr>
              <a:t>line_id</a:t>
            </a:r>
            <a:endParaRPr lang="en-US" sz="1400" dirty="0">
              <a:latin typeface="Arial Narrow" panose="020B0606020202030204" pitchFamily="34" charset="0"/>
            </a:endParaRPr>
          </a:p>
          <a:p>
            <a:endParaRPr lang="en-US" sz="1400" dirty="0">
              <a:latin typeface="Arial Narrow" panose="020B0606020202030204" pitchFamily="34" charset="0"/>
            </a:endParaRPr>
          </a:p>
          <a:p>
            <a:endParaRPr lang="en-IN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EF4E21E-AAB6-4C33-8F81-AC3F998A5E4F}"/>
              </a:ext>
            </a:extLst>
          </p:cNvPr>
          <p:cNvSpPr/>
          <p:nvPr/>
        </p:nvSpPr>
        <p:spPr>
          <a:xfrm>
            <a:off x="3957448" y="3507971"/>
            <a:ext cx="1854139" cy="225341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BAC515F-D025-42AE-AE62-2EF2F5092A4B}"/>
              </a:ext>
            </a:extLst>
          </p:cNvPr>
          <p:cNvCxnSpPr>
            <a:cxnSpLocks/>
          </p:cNvCxnSpPr>
          <p:nvPr/>
        </p:nvCxnSpPr>
        <p:spPr>
          <a:xfrm>
            <a:off x="3957448" y="3895177"/>
            <a:ext cx="1854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702ED16-9CF7-4678-90CB-708B4B581FFA}"/>
              </a:ext>
            </a:extLst>
          </p:cNvPr>
          <p:cNvSpPr txBox="1"/>
          <p:nvPr/>
        </p:nvSpPr>
        <p:spPr>
          <a:xfrm>
            <a:off x="3973828" y="3547686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2021-09-06.csv</a:t>
            </a:r>
            <a:endParaRPr lang="en-IN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5AB8A0-1612-4DBE-94A2-4B4615825C9F}"/>
              </a:ext>
            </a:extLst>
          </p:cNvPr>
          <p:cNvSpPr txBox="1"/>
          <p:nvPr/>
        </p:nvSpPr>
        <p:spPr>
          <a:xfrm>
            <a:off x="4039965" y="3944578"/>
            <a:ext cx="14723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 Narrow" panose="020B0606020202030204" pitchFamily="34" charset="0"/>
              </a:rPr>
              <a:t>stop_id</a:t>
            </a:r>
            <a:endParaRPr lang="en-US" sz="1400" dirty="0">
              <a:latin typeface="Arial Narrow" panose="020B0606020202030204" pitchFamily="34" charset="0"/>
            </a:endParaRPr>
          </a:p>
          <a:p>
            <a:r>
              <a:rPr lang="en-US" sz="1400" dirty="0" err="1">
                <a:latin typeface="Arial Narrow" panose="020B0606020202030204" pitchFamily="34" charset="0"/>
              </a:rPr>
              <a:t>line_id</a:t>
            </a:r>
            <a:endParaRPr lang="en-US" sz="1400" dirty="0">
              <a:latin typeface="Arial Narrow" panose="020B0606020202030204" pitchFamily="34" charset="0"/>
            </a:endParaRPr>
          </a:p>
          <a:p>
            <a:r>
              <a:rPr lang="en-US" sz="1400" dirty="0" err="1">
                <a:latin typeface="Arial Narrow" panose="020B0606020202030204" pitchFamily="34" charset="0"/>
              </a:rPr>
              <a:t>vehi_arrival_time</a:t>
            </a:r>
            <a:endParaRPr lang="en-US" sz="1400" dirty="0">
              <a:latin typeface="Arial Narrow" panose="020B0606020202030204" pitchFamily="34" charset="0"/>
            </a:endParaRPr>
          </a:p>
          <a:p>
            <a:endParaRPr lang="en-US" sz="1400" dirty="0">
              <a:latin typeface="Arial Narrow" panose="020B0606020202030204" pitchFamily="34" charset="0"/>
            </a:endParaRPr>
          </a:p>
          <a:p>
            <a:endParaRPr lang="en-IN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60A5FF2-160D-4872-B2A2-B325372570F5}"/>
              </a:ext>
            </a:extLst>
          </p:cNvPr>
          <p:cNvSpPr/>
          <p:nvPr/>
        </p:nvSpPr>
        <p:spPr>
          <a:xfrm>
            <a:off x="7274039" y="1828077"/>
            <a:ext cx="2061091" cy="248849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30A42AD-95D3-4F92-9403-0D6348D2D4DB}"/>
              </a:ext>
            </a:extLst>
          </p:cNvPr>
          <p:cNvCxnSpPr>
            <a:stCxn id="42" idx="3"/>
          </p:cNvCxnSpPr>
          <p:nvPr/>
        </p:nvCxnSpPr>
        <p:spPr>
          <a:xfrm>
            <a:off x="6018539" y="1870987"/>
            <a:ext cx="1255500" cy="73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9E3FD3E-E079-4E83-808E-8D6FF6F89203}"/>
              </a:ext>
            </a:extLst>
          </p:cNvPr>
          <p:cNvCxnSpPr>
            <a:cxnSpLocks/>
          </p:cNvCxnSpPr>
          <p:nvPr/>
        </p:nvCxnSpPr>
        <p:spPr>
          <a:xfrm flipV="1">
            <a:off x="5819777" y="3403931"/>
            <a:ext cx="1454261" cy="65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F825D49-D1D5-491E-9848-310CD6F8FC00}"/>
              </a:ext>
            </a:extLst>
          </p:cNvPr>
          <p:cNvCxnSpPr>
            <a:cxnSpLocks/>
          </p:cNvCxnSpPr>
          <p:nvPr/>
        </p:nvCxnSpPr>
        <p:spPr>
          <a:xfrm>
            <a:off x="7274038" y="2309527"/>
            <a:ext cx="2061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530402F-F0E1-46B4-9ABF-6F48B69AE0C1}"/>
              </a:ext>
            </a:extLst>
          </p:cNvPr>
          <p:cNvSpPr txBox="1"/>
          <p:nvPr/>
        </p:nvSpPr>
        <p:spPr>
          <a:xfrm>
            <a:off x="7274038" y="1914681"/>
            <a:ext cx="1978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Standard_arrival_time</a:t>
            </a:r>
            <a:endParaRPr lang="en-IN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255E924-F3E9-415F-B520-028A0E8F0649}"/>
              </a:ext>
            </a:extLst>
          </p:cNvPr>
          <p:cNvSpPr txBox="1"/>
          <p:nvPr/>
        </p:nvSpPr>
        <p:spPr>
          <a:xfrm>
            <a:off x="7274554" y="2376938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sta_arrival_time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1592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7" grpId="0" animBg="1"/>
      <p:bldP spid="56" grpId="0" animBg="1"/>
      <p:bldP spid="55" grpId="0" animBg="1"/>
      <p:bldP spid="32" grpId="0" animBg="1"/>
      <p:bldP spid="8" grpId="0" animBg="1"/>
      <p:bldP spid="9" grpId="0" animBg="1"/>
      <p:bldP spid="11" grpId="0"/>
      <p:bldP spid="12" grpId="0"/>
      <p:bldP spid="26" grpId="0" animBg="1"/>
      <p:bldP spid="28" grpId="0"/>
      <p:bldP spid="29" grpId="0"/>
      <p:bldP spid="41" grpId="0"/>
      <p:bldP spid="42" grpId="0" animBg="1"/>
      <p:bldP spid="44" grpId="0"/>
      <p:bldP spid="46" grpId="0"/>
      <p:bldP spid="47" grpId="0" animBg="1"/>
      <p:bldP spid="51" grpId="0"/>
      <p:bldP spid="52" grpId="0"/>
      <p:bldP spid="59" grpId="0" animBg="1"/>
      <p:bldP spid="71" grpId="0"/>
      <p:bldP spid="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20126A-AE0F-48F8-A9EE-F030A6A02D35}"/>
              </a:ext>
            </a:extLst>
          </p:cNvPr>
          <p:cNvSpPr/>
          <p:nvPr/>
        </p:nvSpPr>
        <p:spPr>
          <a:xfrm>
            <a:off x="490919" y="3687787"/>
            <a:ext cx="1644968" cy="190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660A5E-566B-4947-9A0F-502FB23AEB54}"/>
              </a:ext>
            </a:extLst>
          </p:cNvPr>
          <p:cNvSpPr/>
          <p:nvPr/>
        </p:nvSpPr>
        <p:spPr>
          <a:xfrm>
            <a:off x="525854" y="1198565"/>
            <a:ext cx="1644968" cy="190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8704F2-9AE7-4C73-8113-62F9334014DC}"/>
              </a:ext>
            </a:extLst>
          </p:cNvPr>
          <p:cNvSpPr/>
          <p:nvPr/>
        </p:nvSpPr>
        <p:spPr>
          <a:xfrm>
            <a:off x="452248" y="266931"/>
            <a:ext cx="1854139" cy="225341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C93EFC-43EB-4C40-8FAD-279329DD08B6}"/>
              </a:ext>
            </a:extLst>
          </p:cNvPr>
          <p:cNvCxnSpPr>
            <a:cxnSpLocks/>
          </p:cNvCxnSpPr>
          <p:nvPr/>
        </p:nvCxnSpPr>
        <p:spPr>
          <a:xfrm>
            <a:off x="452248" y="654137"/>
            <a:ext cx="1854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B03238-1642-4718-BC9A-5A6D471AD47A}"/>
              </a:ext>
            </a:extLst>
          </p:cNvPr>
          <p:cNvSpPr txBox="1"/>
          <p:nvPr/>
        </p:nvSpPr>
        <p:spPr>
          <a:xfrm>
            <a:off x="468628" y="306646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2021-09-06.csv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63EEA-E9A6-416F-886C-83D82A1AC4F0}"/>
              </a:ext>
            </a:extLst>
          </p:cNvPr>
          <p:cNvSpPr txBox="1"/>
          <p:nvPr/>
        </p:nvSpPr>
        <p:spPr>
          <a:xfrm>
            <a:off x="534764" y="703538"/>
            <a:ext cx="13207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 Narrow" panose="020B0606020202030204" pitchFamily="34" charset="0"/>
              </a:rPr>
              <a:t>stop_id</a:t>
            </a:r>
            <a:endParaRPr lang="en-US" sz="1400" dirty="0">
              <a:latin typeface="Arial Narrow" panose="020B0606020202030204" pitchFamily="34" charset="0"/>
            </a:endParaRPr>
          </a:p>
          <a:p>
            <a:r>
              <a:rPr lang="en-US" sz="1400" dirty="0" err="1">
                <a:latin typeface="Arial Narrow" panose="020B0606020202030204" pitchFamily="34" charset="0"/>
              </a:rPr>
              <a:t>line_id</a:t>
            </a:r>
            <a:endParaRPr lang="en-US" sz="1400" dirty="0">
              <a:latin typeface="Arial Narrow" panose="020B0606020202030204" pitchFamily="34" charset="0"/>
            </a:endParaRPr>
          </a:p>
          <a:p>
            <a:r>
              <a:rPr lang="en-US" sz="1400" dirty="0" err="1">
                <a:latin typeface="Arial Narrow" panose="020B0606020202030204" pitchFamily="34" charset="0"/>
              </a:rPr>
              <a:t>vehi_arrival_time</a:t>
            </a:r>
            <a:endParaRPr lang="en-US" sz="1400" dirty="0">
              <a:latin typeface="Arial Narrow" panose="020B0606020202030204" pitchFamily="34" charset="0"/>
            </a:endParaRPr>
          </a:p>
          <a:p>
            <a:endParaRPr lang="en-US" sz="1400" dirty="0">
              <a:latin typeface="Arial Narrow" panose="020B0606020202030204" pitchFamily="34" charset="0"/>
            </a:endParaRPr>
          </a:p>
          <a:p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A91FA-7792-4C95-A6C2-04A672F6D188}"/>
              </a:ext>
            </a:extLst>
          </p:cNvPr>
          <p:cNvSpPr/>
          <p:nvPr/>
        </p:nvSpPr>
        <p:spPr>
          <a:xfrm>
            <a:off x="452248" y="3093403"/>
            <a:ext cx="2061091" cy="248849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996694-CD56-4CD3-9327-CE9FEBC7D190}"/>
              </a:ext>
            </a:extLst>
          </p:cNvPr>
          <p:cNvCxnSpPr>
            <a:cxnSpLocks/>
          </p:cNvCxnSpPr>
          <p:nvPr/>
        </p:nvCxnSpPr>
        <p:spPr>
          <a:xfrm>
            <a:off x="452247" y="3574853"/>
            <a:ext cx="2061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6505C0-F3A9-4261-B34D-62D4A6AED0F3}"/>
              </a:ext>
            </a:extLst>
          </p:cNvPr>
          <p:cNvSpPr txBox="1"/>
          <p:nvPr/>
        </p:nvSpPr>
        <p:spPr>
          <a:xfrm>
            <a:off x="452247" y="3180007"/>
            <a:ext cx="1963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standard_arrival_time</a:t>
            </a:r>
            <a:endParaRPr lang="en-IN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04B032-E3C0-4430-B54E-96365618429D}"/>
              </a:ext>
            </a:extLst>
          </p:cNvPr>
          <p:cNvSpPr txBox="1"/>
          <p:nvPr/>
        </p:nvSpPr>
        <p:spPr>
          <a:xfrm>
            <a:off x="452763" y="3642264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sta_arrival_time</a:t>
            </a:r>
            <a:endParaRPr lang="en-IN" sz="1400" dirty="0"/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F1876C86-A529-4791-B9C8-B2718D518CE9}"/>
              </a:ext>
            </a:extLst>
          </p:cNvPr>
          <p:cNvSpPr/>
          <p:nvPr/>
        </p:nvSpPr>
        <p:spPr>
          <a:xfrm>
            <a:off x="2513339" y="3915183"/>
            <a:ext cx="640080" cy="11113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2A6BB-5F0B-41A7-9748-49DE4A325D53}"/>
              </a:ext>
            </a:extLst>
          </p:cNvPr>
          <p:cNvSpPr txBox="1"/>
          <p:nvPr/>
        </p:nvSpPr>
        <p:spPr>
          <a:xfrm>
            <a:off x="2676365" y="4230633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For-loop</a:t>
            </a:r>
            <a:endParaRPr lang="en-IN" sz="1600" dirty="0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08AF31E-828B-4677-BDE1-81F6357AFC15}"/>
              </a:ext>
            </a:extLst>
          </p:cNvPr>
          <p:cNvSpPr/>
          <p:nvPr/>
        </p:nvSpPr>
        <p:spPr>
          <a:xfrm>
            <a:off x="5555425" y="1907018"/>
            <a:ext cx="2857051" cy="15807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vehi_arrival_time</a:t>
            </a:r>
            <a:r>
              <a:rPr lang="en-US" sz="1200" dirty="0"/>
              <a:t> &gt; </a:t>
            </a:r>
            <a:r>
              <a:rPr lang="en-US" sz="1200" dirty="0" err="1"/>
              <a:t>sta_arrival_time</a:t>
            </a:r>
            <a:endParaRPr lang="en-IN" sz="12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2F03CA4-A00B-4711-8AA3-E304F80F0A86}"/>
              </a:ext>
            </a:extLst>
          </p:cNvPr>
          <p:cNvCxnSpPr>
            <a:cxnSpLocks/>
            <a:stCxn id="4" idx="3"/>
            <a:endCxn id="36" idx="2"/>
          </p:cNvCxnSpPr>
          <p:nvPr/>
        </p:nvCxnSpPr>
        <p:spPr>
          <a:xfrm flipV="1">
            <a:off x="2135887" y="2968013"/>
            <a:ext cx="931233" cy="8152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CFD9BC-0409-4861-AE58-59DF323A63F9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973321" y="3487784"/>
            <a:ext cx="20790" cy="660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0AB030-B80C-4973-B9C6-813FE0A63CB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935663" y="2689625"/>
            <a:ext cx="619762" cy="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FB5FC74-9A0C-4FB6-8174-8D63E404149B}"/>
              </a:ext>
            </a:extLst>
          </p:cNvPr>
          <p:cNvSpPr txBox="1"/>
          <p:nvPr/>
        </p:nvSpPr>
        <p:spPr>
          <a:xfrm>
            <a:off x="6746336" y="36422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  <a:endParaRPr lang="en-IN" sz="16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4261CDC-36FE-407F-9AC6-4FD22A581C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44573" y="1400331"/>
            <a:ext cx="1148796" cy="896298"/>
          </a:xfrm>
          <a:prstGeom prst="bentConnector3">
            <a:avLst>
              <a:gd name="adj1" fmla="val 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Forbidden">
            <a:extLst>
              <a:ext uri="{FF2B5EF4-FFF2-40B4-BE49-F238E27FC236}">
                <a16:creationId xmlns:a16="http://schemas.microsoft.com/office/drawing/2014/main" id="{6FCA99C4-005D-4DF6-8F51-8D8BAA7D0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9204" y="2422878"/>
            <a:ext cx="535832" cy="54513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A01FBEA-288A-4A47-BF2C-775B9A8A66C3}"/>
              </a:ext>
            </a:extLst>
          </p:cNvPr>
          <p:cNvCxnSpPr>
            <a:stCxn id="36" idx="3"/>
          </p:cNvCxnSpPr>
          <p:nvPr/>
        </p:nvCxnSpPr>
        <p:spPr>
          <a:xfrm flipV="1">
            <a:off x="3335036" y="2689625"/>
            <a:ext cx="332724" cy="5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92B9908-CFED-47E5-A825-CC8689036922}"/>
              </a:ext>
            </a:extLst>
          </p:cNvPr>
          <p:cNvSpPr/>
          <p:nvPr/>
        </p:nvSpPr>
        <p:spPr>
          <a:xfrm>
            <a:off x="3663397" y="2520348"/>
            <a:ext cx="1406441" cy="30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Least </a:t>
            </a:r>
            <a:r>
              <a:rPr lang="en-US" sz="1400" dirty="0" err="1"/>
              <a:t>time_diff</a:t>
            </a:r>
            <a:endParaRPr lang="en-IN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8F74ACD-325B-4F31-A17E-EE536F8C4AD7}"/>
              </a:ext>
            </a:extLst>
          </p:cNvPr>
          <p:cNvSpPr/>
          <p:nvPr/>
        </p:nvSpPr>
        <p:spPr>
          <a:xfrm>
            <a:off x="6348481" y="4148076"/>
            <a:ext cx="1249680" cy="379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Early</a:t>
            </a:r>
            <a:endParaRPr lang="en-IN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5B24A31-AACF-4CDC-9065-012E990AEBF5}"/>
              </a:ext>
            </a:extLst>
          </p:cNvPr>
          <p:cNvCxnSpPr>
            <a:cxnSpLocks/>
            <a:stCxn id="16" idx="3"/>
            <a:endCxn id="63" idx="1"/>
          </p:cNvCxnSpPr>
          <p:nvPr/>
        </p:nvCxnSpPr>
        <p:spPr>
          <a:xfrm flipV="1">
            <a:off x="8412476" y="2689625"/>
            <a:ext cx="599320" cy="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08035B2-C8F4-4714-9398-295EAEEA5A42}"/>
              </a:ext>
            </a:extLst>
          </p:cNvPr>
          <p:cNvSpPr/>
          <p:nvPr/>
        </p:nvSpPr>
        <p:spPr>
          <a:xfrm>
            <a:off x="9011796" y="2500049"/>
            <a:ext cx="1249680" cy="379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Delay</a:t>
            </a:r>
            <a:endParaRPr lang="en-IN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035F44F-D471-40AC-9128-5D791A10276E}"/>
              </a:ext>
            </a:extLst>
          </p:cNvPr>
          <p:cNvSpPr txBox="1"/>
          <p:nvPr/>
        </p:nvSpPr>
        <p:spPr>
          <a:xfrm>
            <a:off x="8412476" y="2422878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5171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/>
      <p:bldP spid="10" grpId="0" animBg="1"/>
      <p:bldP spid="12" grpId="0"/>
      <p:bldP spid="13" grpId="0"/>
      <p:bldP spid="14" grpId="0" animBg="1"/>
      <p:bldP spid="15" grpId="0"/>
      <p:bldP spid="16" grpId="0" animBg="1"/>
      <p:bldP spid="27" grpId="0"/>
      <p:bldP spid="50" grpId="0" animBg="1"/>
      <p:bldP spid="57" grpId="0" animBg="1"/>
      <p:bldP spid="63" grpId="0" animBg="1"/>
      <p:bldP spid="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0B1103-3FCC-449F-9CAB-F41B782C93A6}"/>
              </a:ext>
            </a:extLst>
          </p:cNvPr>
          <p:cNvSpPr txBox="1"/>
          <p:nvPr/>
        </p:nvSpPr>
        <p:spPr>
          <a:xfrm>
            <a:off x="829734" y="2721114"/>
            <a:ext cx="7622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DELAY ANALYSIS - VISUALIZATION</a:t>
            </a:r>
            <a:endParaRPr lang="en-IN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801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D5598E-6733-488E-AA1E-0D9224B97D92}"/>
              </a:ext>
            </a:extLst>
          </p:cNvPr>
          <p:cNvSpPr/>
          <p:nvPr/>
        </p:nvSpPr>
        <p:spPr>
          <a:xfrm>
            <a:off x="4328160" y="2155716"/>
            <a:ext cx="1656080" cy="164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CE6B1-6A88-43BD-A702-C56F93BE50FB}"/>
              </a:ext>
            </a:extLst>
          </p:cNvPr>
          <p:cNvSpPr txBox="1"/>
          <p:nvPr/>
        </p:nvSpPr>
        <p:spPr>
          <a:xfrm>
            <a:off x="2819724" y="3854232"/>
            <a:ext cx="50736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+mj-lt"/>
              </a:rPr>
              <a:t>Task 3: </a:t>
            </a:r>
            <a:r>
              <a:rPr lang="en-US" sz="2800" dirty="0">
                <a:solidFill>
                  <a:schemeClr val="accent2"/>
                </a:solidFill>
              </a:rPr>
              <a:t>Arrival Time Prediction</a:t>
            </a:r>
          </a:p>
          <a:p>
            <a:endParaRPr lang="en-IN" sz="28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B143C2D2-6AF6-4487-A665-CD39AB430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7260" y="2569736"/>
            <a:ext cx="817880" cy="81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56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9310D2-7139-4DCB-9DD0-E2FB36F942C5}"/>
              </a:ext>
            </a:extLst>
          </p:cNvPr>
          <p:cNvSpPr txBox="1"/>
          <p:nvPr/>
        </p:nvSpPr>
        <p:spPr>
          <a:xfrm>
            <a:off x="345440" y="335280"/>
            <a:ext cx="5175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TIME-SERIES MODEL WITH LSTM</a:t>
            </a:r>
            <a:endParaRPr lang="en-IN" sz="2800" dirty="0">
              <a:solidFill>
                <a:schemeClr val="accent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8E90D7-A27E-4874-B73F-A837E78DC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6800"/>
            <a:ext cx="1109472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DF0A61-020C-4A16-B281-EA737BCA8BBA}"/>
              </a:ext>
            </a:extLst>
          </p:cNvPr>
          <p:cNvSpPr txBox="1"/>
          <p:nvPr/>
        </p:nvSpPr>
        <p:spPr>
          <a:xfrm>
            <a:off x="416560" y="982583"/>
            <a:ext cx="275267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chemeClr val="accent2"/>
                </a:solidFill>
              </a:rPr>
              <a:t>Many-to-many sequence</a:t>
            </a:r>
          </a:p>
          <a:p>
            <a:pPr marL="342900" indent="-342900">
              <a:buAutoNum type="arabicPeriod"/>
            </a:pPr>
            <a:r>
              <a:rPr lang="en-IN" sz="1600" dirty="0" err="1">
                <a:solidFill>
                  <a:schemeClr val="accent2"/>
                </a:solidFill>
              </a:rPr>
              <a:t>Relu</a:t>
            </a:r>
            <a:r>
              <a:rPr lang="en-IN" sz="1600" dirty="0">
                <a:solidFill>
                  <a:schemeClr val="accent2"/>
                </a:solidFill>
              </a:rPr>
              <a:t> activation </a:t>
            </a:r>
          </a:p>
          <a:p>
            <a:pPr marL="342900" indent="-342900">
              <a:buAutoNum type="arabicPeriod"/>
            </a:pPr>
            <a:r>
              <a:rPr lang="en-IN" sz="1600" dirty="0">
                <a:solidFill>
                  <a:schemeClr val="accent2"/>
                </a:solidFill>
              </a:rPr>
              <a:t>Dropout layer</a:t>
            </a:r>
          </a:p>
          <a:p>
            <a:pPr marL="342900" indent="-342900">
              <a:buAutoNum type="arabicPeriod"/>
            </a:pPr>
            <a:r>
              <a:rPr lang="en-IN" sz="1600" dirty="0">
                <a:solidFill>
                  <a:schemeClr val="accent2"/>
                </a:solidFill>
              </a:rPr>
              <a:t>Logarithmic RMSE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828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C5FD5F-45E0-4C3D-9B50-A901E87B9E13}"/>
              </a:ext>
            </a:extLst>
          </p:cNvPr>
          <p:cNvSpPr txBox="1"/>
          <p:nvPr/>
        </p:nvSpPr>
        <p:spPr>
          <a:xfrm>
            <a:off x="345440" y="335280"/>
            <a:ext cx="3424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FEATURE SELECTION</a:t>
            </a:r>
            <a:endParaRPr lang="en-IN" sz="2800" dirty="0">
              <a:solidFill>
                <a:schemeClr val="accent2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25D2001-47EB-48F8-B74C-5EC6A5610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1021060"/>
            <a:ext cx="3940491" cy="29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0160887A-E59C-42FE-A909-B7505E36A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31" y="1021060"/>
            <a:ext cx="5305109" cy="29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F074138C-8D7D-43E9-BEF2-93F560108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370090"/>
            <a:ext cx="9181465" cy="132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30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28AD965D-F45B-4B06-876E-90B6EB1C4AD7}"/>
              </a:ext>
            </a:extLst>
          </p:cNvPr>
          <p:cNvSpPr/>
          <p:nvPr/>
        </p:nvSpPr>
        <p:spPr>
          <a:xfrm>
            <a:off x="5267960" y="4211320"/>
            <a:ext cx="1656080" cy="164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C68E8C-DD70-42EC-A579-0161AB8B83A1}"/>
              </a:ext>
            </a:extLst>
          </p:cNvPr>
          <p:cNvSpPr/>
          <p:nvPr/>
        </p:nvSpPr>
        <p:spPr>
          <a:xfrm>
            <a:off x="1684896" y="4211320"/>
            <a:ext cx="1656080" cy="164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9E199A-87F7-4323-A54B-E5952672ADCB}"/>
              </a:ext>
            </a:extLst>
          </p:cNvPr>
          <p:cNvSpPr/>
          <p:nvPr/>
        </p:nvSpPr>
        <p:spPr>
          <a:xfrm>
            <a:off x="5132397" y="1582420"/>
            <a:ext cx="1656080" cy="164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12A6BCB-E631-4163-ADCD-00CBE961AC74}"/>
              </a:ext>
            </a:extLst>
          </p:cNvPr>
          <p:cNvSpPr/>
          <p:nvPr/>
        </p:nvSpPr>
        <p:spPr>
          <a:xfrm>
            <a:off x="1684896" y="1576596"/>
            <a:ext cx="1656080" cy="164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490A9-8802-4B97-87E2-82B61C97A50D}"/>
              </a:ext>
            </a:extLst>
          </p:cNvPr>
          <p:cNvSpPr txBox="1"/>
          <p:nvPr/>
        </p:nvSpPr>
        <p:spPr>
          <a:xfrm>
            <a:off x="731392" y="599440"/>
            <a:ext cx="1122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TASKS</a:t>
            </a:r>
            <a:endParaRPr lang="en-IN" sz="2800" dirty="0">
              <a:solidFill>
                <a:schemeClr val="accent2"/>
              </a:solidFill>
            </a:endParaRPr>
          </a:p>
        </p:txBody>
      </p:sp>
      <p:pic>
        <p:nvPicPr>
          <p:cNvPr id="6" name="Graphic 5" descr="Bar graph with upward trend">
            <a:extLst>
              <a:ext uri="{FF2B5EF4-FFF2-40B4-BE49-F238E27FC236}">
                <a16:creationId xmlns:a16="http://schemas.microsoft.com/office/drawing/2014/main" id="{9B9D767C-EF06-4C7B-AB81-6F33EDF84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0656" y="2056656"/>
            <a:ext cx="828040" cy="828040"/>
          </a:xfrm>
          <a:prstGeom prst="rect">
            <a:avLst/>
          </a:prstGeom>
        </p:spPr>
      </p:pic>
      <p:pic>
        <p:nvPicPr>
          <p:cNvPr id="8" name="Graphic 7" descr="Statistics">
            <a:extLst>
              <a:ext uri="{FF2B5EF4-FFF2-40B4-BE49-F238E27FC236}">
                <a16:creationId xmlns:a16="http://schemas.microsoft.com/office/drawing/2014/main" id="{7F2C4CEC-DAFD-45C0-AE64-E3F12145B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3429" y="1993900"/>
            <a:ext cx="822960" cy="822960"/>
          </a:xfrm>
          <a:prstGeom prst="rect">
            <a:avLst/>
          </a:prstGeom>
        </p:spPr>
      </p:pic>
      <p:pic>
        <p:nvPicPr>
          <p:cNvPr id="10" name="Graphic 9" descr="Stopwatch">
            <a:extLst>
              <a:ext uri="{FF2B5EF4-FFF2-40B4-BE49-F238E27FC236}">
                <a16:creationId xmlns:a16="http://schemas.microsoft.com/office/drawing/2014/main" id="{8BC81C01-61EA-478C-8B26-5581565F03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1296" y="4579620"/>
            <a:ext cx="817880" cy="817880"/>
          </a:xfrm>
          <a:prstGeom prst="rect">
            <a:avLst/>
          </a:prstGeom>
        </p:spPr>
      </p:pic>
      <p:pic>
        <p:nvPicPr>
          <p:cNvPr id="12" name="Graphic 11" descr="Bus">
            <a:extLst>
              <a:ext uri="{FF2B5EF4-FFF2-40B4-BE49-F238E27FC236}">
                <a16:creationId xmlns:a16="http://schemas.microsoft.com/office/drawing/2014/main" id="{82AD316A-4329-4941-A4DD-3BED2ACC10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73420" y="4343400"/>
            <a:ext cx="645160" cy="645160"/>
          </a:xfrm>
          <a:prstGeom prst="rect">
            <a:avLst/>
          </a:prstGeom>
        </p:spPr>
      </p:pic>
      <p:pic>
        <p:nvPicPr>
          <p:cNvPr id="14" name="Graphic 13" descr="Streetcar">
            <a:extLst>
              <a:ext uri="{FF2B5EF4-FFF2-40B4-BE49-F238E27FC236}">
                <a16:creationId xmlns:a16="http://schemas.microsoft.com/office/drawing/2014/main" id="{6EEC53BB-A30B-4D2E-B590-8C6639F7E8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88380" y="4879340"/>
            <a:ext cx="645160" cy="645160"/>
          </a:xfrm>
          <a:prstGeom prst="rect">
            <a:avLst/>
          </a:prstGeom>
        </p:spPr>
      </p:pic>
      <p:pic>
        <p:nvPicPr>
          <p:cNvPr id="16" name="Graphic 15" descr="Train">
            <a:extLst>
              <a:ext uri="{FF2B5EF4-FFF2-40B4-BE49-F238E27FC236}">
                <a16:creationId xmlns:a16="http://schemas.microsoft.com/office/drawing/2014/main" id="{D43B3736-DC27-4A8C-A232-1E8EC34C16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26912" y="4958080"/>
            <a:ext cx="645160" cy="6451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61E020B-C71D-4782-91DA-C714F00D01BE}"/>
              </a:ext>
            </a:extLst>
          </p:cNvPr>
          <p:cNvSpPr txBox="1"/>
          <p:nvPr/>
        </p:nvSpPr>
        <p:spPr>
          <a:xfrm>
            <a:off x="1481181" y="3270776"/>
            <a:ext cx="2149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Task 1:Speed Analysis</a:t>
            </a:r>
            <a:endParaRPr lang="en-IN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19554B-4547-4D5B-A2B3-D0B17861D548}"/>
              </a:ext>
            </a:extLst>
          </p:cNvPr>
          <p:cNvSpPr txBox="1"/>
          <p:nvPr/>
        </p:nvSpPr>
        <p:spPr>
          <a:xfrm>
            <a:off x="4886260" y="3303806"/>
            <a:ext cx="2392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Task 2:Delay Analysis</a:t>
            </a:r>
            <a:endParaRPr lang="en-IN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213DC7-47D0-40FE-8D9C-BFFC21A000E0}"/>
              </a:ext>
            </a:extLst>
          </p:cNvPr>
          <p:cNvSpPr txBox="1"/>
          <p:nvPr/>
        </p:nvSpPr>
        <p:spPr>
          <a:xfrm>
            <a:off x="1179408" y="5893395"/>
            <a:ext cx="3128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Task 3:Arrival Time Prediction</a:t>
            </a:r>
          </a:p>
          <a:p>
            <a:endParaRPr lang="en-IN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D59C4-5CBC-4F09-8B9E-D70557193B1C}"/>
              </a:ext>
            </a:extLst>
          </p:cNvPr>
          <p:cNvSpPr txBox="1"/>
          <p:nvPr/>
        </p:nvSpPr>
        <p:spPr>
          <a:xfrm>
            <a:off x="4755732" y="5893395"/>
            <a:ext cx="3128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Task 4:Mode of Transportation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9821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19" grpId="0" animBg="1"/>
      <p:bldP spid="17" grpId="0" animBg="1"/>
      <p:bldP spid="21" grpId="0"/>
      <p:bldP spid="22" grpId="0"/>
      <p:bldP spid="23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9310D2-7139-4DCB-9DD0-E2FB36F942C5}"/>
              </a:ext>
            </a:extLst>
          </p:cNvPr>
          <p:cNvSpPr txBox="1"/>
          <p:nvPr/>
        </p:nvSpPr>
        <p:spPr>
          <a:xfrm>
            <a:off x="345440" y="335280"/>
            <a:ext cx="5175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TIME-SERIES MODEL WITH LSTM</a:t>
            </a:r>
            <a:endParaRPr lang="en-IN" sz="2800" dirty="0">
              <a:solidFill>
                <a:schemeClr val="accent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8E90D7-A27E-4874-B73F-A837E78DC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6800"/>
            <a:ext cx="1109472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DF0A61-020C-4A16-B281-EA737BCA8BBA}"/>
              </a:ext>
            </a:extLst>
          </p:cNvPr>
          <p:cNvSpPr txBox="1"/>
          <p:nvPr/>
        </p:nvSpPr>
        <p:spPr>
          <a:xfrm>
            <a:off x="416560" y="982583"/>
            <a:ext cx="275267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chemeClr val="accent2"/>
                </a:solidFill>
              </a:rPr>
              <a:t>Many-to-many sequence</a:t>
            </a:r>
          </a:p>
          <a:p>
            <a:pPr marL="342900" indent="-342900">
              <a:buAutoNum type="arabicPeriod"/>
            </a:pPr>
            <a:r>
              <a:rPr lang="en-IN" sz="1600" dirty="0" err="1">
                <a:solidFill>
                  <a:schemeClr val="accent2"/>
                </a:solidFill>
              </a:rPr>
              <a:t>Relu</a:t>
            </a:r>
            <a:r>
              <a:rPr lang="en-IN" sz="1600" dirty="0">
                <a:solidFill>
                  <a:schemeClr val="accent2"/>
                </a:solidFill>
              </a:rPr>
              <a:t> activation </a:t>
            </a:r>
          </a:p>
          <a:p>
            <a:pPr marL="342900" indent="-342900">
              <a:buAutoNum type="arabicPeriod"/>
            </a:pPr>
            <a:r>
              <a:rPr lang="en-IN" sz="1600" dirty="0">
                <a:solidFill>
                  <a:schemeClr val="accent2"/>
                </a:solidFill>
              </a:rPr>
              <a:t>Dropout layer</a:t>
            </a:r>
          </a:p>
          <a:p>
            <a:pPr marL="342900" indent="-342900">
              <a:buAutoNum type="arabicPeriod"/>
            </a:pPr>
            <a:r>
              <a:rPr lang="en-IN" sz="1600" dirty="0">
                <a:solidFill>
                  <a:schemeClr val="accent2"/>
                </a:solidFill>
              </a:rPr>
              <a:t>Logarithmic RMSE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177202-51FD-4747-BD7A-410D8EC81253}"/>
              </a:ext>
            </a:extLst>
          </p:cNvPr>
          <p:cNvSpPr/>
          <p:nvPr/>
        </p:nvSpPr>
        <p:spPr>
          <a:xfrm>
            <a:off x="1463040" y="4886960"/>
            <a:ext cx="1140460" cy="1788160"/>
          </a:xfrm>
          <a:prstGeom prst="roundRect">
            <a:avLst/>
          </a:prstGeom>
          <a:solidFill>
            <a:srgbClr val="AADE87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A36DC7-468F-41BE-8AA9-F77CC05FAB91}"/>
              </a:ext>
            </a:extLst>
          </p:cNvPr>
          <p:cNvSpPr/>
          <p:nvPr/>
        </p:nvSpPr>
        <p:spPr>
          <a:xfrm>
            <a:off x="5036820" y="4886960"/>
            <a:ext cx="1140460" cy="1788160"/>
          </a:xfrm>
          <a:prstGeom prst="roundRect">
            <a:avLst/>
          </a:prstGeom>
          <a:solidFill>
            <a:srgbClr val="AADE87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0B1D5C-177B-4655-9A5A-F2C1A1A386D4}"/>
              </a:ext>
            </a:extLst>
          </p:cNvPr>
          <p:cNvSpPr/>
          <p:nvPr/>
        </p:nvSpPr>
        <p:spPr>
          <a:xfrm>
            <a:off x="6671310" y="4886960"/>
            <a:ext cx="1151890" cy="1788160"/>
          </a:xfrm>
          <a:prstGeom prst="roundRect">
            <a:avLst/>
          </a:prstGeom>
          <a:solidFill>
            <a:srgbClr val="AADE87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C562D1-7F66-4A75-8C01-1C57343F105A}"/>
              </a:ext>
            </a:extLst>
          </p:cNvPr>
          <p:cNvSpPr/>
          <p:nvPr/>
        </p:nvSpPr>
        <p:spPr>
          <a:xfrm>
            <a:off x="8205470" y="4886960"/>
            <a:ext cx="1151890" cy="1788160"/>
          </a:xfrm>
          <a:prstGeom prst="roundRect">
            <a:avLst/>
          </a:prstGeom>
          <a:solidFill>
            <a:srgbClr val="AADE87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76F58-EE7E-4F98-AFE8-AD92478F7BFE}"/>
              </a:ext>
            </a:extLst>
          </p:cNvPr>
          <p:cNvSpPr txBox="1"/>
          <p:nvPr/>
        </p:nvSpPr>
        <p:spPr>
          <a:xfrm>
            <a:off x="5015230" y="5169334"/>
            <a:ext cx="1480820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PointId:9600</a:t>
            </a:r>
          </a:p>
          <a:p>
            <a:r>
              <a:rPr lang="en-US" sz="1050" dirty="0"/>
              <a:t>NextPointId:3017</a:t>
            </a:r>
          </a:p>
          <a:p>
            <a:r>
              <a:rPr lang="en-US" sz="1050" dirty="0"/>
              <a:t>.</a:t>
            </a:r>
          </a:p>
          <a:p>
            <a:r>
              <a:rPr lang="en-US" sz="1050" dirty="0"/>
              <a:t>.</a:t>
            </a:r>
          </a:p>
          <a:p>
            <a:r>
              <a:rPr lang="en-US" sz="1050" dirty="0"/>
              <a:t>.</a:t>
            </a:r>
          </a:p>
          <a:p>
            <a:r>
              <a:rPr lang="en-US" sz="1050" dirty="0"/>
              <a:t>hourphase:7</a:t>
            </a:r>
          </a:p>
          <a:p>
            <a:r>
              <a:rPr lang="en-US" sz="1050" dirty="0"/>
              <a:t>distance:900</a:t>
            </a:r>
            <a:endParaRPr lang="en-IN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CFAC60-002E-4D79-9C7F-90FC77F14F33}"/>
              </a:ext>
            </a:extLst>
          </p:cNvPr>
          <p:cNvSpPr txBox="1"/>
          <p:nvPr/>
        </p:nvSpPr>
        <p:spPr>
          <a:xfrm>
            <a:off x="6645910" y="5187548"/>
            <a:ext cx="1480820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PointId:3017</a:t>
            </a:r>
          </a:p>
          <a:p>
            <a:r>
              <a:rPr lang="en-US" sz="1050" dirty="0"/>
              <a:t>NextPointId:5048</a:t>
            </a:r>
          </a:p>
          <a:p>
            <a:r>
              <a:rPr lang="en-US" sz="1050" dirty="0"/>
              <a:t>.</a:t>
            </a:r>
          </a:p>
          <a:p>
            <a:r>
              <a:rPr lang="en-US" sz="1050" dirty="0"/>
              <a:t>.</a:t>
            </a:r>
          </a:p>
          <a:p>
            <a:r>
              <a:rPr lang="en-US" sz="1050" dirty="0"/>
              <a:t>.</a:t>
            </a:r>
          </a:p>
          <a:p>
            <a:r>
              <a:rPr lang="en-US" sz="1050" dirty="0"/>
              <a:t>hourphase:7</a:t>
            </a:r>
          </a:p>
          <a:p>
            <a:r>
              <a:rPr lang="en-US" sz="1050" dirty="0"/>
              <a:t>distance:1100</a:t>
            </a:r>
            <a:endParaRPr lang="en-IN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96E9F-9F58-4F08-90B8-63BB9EAFA273}"/>
              </a:ext>
            </a:extLst>
          </p:cNvPr>
          <p:cNvSpPr txBox="1"/>
          <p:nvPr/>
        </p:nvSpPr>
        <p:spPr>
          <a:xfrm>
            <a:off x="8205470" y="5169334"/>
            <a:ext cx="1480820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PointId:5048</a:t>
            </a:r>
          </a:p>
          <a:p>
            <a:r>
              <a:rPr lang="en-US" sz="1050" dirty="0"/>
              <a:t>NextPointId:2695</a:t>
            </a:r>
          </a:p>
          <a:p>
            <a:r>
              <a:rPr lang="en-US" sz="1050" dirty="0"/>
              <a:t>.</a:t>
            </a:r>
          </a:p>
          <a:p>
            <a:r>
              <a:rPr lang="en-US" sz="1050" dirty="0"/>
              <a:t>.</a:t>
            </a:r>
          </a:p>
          <a:p>
            <a:r>
              <a:rPr lang="en-US" sz="1050" dirty="0"/>
              <a:t>.</a:t>
            </a:r>
          </a:p>
          <a:p>
            <a:r>
              <a:rPr lang="en-US" sz="1050" dirty="0"/>
              <a:t>hourphase:7</a:t>
            </a:r>
          </a:p>
          <a:p>
            <a:r>
              <a:rPr lang="en-US" sz="1050" dirty="0"/>
              <a:t>distance:880</a:t>
            </a:r>
            <a:endParaRPr lang="en-IN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074B83-EAD2-447D-BA72-86972FB54030}"/>
              </a:ext>
            </a:extLst>
          </p:cNvPr>
          <p:cNvSpPr txBox="1"/>
          <p:nvPr/>
        </p:nvSpPr>
        <p:spPr>
          <a:xfrm>
            <a:off x="1504950" y="5169334"/>
            <a:ext cx="1480820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PointId:</a:t>
            </a:r>
          </a:p>
          <a:p>
            <a:r>
              <a:rPr lang="en-US" sz="1050" dirty="0"/>
              <a:t>NextPointId:</a:t>
            </a:r>
          </a:p>
          <a:p>
            <a:r>
              <a:rPr lang="en-US" sz="1050" dirty="0"/>
              <a:t>.</a:t>
            </a:r>
          </a:p>
          <a:p>
            <a:r>
              <a:rPr lang="en-US" sz="1050" dirty="0"/>
              <a:t>.</a:t>
            </a:r>
          </a:p>
          <a:p>
            <a:r>
              <a:rPr lang="en-US" sz="1050" dirty="0"/>
              <a:t>.</a:t>
            </a:r>
          </a:p>
          <a:p>
            <a:r>
              <a:rPr lang="en-US" sz="1050" dirty="0"/>
              <a:t>hourphase:</a:t>
            </a:r>
          </a:p>
          <a:p>
            <a:r>
              <a:rPr lang="en-US" sz="1050" dirty="0"/>
              <a:t>distance:</a:t>
            </a:r>
            <a:endParaRPr lang="en-IN" sz="105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86B857-1A43-4C61-B749-5BA887B6F216}"/>
              </a:ext>
            </a:extLst>
          </p:cNvPr>
          <p:cNvSpPr/>
          <p:nvPr/>
        </p:nvSpPr>
        <p:spPr>
          <a:xfrm>
            <a:off x="1727200" y="2619174"/>
            <a:ext cx="876300" cy="809826"/>
          </a:xfrm>
          <a:prstGeom prst="ellipse">
            <a:avLst/>
          </a:prstGeom>
          <a:solidFill>
            <a:srgbClr val="E9AFC6"/>
          </a:solidFill>
          <a:ln>
            <a:solidFill>
              <a:srgbClr val="C344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DD3088-0809-4C1B-89FC-8AAE8AF7EC54}"/>
              </a:ext>
            </a:extLst>
          </p:cNvPr>
          <p:cNvSpPr/>
          <p:nvPr/>
        </p:nvSpPr>
        <p:spPr>
          <a:xfrm>
            <a:off x="8507730" y="2619174"/>
            <a:ext cx="876300" cy="809826"/>
          </a:xfrm>
          <a:prstGeom prst="ellipse">
            <a:avLst/>
          </a:prstGeom>
          <a:solidFill>
            <a:srgbClr val="E9AFC6"/>
          </a:solidFill>
          <a:ln>
            <a:solidFill>
              <a:srgbClr val="C344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1467C5C-8BB4-4E4B-B646-53DFD852B205}"/>
              </a:ext>
            </a:extLst>
          </p:cNvPr>
          <p:cNvSpPr/>
          <p:nvPr/>
        </p:nvSpPr>
        <p:spPr>
          <a:xfrm>
            <a:off x="6949440" y="2598834"/>
            <a:ext cx="876300" cy="809826"/>
          </a:xfrm>
          <a:prstGeom prst="ellipse">
            <a:avLst/>
          </a:prstGeom>
          <a:solidFill>
            <a:srgbClr val="E9AFC6"/>
          </a:solidFill>
          <a:ln>
            <a:solidFill>
              <a:srgbClr val="C344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C10699D-C427-4900-A5A5-BE1A5A32659F}"/>
              </a:ext>
            </a:extLst>
          </p:cNvPr>
          <p:cNvSpPr/>
          <p:nvPr/>
        </p:nvSpPr>
        <p:spPr>
          <a:xfrm>
            <a:off x="5394960" y="2598834"/>
            <a:ext cx="876300" cy="809826"/>
          </a:xfrm>
          <a:prstGeom prst="ellipse">
            <a:avLst/>
          </a:prstGeom>
          <a:solidFill>
            <a:srgbClr val="E9AFC6"/>
          </a:solidFill>
          <a:ln>
            <a:solidFill>
              <a:srgbClr val="C344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DDE2E-BB5E-4000-AEB0-2107E7F12DFE}"/>
              </a:ext>
            </a:extLst>
          </p:cNvPr>
          <p:cNvSpPr txBox="1"/>
          <p:nvPr/>
        </p:nvSpPr>
        <p:spPr>
          <a:xfrm>
            <a:off x="1769405" y="2897129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time_diff</a:t>
            </a:r>
            <a:endParaRPr lang="en-IN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406E34-9CA3-46F3-A087-FC6CFA2116E5}"/>
              </a:ext>
            </a:extLst>
          </p:cNvPr>
          <p:cNvSpPr txBox="1"/>
          <p:nvPr/>
        </p:nvSpPr>
        <p:spPr>
          <a:xfrm>
            <a:off x="5362968" y="2876789"/>
            <a:ext cx="9364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time_diff:93</a:t>
            </a:r>
            <a:endParaRPr lang="en-IN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60EA5-D084-4BBE-83C0-747EE7987F96}"/>
              </a:ext>
            </a:extLst>
          </p:cNvPr>
          <p:cNvSpPr txBox="1"/>
          <p:nvPr/>
        </p:nvSpPr>
        <p:spPr>
          <a:xfrm>
            <a:off x="6875832" y="2876789"/>
            <a:ext cx="10070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time_diff:121</a:t>
            </a:r>
            <a:endParaRPr lang="en-IN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83EEE1-BF52-4125-A1A3-AA40E9E6D710}"/>
              </a:ext>
            </a:extLst>
          </p:cNvPr>
          <p:cNvSpPr txBox="1"/>
          <p:nvPr/>
        </p:nvSpPr>
        <p:spPr>
          <a:xfrm>
            <a:off x="8436611" y="2897129"/>
            <a:ext cx="10070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time_diff:187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2522717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6DEF29-1327-42FB-B420-8ED6642D50C0}"/>
              </a:ext>
            </a:extLst>
          </p:cNvPr>
          <p:cNvSpPr txBox="1"/>
          <p:nvPr/>
        </p:nvSpPr>
        <p:spPr>
          <a:xfrm>
            <a:off x="508000" y="416560"/>
            <a:ext cx="3775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MODEL ARCHITECTURE</a:t>
            </a:r>
            <a:endParaRPr lang="en-IN" sz="2800" dirty="0">
              <a:solidFill>
                <a:schemeClr val="accent2"/>
              </a:solidFill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DC1C878-139A-4080-AAA0-65CD9DAEA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9" y="1042989"/>
            <a:ext cx="4872672" cy="238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534F99E8-DC32-4C2D-AE8E-43E9BA068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1" y="3532210"/>
            <a:ext cx="4561840" cy="322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D16DA0FC-5AE7-42CA-88F7-1FD7843EA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81" y="182880"/>
            <a:ext cx="4048125" cy="657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130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D02EEF-817D-4C22-B2EE-51480FCD01BC}"/>
              </a:ext>
            </a:extLst>
          </p:cNvPr>
          <p:cNvSpPr txBox="1"/>
          <p:nvPr/>
        </p:nvSpPr>
        <p:spPr>
          <a:xfrm>
            <a:off x="508000" y="416560"/>
            <a:ext cx="2889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MODEL TRAINING</a:t>
            </a:r>
            <a:endParaRPr lang="en-IN" sz="2800" dirty="0">
              <a:solidFill>
                <a:schemeClr val="accent2"/>
              </a:solidFill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8CC404C-EC2C-4A0B-A7A0-1EE3B7FCB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163300"/>
            <a:ext cx="88773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006A2AC1-73EB-4199-9CEF-955E4307A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480" y="3241019"/>
            <a:ext cx="4287520" cy="311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371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F1B260-49C3-4BCD-86BB-549AD1FA61EB}"/>
              </a:ext>
            </a:extLst>
          </p:cNvPr>
          <p:cNvSpPr txBox="1"/>
          <p:nvPr/>
        </p:nvSpPr>
        <p:spPr>
          <a:xfrm>
            <a:off x="508000" y="416560"/>
            <a:ext cx="2524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Result Analysis</a:t>
            </a:r>
            <a:endParaRPr lang="en-IN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76C070-94DE-46D9-AEB0-DCD864793D51}"/>
              </a:ext>
            </a:extLst>
          </p:cNvPr>
          <p:cNvSpPr txBox="1"/>
          <p:nvPr/>
        </p:nvSpPr>
        <p:spPr>
          <a:xfrm>
            <a:off x="508000" y="1020356"/>
            <a:ext cx="7810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Test root mean squared error -  </a:t>
            </a:r>
            <a:r>
              <a:rPr lang="en-US" sz="18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38.4304391625181</a:t>
            </a:r>
            <a:endParaRPr lang="en-US" b="1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CB894FA6-21A7-47AA-9B61-9D45963A6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24262"/>
            <a:ext cx="6177281" cy="432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4C205383-9C53-40F4-99B3-CEEC7128B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24262"/>
            <a:ext cx="5866447" cy="432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E2E82E-6616-429F-8A54-AAA0ECB11BFD}"/>
              </a:ext>
            </a:extLst>
          </p:cNvPr>
          <p:cNvSpPr txBox="1"/>
          <p:nvPr/>
        </p:nvSpPr>
        <p:spPr>
          <a:xfrm>
            <a:off x="525780" y="1562597"/>
            <a:ext cx="5168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1" i="0" u="sng" dirty="0">
                <a:solidFill>
                  <a:srgbClr val="000000"/>
                </a:solidFill>
                <a:effectLst/>
                <a:latin typeface="+mj-lt"/>
              </a:rPr>
              <a:t>Average Root Mean Square Error per line ID</a:t>
            </a:r>
            <a:r>
              <a:rPr lang="en-US" sz="16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1600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5003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940B9344-1410-486B-AEE1-2D429AE19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7840"/>
            <a:ext cx="6096000" cy="509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E5A9F3E0-99F9-4F18-8717-DFA81F6DA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080" y="1767840"/>
            <a:ext cx="5963920" cy="509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176F8B-9D8B-430B-8373-DBE21721C804}"/>
              </a:ext>
            </a:extLst>
          </p:cNvPr>
          <p:cNvSpPr txBox="1"/>
          <p:nvPr/>
        </p:nvSpPr>
        <p:spPr>
          <a:xfrm>
            <a:off x="561340" y="843895"/>
            <a:ext cx="61010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1" i="0" u="sng" dirty="0">
                <a:solidFill>
                  <a:srgbClr val="000000"/>
                </a:solidFill>
                <a:effectLst/>
                <a:latin typeface="+mj-lt"/>
              </a:rPr>
              <a:t>Average time prediction Plots w.r.t each hour</a:t>
            </a:r>
            <a:endParaRPr lang="en-US" sz="1600" b="0" dirty="0">
              <a:effectLst/>
              <a:latin typeface="+mj-lt"/>
            </a:endParaRPr>
          </a:p>
          <a:p>
            <a:br>
              <a:rPr lang="en-US" sz="1600" dirty="0">
                <a:latin typeface="+mj-lt"/>
              </a:rPr>
            </a:br>
            <a:endParaRPr lang="en-IN" sz="1600" dirty="0">
              <a:latin typeface="+mj-lt"/>
            </a:endParaRP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69810746-6049-40B3-9D79-D52336158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" y="6003945"/>
            <a:ext cx="1345248" cy="57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>
            <a:extLst>
              <a:ext uri="{FF2B5EF4-FFF2-40B4-BE49-F238E27FC236}">
                <a16:creationId xmlns:a16="http://schemas.microsoft.com/office/drawing/2014/main" id="{DEA12715-4A1D-452C-AFD9-33DA875BD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978" y="6003945"/>
            <a:ext cx="1375727" cy="5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A321EB-4B06-44A6-A0CE-F3944C71C949}"/>
              </a:ext>
            </a:extLst>
          </p:cNvPr>
          <p:cNvSpPr txBox="1"/>
          <p:nvPr/>
        </p:nvSpPr>
        <p:spPr>
          <a:xfrm>
            <a:off x="365760" y="1352034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LineId</a:t>
            </a:r>
            <a:r>
              <a:rPr lang="en-US" dirty="0"/>
              <a:t> - 71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7681D-5897-49BC-BFC3-22C6522E8E66}"/>
              </a:ext>
            </a:extLst>
          </p:cNvPr>
          <p:cNvSpPr txBox="1"/>
          <p:nvPr/>
        </p:nvSpPr>
        <p:spPr>
          <a:xfrm>
            <a:off x="6512560" y="141139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LineId</a:t>
            </a:r>
            <a:r>
              <a:rPr lang="en-US" dirty="0"/>
              <a:t> - 4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182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F176F8B-9D8B-430B-8373-DBE21721C804}"/>
              </a:ext>
            </a:extLst>
          </p:cNvPr>
          <p:cNvSpPr txBox="1"/>
          <p:nvPr/>
        </p:nvSpPr>
        <p:spPr>
          <a:xfrm>
            <a:off x="561340" y="854055"/>
            <a:ext cx="6101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1" i="0" u="sng" dirty="0">
                <a:solidFill>
                  <a:srgbClr val="000000"/>
                </a:solidFill>
                <a:effectLst/>
                <a:latin typeface="+mj-lt"/>
              </a:rPr>
              <a:t>Average time prediction Plots w.r.t each line</a:t>
            </a:r>
            <a:br>
              <a:rPr lang="en-US" sz="1600" dirty="0">
                <a:latin typeface="+mj-lt"/>
              </a:rPr>
            </a:br>
            <a:endParaRPr lang="en-IN" sz="1600" dirty="0">
              <a:latin typeface="+mj-lt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F403CA74-145A-4997-87A9-19B72EC4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5440"/>
            <a:ext cx="6096000" cy="524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7F930410-6FA7-439A-B3EC-9946821DC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1615440"/>
            <a:ext cx="5943601" cy="524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481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407CE5-A496-4DC7-BAA7-78D66E78DBC1}"/>
              </a:ext>
            </a:extLst>
          </p:cNvPr>
          <p:cNvSpPr txBox="1"/>
          <p:nvPr/>
        </p:nvSpPr>
        <p:spPr>
          <a:xfrm>
            <a:off x="510540" y="714494"/>
            <a:ext cx="61010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i="0" u="sng" dirty="0">
                <a:solidFill>
                  <a:srgbClr val="000000"/>
                </a:solidFill>
                <a:effectLst/>
                <a:latin typeface="+mj-lt"/>
              </a:rPr>
              <a:t>Prediction Dataframe </a:t>
            </a:r>
            <a:endParaRPr lang="en-IN" sz="1600" dirty="0">
              <a:latin typeface="+mj-lt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2C286FD7-0C0C-4B6D-8A98-79DF228E2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4" y="1676400"/>
            <a:ext cx="4323714" cy="395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73872687-1A9C-436E-B6E2-5A1A5FEBF7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FB41EDFE-F9B3-429E-9A55-8001C983A4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F51AD6-941B-400F-9B68-333E2E2FC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840" y="2428875"/>
            <a:ext cx="7630160" cy="20002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D2DA63-F4D9-47FA-B2C6-4265E7CB4B80}"/>
              </a:ext>
            </a:extLst>
          </p:cNvPr>
          <p:cNvSpPr/>
          <p:nvPr/>
        </p:nvSpPr>
        <p:spPr>
          <a:xfrm>
            <a:off x="8976360" y="2428874"/>
            <a:ext cx="619760" cy="21228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B7414-B769-45C2-ADCF-739AF79C2F94}"/>
              </a:ext>
            </a:extLst>
          </p:cNvPr>
          <p:cNvSpPr/>
          <p:nvPr/>
        </p:nvSpPr>
        <p:spPr>
          <a:xfrm>
            <a:off x="11557000" y="2428873"/>
            <a:ext cx="619760" cy="21228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926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01CE9E-1BE5-4F73-97FF-47F66E0AA814}"/>
              </a:ext>
            </a:extLst>
          </p:cNvPr>
          <p:cNvSpPr/>
          <p:nvPr/>
        </p:nvSpPr>
        <p:spPr>
          <a:xfrm>
            <a:off x="4328160" y="2155716"/>
            <a:ext cx="1656080" cy="164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EC3B0-8617-4681-B4F4-E70CEFB375C0}"/>
              </a:ext>
            </a:extLst>
          </p:cNvPr>
          <p:cNvSpPr txBox="1"/>
          <p:nvPr/>
        </p:nvSpPr>
        <p:spPr>
          <a:xfrm>
            <a:off x="2819724" y="3854232"/>
            <a:ext cx="51114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+mj-lt"/>
              </a:rPr>
              <a:t>Task 4: </a:t>
            </a:r>
            <a:r>
              <a:rPr lang="en-US" sz="2800" dirty="0">
                <a:solidFill>
                  <a:schemeClr val="accent2"/>
                </a:solidFill>
              </a:rPr>
              <a:t>Mode of Transportation</a:t>
            </a:r>
          </a:p>
          <a:p>
            <a:endParaRPr lang="en-IN" sz="28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7" name="Graphic 6" descr="Bus">
            <a:extLst>
              <a:ext uri="{FF2B5EF4-FFF2-40B4-BE49-F238E27FC236}">
                <a16:creationId xmlns:a16="http://schemas.microsoft.com/office/drawing/2014/main" id="{5EC9C804-5CDA-454B-846F-2C53B088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1752" y="2319605"/>
            <a:ext cx="645160" cy="645160"/>
          </a:xfrm>
          <a:prstGeom prst="rect">
            <a:avLst/>
          </a:prstGeom>
        </p:spPr>
      </p:pic>
      <p:pic>
        <p:nvPicPr>
          <p:cNvPr id="8" name="Graphic 7" descr="Streetcar">
            <a:extLst>
              <a:ext uri="{FF2B5EF4-FFF2-40B4-BE49-F238E27FC236}">
                <a16:creationId xmlns:a16="http://schemas.microsoft.com/office/drawing/2014/main" id="{E8B27D87-4C60-4CB3-B4C1-ABA90D6DE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6712" y="2867660"/>
            <a:ext cx="645160" cy="645160"/>
          </a:xfrm>
          <a:prstGeom prst="rect">
            <a:avLst/>
          </a:prstGeom>
        </p:spPr>
      </p:pic>
      <p:pic>
        <p:nvPicPr>
          <p:cNvPr id="9" name="Graphic 8" descr="Train">
            <a:extLst>
              <a:ext uri="{FF2B5EF4-FFF2-40B4-BE49-F238E27FC236}">
                <a16:creationId xmlns:a16="http://schemas.microsoft.com/office/drawing/2014/main" id="{24105CFC-CB79-436F-B03A-79AC8BC518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66792" y="2916213"/>
            <a:ext cx="645160" cy="64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32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A0ACD3-28D6-490F-BD34-C7839542B8E1}"/>
              </a:ext>
            </a:extLst>
          </p:cNvPr>
          <p:cNvSpPr txBox="1"/>
          <p:nvPr/>
        </p:nvSpPr>
        <p:spPr>
          <a:xfrm>
            <a:off x="544834" y="720566"/>
            <a:ext cx="915416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Nearest Neighbour Algorithm: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The algorithm is inspired by 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+mj-lt"/>
              </a:rPr>
              <a:t>k-Nearest Neighbour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 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Here classes works as the line IDs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For Each Track do -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Set threshold and Loop over all the track points of GPS trajectory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For each Point find the distance with all the lines that are present in line data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If Distance &gt; Threshold (20 meters), increase unmatched count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else keep track of the count of all line IDs that are matched within threshold value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400" i="0" u="none" strike="noStrike" dirty="0">
                <a:solidFill>
                  <a:srgbClr val="000000"/>
                </a:solidFill>
              </a:rPr>
              <a:t>4.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Based on the distance and count we give probabilities to the associated lines.</a:t>
            </a:r>
          </a:p>
          <a:p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E8D7251-C587-4FB8-8477-F7BCB1F0C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466" y="3519646"/>
            <a:ext cx="3532505" cy="270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981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5A7C975-8CDD-456D-BE6B-539EA7AE0787}"/>
              </a:ext>
            </a:extLst>
          </p:cNvPr>
          <p:cNvSpPr/>
          <p:nvPr/>
        </p:nvSpPr>
        <p:spPr>
          <a:xfrm>
            <a:off x="87630" y="521652"/>
            <a:ext cx="5067300" cy="1933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C0FB4-8988-4490-BF41-1F2F8E7E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53A9-512C-4690-89B2-B117461C5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AEE6B780-521D-4AC9-852A-A9E2C21F7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A7213166-D913-4778-86F5-3748B7D5C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" y="521653"/>
            <a:ext cx="50673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0EB37D-EF88-444C-86FF-2FA74A2ECCC3}"/>
              </a:ext>
            </a:extLst>
          </p:cNvPr>
          <p:cNvCxnSpPr>
            <a:cxnSpLocks/>
          </p:cNvCxnSpPr>
          <p:nvPr/>
        </p:nvCxnSpPr>
        <p:spPr>
          <a:xfrm>
            <a:off x="87630" y="521651"/>
            <a:ext cx="5067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6BB8B5-4F8B-4921-A6BE-5EDE2639C8F8}"/>
              </a:ext>
            </a:extLst>
          </p:cNvPr>
          <p:cNvCxnSpPr>
            <a:cxnSpLocks/>
          </p:cNvCxnSpPr>
          <p:nvPr/>
        </p:nvCxnSpPr>
        <p:spPr>
          <a:xfrm>
            <a:off x="87630" y="2455227"/>
            <a:ext cx="5067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D60958A-4D31-4E0F-A014-6DF1C1B940FF}"/>
              </a:ext>
            </a:extLst>
          </p:cNvPr>
          <p:cNvCxnSpPr>
            <a:cxnSpLocks/>
          </p:cNvCxnSpPr>
          <p:nvPr/>
        </p:nvCxnSpPr>
        <p:spPr>
          <a:xfrm flipV="1">
            <a:off x="5154930" y="521651"/>
            <a:ext cx="0" cy="19472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BF4B38-51BD-4188-B09D-7B13E0E9F3DD}"/>
              </a:ext>
            </a:extLst>
          </p:cNvPr>
          <p:cNvCxnSpPr>
            <a:cxnSpLocks/>
          </p:cNvCxnSpPr>
          <p:nvPr/>
        </p:nvCxnSpPr>
        <p:spPr>
          <a:xfrm flipV="1">
            <a:off x="87630" y="514825"/>
            <a:ext cx="0" cy="19472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71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56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 sz="3600" dirty="0">
                <a:solidFill>
                  <a:schemeClr val="accent2"/>
                </a:solidFill>
              </a:rPr>
              <a:t>DATA PREPROSESSING</a:t>
            </a:r>
            <a:endParaRPr dirty="0"/>
          </a:p>
        </p:txBody>
      </p:sp>
      <p:sp>
        <p:nvSpPr>
          <p:cNvPr id="162" name="Google Shape;162;p21"/>
          <p:cNvSpPr txBox="1">
            <a:spLocks noGrp="1"/>
          </p:cNvSpPr>
          <p:nvPr>
            <p:ph idx="1"/>
          </p:nvPr>
        </p:nvSpPr>
        <p:spPr>
          <a:xfrm>
            <a:off x="850054" y="1690605"/>
            <a:ext cx="2797386" cy="221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600" dirty="0">
                <a:solidFill>
                  <a:schemeClr val="tx1"/>
                </a:solidFill>
              </a:rPr>
              <a:t>File Format</a:t>
            </a:r>
            <a:endParaRPr sz="16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600" dirty="0">
                <a:solidFill>
                  <a:schemeClr val="tx1"/>
                </a:solidFill>
              </a:rPr>
              <a:t>Vehicle Location -JSON </a:t>
            </a:r>
            <a:endParaRPr sz="16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600" dirty="0">
                <a:solidFill>
                  <a:schemeClr val="tx1"/>
                </a:solidFill>
              </a:rPr>
              <a:t>GTFS File</a:t>
            </a:r>
            <a:endParaRPr sz="16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600" dirty="0">
                <a:solidFill>
                  <a:schemeClr val="tx1"/>
                </a:solidFill>
              </a:rPr>
              <a:t>Esri shape file</a:t>
            </a:r>
            <a:endParaRPr sz="16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sz="1600" dirty="0">
                <a:solidFill>
                  <a:schemeClr val="tx1"/>
                </a:solidFill>
              </a:rPr>
              <a:t>GPS Tracks - 9</a:t>
            </a:r>
            <a:endParaRPr sz="1600" dirty="0">
              <a:solidFill>
                <a:schemeClr val="tx1"/>
              </a:solidFill>
            </a:endParaRPr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22F3D-1C7C-4197-B008-E14F6800E44E}"/>
              </a:ext>
            </a:extLst>
          </p:cNvPr>
          <p:cNvSpPr txBox="1"/>
          <p:nvPr/>
        </p:nvSpPr>
        <p:spPr>
          <a:xfrm>
            <a:off x="677334" y="1194734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1.Data Information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B6EC35-075B-4FDA-A09A-850426C09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721" y="1379400"/>
            <a:ext cx="5161281" cy="365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4A234A-CF47-404E-9761-5EA03CF8B80E}"/>
              </a:ext>
            </a:extLst>
          </p:cNvPr>
          <p:cNvSpPr txBox="1"/>
          <p:nvPr/>
        </p:nvSpPr>
        <p:spPr>
          <a:xfrm>
            <a:off x="368903" y="244697"/>
            <a:ext cx="2696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CLASSIFICATION</a:t>
            </a:r>
            <a:endParaRPr lang="en-IN" sz="2800" dirty="0">
              <a:solidFill>
                <a:schemeClr val="accent2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68A2BC3-33DA-4B95-8502-897D42CF9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03" y="777555"/>
            <a:ext cx="5469858" cy="31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2B39F7F6-64B5-4EE8-9BE8-374F05293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113" y="541567"/>
            <a:ext cx="36861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BCD9C7-CB43-4394-8321-BCD45C2B9054}"/>
              </a:ext>
            </a:extLst>
          </p:cNvPr>
          <p:cNvSpPr txBox="1"/>
          <p:nvPr/>
        </p:nvSpPr>
        <p:spPr>
          <a:xfrm>
            <a:off x="6238240" y="231450"/>
            <a:ext cx="1933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1.Data Distribution</a:t>
            </a:r>
            <a:endParaRPr lang="en-IN" sz="1600" dirty="0"/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B2412E9A-D525-4A84-B839-BA8A33E8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70606"/>
            <a:ext cx="394208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C2A5EC-2185-46DA-9BB0-62CB92C46592}"/>
              </a:ext>
            </a:extLst>
          </p:cNvPr>
          <p:cNvSpPr txBox="1"/>
          <p:nvPr/>
        </p:nvSpPr>
        <p:spPr>
          <a:xfrm>
            <a:off x="6068663" y="2812776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2.Feature Function</a:t>
            </a:r>
            <a:endParaRPr lang="en-IN" sz="1600" dirty="0"/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734A32B9-A09C-4CEA-84A1-93FB0ED89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6807"/>
            <a:ext cx="12212320" cy="160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738EB1-5FF4-4232-BB9A-CC4B50D57AE9}"/>
              </a:ext>
            </a:extLst>
          </p:cNvPr>
          <p:cNvSpPr txBox="1"/>
          <p:nvPr/>
        </p:nvSpPr>
        <p:spPr>
          <a:xfrm>
            <a:off x="368903" y="4898977"/>
            <a:ext cx="1582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3.Training Data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78158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C1C5C2AC-779B-4B8B-A595-85BAE2B99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43" y="869474"/>
            <a:ext cx="4757737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DC3D77-2811-4A89-A3D7-928B1F48D847}"/>
              </a:ext>
            </a:extLst>
          </p:cNvPr>
          <p:cNvSpPr txBox="1"/>
          <p:nvPr/>
        </p:nvSpPr>
        <p:spPr>
          <a:xfrm>
            <a:off x="650240" y="476469"/>
            <a:ext cx="180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4.Test Set Results</a:t>
            </a:r>
            <a:endParaRPr lang="en-IN" sz="1600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7166DC3E-C50F-4C8A-BCBD-3CE17FD6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144" y="3658652"/>
            <a:ext cx="3276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F3933A-173D-4B0F-82CA-7C9C009D5071}"/>
              </a:ext>
            </a:extLst>
          </p:cNvPr>
          <p:cNvSpPr txBox="1"/>
          <p:nvPr/>
        </p:nvSpPr>
        <p:spPr>
          <a:xfrm>
            <a:off x="590007" y="3429000"/>
            <a:ext cx="1991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5.Model Predictions</a:t>
            </a:r>
            <a:endParaRPr lang="en-IN" sz="16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2A2B0EF-546E-4704-AC03-DC0E2AC80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122" y="732572"/>
            <a:ext cx="4498365" cy="303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CF0C1B-46CA-413B-9242-3C71AAB4096A}"/>
              </a:ext>
            </a:extLst>
          </p:cNvPr>
          <p:cNvSpPr txBox="1"/>
          <p:nvPr/>
        </p:nvSpPr>
        <p:spPr>
          <a:xfrm>
            <a:off x="7611500" y="3691355"/>
            <a:ext cx="1426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Error Analysis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E116F1-29F8-4DC2-916F-81B3496478F9}"/>
              </a:ext>
            </a:extLst>
          </p:cNvPr>
          <p:cNvSpPr txBox="1"/>
          <p:nvPr/>
        </p:nvSpPr>
        <p:spPr>
          <a:xfrm>
            <a:off x="6686632" y="4051201"/>
            <a:ext cx="32766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 Different Data Distribution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 Higher variability in Training data which is of long durations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 More features are required to distinguish between Tram and Metro </a:t>
            </a:r>
          </a:p>
        </p:txBody>
      </p:sp>
    </p:spTree>
    <p:extLst>
      <p:ext uri="{BB962C8B-B14F-4D97-AF65-F5344CB8AC3E}">
        <p14:creationId xmlns:p14="http://schemas.microsoft.com/office/powerpoint/2010/main" val="1777569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0DE2D1-2C5B-4BDD-A9AE-7271BA1FDC69}"/>
              </a:ext>
            </a:extLst>
          </p:cNvPr>
          <p:cNvSpPr txBox="1"/>
          <p:nvPr/>
        </p:nvSpPr>
        <p:spPr>
          <a:xfrm>
            <a:off x="602583" y="1575657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FUTURE WORK</a:t>
            </a:r>
            <a:endParaRPr lang="en-IN" sz="28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B9824-F08B-4E76-A487-41744AFB8F7B}"/>
              </a:ext>
            </a:extLst>
          </p:cNvPr>
          <p:cNvSpPr txBox="1"/>
          <p:nvPr/>
        </p:nvSpPr>
        <p:spPr>
          <a:xfrm>
            <a:off x="602583" y="2529840"/>
            <a:ext cx="774893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Ensemble ARIMA and LSTMs Model to predict the more accurate arrival time</a:t>
            </a:r>
          </a:p>
          <a:p>
            <a:pPr lvl="1" fontAlgn="base"/>
            <a:endParaRPr lang="en-US" sz="24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Passenger Data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973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733362-67E0-4429-ACD2-710E0DB8B419}"/>
              </a:ext>
            </a:extLst>
          </p:cNvPr>
          <p:cNvSpPr txBox="1"/>
          <p:nvPr/>
        </p:nvSpPr>
        <p:spPr>
          <a:xfrm>
            <a:off x="3942080" y="2905760"/>
            <a:ext cx="2592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+mj-lt"/>
              </a:rPr>
              <a:t>THANK YOU</a:t>
            </a:r>
            <a:endParaRPr lang="en-IN" sz="36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659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E8F552-1DC6-46D3-8BEA-CD4C6E0A4349}"/>
              </a:ext>
            </a:extLst>
          </p:cNvPr>
          <p:cNvSpPr txBox="1"/>
          <p:nvPr/>
        </p:nvSpPr>
        <p:spPr>
          <a:xfrm>
            <a:off x="809414" y="805796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2.Data Flattening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6E500-AA65-4FCA-B5CD-0B6D390ECC2D}"/>
              </a:ext>
            </a:extLst>
          </p:cNvPr>
          <p:cNvSpPr txBox="1"/>
          <p:nvPr/>
        </p:nvSpPr>
        <p:spPr>
          <a:xfrm>
            <a:off x="3981050" y="1824421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13 JSON Files</a:t>
            </a:r>
            <a:endParaRPr lang="en-IN" sz="1600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8294AD16-17EA-43EB-9572-F5B212DCA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4467" y="1186081"/>
            <a:ext cx="619760" cy="619760"/>
          </a:xfrm>
          <a:prstGeom prst="rect">
            <a:avLst/>
          </a:prstGeom>
        </p:spPr>
      </p:pic>
      <p:pic>
        <p:nvPicPr>
          <p:cNvPr id="12" name="Graphic 11" descr="Arrow Straight">
            <a:extLst>
              <a:ext uri="{FF2B5EF4-FFF2-40B4-BE49-F238E27FC236}">
                <a16:creationId xmlns:a16="http://schemas.microsoft.com/office/drawing/2014/main" id="{62D9191D-1393-4CF3-831C-2A743C722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4435405" y="2161001"/>
            <a:ext cx="505461" cy="477736"/>
          </a:xfrm>
          <a:prstGeom prst="rect">
            <a:avLst/>
          </a:prstGeom>
        </p:spPr>
      </p:pic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id="{C4F4C7C8-60F7-4552-B6DA-021E83CCE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7229" y="1175128"/>
            <a:ext cx="619760" cy="619760"/>
          </a:xfrm>
          <a:prstGeom prst="rect">
            <a:avLst/>
          </a:prstGeom>
        </p:spPr>
      </p:pic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64EAF3D6-8325-41A2-A203-7630B6189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8135" y="1184295"/>
            <a:ext cx="619760" cy="619760"/>
          </a:xfrm>
          <a:prstGeom prst="rect">
            <a:avLst/>
          </a:prstGeom>
        </p:spPr>
      </p:pic>
      <p:pic>
        <p:nvPicPr>
          <p:cNvPr id="19" name="Graphic 18" descr="Document">
            <a:extLst>
              <a:ext uri="{FF2B5EF4-FFF2-40B4-BE49-F238E27FC236}">
                <a16:creationId xmlns:a16="http://schemas.microsoft.com/office/drawing/2014/main" id="{653D56AB-2596-4BA5-AB37-BD206F9F6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4069" y="1191915"/>
            <a:ext cx="619760" cy="619760"/>
          </a:xfrm>
          <a:prstGeom prst="rect">
            <a:avLst/>
          </a:prstGeom>
        </p:spPr>
      </p:pic>
      <p:pic>
        <p:nvPicPr>
          <p:cNvPr id="20" name="Graphic 19" descr="Document">
            <a:extLst>
              <a:ext uri="{FF2B5EF4-FFF2-40B4-BE49-F238E27FC236}">
                <a16:creationId xmlns:a16="http://schemas.microsoft.com/office/drawing/2014/main" id="{D0742F37-6713-4D87-B1A4-BF74A9BC2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8651" y="2698092"/>
            <a:ext cx="619760" cy="619760"/>
          </a:xfrm>
          <a:prstGeom prst="rect">
            <a:avLst/>
          </a:prstGeom>
        </p:spPr>
      </p:pic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1B8A05C7-4F72-4D6A-BEE3-38C882E07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7191" y="2707262"/>
            <a:ext cx="619760" cy="619760"/>
          </a:xfrm>
          <a:prstGeom prst="rect">
            <a:avLst/>
          </a:prstGeom>
        </p:spPr>
      </p:pic>
      <p:pic>
        <p:nvPicPr>
          <p:cNvPr id="22" name="Graphic 21" descr="Document">
            <a:extLst>
              <a:ext uri="{FF2B5EF4-FFF2-40B4-BE49-F238E27FC236}">
                <a16:creationId xmlns:a16="http://schemas.microsoft.com/office/drawing/2014/main" id="{3196672D-2BC1-4247-B966-7DCD9E8F3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461" y="2698092"/>
            <a:ext cx="619760" cy="619760"/>
          </a:xfrm>
          <a:prstGeom prst="rect">
            <a:avLst/>
          </a:prstGeom>
        </p:spPr>
      </p:pic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B2F49826-F1DA-4DF8-A4BD-49C667515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2921" y="2707262"/>
            <a:ext cx="619760" cy="6197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B02227D-51F2-4E7F-8B49-4DA4E8FA01B9}"/>
              </a:ext>
            </a:extLst>
          </p:cNvPr>
          <p:cNvSpPr txBox="1"/>
          <p:nvPr/>
        </p:nvSpPr>
        <p:spPr>
          <a:xfrm>
            <a:off x="4220792" y="3277633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CSV Files</a:t>
            </a:r>
            <a:endParaRPr lang="en-IN" sz="1600" dirty="0"/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BB2D0535-7665-419C-BBEC-0C17D0459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567987"/>
              </p:ext>
            </p:extLst>
          </p:nvPr>
        </p:nvGraphicFramePr>
        <p:xfrm>
          <a:off x="1175935" y="4121332"/>
          <a:ext cx="7682272" cy="1979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885">
                  <a:extLst>
                    <a:ext uri="{9D8B030D-6E8A-4147-A177-3AD203B41FA5}">
                      <a16:colId xmlns:a16="http://schemas.microsoft.com/office/drawing/2014/main" val="1211723850"/>
                    </a:ext>
                  </a:extLst>
                </a:gridCol>
                <a:gridCol w="1627537">
                  <a:extLst>
                    <a:ext uri="{9D8B030D-6E8A-4147-A177-3AD203B41FA5}">
                      <a16:colId xmlns:a16="http://schemas.microsoft.com/office/drawing/2014/main" val="1452150097"/>
                    </a:ext>
                  </a:extLst>
                </a:gridCol>
                <a:gridCol w="980207">
                  <a:extLst>
                    <a:ext uri="{9D8B030D-6E8A-4147-A177-3AD203B41FA5}">
                      <a16:colId xmlns:a16="http://schemas.microsoft.com/office/drawing/2014/main" val="594663306"/>
                    </a:ext>
                  </a:extLst>
                </a:gridCol>
                <a:gridCol w="733311">
                  <a:extLst>
                    <a:ext uri="{9D8B030D-6E8A-4147-A177-3AD203B41FA5}">
                      <a16:colId xmlns:a16="http://schemas.microsoft.com/office/drawing/2014/main" val="2771038642"/>
                    </a:ext>
                  </a:extLst>
                </a:gridCol>
                <a:gridCol w="1092367">
                  <a:extLst>
                    <a:ext uri="{9D8B030D-6E8A-4147-A177-3AD203B41FA5}">
                      <a16:colId xmlns:a16="http://schemas.microsoft.com/office/drawing/2014/main" val="434721310"/>
                    </a:ext>
                  </a:extLst>
                </a:gridCol>
                <a:gridCol w="985272">
                  <a:extLst>
                    <a:ext uri="{9D8B030D-6E8A-4147-A177-3AD203B41FA5}">
                      <a16:colId xmlns:a16="http://schemas.microsoft.com/office/drawing/2014/main" val="1290875098"/>
                    </a:ext>
                  </a:extLst>
                </a:gridCol>
                <a:gridCol w="1006693">
                  <a:extLst>
                    <a:ext uri="{9D8B030D-6E8A-4147-A177-3AD203B41FA5}">
                      <a16:colId xmlns:a16="http://schemas.microsoft.com/office/drawing/2014/main" val="4061482176"/>
                    </a:ext>
                  </a:extLst>
                </a:gridCol>
              </a:tblGrid>
              <a:tr h="282847">
                <a:tc>
                  <a:txBody>
                    <a:bodyPr/>
                    <a:lstStyle/>
                    <a:p>
                      <a:r>
                        <a:rPr lang="en-US" sz="1200" dirty="0"/>
                        <a:t>directionId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distancefrompoint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pointid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line_id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timestamp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51253"/>
                  </a:ext>
                </a:extLst>
              </a:tr>
              <a:tr h="282847">
                <a:tc>
                  <a:txBody>
                    <a:bodyPr/>
                    <a:lstStyle/>
                    <a:p>
                      <a:r>
                        <a:rPr lang="en-US" sz="1200" dirty="0"/>
                        <a:t>8161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8012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16332732124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2021-09-06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07:54:32.33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2085"/>
                  </a:ext>
                </a:extLst>
              </a:tr>
              <a:tr h="282847">
                <a:tc>
                  <a:txBody>
                    <a:bodyPr/>
                    <a:lstStyle/>
                    <a:p>
                      <a:r>
                        <a:rPr lang="en-US" sz="1200" dirty="0"/>
                        <a:t>8162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8142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16332732124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2021-09-06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07:54:32.33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21956"/>
                  </a:ext>
                </a:extLst>
              </a:tr>
              <a:tr h="282847">
                <a:tc>
                  <a:txBody>
                    <a:bodyPr/>
                    <a:lstStyle/>
                    <a:p>
                      <a:r>
                        <a:rPr lang="en-US" sz="1200" dirty="0"/>
                        <a:t>8162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8282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16332732124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2021-09-06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07:54:32.33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201138"/>
                  </a:ext>
                </a:extLst>
              </a:tr>
              <a:tr h="282847">
                <a:tc>
                  <a:txBody>
                    <a:bodyPr/>
                    <a:lstStyle/>
                    <a:p>
                      <a:r>
                        <a:rPr lang="en-US" sz="1200" dirty="0"/>
                        <a:t>8731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8111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16332732124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2021-09-06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07:54:32.33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4676"/>
                  </a:ext>
                </a:extLst>
              </a:tr>
              <a:tr h="282847">
                <a:tc>
                  <a:txBody>
                    <a:bodyPr/>
                    <a:lstStyle/>
                    <a:p>
                      <a:r>
                        <a:rPr lang="en-US" sz="1200" dirty="0"/>
                        <a:t>8162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8062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16332732124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2021-09-06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07:54:32.33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11379"/>
                  </a:ext>
                </a:extLst>
              </a:tr>
              <a:tr h="282847">
                <a:tc>
                  <a:txBody>
                    <a:bodyPr/>
                    <a:lstStyle/>
                    <a:p>
                      <a:r>
                        <a:rPr lang="en-US" sz="1200" dirty="0"/>
                        <a:t>8731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8281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16332732124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2021-09-06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07:54:32.33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49379"/>
                  </a:ext>
                </a:extLst>
              </a:tr>
            </a:tbl>
          </a:graphicData>
        </a:graphic>
      </p:graphicFrame>
      <p:pic>
        <p:nvPicPr>
          <p:cNvPr id="26" name="Graphic 25" descr="Arrow Straight">
            <a:extLst>
              <a:ext uri="{FF2B5EF4-FFF2-40B4-BE49-F238E27FC236}">
                <a16:creationId xmlns:a16="http://schemas.microsoft.com/office/drawing/2014/main" id="{044059B1-CCE8-403C-B02B-EDE00BB77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4419614" y="3564038"/>
            <a:ext cx="505461" cy="4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4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46B21B-BEDB-41D7-9E22-FE477AE44643}"/>
              </a:ext>
            </a:extLst>
          </p:cNvPr>
          <p:cNvSpPr txBox="1"/>
          <p:nvPr/>
        </p:nvSpPr>
        <p:spPr>
          <a:xfrm>
            <a:off x="667164" y="659011"/>
            <a:ext cx="2604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3.Vehicle Segregation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50176-79FF-458D-AC9B-9CB5720A6667}"/>
              </a:ext>
            </a:extLst>
          </p:cNvPr>
          <p:cNvSpPr txBox="1"/>
          <p:nvPr/>
        </p:nvSpPr>
        <p:spPr>
          <a:xfrm>
            <a:off x="667164" y="1136065"/>
            <a:ext cx="7938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1.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For Each Day  Each line ID Separate all the Data points based on Direction ID (Ex - Line ID 12)</a:t>
            </a:r>
          </a:p>
          <a:p>
            <a:endParaRPr lang="en-IN" sz="1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9211428-2ACE-4BBA-A5A6-927ED81B6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" y="1534478"/>
            <a:ext cx="20193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A5B758-6973-4010-B90C-78EA9CDC40A5}"/>
              </a:ext>
            </a:extLst>
          </p:cNvPr>
          <p:cNvSpPr txBox="1"/>
          <p:nvPr/>
        </p:nvSpPr>
        <p:spPr>
          <a:xfrm>
            <a:off x="667164" y="3143667"/>
            <a:ext cx="6101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2.Using MIVB stopshape file assign the sequence to each Direction ID </a:t>
            </a:r>
            <a:endParaRPr lang="en-IN" sz="14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A6A91DD-4DAD-4D3C-A352-BB0E3CF5A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1" y="3466417"/>
            <a:ext cx="3610609" cy="146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8561420-3C16-47C5-AA2B-983B99878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222" y="3527108"/>
            <a:ext cx="3289300" cy="319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D7CB82-3DF1-46F6-A3FB-692D9E81DB11}"/>
              </a:ext>
            </a:extLst>
          </p:cNvPr>
          <p:cNvSpPr txBox="1"/>
          <p:nvPr/>
        </p:nvSpPr>
        <p:spPr>
          <a:xfrm>
            <a:off x="477520" y="782320"/>
            <a:ext cx="48971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Algorithm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Start the vehicle journey from the first appeared point</a:t>
            </a:r>
          </a:p>
          <a:p>
            <a:pPr marL="342900" indent="-342900">
              <a:buFont typeface="+mj-lt"/>
              <a:buAutoNum type="arabicPeriod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ocate the vehicle for each 30-second timestamp based on stop sequence, either vehicle will be in the same position or it will move to the next stop</a:t>
            </a:r>
          </a:p>
          <a:p>
            <a:pPr marL="342900" indent="-342900">
              <a:buFont typeface="+mj-lt"/>
              <a:buAutoNum type="arabicPeriod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C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omplete the journey if the vehicle reaches the last stop or if it disappears.</a:t>
            </a:r>
            <a:endParaRPr lang="en-IN" sz="1600" dirty="0">
              <a:latin typeface="+mj-lt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282C832-867C-44D0-BAD6-52FA28C2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640" y="523776"/>
            <a:ext cx="5852160" cy="600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88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6971" y="2867936"/>
            <a:ext cx="6194742" cy="23469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13B8D1-C2ED-4A57-BF63-CD9E3CFBC955}"/>
              </a:ext>
            </a:extLst>
          </p:cNvPr>
          <p:cNvSpPr txBox="1"/>
          <p:nvPr/>
        </p:nvSpPr>
        <p:spPr>
          <a:xfrm>
            <a:off x="667164" y="659011"/>
            <a:ext cx="826347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4.Distance Calculation</a:t>
            </a:r>
          </a:p>
          <a:p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sng" dirty="0">
                <a:solidFill>
                  <a:srgbClr val="000000"/>
                </a:solidFill>
                <a:effectLst/>
                <a:latin typeface="+mj-lt"/>
              </a:rPr>
              <a:t>Algorithm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For each Line string</a:t>
            </a:r>
            <a:endParaRPr lang="en-US" sz="1600" dirty="0">
              <a:latin typeface="+mj-lt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Project its associated stops to line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Get the distance of the point from the route starting point for each stop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AE96CB9-E976-47A0-B34E-00EFDB24E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04" y="2867936"/>
            <a:ext cx="3919807" cy="373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460DD45-135C-4415-AF81-227817699C97}"/>
              </a:ext>
            </a:extLst>
          </p:cNvPr>
          <p:cNvSpPr/>
          <p:nvPr/>
        </p:nvSpPr>
        <p:spPr>
          <a:xfrm>
            <a:off x="4328160" y="2155716"/>
            <a:ext cx="1656080" cy="164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64B68-CF4A-40B1-92DC-83B7F376B117}"/>
              </a:ext>
            </a:extLst>
          </p:cNvPr>
          <p:cNvSpPr txBox="1"/>
          <p:nvPr/>
        </p:nvSpPr>
        <p:spPr>
          <a:xfrm>
            <a:off x="3348044" y="3801636"/>
            <a:ext cx="372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+mj-lt"/>
              </a:rPr>
              <a:t>Task 1: Speed Analysis</a:t>
            </a:r>
            <a:endParaRPr lang="en-IN" sz="28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6" name="Graphic 5" descr="Bar graph with upward trend">
            <a:extLst>
              <a:ext uri="{FF2B5EF4-FFF2-40B4-BE49-F238E27FC236}">
                <a16:creationId xmlns:a16="http://schemas.microsoft.com/office/drawing/2014/main" id="{41D669EC-FDB9-4BEA-80E5-3A4AB7177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2180" y="2564656"/>
            <a:ext cx="828040" cy="82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2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2248AF-1747-466A-8C31-118D5C6D7404}"/>
              </a:ext>
            </a:extLst>
          </p:cNvPr>
          <p:cNvSpPr txBox="1"/>
          <p:nvPr/>
        </p:nvSpPr>
        <p:spPr>
          <a:xfrm>
            <a:off x="829734" y="2721114"/>
            <a:ext cx="7636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SPEED ANALYSIS - VISUALIZATION</a:t>
            </a:r>
            <a:endParaRPr lang="en-IN" sz="4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1461</TotalTime>
  <Words>873</Words>
  <Application>Microsoft Office PowerPoint</Application>
  <PresentationFormat>Widescreen</PresentationFormat>
  <Paragraphs>277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Arial Narrow</vt:lpstr>
      <vt:lpstr>Courier New</vt:lpstr>
      <vt:lpstr>Garamond</vt:lpstr>
      <vt:lpstr>Noto Sans Symbols</vt:lpstr>
      <vt:lpstr>Trebuchet MS</vt:lpstr>
      <vt:lpstr>Wingdings 3</vt:lpstr>
      <vt:lpstr>Facet</vt:lpstr>
      <vt:lpstr>HACK MY RIDE INFO-H423-Data Mining</vt:lpstr>
      <vt:lpstr>PowerPoint Presentation</vt:lpstr>
      <vt:lpstr>DATA PREPROSESSING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MY RIDE INFO-H423-Data Mining</dc:title>
  <cp:lastModifiedBy>Tejaswini Dhupad</cp:lastModifiedBy>
  <cp:revision>268</cp:revision>
  <dcterms:modified xsi:type="dcterms:W3CDTF">2021-12-22T09:21:23Z</dcterms:modified>
</cp:coreProperties>
</file>