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6" r:id="rId2"/>
    <p:sldId id="258" r:id="rId3"/>
    <p:sldId id="259" r:id="rId4"/>
    <p:sldId id="260" r:id="rId5"/>
    <p:sldId id="277" r:id="rId6"/>
    <p:sldId id="278" r:id="rId7"/>
    <p:sldId id="279" r:id="rId8"/>
    <p:sldId id="280" r:id="rId9"/>
    <p:sldId id="283" r:id="rId10"/>
    <p:sldId id="289" r:id="rId11"/>
    <p:sldId id="265" r:id="rId12"/>
    <p:sldId id="288" r:id="rId13"/>
    <p:sldId id="290"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de saitejaswini" userId="072b8e4e85ac81f3" providerId="LiveId" clId="{C0FD1EC2-CCCE-4A92-82FE-2B53BFC6E617}"/>
    <pc:docChg chg="modSld">
      <pc:chgData name="mude saitejaswini" userId="072b8e4e85ac81f3" providerId="LiveId" clId="{C0FD1EC2-CCCE-4A92-82FE-2B53BFC6E617}" dt="2024-09-21T07:43:21.022" v="1"/>
      <pc:docMkLst>
        <pc:docMk/>
      </pc:docMkLst>
      <pc:sldChg chg="modSp mod">
        <pc:chgData name="mude saitejaswini" userId="072b8e4e85ac81f3" providerId="LiveId" clId="{C0FD1EC2-CCCE-4A92-82FE-2B53BFC6E617}" dt="2024-09-21T07:43:21.022" v="1"/>
        <pc:sldMkLst>
          <pc:docMk/>
          <pc:sldMk cId="291078839" sldId="259"/>
        </pc:sldMkLst>
        <pc:spChg chg="mod">
          <ac:chgData name="mude saitejaswini" userId="072b8e4e85ac81f3" providerId="LiveId" clId="{C0FD1EC2-CCCE-4A92-82FE-2B53BFC6E617}" dt="2024-09-21T07:43:21.022" v="1"/>
          <ac:spMkLst>
            <pc:docMk/>
            <pc:sldMk cId="291078839" sldId="259"/>
            <ac:spMk id="3" creationId="{66639E9B-144F-43D2-BDD5-27368F56CC3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17904C-50BE-481E-A5C1-61E7577606D4}"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96835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7904C-50BE-481E-A5C1-61E7577606D4}"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262883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A17904C-50BE-481E-A5C1-61E7577606D4}"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1510519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A17904C-50BE-481E-A5C1-61E7577606D4}" type="datetimeFigureOut">
              <a:rPr lang="en-IN" smtClean="0"/>
              <a:t>21-09-2024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864511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7904C-50BE-481E-A5C1-61E7577606D4}"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2123455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7904C-50BE-481E-A5C1-61E7577606D4}"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349181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7904C-50BE-481E-A5C1-61E7577606D4}"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348797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7904C-50BE-481E-A5C1-61E7577606D4}"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3840752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7904C-50BE-481E-A5C1-61E7577606D4}"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389164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7904C-50BE-481E-A5C1-61E7577606D4}" type="datetimeFigureOut">
              <a:rPr lang="en-IN" smtClean="0"/>
              <a:t>21-09-2024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4152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7904C-50BE-481E-A5C1-61E7577606D4}" type="datetimeFigureOut">
              <a:rPr lang="en-IN" smtClean="0"/>
              <a:t>21-09-2024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62758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7904C-50BE-481E-A5C1-61E7577606D4}" type="datetimeFigureOut">
              <a:rPr lang="en-IN" smtClean="0"/>
              <a:t>21-09-2024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139222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7904C-50BE-481E-A5C1-61E7577606D4}"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239298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A17904C-50BE-481E-A5C1-61E7577606D4}" type="datetimeFigureOut">
              <a:rPr lang="en-IN" smtClean="0"/>
              <a:t>21-09-2024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11AA36DE-CB38-4C73-BFA9-D6409C3B280E}" type="slidenum">
              <a:rPr lang="en-IN" smtClean="0"/>
              <a:t>‹#›</a:t>
            </a:fld>
            <a:endParaRPr lang="en-IN"/>
          </a:p>
        </p:txBody>
      </p:sp>
    </p:spTree>
    <p:extLst>
      <p:ext uri="{BB962C8B-B14F-4D97-AF65-F5344CB8AC3E}">
        <p14:creationId xmlns:p14="http://schemas.microsoft.com/office/powerpoint/2010/main" val="424769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A17904C-50BE-481E-A5C1-61E7577606D4}" type="datetimeFigureOut">
              <a:rPr lang="en-IN" smtClean="0"/>
              <a:t>21-09-2024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1AA36DE-CB38-4C73-BFA9-D6409C3B280E}" type="slidenum">
              <a:rPr lang="en-IN" smtClean="0"/>
              <a:t>‹#›</a:t>
            </a:fld>
            <a:endParaRPr lang="en-IN"/>
          </a:p>
        </p:txBody>
      </p:sp>
    </p:spTree>
    <p:extLst>
      <p:ext uri="{BB962C8B-B14F-4D97-AF65-F5344CB8AC3E}">
        <p14:creationId xmlns:p14="http://schemas.microsoft.com/office/powerpoint/2010/main" val="3496900985"/>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dt.fee.unicamp.br/~tiago/smsspamcolle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55D4-FC38-4A9C-9F6C-1CF8EBCE316F}"/>
              </a:ext>
            </a:extLst>
          </p:cNvPr>
          <p:cNvSpPr>
            <a:spLocks noGrp="1"/>
          </p:cNvSpPr>
          <p:nvPr>
            <p:ph type="ctrTitle"/>
          </p:nvPr>
        </p:nvSpPr>
        <p:spPr>
          <a:xfrm>
            <a:off x="1765006" y="49715"/>
            <a:ext cx="8461346" cy="1141730"/>
          </a:xfrm>
        </p:spPr>
        <p:txBody>
          <a:bodyPr>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SAVEETHA SCHOOL OF ENGINEERING</a:t>
            </a:r>
            <a:br>
              <a:rPr kumimoji="0" lang="en-US" altLang="en-US" sz="1000" b="0" i="0" u="none" strike="noStrike" cap="none" normalizeH="0" baseline="0" dirty="0">
                <a:ln>
                  <a:noFill/>
                </a:ln>
                <a:solidFill>
                  <a:schemeClr val="tx1"/>
                </a:solidFill>
                <a:effectLst/>
              </a:rPr>
            </a:br>
            <a:r>
              <a:rPr kumimoji="0" lang="en-US" altLang="en-US"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SAVEETHA INSTITUTE OF MEDICAL AND TECHNICAL SCIENCES</a:t>
            </a:r>
          </a:p>
        </p:txBody>
      </p:sp>
      <p:sp>
        <p:nvSpPr>
          <p:cNvPr id="3" name="Subtitle 2">
            <a:extLst>
              <a:ext uri="{FF2B5EF4-FFF2-40B4-BE49-F238E27FC236}">
                <a16:creationId xmlns:a16="http://schemas.microsoft.com/office/drawing/2014/main" id="{EB86AABB-D792-4310-B2C8-A3F4DDF9BA54}"/>
              </a:ext>
            </a:extLst>
          </p:cNvPr>
          <p:cNvSpPr>
            <a:spLocks noGrp="1"/>
          </p:cNvSpPr>
          <p:nvPr>
            <p:ph type="subTitle" idx="1"/>
          </p:nvPr>
        </p:nvSpPr>
        <p:spPr>
          <a:xfrm>
            <a:off x="1605701" y="4777379"/>
            <a:ext cx="9898911" cy="1793542"/>
          </a:xfrm>
        </p:spPr>
        <p:txBody>
          <a:bodyPr>
            <a:normAutofit/>
          </a:bodyPr>
          <a:lstStyle/>
          <a:p>
            <a:r>
              <a:rPr lang="en-US" sz="5000" dirty="0"/>
              <a:t>                                                                                                                                                                                                                                                                                </a:t>
            </a:r>
            <a:r>
              <a:rPr lang="en-IN" sz="50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a:t>
            </a:r>
          </a:p>
          <a:p>
            <a:endParaRPr lang="en-IN" dirty="0"/>
          </a:p>
        </p:txBody>
      </p:sp>
      <p:sp>
        <p:nvSpPr>
          <p:cNvPr id="4" name="Rectangle 3">
            <a:extLst>
              <a:ext uri="{FF2B5EF4-FFF2-40B4-BE49-F238E27FC236}">
                <a16:creationId xmlns:a16="http://schemas.microsoft.com/office/drawing/2014/main" id="{A980F116-D7DB-4336-89DF-02B297C6EF2B}"/>
              </a:ext>
            </a:extLst>
          </p:cNvPr>
          <p:cNvSpPr/>
          <p:nvPr/>
        </p:nvSpPr>
        <p:spPr>
          <a:xfrm>
            <a:off x="8853379" y="4777378"/>
            <a:ext cx="2991291" cy="2080621"/>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lumMod val="95000"/>
                  </a:schemeClr>
                </a:solidFill>
              </a:rPr>
              <a:t>Project By</a:t>
            </a:r>
          </a:p>
          <a:p>
            <a:pPr algn="ctr"/>
            <a:r>
              <a:rPr lang="en-US" dirty="0">
                <a:solidFill>
                  <a:schemeClr val="tx1">
                    <a:lumMod val="95000"/>
                  </a:schemeClr>
                </a:solidFill>
              </a:rPr>
              <a:t>M . Sai Tejaswini</a:t>
            </a:r>
          </a:p>
          <a:p>
            <a:pPr algn="ctr"/>
            <a:r>
              <a:rPr lang="en-US" dirty="0">
                <a:solidFill>
                  <a:schemeClr val="tx1">
                    <a:lumMod val="95000"/>
                  </a:schemeClr>
                </a:solidFill>
              </a:rPr>
              <a:t>(192210602)</a:t>
            </a:r>
          </a:p>
          <a:p>
            <a:pPr algn="ctr"/>
            <a:r>
              <a:rPr lang="en-US" dirty="0">
                <a:solidFill>
                  <a:schemeClr val="tx1">
                    <a:lumMod val="95000"/>
                  </a:schemeClr>
                </a:solidFill>
              </a:rPr>
              <a:t>P . Pavithra</a:t>
            </a:r>
          </a:p>
          <a:p>
            <a:pPr algn="ctr"/>
            <a:r>
              <a:rPr lang="en-US" dirty="0">
                <a:solidFill>
                  <a:schemeClr val="tx1">
                    <a:lumMod val="95000"/>
                  </a:schemeClr>
                </a:solidFill>
              </a:rPr>
              <a:t>(192210611)</a:t>
            </a:r>
          </a:p>
          <a:p>
            <a:pPr algn="ctr"/>
            <a:r>
              <a:rPr lang="en-US" dirty="0">
                <a:solidFill>
                  <a:schemeClr val="tx1">
                    <a:lumMod val="95000"/>
                  </a:schemeClr>
                </a:solidFill>
              </a:rPr>
              <a:t>CSE</a:t>
            </a:r>
          </a:p>
          <a:p>
            <a:pPr algn="ctr"/>
            <a:r>
              <a:rPr lang="en-US" dirty="0">
                <a:solidFill>
                  <a:schemeClr val="tx1">
                    <a:lumMod val="95000"/>
                  </a:schemeClr>
                </a:solidFill>
              </a:rPr>
              <a:t>SSE,SIMATS</a:t>
            </a:r>
            <a:endParaRPr lang="en-IN" dirty="0">
              <a:solidFill>
                <a:schemeClr val="tx1">
                  <a:lumMod val="95000"/>
                </a:schemeClr>
              </a:solidFill>
            </a:endParaRPr>
          </a:p>
        </p:txBody>
      </p:sp>
      <p:sp>
        <p:nvSpPr>
          <p:cNvPr id="5" name="Rectangle 4">
            <a:extLst>
              <a:ext uri="{FF2B5EF4-FFF2-40B4-BE49-F238E27FC236}">
                <a16:creationId xmlns:a16="http://schemas.microsoft.com/office/drawing/2014/main" id="{D63BBD5A-6A6E-4DDC-A7AE-93C231614271}"/>
              </a:ext>
            </a:extLst>
          </p:cNvPr>
          <p:cNvSpPr/>
          <p:nvPr/>
        </p:nvSpPr>
        <p:spPr>
          <a:xfrm>
            <a:off x="265814" y="5159829"/>
            <a:ext cx="3072809" cy="1411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GUIDED BY:</a:t>
            </a:r>
          </a:p>
          <a:p>
            <a:pPr algn="ctr"/>
            <a:r>
              <a:rPr lang="en-US" dirty="0"/>
              <a:t>Dr . Latha</a:t>
            </a:r>
          </a:p>
          <a:p>
            <a:pPr algn="ctr"/>
            <a:r>
              <a:rPr lang="en-US" dirty="0"/>
              <a:t>(course faculty)</a:t>
            </a:r>
          </a:p>
          <a:p>
            <a:pPr algn="ctr"/>
            <a:r>
              <a:rPr lang="en-US" dirty="0"/>
              <a:t>SSE ,SIMATS</a:t>
            </a:r>
            <a:endParaRPr lang="en-IN" dirty="0"/>
          </a:p>
        </p:txBody>
      </p:sp>
      <p:pic>
        <p:nvPicPr>
          <p:cNvPr id="12" name="Picture 11" descr="loj">
            <a:extLst>
              <a:ext uri="{FF2B5EF4-FFF2-40B4-BE49-F238E27FC236}">
                <a16:creationId xmlns:a16="http://schemas.microsoft.com/office/drawing/2014/main" id="{83A2643C-A236-4516-9139-66B6554E2090}"/>
              </a:ext>
            </a:extLst>
          </p:cNvPr>
          <p:cNvPicPr>
            <a:picLocks noChangeAspect="1"/>
          </p:cNvPicPr>
          <p:nvPr/>
        </p:nvPicPr>
        <p:blipFill>
          <a:blip r:embed="rId2"/>
          <a:stretch>
            <a:fillRect/>
          </a:stretch>
        </p:blipFill>
        <p:spPr>
          <a:xfrm>
            <a:off x="-597565" y="49715"/>
            <a:ext cx="2968625" cy="1580515"/>
          </a:xfrm>
          <a:prstGeom prst="rect">
            <a:avLst/>
          </a:prstGeom>
        </p:spPr>
      </p:pic>
      <p:sp>
        <p:nvSpPr>
          <p:cNvPr id="13" name="Freeform 9">
            <a:extLst>
              <a:ext uri="{FF2B5EF4-FFF2-40B4-BE49-F238E27FC236}">
                <a16:creationId xmlns:a16="http://schemas.microsoft.com/office/drawing/2014/main" id="{ED835C91-C03C-474E-8A04-A22BE52BDE05}"/>
              </a:ext>
            </a:extLst>
          </p:cNvPr>
          <p:cNvSpPr/>
          <p:nvPr/>
        </p:nvSpPr>
        <p:spPr>
          <a:xfrm>
            <a:off x="10349024" y="180002"/>
            <a:ext cx="1566545" cy="1141730"/>
          </a:xfrm>
          <a:custGeom>
            <a:avLst/>
            <a:gdLst/>
            <a:ahLst/>
            <a:cxnLst/>
            <a:rect l="l" t="t" r="r" b="b"/>
            <a:pathLst>
              <a:path w="1487900" h="1633456">
                <a:moveTo>
                  <a:pt x="0" y="0"/>
                </a:moveTo>
                <a:lnTo>
                  <a:pt x="1487901" y="0"/>
                </a:lnTo>
                <a:lnTo>
                  <a:pt x="1487901" y="1633456"/>
                </a:lnTo>
                <a:lnTo>
                  <a:pt x="0" y="1633456"/>
                </a:lnTo>
                <a:lnTo>
                  <a:pt x="0" y="0"/>
                </a:lnTo>
                <a:close/>
              </a:path>
            </a:pathLst>
          </a:custGeom>
          <a:blipFill>
            <a:blip r:embed="rId3"/>
            <a:stretch>
              <a:fillRect/>
            </a:stretch>
          </a:blipFill>
        </p:spPr>
        <p:txBody>
          <a:bodyPr/>
          <a:lstStyle/>
          <a:p>
            <a:endParaRPr lang="en-IN"/>
          </a:p>
        </p:txBody>
      </p:sp>
      <p:sp>
        <p:nvSpPr>
          <p:cNvPr id="6" name="TextBox 5">
            <a:extLst>
              <a:ext uri="{FF2B5EF4-FFF2-40B4-BE49-F238E27FC236}">
                <a16:creationId xmlns:a16="http://schemas.microsoft.com/office/drawing/2014/main" id="{87C484D9-11FC-7644-79B7-93649A1AF7B5}"/>
              </a:ext>
            </a:extLst>
          </p:cNvPr>
          <p:cNvSpPr txBox="1"/>
          <p:nvPr/>
        </p:nvSpPr>
        <p:spPr>
          <a:xfrm>
            <a:off x="3088433" y="1772816"/>
            <a:ext cx="6027575" cy="923330"/>
          </a:xfrm>
          <a:prstGeom prst="rect">
            <a:avLst/>
          </a:prstGeom>
          <a:noFill/>
        </p:spPr>
        <p:txBody>
          <a:bodyPr wrap="square" rtlCol="0">
            <a:spAutoFit/>
          </a:bodyPr>
          <a:lstStyle/>
          <a:p>
            <a:pPr algn="ctr"/>
            <a:r>
              <a:rPr lang="en-US"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 TITLE</a:t>
            </a:r>
          </a:p>
          <a:p>
            <a:pPr algn="ct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IN" b="1" dirty="0">
                <a:solidFill>
                  <a:schemeClr val="bg1"/>
                </a:solidFill>
              </a:rPr>
              <a:t>SPAM CLASSIFICATION</a:t>
            </a:r>
          </a:p>
        </p:txBody>
      </p:sp>
      <p:sp>
        <p:nvSpPr>
          <p:cNvPr id="7" name="TextBox 6">
            <a:extLst>
              <a:ext uri="{FF2B5EF4-FFF2-40B4-BE49-F238E27FC236}">
                <a16:creationId xmlns:a16="http://schemas.microsoft.com/office/drawing/2014/main" id="{23473F79-8A16-8053-DD60-8ED29FC355EB}"/>
              </a:ext>
            </a:extLst>
          </p:cNvPr>
          <p:cNvSpPr txBox="1"/>
          <p:nvPr/>
        </p:nvSpPr>
        <p:spPr>
          <a:xfrm>
            <a:off x="2082101" y="3210363"/>
            <a:ext cx="8266923" cy="369332"/>
          </a:xfrm>
          <a:prstGeom prst="rect">
            <a:avLst/>
          </a:prstGeom>
          <a:noFill/>
        </p:spPr>
        <p:txBody>
          <a:bodyPr wrap="square" rtlCol="0">
            <a:spAutoFit/>
          </a:bodyPr>
          <a:lstStyle/>
          <a:p>
            <a:pPr algn="ctr"/>
            <a:r>
              <a:rPr lang="en-US" b="1" dirty="0">
                <a:solidFill>
                  <a:schemeClr val="bg1"/>
                </a:solidFill>
              </a:rPr>
              <a:t>CSA1370 – THEORY OF COMPUTATION FOR QUANTUM COMPUTING</a:t>
            </a:r>
            <a:endParaRPr lang="en-IN" b="1" dirty="0">
              <a:solidFill>
                <a:schemeClr val="bg1"/>
              </a:solidFill>
            </a:endParaRPr>
          </a:p>
        </p:txBody>
      </p:sp>
    </p:spTree>
    <p:extLst>
      <p:ext uri="{BB962C8B-B14F-4D97-AF65-F5344CB8AC3E}">
        <p14:creationId xmlns:p14="http://schemas.microsoft.com/office/powerpoint/2010/main" val="196884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A18C4-59BC-4C02-9522-312BB1C4A77A}"/>
              </a:ext>
            </a:extLst>
          </p:cNvPr>
          <p:cNvSpPr>
            <a:spLocks noGrp="1"/>
          </p:cNvSpPr>
          <p:nvPr>
            <p:ph type="title"/>
          </p:nvPr>
        </p:nvSpPr>
        <p:spPr/>
        <p:txBody>
          <a:bodyPr/>
          <a:lstStyle/>
          <a:p>
            <a:r>
              <a:rPr lang="en-US" dirty="0"/>
              <a:t>ARCHITECTURE </a:t>
            </a:r>
            <a:endParaRPr lang="en-IN" dirty="0"/>
          </a:p>
        </p:txBody>
      </p:sp>
      <p:pic>
        <p:nvPicPr>
          <p:cNvPr id="1026" name="Picture 2" descr="Email Spam Classification. Spam emails also referred to as spam… | by  prabhakaran98 | Medium">
            <a:extLst>
              <a:ext uri="{FF2B5EF4-FFF2-40B4-BE49-F238E27FC236}">
                <a16:creationId xmlns:a16="http://schemas.microsoft.com/office/drawing/2014/main" id="{CC185914-3A62-F03A-ABE3-D1CB4544DC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0806" y="2295330"/>
            <a:ext cx="10040862" cy="415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99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BF48-B44C-4481-968A-4A7D6C96D609}"/>
              </a:ext>
            </a:extLst>
          </p:cNvPr>
          <p:cNvSpPr>
            <a:spLocks noGrp="1"/>
          </p:cNvSpPr>
          <p:nvPr>
            <p:ph type="title"/>
          </p:nvPr>
        </p:nvSpPr>
        <p:spPr/>
        <p:txBody>
          <a:bodyPr/>
          <a:lstStyle/>
          <a:p>
            <a:r>
              <a:rPr lang="en-US" sz="3200" dirty="0">
                <a:solidFill>
                  <a:srgbClr val="FFFF00"/>
                </a:solidFill>
                <a:latin typeface="Times New Roman" panose="02020603050405020304" pitchFamily="18" charset="0"/>
                <a:cs typeface="Times New Roman" panose="02020603050405020304" pitchFamily="18" charset="0"/>
              </a:rPr>
              <a:t>FEATURES OF SPAM CLASSIFICATION</a:t>
            </a:r>
            <a:endParaRPr lang="en-IN" sz="32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26D877-8B6D-4258-84ED-DC405D018EC2}"/>
              </a:ext>
            </a:extLst>
          </p:cNvPr>
          <p:cNvSpPr>
            <a:spLocks noGrp="1"/>
          </p:cNvSpPr>
          <p:nvPr>
            <p:ph idx="1"/>
          </p:nvPr>
        </p:nvSpPr>
        <p:spPr>
          <a:xfrm>
            <a:off x="818712" y="2222287"/>
            <a:ext cx="10554574" cy="4729019"/>
          </a:xfrm>
        </p:spPr>
        <p:txBody>
          <a:bodyPr>
            <a:normAutofit/>
          </a:bodyPr>
          <a:lstStyle/>
          <a:p>
            <a:r>
              <a:rPr lang="en-US" sz="1600" b="1" dirty="0">
                <a:latin typeface="Times New Roman" panose="02020603050405020304" pitchFamily="18" charset="0"/>
                <a:cs typeface="Times New Roman" panose="02020603050405020304" pitchFamily="18" charset="0"/>
              </a:rPr>
              <a:t>Content-Based Features: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Word Frequency</a:t>
            </a:r>
            <a:r>
              <a:rPr lang="en-US" sz="1600" dirty="0">
                <a:latin typeface="Times New Roman" panose="02020603050405020304" pitchFamily="18" charset="0"/>
                <a:cs typeface="Times New Roman" panose="02020603050405020304" pitchFamily="18" charset="0"/>
              </a:rPr>
              <a:t>: The frequency of certain keywords or phrases commonly found in spam emails (e.g., "free", "win", "offer", "money").</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N-grams</a:t>
            </a:r>
            <a:r>
              <a:rPr lang="en-US" sz="1600" dirty="0">
                <a:latin typeface="Times New Roman" panose="02020603050405020304" pitchFamily="18" charset="0"/>
                <a:cs typeface="Times New Roman" panose="02020603050405020304" pitchFamily="18" charset="0"/>
              </a:rPr>
              <a:t>: Sequences of words (bigrams, trigrams) can help identify patterns typical in spam messages.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Email Structure</a:t>
            </a:r>
            <a:r>
              <a:rPr lang="en-US" sz="1600" dirty="0">
                <a:latin typeface="Times New Roman" panose="02020603050405020304" pitchFamily="18" charset="0"/>
                <a:cs typeface="Times New Roman" panose="02020603050405020304" pitchFamily="18" charset="0"/>
              </a:rPr>
              <a:t>: Features like HTML tags, embedded links, and unusual structures (e.g., too many images or attachments).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Keyword Heuristics</a:t>
            </a:r>
            <a:r>
              <a:rPr lang="en-US" sz="1600" dirty="0">
                <a:latin typeface="Times New Roman" panose="02020603050405020304" pitchFamily="18" charset="0"/>
                <a:cs typeface="Times New Roman" panose="02020603050405020304" pitchFamily="18" charset="0"/>
              </a:rPr>
              <a:t>: The presence of certain keywords, such as "limited offer" or "urgent", may be indicative of spam.</a:t>
            </a:r>
          </a:p>
          <a:p>
            <a:r>
              <a:rPr lang="en-US" sz="1600" b="1" dirty="0">
                <a:latin typeface="Times New Roman" panose="02020603050405020304" pitchFamily="18" charset="0"/>
                <a:cs typeface="Times New Roman" panose="02020603050405020304" pitchFamily="18" charset="0"/>
              </a:rPr>
              <a:t>2. Sender-Based Features: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Sender Reputation</a:t>
            </a:r>
            <a:r>
              <a:rPr lang="en-US" sz="1600" dirty="0">
                <a:latin typeface="Times New Roman" panose="02020603050405020304" pitchFamily="18" charset="0"/>
                <a:cs typeface="Times New Roman" panose="02020603050405020304" pitchFamily="18" charset="0"/>
              </a:rPr>
              <a:t>: IP address, domain reputation, or email address history can determine whether the sender has previously been associated with spam.</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Email Headers</a:t>
            </a:r>
            <a:r>
              <a:rPr lang="en-US" sz="1600" dirty="0">
                <a:latin typeface="Times New Roman" panose="02020603050405020304" pitchFamily="18" charset="0"/>
                <a:cs typeface="Times New Roman" panose="02020603050405020304" pitchFamily="18" charset="0"/>
              </a:rPr>
              <a:t>: Information in the email header, such as "From", "To", "Subject", and routing information, may indicate spam, especially if spoofing is detected.</a:t>
            </a:r>
          </a:p>
          <a:p>
            <a:pPr marL="0" indent="0">
              <a:buNone/>
            </a:pPr>
            <a:endParaRPr lang="en-IN" dirty="0"/>
          </a:p>
        </p:txBody>
      </p:sp>
    </p:spTree>
    <p:extLst>
      <p:ext uri="{BB962C8B-B14F-4D97-AF65-F5344CB8AC3E}">
        <p14:creationId xmlns:p14="http://schemas.microsoft.com/office/powerpoint/2010/main" val="3728899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532F-49C0-4197-B741-D4869552D4F9}"/>
              </a:ext>
            </a:extLst>
          </p:cNvPr>
          <p:cNvSpPr>
            <a:spLocks noGrp="1"/>
          </p:cNvSpPr>
          <p:nvPr>
            <p:ph type="title"/>
          </p:nvPr>
        </p:nvSpPr>
        <p:spPr/>
        <p:txBody>
          <a:bodyPr/>
          <a:lstStyle/>
          <a:p>
            <a:r>
              <a:rPr lang="en-US" sz="3200" dirty="0">
                <a:solidFill>
                  <a:srgbClr val="FFFF00"/>
                </a:solidFill>
                <a:latin typeface="Times New Roman" panose="02020603050405020304" pitchFamily="18" charset="0"/>
                <a:cs typeface="Times New Roman" panose="02020603050405020304" pitchFamily="18" charset="0"/>
              </a:rPr>
              <a:t>CONCLUSION</a:t>
            </a:r>
            <a:endParaRPr lang="en-IN" sz="32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35CC1-F3A1-46F7-A5B7-493723DC7A63}"/>
              </a:ext>
            </a:extLst>
          </p:cNvPr>
          <p:cNvSpPr>
            <a:spLocks noGrp="1"/>
          </p:cNvSpPr>
          <p:nvPr>
            <p:ph idx="1"/>
          </p:nvPr>
        </p:nvSpPr>
        <p:spPr/>
        <p:txBody>
          <a:bodyPr>
            <a:normAutofit/>
          </a:bodyPr>
          <a:lstStyle/>
          <a:p>
            <a:pPr marL="0" indent="0">
              <a:buNone/>
            </a:pPr>
            <a:r>
              <a:rPr lang="en-US" sz="1600" dirty="0"/>
              <a:t>spam classification is a vital process in maintaining the integrity of communication systems by filtering out unsolicited and potentially harmful messages. It relies on a combination of content-based analysis, sender behavior, link examination, formatting patterns, and advanced machine learning techniques. By leveraging various features such as word frequency, sender reputation, user feedback, and sophisticated algorithms like Naive Bayes and neural networks, spam classification systems are able to effectively distinguish between legitimate and spam messages. Continuous improvements in these models ensure that the filtering process becomes more accurate and adaptive, protecting users from phishing attempts, malware, and other threats.</a:t>
            </a:r>
            <a:endParaRPr lang="en-IN" sz="1600" dirty="0"/>
          </a:p>
        </p:txBody>
      </p:sp>
    </p:spTree>
    <p:extLst>
      <p:ext uri="{BB962C8B-B14F-4D97-AF65-F5344CB8AC3E}">
        <p14:creationId xmlns:p14="http://schemas.microsoft.com/office/powerpoint/2010/main" val="252028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E9-8F54-4925-A4B1-3EC9F2B10552}"/>
              </a:ext>
            </a:extLst>
          </p:cNvPr>
          <p:cNvSpPr>
            <a:spLocks noGrp="1"/>
          </p:cNvSpPr>
          <p:nvPr>
            <p:ph type="title"/>
          </p:nvPr>
        </p:nvSpPr>
        <p:spPr>
          <a:xfrm>
            <a:off x="921967" y="381874"/>
            <a:ext cx="10571998" cy="970450"/>
          </a:xfrm>
        </p:spPr>
        <p:txBody>
          <a:bodyPr/>
          <a:lstStyle/>
          <a:p>
            <a:r>
              <a:rPr lang="en-US" sz="3200" dirty="0">
                <a:solidFill>
                  <a:srgbClr val="FFFF00"/>
                </a:solidFill>
                <a:latin typeface="Times New Roman" panose="02020603050405020304" pitchFamily="18" charset="0"/>
                <a:cs typeface="Times New Roman" panose="02020603050405020304" pitchFamily="18" charset="0"/>
              </a:rPr>
              <a:t>REFERENCES</a:t>
            </a:r>
            <a:endParaRPr lang="en-IN" sz="32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3C03D3-20BA-4BCA-81ED-0733908C1456}"/>
              </a:ext>
            </a:extLst>
          </p:cNvPr>
          <p:cNvSpPr>
            <a:spLocks noGrp="1"/>
          </p:cNvSpPr>
          <p:nvPr>
            <p:ph idx="1"/>
          </p:nvPr>
        </p:nvSpPr>
        <p:spPr>
          <a:xfrm>
            <a:off x="223935" y="-326570"/>
            <a:ext cx="11149351" cy="7184570"/>
          </a:xfrm>
        </p:spPr>
        <p:txBody>
          <a:bodyPr>
            <a:normAutofit/>
          </a:bodyPr>
          <a:lstStyle/>
          <a:p>
            <a:pPr marL="228600" indent="-228600">
              <a:buAutoNum type="alphaUcPeriod"/>
            </a:pPr>
            <a:endParaRPr lang="en-IN" sz="1200" b="0" i="0" dirty="0">
              <a:effectLst/>
              <a:latin typeface="Helvetica Neue"/>
            </a:endParaRPr>
          </a:p>
          <a:p>
            <a:pPr marL="228600" indent="-228600">
              <a:buAutoNum type="alphaUcPeriod"/>
            </a:pPr>
            <a:endParaRPr lang="en-IN" sz="1200" dirty="0">
              <a:latin typeface="Helvetica Neue"/>
            </a:endParaRPr>
          </a:p>
          <a:p>
            <a:pPr marL="228600" indent="-228600">
              <a:buAutoNum type="alphaUcPeriod"/>
            </a:pPr>
            <a:endParaRPr lang="en-IN" sz="1200" b="0" i="0" dirty="0">
              <a:effectLst/>
              <a:latin typeface="Helvetica Neue"/>
            </a:endParaRPr>
          </a:p>
          <a:p>
            <a:pPr marL="228600" indent="-228600">
              <a:buAutoNum type="alphaUcPeriod"/>
            </a:pPr>
            <a:endParaRPr lang="en-IN" sz="1200" dirty="0">
              <a:latin typeface="Helvetica Neue"/>
            </a:endParaRPr>
          </a:p>
          <a:p>
            <a:pPr marL="228600" indent="-228600">
              <a:buAutoNum type="alphaUcPeriod"/>
            </a:pPr>
            <a:endParaRPr lang="en-IN" sz="1200" b="0" i="0" dirty="0">
              <a:effectLst/>
              <a:latin typeface="Helvetica Neue"/>
            </a:endParaRPr>
          </a:p>
          <a:p>
            <a:pPr marL="228600" indent="-228600">
              <a:buAutoNum type="alphaUcPeriod"/>
            </a:pPr>
            <a:endParaRPr lang="en-IN" sz="1200" dirty="0">
              <a:latin typeface="Helvetica Neue"/>
            </a:endParaRPr>
          </a:p>
          <a:p>
            <a:pPr marL="228600" indent="-228600">
              <a:buAutoNum type="alphaUcPeriod"/>
            </a:pPr>
            <a:endParaRPr lang="en-IN" sz="1200" b="0" i="0" dirty="0">
              <a:effectLst/>
              <a:latin typeface="Helvetica Neue"/>
            </a:endParaRPr>
          </a:p>
          <a:p>
            <a:pPr marL="228600" indent="-228600">
              <a:buAutoNum type="alphaUcPeriod"/>
            </a:pPr>
            <a:endParaRPr lang="en-IN" sz="1200" dirty="0">
              <a:latin typeface="Helvetica Neue"/>
            </a:endParaRPr>
          </a:p>
          <a:p>
            <a:pPr marL="228600" indent="-228600">
              <a:buAutoNum type="alphaUcPeriod"/>
            </a:pPr>
            <a:r>
              <a:rPr lang="en-IN" sz="1600" b="0" i="0" dirty="0">
                <a:effectLst/>
                <a:latin typeface="Times New Roman" panose="02020603050405020304" pitchFamily="18" charset="0"/>
                <a:cs typeface="Times New Roman" panose="02020603050405020304" pitchFamily="18" charset="0"/>
              </a:rPr>
              <a:t>A. Helmy, Y. M. Omar, and R. Hodhod. “An innovative word encoding method for text classification using convolutional neural network”. In: 2018 14th international computer engineering conference (ICENCO). IEEE. 2018, 42–47. DOI: 10.1109/ICENCO.2018.8636143.</a:t>
            </a:r>
          </a:p>
          <a:p>
            <a:pPr marL="228600" indent="-228600">
              <a:buAutoNum type="alphaUcPeriod"/>
            </a:pPr>
            <a:r>
              <a:rPr lang="en-US" sz="1600" b="0" i="0" dirty="0">
                <a:effectLst/>
                <a:latin typeface="Times New Roman" panose="02020603050405020304" pitchFamily="18" charset="0"/>
                <a:cs typeface="Times New Roman" panose="02020603050405020304" pitchFamily="18" charset="0"/>
              </a:rPr>
              <a:t>T. Almeida and J. Hidalgo. SMS Spam Collection v.1. </a:t>
            </a:r>
            <a:r>
              <a:rPr lang="en-US" sz="16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http://www.dt.fee.unicamp.br/~tiago/smsspamcollection/</a:t>
            </a:r>
            <a:r>
              <a:rPr lang="en-US" sz="1600" b="0" i="0" dirty="0">
                <a:effectLst/>
                <a:latin typeface="Times New Roman" panose="02020603050405020304" pitchFamily="18" charset="0"/>
                <a:cs typeface="Times New Roman" panose="02020603050405020304" pitchFamily="18" charset="0"/>
              </a:rPr>
              <a:t>.</a:t>
            </a:r>
          </a:p>
          <a:p>
            <a:pPr marL="228600" indent="-228600">
              <a:buAutoNum type="alphaUcPeriod"/>
            </a:pPr>
            <a:r>
              <a:rPr lang="en-IN" sz="1600" b="0" i="0" dirty="0">
                <a:effectLst/>
                <a:latin typeface="Times New Roman" panose="02020603050405020304" pitchFamily="18" charset="0"/>
                <a:cs typeface="Times New Roman" panose="02020603050405020304" pitchFamily="18" charset="0"/>
              </a:rPr>
              <a:t>P. Sethi, V. Bhandari, and B. Kohli. “SMS spam detection and comparison of various machine learning algorithms”. In: 2017 international conference on computing and communication technologies for smart nation (IC3TSN). IEEE. 2017, 28–31. DOI: 10.1109/IC3TSN.2017.8284445.</a:t>
            </a:r>
            <a:endParaRPr lang="en-US" sz="1600" dirty="0">
              <a:latin typeface="Times New Roman" panose="02020603050405020304" pitchFamily="18" charset="0"/>
              <a:cs typeface="Times New Roman" panose="02020603050405020304" pitchFamily="18" charset="0"/>
            </a:endParaRPr>
          </a:p>
          <a:p>
            <a:pPr marL="228600" indent="-228600">
              <a:buAutoNum type="alphaUcPeriod"/>
            </a:pPr>
            <a:r>
              <a:rPr lang="en-US" sz="1600" b="0" i="0" dirty="0">
                <a:effectLst/>
                <a:latin typeface="Times New Roman" panose="02020603050405020304" pitchFamily="18" charset="0"/>
                <a:cs typeface="Times New Roman" panose="02020603050405020304" pitchFamily="18" charset="0"/>
              </a:rPr>
              <a:t> P. Navaney, G. Dubey, and A. Rana. “SMS spam filtering using supervised machine learning algorithms”. In: 2018 8th International Conference on Cloud Computing, Data Science &amp; Engineering (Confluence). IEEE. 2018, 43–48. DOI: 10 . 1109 /CONFLUENCE. 2018.8442564.</a:t>
            </a:r>
          </a:p>
          <a:p>
            <a:pPr marL="228600" indent="-228600">
              <a:buAutoNum type="alphaUcPeriod"/>
            </a:pPr>
            <a:r>
              <a:rPr lang="en-IN" sz="1600" b="0" i="0" dirty="0">
                <a:effectLst/>
                <a:latin typeface="Times New Roman" panose="02020603050405020304" pitchFamily="18" charset="0"/>
                <a:cs typeface="Times New Roman" panose="02020603050405020304" pitchFamily="18" charset="0"/>
              </a:rPr>
              <a:t>R. Taheri and R. Javidan. “Spam filtering in SMS using recurrent neural networks”. In: 2017 Artificial Intelligence and Signal Processing Conference (AISP). IEEE.2017, 331–336. DOI: 10.1109/AISP.2017.8515158.</a:t>
            </a:r>
            <a:endParaRPr lang="en-US" sz="1600" dirty="0">
              <a:latin typeface="Times New Roman" panose="02020603050405020304" pitchFamily="18" charset="0"/>
              <a:cs typeface="Times New Roman" panose="02020603050405020304" pitchFamily="18" charset="0"/>
            </a:endParaRPr>
          </a:p>
          <a:p>
            <a:pPr marL="228600" indent="-228600">
              <a:buAutoNum type="alphaUcPeriod"/>
            </a:pPr>
            <a:r>
              <a:rPr lang="en-US" sz="1600" b="0" i="0" dirty="0">
                <a:effectLst/>
                <a:latin typeface="Times New Roman" panose="02020603050405020304" pitchFamily="18" charset="0"/>
                <a:cs typeface="Times New Roman" panose="02020603050405020304" pitchFamily="18" charset="0"/>
              </a:rPr>
              <a:t>G. Jain, M. Sharma, and B. Agarwal, (2019) “Optimizing semantic LSTM for spam detection" International Journal of Information Technology 11(2): 239–250. DOI: 10.1007/s41870-018-0157-5.</a:t>
            </a:r>
          </a:p>
          <a:p>
            <a:pPr marL="228600" indent="-228600">
              <a:buAutoNum type="alphaUcPeriod"/>
            </a:pPr>
            <a:endParaRPr lang="en-IN" sz="1200" dirty="0"/>
          </a:p>
        </p:txBody>
      </p:sp>
    </p:spTree>
    <p:extLst>
      <p:ext uri="{BB962C8B-B14F-4D97-AF65-F5344CB8AC3E}">
        <p14:creationId xmlns:p14="http://schemas.microsoft.com/office/powerpoint/2010/main" val="260016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6,652 Thank You Stock Photos - Free ...">
            <a:extLst>
              <a:ext uri="{FF2B5EF4-FFF2-40B4-BE49-F238E27FC236}">
                <a16:creationId xmlns:a16="http://schemas.microsoft.com/office/drawing/2014/main" id="{D6455E1B-F2AF-4546-A80B-0305EC8C9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280" y="340242"/>
            <a:ext cx="10271051" cy="6177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15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2360-9A91-4601-8E49-C8121360900D}"/>
              </a:ext>
            </a:extLst>
          </p:cNvPr>
          <p:cNvSpPr>
            <a:spLocks noGrp="1"/>
          </p:cNvSpPr>
          <p:nvPr>
            <p:ph type="title"/>
          </p:nvPr>
        </p:nvSpPr>
        <p:spPr>
          <a:xfrm>
            <a:off x="810000" y="447188"/>
            <a:ext cx="10571998" cy="653824"/>
          </a:xfrm>
        </p:spPr>
        <p:txBody>
          <a:bodyPr>
            <a:normAutofit fontScale="90000"/>
          </a:bodyPr>
          <a:lstStyle/>
          <a:p>
            <a:r>
              <a:rPr lang="en-US" sz="4400" b="1" dirty="0">
                <a:solidFill>
                  <a:srgbClr val="FFFF00"/>
                </a:solidFill>
                <a:latin typeface="Times New Roman" panose="02020603050405020304" pitchFamily="18" charset="0"/>
                <a:cs typeface="Times New Roman" panose="02020603050405020304" pitchFamily="18" charset="0"/>
              </a:rPr>
              <a:t>CONTENTS</a:t>
            </a:r>
            <a:br>
              <a:rPr lang="en-US" sz="4400" b="1" dirty="0">
                <a:solidFill>
                  <a:srgbClr val="FFFF00"/>
                </a:solidFill>
                <a:latin typeface="Times New Roman" panose="02020603050405020304" pitchFamily="18" charset="0"/>
                <a:cs typeface="Times New Roman" panose="02020603050405020304" pitchFamily="18" charset="0"/>
              </a:rPr>
            </a:br>
            <a:endParaRPr lang="en-IN" sz="4400" dirty="0">
              <a:solidFill>
                <a:srgbClr val="FFFF00"/>
              </a:solidFill>
            </a:endParaRPr>
          </a:p>
        </p:txBody>
      </p:sp>
      <p:sp>
        <p:nvSpPr>
          <p:cNvPr id="3" name="Content Placeholder 2">
            <a:extLst>
              <a:ext uri="{FF2B5EF4-FFF2-40B4-BE49-F238E27FC236}">
                <a16:creationId xmlns:a16="http://schemas.microsoft.com/office/drawing/2014/main" id="{52F59C2F-ECEC-40E0-8AF7-70E0B99B4AE0}"/>
              </a:ext>
            </a:extLst>
          </p:cNvPr>
          <p:cNvSpPr>
            <a:spLocks noGrp="1"/>
          </p:cNvSpPr>
          <p:nvPr>
            <p:ph idx="1"/>
          </p:nvPr>
        </p:nvSpPr>
        <p:spPr>
          <a:xfrm>
            <a:off x="913795" y="3909526"/>
            <a:ext cx="10353762" cy="2948475"/>
          </a:xfrm>
        </p:spPr>
        <p:txBody>
          <a:bodyPr>
            <a:normAutofit fontScale="70000" lnSpcReduction="20000"/>
          </a:bodyPr>
          <a:lstStyle/>
          <a:p>
            <a:r>
              <a:rPr lang="en-US" sz="2400" b="1" dirty="0">
                <a:latin typeface="Times New Roman" panose="02020603050405020304" pitchFamily="18" charset="0"/>
                <a:cs typeface="Times New Roman" panose="02020603050405020304" pitchFamily="18" charset="0"/>
              </a:rPr>
              <a:t>Abstract</a:t>
            </a:r>
          </a:p>
          <a:p>
            <a:r>
              <a:rPr lang="en-US" sz="2400" b="1" dirty="0">
                <a:latin typeface="Times New Roman" panose="02020603050405020304" pitchFamily="18" charset="0"/>
                <a:cs typeface="Times New Roman" panose="02020603050405020304" pitchFamily="18" charset="0"/>
              </a:rPr>
              <a:t> Introduction</a:t>
            </a:r>
          </a:p>
          <a:p>
            <a:r>
              <a:rPr lang="en-US" sz="2400" b="1" dirty="0">
                <a:latin typeface="Times New Roman" panose="02020603050405020304" pitchFamily="18" charset="0"/>
                <a:cs typeface="Times New Roman" panose="02020603050405020304" pitchFamily="18" charset="0"/>
              </a:rPr>
              <a:t>Types of Spam Classification</a:t>
            </a:r>
          </a:p>
          <a:p>
            <a:r>
              <a:rPr lang="en-US" sz="2400" b="1" dirty="0">
                <a:latin typeface="Times New Roman" panose="02020603050405020304" pitchFamily="18" charset="0"/>
                <a:cs typeface="Times New Roman" panose="02020603050405020304" pitchFamily="18" charset="0"/>
              </a:rPr>
              <a:t>Pros and Cons spam classification</a:t>
            </a:r>
          </a:p>
          <a:p>
            <a:r>
              <a:rPr lang="en-US" sz="2400" b="1" dirty="0">
                <a:latin typeface="Times New Roman" panose="02020603050405020304" pitchFamily="18" charset="0"/>
                <a:cs typeface="Times New Roman" panose="02020603050405020304" pitchFamily="18" charset="0"/>
              </a:rPr>
              <a:t>Architecture</a:t>
            </a:r>
          </a:p>
          <a:p>
            <a:r>
              <a:rPr lang="en-US" sz="2400" b="1" dirty="0">
                <a:latin typeface="Times New Roman" panose="02020603050405020304" pitchFamily="18" charset="0"/>
                <a:cs typeface="Times New Roman" panose="02020603050405020304" pitchFamily="18" charset="0"/>
              </a:rPr>
              <a:t>Features of spam classification</a:t>
            </a:r>
          </a:p>
          <a:p>
            <a:r>
              <a:rPr lang="en-US" sz="2400" b="1" dirty="0">
                <a:latin typeface="Times New Roman" panose="02020603050405020304" pitchFamily="18" charset="0"/>
                <a:cs typeface="Times New Roman" panose="02020603050405020304" pitchFamily="18" charset="0"/>
              </a:rPr>
              <a:t>Conclusion</a:t>
            </a:r>
          </a:p>
          <a:p>
            <a:r>
              <a:rPr lang="en-US" sz="2400" b="1" dirty="0">
                <a:latin typeface="Times New Roman" panose="02020603050405020304" pitchFamily="18" charset="0"/>
                <a:cs typeface="Times New Roman" panose="02020603050405020304" pitchFamily="18" charset="0"/>
              </a:rPr>
              <a:t>Reference</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solidFill>
                <a:schemeClr val="bg2">
                  <a:lumMod val="60000"/>
                  <a:lumOff val="40000"/>
                </a:schemeClr>
              </a:solidFill>
              <a:latin typeface="Times New Roman" panose="02020603050405020304" pitchFamily="18" charset="0"/>
              <a:cs typeface="Times New Roman" panose="02020603050405020304" pitchFamily="18" charset="0"/>
            </a:endParaRPr>
          </a:p>
          <a:p>
            <a:endParaRPr lang="en-US" sz="2400" b="1" dirty="0">
              <a:solidFill>
                <a:schemeClr val="bg2">
                  <a:lumMod val="60000"/>
                  <a:lumOff val="40000"/>
                </a:schemeClr>
              </a:solidFill>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IN" dirty="0"/>
          </a:p>
        </p:txBody>
      </p:sp>
      <p:sp>
        <p:nvSpPr>
          <p:cNvPr id="4" name="AutoShape 2" descr="Sms Spam Classification - Notebook by Raghu Murugankutty (raghu-rayirath) |  Jovian">
            <a:extLst>
              <a:ext uri="{FF2B5EF4-FFF2-40B4-BE49-F238E27FC236}">
                <a16:creationId xmlns:a16="http://schemas.microsoft.com/office/drawing/2014/main" id="{9AD96DD3-58E8-9CED-D304-D5C58BED771E}"/>
              </a:ext>
            </a:extLst>
          </p:cNvPr>
          <p:cNvSpPr>
            <a:spLocks noChangeAspect="1" noChangeArrowheads="1"/>
          </p:cNvSpPr>
          <p:nvPr/>
        </p:nvSpPr>
        <p:spPr bwMode="auto">
          <a:xfrm>
            <a:off x="5943600" y="2062065"/>
            <a:ext cx="6092890" cy="45160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1115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0CF5-AA5A-4113-BB01-F5CCADC2A09A}"/>
              </a:ext>
            </a:extLst>
          </p:cNvPr>
          <p:cNvSpPr>
            <a:spLocks noGrp="1"/>
          </p:cNvSpPr>
          <p:nvPr>
            <p:ph type="title"/>
          </p:nvPr>
        </p:nvSpPr>
        <p:spPr/>
        <p:txBody>
          <a:bodyPr/>
          <a:lstStyle/>
          <a:p>
            <a:r>
              <a:rPr lang="en-US" dirty="0">
                <a:solidFill>
                  <a:srgbClr val="FFFF00"/>
                </a:solidFill>
              </a:rPr>
              <a:t>ABSTRACT</a:t>
            </a:r>
            <a:endParaRPr lang="en-IN" dirty="0">
              <a:solidFill>
                <a:srgbClr val="FFFF00"/>
              </a:solidFill>
            </a:endParaRPr>
          </a:p>
        </p:txBody>
      </p:sp>
      <p:sp>
        <p:nvSpPr>
          <p:cNvPr id="3" name="Content Placeholder 2">
            <a:extLst>
              <a:ext uri="{FF2B5EF4-FFF2-40B4-BE49-F238E27FC236}">
                <a16:creationId xmlns:a16="http://schemas.microsoft.com/office/drawing/2014/main" id="{66639E9B-144F-43D2-BDD5-27368F56CC32}"/>
              </a:ext>
            </a:extLst>
          </p:cNvPr>
          <p:cNvSpPr>
            <a:spLocks noGrp="1"/>
          </p:cNvSpPr>
          <p:nvPr>
            <p:ph idx="1"/>
          </p:nvPr>
        </p:nvSpPr>
        <p:spPr>
          <a:xfrm>
            <a:off x="818712" y="2222287"/>
            <a:ext cx="10554574" cy="324545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Spam classification is a process in natural language processing (NLP) used to automatically identify unsolicited and irrelevant messages, commonly known as spam, from legitimate or "ham" messages. This is crucial in applications such as email filtering, social media moderation, and SMS classification. The primary challenge in spam classification is differentiating between spam and non-spam messages accurately without blocking important legitimate messages. The classifier is then deployed to identify spam in real-time, continuously improving through feedback and retraining with new data. The goal is to minimize false positives (legitimate messages marked as spam) and false negatives (spam messages not detected).</a:t>
            </a:r>
            <a:r>
              <a:rPr lang="en-US" i="0" dirty="0">
                <a:effectLst/>
                <a:latin typeface="Times New Roman" panose="02020603050405020304" pitchFamily="18" charset="0"/>
                <a:cs typeface="Times New Roman" panose="02020603050405020304" pitchFamily="18" charset="0"/>
              </a:rPr>
              <a:t> Unwanted text messages are called Spam SMSs .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78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E14D-F486-412A-80D0-3D5D3AD6F433}"/>
              </a:ext>
            </a:extLst>
          </p:cNvPr>
          <p:cNvSpPr>
            <a:spLocks noGrp="1"/>
          </p:cNvSpPr>
          <p:nvPr>
            <p:ph type="title"/>
          </p:nvPr>
        </p:nvSpPr>
        <p:spPr/>
        <p:txBody>
          <a:bodyPr/>
          <a:lstStyle/>
          <a:p>
            <a:r>
              <a:rPr lang="en-US" dirty="0">
                <a:solidFill>
                  <a:srgbClr val="FFFF00"/>
                </a:solidFill>
              </a:rPr>
              <a:t>INTRODUCTION</a:t>
            </a:r>
            <a:endParaRPr lang="en-IN" dirty="0">
              <a:solidFill>
                <a:srgbClr val="FFFF00"/>
              </a:solidFill>
            </a:endParaRPr>
          </a:p>
        </p:txBody>
      </p:sp>
      <p:sp>
        <p:nvSpPr>
          <p:cNvPr id="3" name="Content Placeholder 2">
            <a:extLst>
              <a:ext uri="{FF2B5EF4-FFF2-40B4-BE49-F238E27FC236}">
                <a16:creationId xmlns:a16="http://schemas.microsoft.com/office/drawing/2014/main" id="{B9A98401-9CE8-4B07-B3B3-02438047C09E}"/>
              </a:ext>
            </a:extLst>
          </p:cNvPr>
          <p:cNvSpPr>
            <a:spLocks noGrp="1"/>
          </p:cNvSpPr>
          <p:nvPr>
            <p:ph idx="1"/>
          </p:nvPr>
        </p:nvSpPr>
        <p:spPr>
          <a:xfrm>
            <a:off x="818712" y="2222287"/>
            <a:ext cx="10554574" cy="4318472"/>
          </a:xfrm>
        </p:spPr>
        <p:txBody>
          <a:bodyPr>
            <a:normAutofit/>
          </a:bodyPr>
          <a:lstStyle/>
          <a:p>
            <a:r>
              <a:rPr lang="en-US" sz="1700" dirty="0">
                <a:latin typeface="Times New Roman" panose="02020603050405020304" pitchFamily="18" charset="0"/>
                <a:cs typeface="Times New Roman" panose="02020603050405020304" pitchFamily="18" charset="0"/>
              </a:rPr>
              <a:t>The goal of spam classification is to distinguish between spam and legitimate messages (often called "ham") by analyzing the content, structure, and metadata of the messages. Over the years, various machine learning and deep learning techniques have been developed to automate this process, significantly improving the efficiency and effectiveness of spam filters.</a:t>
            </a:r>
          </a:p>
          <a:p>
            <a:r>
              <a:rPr lang="en-US" sz="1700" dirty="0">
                <a:latin typeface="Times New Roman" panose="02020603050405020304" pitchFamily="18" charset="0"/>
                <a:cs typeface="Times New Roman" panose="02020603050405020304" pitchFamily="18" charset="0"/>
              </a:rPr>
              <a:t>Traditional spam detection methods, such as rule-based systems or keyword matching, have evolved into sophisticated machine learning models. These models can learn patterns from large datasets, enabling them to generalize better and handle complex cases of spam. Classifiers like Naive Bayes, Decision Trees, Support Vector Machines (SVMs), and more recently, deep learning architectures like Recurrent Neural Networks (RNNs) and Transformers, are used to identify spam with high accuracy.</a:t>
            </a:r>
          </a:p>
          <a:p>
            <a:r>
              <a:rPr lang="en-US" sz="1700" dirty="0">
                <a:latin typeface="Times New Roman" panose="02020603050405020304" pitchFamily="18" charset="0"/>
                <a:cs typeface="Times New Roman" panose="02020603050405020304" pitchFamily="18" charset="0"/>
              </a:rPr>
              <a:t>Effective spam classification not only improves the user experience by reducing unwanted messages but also enhances cybersecurity by preventing malicious content from reaching end-users. As spammers continuously evolve their techniques, ongoing research and advancements in spam classification techniques remain essential to stay ahead in the battle against spam.</a:t>
            </a:r>
          </a:p>
          <a:p>
            <a:pPr marL="0" indent="0">
              <a:buNone/>
            </a:pPr>
            <a:endParaRPr lang="en-IN" dirty="0"/>
          </a:p>
        </p:txBody>
      </p:sp>
    </p:spTree>
    <p:extLst>
      <p:ext uri="{BB962C8B-B14F-4D97-AF65-F5344CB8AC3E}">
        <p14:creationId xmlns:p14="http://schemas.microsoft.com/office/powerpoint/2010/main" val="2293147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6228-919D-4B0A-A62B-DF3C6ED63D21}"/>
              </a:ext>
            </a:extLst>
          </p:cNvPr>
          <p:cNvSpPr>
            <a:spLocks noGrp="1"/>
          </p:cNvSpPr>
          <p:nvPr>
            <p:ph type="title"/>
          </p:nvPr>
        </p:nvSpPr>
        <p:spPr/>
        <p:txBody>
          <a:bodyPr/>
          <a:lstStyle/>
          <a:p>
            <a:r>
              <a:rPr lang="en-US" sz="3200" dirty="0">
                <a:solidFill>
                  <a:srgbClr val="FFFF00"/>
                </a:solidFill>
                <a:latin typeface="Times New Roman" panose="02020603050405020304" pitchFamily="18" charset="0"/>
                <a:cs typeface="Times New Roman" panose="02020603050405020304" pitchFamily="18" charset="0"/>
              </a:rPr>
              <a:t>TYPES OF SPAM CLASSIFICATION</a:t>
            </a:r>
            <a:endParaRPr lang="en-IN" sz="32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3B2EB4-7C87-4DD6-A3A8-4DAE51E24F7A}"/>
              </a:ext>
            </a:extLst>
          </p:cNvPr>
          <p:cNvSpPr>
            <a:spLocks noGrp="1"/>
          </p:cNvSpPr>
          <p:nvPr>
            <p:ph idx="1"/>
          </p:nvPr>
        </p:nvSpPr>
        <p:spPr>
          <a:xfrm>
            <a:off x="818712" y="2267338"/>
            <a:ext cx="10554574" cy="404015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1.Rule-Based Spam Classification</a:t>
            </a:r>
          </a:p>
          <a:p>
            <a:pPr marL="0" indent="0" algn="just">
              <a:buNone/>
            </a:pPr>
            <a:r>
              <a:rPr lang="en-US" sz="2000" dirty="0">
                <a:latin typeface="Times New Roman" panose="02020603050405020304" pitchFamily="18" charset="0"/>
                <a:cs typeface="Times New Roman" panose="02020603050405020304" pitchFamily="18" charset="0"/>
              </a:rPr>
              <a:t>2.</a:t>
            </a:r>
            <a:r>
              <a:rPr lang="en-IN" sz="2000" b="1" dirty="0">
                <a:latin typeface="Times New Roman" panose="02020603050405020304" pitchFamily="18" charset="0"/>
                <a:cs typeface="Times New Roman" panose="02020603050405020304" pitchFamily="18" charset="0"/>
              </a:rPr>
              <a:t> Content-Based Spam Classification</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3.</a:t>
            </a:r>
            <a:r>
              <a:rPr lang="en-IN" sz="2000" b="1" dirty="0">
                <a:latin typeface="Times New Roman" panose="02020603050405020304" pitchFamily="18" charset="0"/>
                <a:cs typeface="Times New Roman" panose="02020603050405020304" pitchFamily="18" charset="0"/>
              </a:rPr>
              <a:t> Blacklisting and Whitelisting</a:t>
            </a:r>
            <a:endParaRPr lang="en-IN" sz="2000" dirty="0">
              <a:latin typeface="Times New Roman" panose="02020603050405020304" pitchFamily="18" charset="0"/>
              <a:cs typeface="Times New Roman" panose="02020603050405020304" pitchFamily="18" charset="0"/>
            </a:endParaRPr>
          </a:p>
        </p:txBody>
      </p:sp>
      <p:pic>
        <p:nvPicPr>
          <p:cNvPr id="3074" name="Picture 2" descr="Sms Spam Classification - Notebook by Raghu Murugankutty (raghu-rayirath) |  Jovian">
            <a:extLst>
              <a:ext uri="{FF2B5EF4-FFF2-40B4-BE49-F238E27FC236}">
                <a16:creationId xmlns:a16="http://schemas.microsoft.com/office/drawing/2014/main" id="{BC7DB5C7-B4F4-F2AB-5878-E9532EC00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4473" y="2267337"/>
            <a:ext cx="6957527" cy="4329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20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9752-8220-410F-BCCA-5D70CE1BB9C2}"/>
              </a:ext>
            </a:extLst>
          </p:cNvPr>
          <p:cNvSpPr>
            <a:spLocks noGrp="1"/>
          </p:cNvSpPr>
          <p:nvPr>
            <p:ph type="title"/>
          </p:nvPr>
        </p:nvSpPr>
        <p:spPr/>
        <p:txBody>
          <a:bodyPr/>
          <a:lstStyle/>
          <a:p>
            <a:r>
              <a:rPr lang="en-US" sz="3200" dirty="0">
                <a:solidFill>
                  <a:srgbClr val="FFFF00"/>
                </a:solidFill>
                <a:latin typeface="Times New Roman" panose="02020603050405020304" pitchFamily="18" charset="0"/>
                <a:cs typeface="Times New Roman" panose="02020603050405020304" pitchFamily="18" charset="0"/>
              </a:rPr>
              <a:t>RULE BASED SPAM CLASSIFICATION</a:t>
            </a:r>
            <a:endParaRPr lang="en-IN" sz="32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78C12A-44D7-4FC8-877E-B25F8CA4BC3B}"/>
              </a:ext>
            </a:extLst>
          </p:cNvPr>
          <p:cNvSpPr>
            <a:spLocks noGrp="1"/>
          </p:cNvSpPr>
          <p:nvPr>
            <p:ph idx="1"/>
          </p:nvPr>
        </p:nvSpPr>
        <p:spPr>
          <a:xfrm>
            <a:off x="770296" y="270589"/>
            <a:ext cx="10554574" cy="6587412"/>
          </a:xfrm>
        </p:spPr>
        <p:txBody>
          <a:bodyPr>
            <a:normAutofit/>
          </a:bodyPr>
          <a:lstStyle/>
          <a:p>
            <a:pPr marL="0" indent="0">
              <a:buNone/>
            </a:pPr>
            <a:r>
              <a:rPr lang="en-US" sz="1600" dirty="0"/>
              <a:t> </a:t>
            </a:r>
            <a:r>
              <a:rPr lang="en-US" dirty="0">
                <a:latin typeface="Times New Roman" panose="02020603050405020304" pitchFamily="18" charset="0"/>
                <a:cs typeface="Times New Roman" panose="02020603050405020304" pitchFamily="18" charset="0"/>
              </a:rPr>
              <a:t>Rule-Based Spam Classification: This method relies on manually created rules to filter spam based on specific patterns in messages. Common rules include looking for specific keywords, phrases, or patterns (such as excessive use of symbols or certain suspicious links).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Advantages: Simple to implement, interpretable, and customizable.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Disadvantages: Not adaptive to new spam patterns, can be bypassed by spammers using obfuscation, and may produce many false positives or negatives.</a:t>
            </a:r>
          </a:p>
        </p:txBody>
      </p:sp>
    </p:spTree>
    <p:extLst>
      <p:ext uri="{BB962C8B-B14F-4D97-AF65-F5344CB8AC3E}">
        <p14:creationId xmlns:p14="http://schemas.microsoft.com/office/powerpoint/2010/main" val="341975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B099-5679-4A16-BE04-175C4E3B3EBC}"/>
              </a:ext>
            </a:extLst>
          </p:cNvPr>
          <p:cNvSpPr>
            <a:spLocks noGrp="1"/>
          </p:cNvSpPr>
          <p:nvPr>
            <p:ph type="title"/>
          </p:nvPr>
        </p:nvSpPr>
        <p:spPr/>
        <p:txBody>
          <a:bodyPr/>
          <a:lstStyle/>
          <a:p>
            <a:r>
              <a:rPr lang="en-US" sz="3200" dirty="0">
                <a:solidFill>
                  <a:srgbClr val="FFFF00"/>
                </a:solidFill>
              </a:rPr>
              <a:t>CONTEXT –BASED SPAM CLASSIFICATION</a:t>
            </a:r>
            <a:endParaRPr lang="en-IN" sz="3200" dirty="0">
              <a:solidFill>
                <a:srgbClr val="FFFF00"/>
              </a:solidFill>
            </a:endParaRPr>
          </a:p>
        </p:txBody>
      </p:sp>
      <p:sp>
        <p:nvSpPr>
          <p:cNvPr id="3" name="Content Placeholder 2">
            <a:extLst>
              <a:ext uri="{FF2B5EF4-FFF2-40B4-BE49-F238E27FC236}">
                <a16:creationId xmlns:a16="http://schemas.microsoft.com/office/drawing/2014/main" id="{BCDBE7FC-AE1D-4649-8F84-27D4978E3092}"/>
              </a:ext>
            </a:extLst>
          </p:cNvPr>
          <p:cNvSpPr>
            <a:spLocks noGrp="1"/>
          </p:cNvSpPr>
          <p:nvPr>
            <p:ph idx="1"/>
          </p:nvPr>
        </p:nvSpPr>
        <p:spPr/>
        <p:txBody>
          <a:bodyPr/>
          <a:lstStyle/>
          <a:p>
            <a:pPr marL="0" indent="0">
              <a:buNone/>
            </a:pPr>
            <a:r>
              <a:rPr lang="en-US" sz="1600" dirty="0">
                <a:latin typeface="Times New Roman" panose="02020603050405020304" pitchFamily="18" charset="0"/>
                <a:cs typeface="Times New Roman" panose="02020603050405020304" pitchFamily="18" charset="0"/>
              </a:rPr>
              <a:t>Content-Based Spam Classification: This method focuses on analyzing the content of the message itself, including the subject line, body text, and any attachments. The features may include: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Word frequency (e.g., "free," "click here," "limited offer")</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Term frequency-inverse document frequency (TF-IDF)</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Content similarity to known spam messages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Advantages: Helps identify suspicious content directly from the message.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Disadvantages: Can be computationally expensive for large volumes of messages, may miss newer or disguised spam messages.</a:t>
            </a:r>
            <a:endParaRPr lang="en-US" sz="1300" dirty="0"/>
          </a:p>
          <a:p>
            <a:endParaRPr lang="en-IN" dirty="0"/>
          </a:p>
        </p:txBody>
      </p:sp>
    </p:spTree>
    <p:extLst>
      <p:ext uri="{BB962C8B-B14F-4D97-AF65-F5344CB8AC3E}">
        <p14:creationId xmlns:p14="http://schemas.microsoft.com/office/powerpoint/2010/main" val="414014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A78B-173B-45F9-95CA-478C619DB15D}"/>
              </a:ext>
            </a:extLst>
          </p:cNvPr>
          <p:cNvSpPr>
            <a:spLocks noGrp="1"/>
          </p:cNvSpPr>
          <p:nvPr>
            <p:ph type="title"/>
          </p:nvPr>
        </p:nvSpPr>
        <p:spPr>
          <a:xfrm>
            <a:off x="1071258" y="214604"/>
            <a:ext cx="10571998" cy="1454961"/>
          </a:xfrm>
        </p:spPr>
        <p:txBody>
          <a:bodyPr/>
          <a:lstStyle/>
          <a:p>
            <a:br>
              <a:rPr lang="en-US" dirty="0"/>
            </a:br>
            <a:endParaRPr lang="en-IN" dirty="0"/>
          </a:p>
        </p:txBody>
      </p:sp>
      <p:sp>
        <p:nvSpPr>
          <p:cNvPr id="3" name="Content Placeholder 2">
            <a:extLst>
              <a:ext uri="{FF2B5EF4-FFF2-40B4-BE49-F238E27FC236}">
                <a16:creationId xmlns:a16="http://schemas.microsoft.com/office/drawing/2014/main" id="{64984ED2-6517-4C74-8EE1-4BE1DE5B6AE3}"/>
              </a:ext>
            </a:extLst>
          </p:cNvPr>
          <p:cNvSpPr>
            <a:spLocks noGrp="1"/>
          </p:cNvSpPr>
          <p:nvPr>
            <p:ph idx="1"/>
          </p:nvPr>
        </p:nvSpPr>
        <p:spPr/>
        <p:txBody>
          <a:bodyPr/>
          <a:lstStyle/>
          <a:p>
            <a:r>
              <a:rPr lang="en-US" sz="1600" b="1" dirty="0">
                <a:latin typeface="Times New Roman" panose="02020603050405020304" pitchFamily="18" charset="0"/>
                <a:cs typeface="Times New Roman" panose="02020603050405020304" pitchFamily="18" charset="0"/>
              </a:rPr>
              <a:t>Blacklisting and Whitelisting:</a:t>
            </a:r>
            <a:r>
              <a:rPr lang="en-US" sz="1600" dirty="0">
                <a:latin typeface="Times New Roman" panose="02020603050405020304" pitchFamily="18" charset="0"/>
                <a:cs typeface="Times New Roman" panose="02020603050405020304" pitchFamily="18" charset="0"/>
              </a:rPr>
              <a:t> This technique involves maintaining lists of known spammers (blacklists) and trusted senders (whitelists). Messages from blacklisted sources are automatically marked as spam, while those from whitelisted addresses are allowed.</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Advantages</a:t>
            </a:r>
            <a:r>
              <a:rPr lang="en-US" sz="1600" dirty="0">
                <a:latin typeface="Times New Roman" panose="02020603050405020304" pitchFamily="18" charset="0"/>
                <a:cs typeface="Times New Roman" panose="02020603050405020304" pitchFamily="18" charset="0"/>
              </a:rPr>
              <a:t>: Simple and quick to implement, highly effective against known spam sources.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Disadvantages</a:t>
            </a:r>
            <a:r>
              <a:rPr lang="en-US" sz="1600" dirty="0">
                <a:latin typeface="Times New Roman" panose="02020603050405020304" pitchFamily="18" charset="0"/>
                <a:cs typeface="Times New Roman" panose="02020603050405020304" pitchFamily="18" charset="0"/>
              </a:rPr>
              <a:t>: Requires constant updating, can be ineffective for new spam sources, and may lead to false negatives if spammers use new or legitimate-looking addresses.</a:t>
            </a:r>
          </a:p>
          <a:p>
            <a:pPr marL="0" indent="0" algn="just">
              <a:buNone/>
            </a:pPr>
            <a:endParaRPr lang="en-US" dirty="0"/>
          </a:p>
        </p:txBody>
      </p:sp>
      <p:sp>
        <p:nvSpPr>
          <p:cNvPr id="5" name="TextBox 4">
            <a:extLst>
              <a:ext uri="{FF2B5EF4-FFF2-40B4-BE49-F238E27FC236}">
                <a16:creationId xmlns:a16="http://schemas.microsoft.com/office/drawing/2014/main" id="{FA5AD89A-C8D9-B7D8-268F-4A6D8C6E5C8C}"/>
              </a:ext>
            </a:extLst>
          </p:cNvPr>
          <p:cNvSpPr txBox="1"/>
          <p:nvPr/>
        </p:nvSpPr>
        <p:spPr>
          <a:xfrm>
            <a:off x="1184987" y="643866"/>
            <a:ext cx="6102220" cy="584775"/>
          </a:xfrm>
          <a:prstGeom prst="rect">
            <a:avLst/>
          </a:prstGeom>
          <a:noFill/>
        </p:spPr>
        <p:txBody>
          <a:bodyPr wrap="square">
            <a:spAutoFit/>
          </a:bodyPr>
          <a:lstStyle/>
          <a:p>
            <a:r>
              <a:rPr lang="en-IN" sz="3200" b="1" dirty="0">
                <a:solidFill>
                  <a:srgbClr val="FFFF00"/>
                </a:solidFill>
              </a:rPr>
              <a:t>Blacklisting and Whitelisting</a:t>
            </a:r>
            <a:endParaRPr lang="en-IN" sz="3200" dirty="0">
              <a:solidFill>
                <a:srgbClr val="FFFF00"/>
              </a:solidFill>
            </a:endParaRPr>
          </a:p>
        </p:txBody>
      </p:sp>
    </p:spTree>
    <p:extLst>
      <p:ext uri="{BB962C8B-B14F-4D97-AF65-F5344CB8AC3E}">
        <p14:creationId xmlns:p14="http://schemas.microsoft.com/office/powerpoint/2010/main" val="342221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32C5-761F-4E17-BD65-C266CE5D8418}"/>
              </a:ext>
            </a:extLst>
          </p:cNvPr>
          <p:cNvSpPr>
            <a:spLocks noGrp="1"/>
          </p:cNvSpPr>
          <p:nvPr>
            <p:ph type="title"/>
          </p:nvPr>
        </p:nvSpPr>
        <p:spPr/>
        <p:txBody>
          <a:bodyPr/>
          <a:lstStyle/>
          <a:p>
            <a:r>
              <a:rPr lang="en-US" dirty="0">
                <a:solidFill>
                  <a:srgbClr val="FFFF00"/>
                </a:solidFill>
              </a:rPr>
              <a:t>PROS AND CONS </a:t>
            </a:r>
            <a:endParaRPr lang="en-IN" dirty="0">
              <a:solidFill>
                <a:srgbClr val="FFFF00"/>
              </a:solidFill>
            </a:endParaRPr>
          </a:p>
        </p:txBody>
      </p:sp>
      <p:sp>
        <p:nvSpPr>
          <p:cNvPr id="3" name="Content Placeholder 2">
            <a:extLst>
              <a:ext uri="{FF2B5EF4-FFF2-40B4-BE49-F238E27FC236}">
                <a16:creationId xmlns:a16="http://schemas.microsoft.com/office/drawing/2014/main" id="{ABF43F47-B57D-4B1D-B2F0-2D91F32729FC}"/>
              </a:ext>
            </a:extLst>
          </p:cNvPr>
          <p:cNvSpPr>
            <a:spLocks noGrp="1"/>
          </p:cNvSpPr>
          <p:nvPr>
            <p:ph sz="half" idx="1"/>
          </p:nvPr>
        </p:nvSpPr>
        <p:spPr>
          <a:xfrm>
            <a:off x="818712" y="2222287"/>
            <a:ext cx="5185873" cy="4635714"/>
          </a:xfrm>
        </p:spPr>
        <p:txBody>
          <a:bodyPr/>
          <a:lstStyle/>
          <a:p>
            <a:pPr marL="0" indent="0">
              <a:buNone/>
            </a:pPr>
            <a:r>
              <a:rPr lang="en-US" sz="1600" b="1" dirty="0">
                <a:latin typeface="Times New Roman" panose="02020603050405020304" pitchFamily="18" charset="0"/>
                <a:cs typeface="Times New Roman" panose="02020603050405020304" pitchFamily="18" charset="0"/>
              </a:rPr>
              <a:t>1.Improves User Experience </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Benefit</a:t>
            </a:r>
            <a:r>
              <a:rPr lang="en-US" sz="1600" dirty="0">
                <a:latin typeface="Times New Roman" panose="02020603050405020304" pitchFamily="18" charset="0"/>
                <a:cs typeface="Times New Roman" panose="02020603050405020304" pitchFamily="18" charset="0"/>
              </a:rPr>
              <a:t>: </a:t>
            </a:r>
            <a:r>
              <a:rPr lang="en-US" dirty="0"/>
              <a:t>Filters out unwanted or irrelevant  messages, ensuring that users’ inboxes contain primarily important, legitimate content. This reduces clutter and improves productivity.</a:t>
            </a:r>
          </a:p>
          <a:p>
            <a:pPr marL="0" indent="0">
              <a:buNone/>
            </a:pPr>
            <a:r>
              <a:rPr lang="en-US" sz="1600" b="1" dirty="0">
                <a:latin typeface="Times New Roman" panose="02020603050405020304" pitchFamily="18" charset="0"/>
                <a:cs typeface="Times New Roman" panose="02020603050405020304" pitchFamily="18" charset="0"/>
              </a:rPr>
              <a:t>2.    </a:t>
            </a:r>
            <a:r>
              <a:rPr lang="en-IN" sz="1600" b="1" dirty="0">
                <a:latin typeface="Times New Roman" panose="02020603050405020304" pitchFamily="18" charset="0"/>
                <a:cs typeface="Times New Roman" panose="02020603050405020304" pitchFamily="18" charset="0"/>
              </a:rPr>
              <a:t>Enhances Security</a:t>
            </a:r>
          </a:p>
          <a:p>
            <a:pPr marL="0" indent="0">
              <a:buNone/>
            </a:pPr>
            <a:r>
              <a:rPr lang="en-IN" sz="1600" b="1" dirty="0">
                <a:latin typeface="Times New Roman" panose="02020603050405020304" pitchFamily="18" charset="0"/>
                <a:cs typeface="Times New Roman" panose="02020603050405020304" pitchFamily="18" charset="0"/>
              </a:rPr>
              <a:t>3.     Reduces Network Load</a:t>
            </a:r>
          </a:p>
          <a:p>
            <a:pPr marL="0" indent="0">
              <a:buNone/>
            </a:pPr>
            <a:r>
              <a:rPr lang="en-IN" sz="1600" b="1" dirty="0">
                <a:latin typeface="Times New Roman" panose="02020603050405020304" pitchFamily="18" charset="0"/>
                <a:cs typeface="Times New Roman" panose="02020603050405020304" pitchFamily="18" charset="0"/>
              </a:rPr>
              <a:t>4.     Automated Message Filtering</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11CC94EC-738D-4FE2-90A1-3316DA1C8A2E}"/>
              </a:ext>
            </a:extLst>
          </p:cNvPr>
          <p:cNvSpPr>
            <a:spLocks noGrp="1"/>
          </p:cNvSpPr>
          <p:nvPr>
            <p:ph sz="half" idx="2"/>
          </p:nvPr>
        </p:nvSpPr>
        <p:spPr>
          <a:xfrm>
            <a:off x="6187415" y="1968758"/>
            <a:ext cx="5194583" cy="5131837"/>
          </a:xfrm>
        </p:spPr>
        <p:txBody>
          <a:bodyPr/>
          <a:lstStyle/>
          <a:p>
            <a:r>
              <a:rPr lang="en-US" sz="1600" b="1" dirty="0">
                <a:latin typeface="Times New Roman" panose="02020603050405020304" pitchFamily="18" charset="0"/>
                <a:cs typeface="Times New Roman" panose="02020603050405020304" pitchFamily="18" charset="0"/>
              </a:rPr>
              <a:t>False Positives (Legitimate Messages Classified as Spam)</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Drawback</a:t>
            </a:r>
            <a:r>
              <a:rPr lang="en-US" sz="1600" dirty="0">
                <a:latin typeface="Times New Roman" panose="02020603050405020304" pitchFamily="18" charset="0"/>
                <a:cs typeface="Times New Roman" panose="02020603050405020304" pitchFamily="18" charset="0"/>
              </a:rPr>
              <a:t>: One of the biggest challenges is incorrectly classifying legitimate messages as spam. This can result in missed important communications, which can be costly for businesses or individuals.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Requires Regular Updates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Difficulty in Handling Evolving Spam Techniques</a:t>
            </a:r>
          </a:p>
          <a:p>
            <a:r>
              <a:rPr lang="en-US" sz="1600" b="1" dirty="0">
                <a:latin typeface="Times New Roman" panose="02020603050405020304" pitchFamily="18" charset="0"/>
                <a:cs typeface="Times New Roman" panose="02020603050405020304" pitchFamily="18" charset="0"/>
              </a:rPr>
              <a:t>False Negatives (Spam Not Detected)</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Drawback</a:t>
            </a:r>
            <a:r>
              <a:rPr lang="en-US" sz="1600" dirty="0">
                <a:latin typeface="Times New Roman" panose="02020603050405020304" pitchFamily="18" charset="0"/>
                <a:cs typeface="Times New Roman" panose="02020603050405020304" pitchFamily="18" charset="0"/>
              </a:rPr>
              <a:t>: Some spam messages may bypass the filter, leading to unwanted clutter or exposure to potential threats. Spammers often evolve their tactics to exploit weaknesses in classification systems.</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89288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1132</TotalTime>
  <Words>1400</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Helvetica Neue</vt:lpstr>
      <vt:lpstr>Times New Roman</vt:lpstr>
      <vt:lpstr>Wingdings 2</vt:lpstr>
      <vt:lpstr>Quotable</vt:lpstr>
      <vt:lpstr>SAVEETHA SCHOOL OF ENGINEERING SAVEETHA INSTITUTE OF MEDICAL AND TECHNICAL SCIENCES</vt:lpstr>
      <vt:lpstr>CONTENTS </vt:lpstr>
      <vt:lpstr>ABSTRACT</vt:lpstr>
      <vt:lpstr>INTRODUCTION</vt:lpstr>
      <vt:lpstr>TYPES OF SPAM CLASSIFICATION</vt:lpstr>
      <vt:lpstr>RULE BASED SPAM CLASSIFICATION</vt:lpstr>
      <vt:lpstr>CONTEXT –BASED SPAM CLASSIFICATION</vt:lpstr>
      <vt:lpstr> </vt:lpstr>
      <vt:lpstr>PROS AND CONS </vt:lpstr>
      <vt:lpstr>ARCHITECTURE </vt:lpstr>
      <vt:lpstr>FEATURES OF SPAM CLASSIFICATION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CSA0915 JAVA PROGRAMMING                               TEXT EDITOR USING JAVA</dc:title>
  <dc:creator>mude sai</dc:creator>
  <cp:lastModifiedBy>mude saitejaswini</cp:lastModifiedBy>
  <cp:revision>19</cp:revision>
  <dcterms:created xsi:type="dcterms:W3CDTF">2024-05-31T04:36:12Z</dcterms:created>
  <dcterms:modified xsi:type="dcterms:W3CDTF">2024-09-21T07:43:30Z</dcterms:modified>
</cp:coreProperties>
</file>