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2" r:id="rId4"/>
    <p:sldId id="258" r:id="rId5"/>
    <p:sldId id="260" r:id="rId6"/>
    <p:sldId id="267" r:id="rId7"/>
    <p:sldId id="268" r:id="rId8"/>
    <p:sldId id="263" r:id="rId9"/>
    <p:sldId id="259" r:id="rId10"/>
    <p:sldId id="264" r:id="rId11"/>
    <p:sldId id="261"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9" d="100"/>
          <a:sy n="69" d="100"/>
        </p:scale>
        <p:origin x="780" y="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8/20/2023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8/20/2023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8/20/2023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8/20/2023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8/20/2023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8/20/2023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8/20/2023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512" y="2420888"/>
            <a:ext cx="4828425" cy="1152128"/>
          </a:xfrm>
        </p:spPr>
        <p:txBody>
          <a:bodyPr>
            <a:normAutofit/>
          </a:bodyPr>
          <a:lstStyle/>
          <a:p>
            <a:r>
              <a:rPr lang="en-US" sz="3100" b="1" dirty="0">
                <a:latin typeface="Times New Roman" panose="02020603050405020304" pitchFamily="18" charset="0"/>
                <a:cs typeface="Times New Roman" panose="02020603050405020304" pitchFamily="18" charset="0"/>
              </a:rPr>
              <a:t>CAPSTONE PROJECT</a:t>
            </a:r>
            <a:br>
              <a:rPr lang="en-US" dirty="0"/>
            </a:br>
            <a:r>
              <a:rPr lang="en-US" sz="3100" b="1" dirty="0">
                <a:latin typeface="Times New Roman" panose="02020603050405020304" pitchFamily="18" charset="0"/>
                <a:cs typeface="Times New Roman" panose="02020603050405020304" pitchFamily="18" charset="0"/>
              </a:rPr>
              <a:t>MACHINE LEARNING- </a:t>
            </a:r>
            <a:r>
              <a:rPr lang="en-US" sz="2200" b="1" dirty="0">
                <a:latin typeface="Times New Roman" panose="02020603050405020304" pitchFamily="18" charset="0"/>
                <a:cs typeface="Times New Roman" panose="02020603050405020304" pitchFamily="18" charset="0"/>
              </a:rPr>
              <a:t>POST OPERATIVE DATASET</a:t>
            </a:r>
          </a:p>
        </p:txBody>
      </p:sp>
      <p:pic>
        <p:nvPicPr>
          <p:cNvPr id="5" name="Picture 4">
            <a:extLst>
              <a:ext uri="{FF2B5EF4-FFF2-40B4-BE49-F238E27FC236}">
                <a16:creationId xmlns:a16="http://schemas.microsoft.com/office/drawing/2014/main" id="{FC9D55DD-B8D9-F927-E562-9D3133FA0CAF}"/>
              </a:ext>
            </a:extLst>
          </p:cNvPr>
          <p:cNvPicPr>
            <a:picLocks noChangeAspect="1"/>
          </p:cNvPicPr>
          <p:nvPr/>
        </p:nvPicPr>
        <p:blipFill>
          <a:blip r:embed="rId2"/>
          <a:stretch>
            <a:fillRect/>
          </a:stretch>
        </p:blipFill>
        <p:spPr>
          <a:xfrm>
            <a:off x="259512" y="246793"/>
            <a:ext cx="1083960" cy="1080120"/>
          </a:xfrm>
          <a:prstGeom prst="rect">
            <a:avLst/>
          </a:prstGeom>
        </p:spPr>
      </p:pic>
      <p:pic>
        <p:nvPicPr>
          <p:cNvPr id="7" name="Picture 6">
            <a:extLst>
              <a:ext uri="{FF2B5EF4-FFF2-40B4-BE49-F238E27FC236}">
                <a16:creationId xmlns:a16="http://schemas.microsoft.com/office/drawing/2014/main" id="{3665C530-C413-1FA5-AB7A-4CB69950923C}"/>
              </a:ext>
            </a:extLst>
          </p:cNvPr>
          <p:cNvPicPr>
            <a:picLocks noChangeAspect="1"/>
          </p:cNvPicPr>
          <p:nvPr/>
        </p:nvPicPr>
        <p:blipFill>
          <a:blip r:embed="rId3"/>
          <a:stretch>
            <a:fillRect/>
          </a:stretch>
        </p:blipFill>
        <p:spPr>
          <a:xfrm>
            <a:off x="1487488" y="495908"/>
            <a:ext cx="3600450" cy="609600"/>
          </a:xfrm>
          <a:prstGeom prst="rect">
            <a:avLst/>
          </a:prstGeom>
        </p:spPr>
      </p:pic>
      <p:sp>
        <p:nvSpPr>
          <p:cNvPr id="8" name="TextBox 7">
            <a:extLst>
              <a:ext uri="{FF2B5EF4-FFF2-40B4-BE49-F238E27FC236}">
                <a16:creationId xmlns:a16="http://schemas.microsoft.com/office/drawing/2014/main" id="{B2573083-0811-E47A-C441-114387CC46CF}"/>
              </a:ext>
            </a:extLst>
          </p:cNvPr>
          <p:cNvSpPr txBox="1"/>
          <p:nvPr/>
        </p:nvSpPr>
        <p:spPr>
          <a:xfrm>
            <a:off x="259512" y="4437112"/>
            <a:ext cx="3244200" cy="923330"/>
          </a:xfrm>
          <a:prstGeom prst="rect">
            <a:avLst/>
          </a:prstGeom>
          <a:noFill/>
        </p:spPr>
        <p:txBody>
          <a:bodyPr wrap="square" rtlCol="0">
            <a:spAutoFit/>
          </a:bodyPr>
          <a:lstStyle/>
          <a:p>
            <a:endParaRPr lang="en-US" i="1" dirty="0">
              <a:solidFill>
                <a:schemeClr val="bg1">
                  <a:lumMod val="65000"/>
                </a:schemeClr>
              </a:solidFill>
            </a:endParaRPr>
          </a:p>
          <a:p>
            <a:r>
              <a:rPr lang="en-US" i="1" dirty="0">
                <a:solidFill>
                  <a:schemeClr val="bg1">
                    <a:lumMod val="65000"/>
                  </a:schemeClr>
                </a:solidFill>
              </a:rPr>
              <a:t>Tejaswini Kesiraju</a:t>
            </a:r>
          </a:p>
          <a:p>
            <a:endParaRPr lang="en-IN"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F93B-7CA8-A522-0F98-DE2588FF299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CLASSIFICATION ALGORITHM- KNN</a:t>
            </a:r>
            <a:endParaRPr lang="en-IN" sz="4000" b="1" dirty="0"/>
          </a:p>
        </p:txBody>
      </p:sp>
      <p:sp>
        <p:nvSpPr>
          <p:cNvPr id="6" name="Content Placeholder 5">
            <a:extLst>
              <a:ext uri="{FF2B5EF4-FFF2-40B4-BE49-F238E27FC236}">
                <a16:creationId xmlns:a16="http://schemas.microsoft.com/office/drawing/2014/main" id="{364F2898-9C89-4445-4CE5-BDCBF614971C}"/>
              </a:ext>
            </a:extLst>
          </p:cNvPr>
          <p:cNvSpPr>
            <a:spLocks noGrp="1"/>
          </p:cNvSpPr>
          <p:nvPr>
            <p:ph idx="1"/>
          </p:nvPr>
        </p:nvSpPr>
        <p:spPr>
          <a:xfrm>
            <a:off x="1066800" y="1828799"/>
            <a:ext cx="9925744" cy="4572001"/>
          </a:xfrm>
        </p:spPr>
        <p:txBody>
          <a:bodyPr/>
          <a:lstStyle/>
          <a:p>
            <a:pPr marL="0" indent="0">
              <a:buNone/>
            </a:pPr>
            <a:r>
              <a:rPr lang="en-US" dirty="0">
                <a:latin typeface="Times New Roman" panose="02020603050405020304" pitchFamily="18" charset="0"/>
                <a:cs typeface="Times New Roman" panose="02020603050405020304" pitchFamily="18" charset="0"/>
              </a:rPr>
              <a:t>K Nearest Neighbor Algorithm (KNN) model is </a:t>
            </a:r>
            <a:r>
              <a:rPr lang="en-US" b="0" i="0" dirty="0">
                <a:effectLst/>
                <a:latin typeface="Times New Roman" panose="02020603050405020304" pitchFamily="18" charset="0"/>
                <a:cs typeface="Times New Roman" panose="02020603050405020304" pitchFamily="18" charset="0"/>
              </a:rPr>
              <a:t>the predicted class of the test data point is determined by a majority vote of the K nearest neighbors.</a:t>
            </a:r>
          </a:p>
          <a:p>
            <a:pPr marL="0" indent="0">
              <a:buNone/>
            </a:pPr>
            <a:endParaRPr lang="en-IN" dirty="0"/>
          </a:p>
        </p:txBody>
      </p:sp>
      <p:pic>
        <p:nvPicPr>
          <p:cNvPr id="8" name="Picture 7">
            <a:extLst>
              <a:ext uri="{FF2B5EF4-FFF2-40B4-BE49-F238E27FC236}">
                <a16:creationId xmlns:a16="http://schemas.microsoft.com/office/drawing/2014/main" id="{C7B8CBA9-1891-C7D9-0FE9-E49513E1795F}"/>
              </a:ext>
            </a:extLst>
          </p:cNvPr>
          <p:cNvPicPr>
            <a:picLocks noChangeAspect="1"/>
          </p:cNvPicPr>
          <p:nvPr/>
        </p:nvPicPr>
        <p:blipFill>
          <a:blip r:embed="rId2"/>
          <a:stretch>
            <a:fillRect/>
          </a:stretch>
        </p:blipFill>
        <p:spPr>
          <a:xfrm>
            <a:off x="1199456" y="3861048"/>
            <a:ext cx="3966120" cy="864096"/>
          </a:xfrm>
          <a:prstGeom prst="rect">
            <a:avLst/>
          </a:prstGeom>
        </p:spPr>
      </p:pic>
      <p:pic>
        <p:nvPicPr>
          <p:cNvPr id="10" name="Picture 9">
            <a:extLst>
              <a:ext uri="{FF2B5EF4-FFF2-40B4-BE49-F238E27FC236}">
                <a16:creationId xmlns:a16="http://schemas.microsoft.com/office/drawing/2014/main" id="{D13B37BC-57FE-835F-1DC8-9C8311961D19}"/>
              </a:ext>
            </a:extLst>
          </p:cNvPr>
          <p:cNvPicPr>
            <a:picLocks noChangeAspect="1"/>
          </p:cNvPicPr>
          <p:nvPr/>
        </p:nvPicPr>
        <p:blipFill>
          <a:blip r:embed="rId3"/>
          <a:stretch>
            <a:fillRect/>
          </a:stretch>
        </p:blipFill>
        <p:spPr>
          <a:xfrm>
            <a:off x="5519936" y="2924944"/>
            <a:ext cx="5112568" cy="3096344"/>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latin typeface="Times New Roman" panose="02020603050405020304" pitchFamily="18" charset="0"/>
                <a:cs typeface="Times New Roman" panose="02020603050405020304" pitchFamily="18" charset="0"/>
              </a:rPr>
              <a:t>CONCLUSIONS</a:t>
            </a:r>
            <a:r>
              <a:rPr lang="en-US" dirty="0"/>
              <a:t> </a:t>
            </a:r>
          </a:p>
        </p:txBody>
      </p:sp>
      <p:sp>
        <p:nvSpPr>
          <p:cNvPr id="8" name="Content Placeholder 7">
            <a:extLst>
              <a:ext uri="{FF2B5EF4-FFF2-40B4-BE49-F238E27FC236}">
                <a16:creationId xmlns:a16="http://schemas.microsoft.com/office/drawing/2014/main" id="{63E7B920-A544-1FDA-9016-6102984523D6}"/>
              </a:ext>
            </a:extLst>
          </p:cNvPr>
          <p:cNvSpPr>
            <a:spLocks noGrp="1"/>
          </p:cNvSpPr>
          <p:nvPr>
            <p:ph idx="1"/>
          </p:nvPr>
        </p:nvSpPr>
        <p:spPr>
          <a:xfrm>
            <a:off x="839416" y="1828799"/>
            <a:ext cx="10369152" cy="4572001"/>
          </a:xfrm>
        </p:spPr>
        <p:txBody>
          <a:bodyPr/>
          <a:lstStyle/>
          <a:p>
            <a:r>
              <a:rPr lang="en-US" sz="2400" dirty="0">
                <a:latin typeface="Times New Roman" panose="02020603050405020304" pitchFamily="18" charset="0"/>
                <a:cs typeface="Times New Roman" panose="02020603050405020304" pitchFamily="18" charset="0"/>
              </a:rPr>
              <a:t>After seeing accuracy scores of all the three classification models, we are able achieve highest accuracy using logistic algorithm.</a:t>
            </a:r>
          </a:p>
          <a:p>
            <a:r>
              <a:rPr lang="en-US" sz="2400" dirty="0">
                <a:latin typeface="Times New Roman" panose="02020603050405020304" pitchFamily="18" charset="0"/>
                <a:cs typeface="Times New Roman" panose="02020603050405020304" pitchFamily="18" charset="0"/>
              </a:rPr>
              <a:t>The model would be correct 85% of the time in predicting the outcome for that observation.</a:t>
            </a:r>
          </a:p>
          <a:p>
            <a:r>
              <a:rPr lang="en-US" sz="2400" dirty="0">
                <a:latin typeface="Times New Roman" panose="02020603050405020304" pitchFamily="18" charset="0"/>
                <a:cs typeface="Times New Roman" panose="02020603050405020304" pitchFamily="18" charset="0"/>
              </a:rPr>
              <a:t>An F-score of 0.92 in logistic regression means that the model has good overall performance in terms of both precision and recall.</a:t>
            </a:r>
          </a:p>
          <a:p>
            <a:r>
              <a:rPr lang="en-US" sz="2400" dirty="0">
                <a:latin typeface="Times New Roman" panose="02020603050405020304" pitchFamily="18" charset="0"/>
                <a:cs typeface="Times New Roman" panose="02020603050405020304" pitchFamily="18" charset="0"/>
              </a:rPr>
              <a:t>A precision of 0.88 in logistic regression means that among the observations that the model predicted to be positive, 88% of them were positive. A recall of 0.96 in logistic regression means that among all the actual positive cases in the dataset, the model correctly identified 96% of them as positive. </a:t>
            </a:r>
          </a:p>
          <a:p>
            <a:endParaRPr lang="en-IN"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5365"/>
            <a:ext cx="100584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FUTURE &amp; LIMITATIONS </a:t>
            </a:r>
          </a:p>
        </p:txBody>
      </p:sp>
      <p:sp>
        <p:nvSpPr>
          <p:cNvPr id="5" name="Content Placeholder 4">
            <a:extLst>
              <a:ext uri="{FF2B5EF4-FFF2-40B4-BE49-F238E27FC236}">
                <a16:creationId xmlns:a16="http://schemas.microsoft.com/office/drawing/2014/main" id="{6CFCAB30-787A-D162-329B-1F63DB4F9DFB}"/>
              </a:ext>
            </a:extLst>
          </p:cNvPr>
          <p:cNvSpPr>
            <a:spLocks noGrp="1"/>
          </p:cNvSpPr>
          <p:nvPr>
            <p:ph idx="1"/>
          </p:nvPr>
        </p:nvSpPr>
        <p:spPr>
          <a:xfrm>
            <a:off x="1066800" y="2420888"/>
            <a:ext cx="10058400" cy="3384376"/>
          </a:xfrm>
        </p:spPr>
        <p:txBody>
          <a:bodyPr/>
          <a:lstStyle/>
          <a:p>
            <a:r>
              <a:rPr lang="en-US" sz="2400" dirty="0">
                <a:latin typeface="Times New Roman" panose="02020603050405020304" pitchFamily="18" charset="0"/>
                <a:cs typeface="Times New Roman" panose="02020603050405020304" pitchFamily="18" charset="0"/>
              </a:rPr>
              <a:t>Algorithm-based discharge decision making in hospitals can add value to the business in several ways Improved patient outcomes, Improved operational efficiency, Reduces costs, and Improved risk management</a:t>
            </a:r>
          </a:p>
          <a:p>
            <a:r>
              <a:rPr lang="en-US" sz="2400" b="0" i="0" dirty="0">
                <a:effectLst/>
                <a:latin typeface="Times New Roman" panose="02020603050405020304" pitchFamily="18" charset="0"/>
                <a:cs typeface="Times New Roman" panose="02020603050405020304" pitchFamily="18" charset="0"/>
              </a:rPr>
              <a:t>In summary, while a logistic regression model with an accuracy score of 0.85 and an F1 score of 0.92 is a good indication of its performance on the given training data, it's important to keep in mind that the model's performance on future data cannot be guaranteed and should be monitored and evaluated regularly</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C7F54E-F3F1-F933-89D7-2C7922B0E505}"/>
              </a:ext>
            </a:extLst>
          </p:cNvPr>
          <p:cNvSpPr txBox="1"/>
          <p:nvPr/>
        </p:nvSpPr>
        <p:spPr>
          <a:xfrm>
            <a:off x="2675620" y="5229200"/>
            <a:ext cx="684076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THANK YOU</a:t>
            </a:r>
            <a:endParaRPr lang="en-IN" sz="3600" b="1" dirty="0">
              <a:latin typeface="Times New Roman" panose="02020603050405020304" pitchFamily="18" charset="0"/>
              <a:cs typeface="Times New Roman" panose="02020603050405020304" pitchFamily="18" charset="0"/>
            </a:endParaRPr>
          </a:p>
        </p:txBody>
      </p:sp>
      <p:pic>
        <p:nvPicPr>
          <p:cNvPr id="4" name="Picture 3" descr="Qr code&#10;&#10;Description automatically generated">
            <a:extLst>
              <a:ext uri="{FF2B5EF4-FFF2-40B4-BE49-F238E27FC236}">
                <a16:creationId xmlns:a16="http://schemas.microsoft.com/office/drawing/2014/main" id="{16EF986A-7BDD-4112-BA20-36F2D5C5E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5" y="404664"/>
            <a:ext cx="4286250" cy="4286250"/>
          </a:xfrm>
          <a:prstGeom prst="rect">
            <a:avLst/>
          </a:prstGeom>
        </p:spPr>
      </p:pic>
    </p:spTree>
    <p:extLst>
      <p:ext uri="{BB962C8B-B14F-4D97-AF65-F5344CB8AC3E}">
        <p14:creationId xmlns:p14="http://schemas.microsoft.com/office/powerpoint/2010/main" val="269307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latin typeface="Times New Roman" panose="02020603050405020304" pitchFamily="18" charset="0"/>
                <a:cs typeface="Times New Roman" panose="02020603050405020304" pitchFamily="18" charset="0"/>
              </a:rPr>
              <a:t>BACKGOUND</a:t>
            </a:r>
            <a:r>
              <a:rPr lang="en-US" dirty="0"/>
              <a:t> </a:t>
            </a:r>
          </a:p>
        </p:txBody>
      </p:sp>
      <p:sp>
        <p:nvSpPr>
          <p:cNvPr id="3" name="Content Placeholder 2"/>
          <p:cNvSpPr>
            <a:spLocks noGrp="1"/>
          </p:cNvSpPr>
          <p:nvPr>
            <p:ph idx="1"/>
          </p:nvPr>
        </p:nvSpPr>
        <p:spPr>
          <a:xfrm>
            <a:off x="1066800" y="2348880"/>
            <a:ext cx="10058400" cy="4051920"/>
          </a:xfrm>
        </p:spPr>
        <p:txBody>
          <a:bodyPr/>
          <a:lstStyle/>
          <a:p>
            <a:pPr marL="0" indent="0">
              <a:buNone/>
            </a:pPr>
            <a:r>
              <a:rPr lang="en-IN" b="0" i="0" dirty="0">
                <a:effectLst/>
                <a:latin typeface="Times New Roman" panose="02020603050405020304" pitchFamily="18" charset="0"/>
                <a:cs typeface="Times New Roman" panose="02020603050405020304" pitchFamily="18" charset="0"/>
              </a:rPr>
              <a:t>New Hope Hospital located in a bustling city. The hospital was renowned for its state-of-the-art facilities, expert medical staff, and exceptional patient care. It was one of the busiest hospitals in the city, with patients coming from all walks of life seeking medical attention.</a:t>
            </a:r>
            <a:r>
              <a:rPr lang="en-IN" b="0" i="0" dirty="0">
                <a:solidFill>
                  <a:srgbClr val="D1D5DB"/>
                </a:solidFill>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To</a:t>
            </a:r>
            <a:r>
              <a:rPr lang="en-IN" b="0" i="0" dirty="0">
                <a:solidFill>
                  <a:srgbClr val="D1D5DB"/>
                </a:solidFill>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improve patient outcomes, the hospital decided to implement a machine learning project that would analyse post-operative patient data. The goal was to identify patterns and trends in the data that could help medical staff make more informed decisions about patient care and treatment.</a:t>
            </a:r>
            <a:r>
              <a:rPr lang="en-IN" b="0" i="0" dirty="0">
                <a:solidFill>
                  <a:srgbClr val="D1D5DB"/>
                </a:solidFill>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To collect the necessary data, the hospital set up a comprehensive post-operative patient monitoring system.</a:t>
            </a:r>
            <a:r>
              <a:rPr lang="en-IN" b="0" i="0" dirty="0">
                <a:solidFill>
                  <a:srgbClr val="D1D5DB"/>
                </a:solidFill>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The data was then collected and stored in a centralized database that was accessible to us.</a:t>
            </a:r>
            <a:endParaRPr lang="en-IN" b="0" i="0" dirty="0">
              <a:solidFill>
                <a:srgbClr val="D1D5DB"/>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OBJECTIVE &amp; PATH</a:t>
            </a:r>
          </a:p>
        </p:txBody>
      </p:sp>
      <p:sp>
        <p:nvSpPr>
          <p:cNvPr id="7" name="Content Placeholder 6">
            <a:extLst>
              <a:ext uri="{FF2B5EF4-FFF2-40B4-BE49-F238E27FC236}">
                <a16:creationId xmlns:a16="http://schemas.microsoft.com/office/drawing/2014/main" id="{7EEEABD4-7D28-E777-0A50-C45889030E71}"/>
              </a:ext>
            </a:extLst>
          </p:cNvPr>
          <p:cNvSpPr>
            <a:spLocks noGrp="1"/>
          </p:cNvSpPr>
          <p:nvPr>
            <p:ph idx="1"/>
          </p:nvPr>
        </p:nvSpPr>
        <p:spPr>
          <a:xfrm>
            <a:off x="1524000" y="2564904"/>
            <a:ext cx="9144000" cy="2448272"/>
          </a:xfrm>
        </p:spPr>
        <p:txBody>
          <a:bodyPr/>
          <a:lstStyle/>
          <a:p>
            <a:pPr marL="457200" indent="-457200">
              <a:buFont typeface="+mj-lt"/>
              <a:buAutoNum type="arabicPeriod"/>
            </a:pPr>
            <a:r>
              <a:rPr lang="en-IN" sz="3600" dirty="0">
                <a:solidFill>
                  <a:schemeClr val="tx1"/>
                </a:solidFill>
                <a:latin typeface="Times New Roman" panose="02020603050405020304" pitchFamily="18" charset="0"/>
                <a:cs typeface="Times New Roman" panose="02020603050405020304" pitchFamily="18" charset="0"/>
              </a:rPr>
              <a:t>T</a:t>
            </a:r>
            <a:r>
              <a:rPr lang="en-IN" sz="3600" b="0" i="0" u="none" strike="noStrike" dirty="0">
                <a:solidFill>
                  <a:schemeClr val="tx1"/>
                </a:solidFill>
                <a:effectLst/>
                <a:latin typeface="Times New Roman" panose="02020603050405020304" pitchFamily="18" charset="0"/>
                <a:cs typeface="Times New Roman" panose="02020603050405020304" pitchFamily="18" charset="0"/>
              </a:rPr>
              <a:t>o predict the discharge decision of patients based on other influencing factors</a:t>
            </a:r>
          </a:p>
          <a:p>
            <a:pPr marL="457200" indent="-457200">
              <a:buFont typeface="+mj-lt"/>
              <a:buAutoNum type="arabicPeriod"/>
            </a:pPr>
            <a:r>
              <a:rPr lang="en-IN" sz="3600" b="0" i="0" u="none" strike="noStrike" dirty="0">
                <a:solidFill>
                  <a:schemeClr val="tx1"/>
                </a:solidFill>
                <a:effectLst/>
                <a:latin typeface="Times New Roman" panose="02020603050405020304" pitchFamily="18" charset="0"/>
                <a:cs typeface="Times New Roman" panose="02020603050405020304" pitchFamily="18" charset="0"/>
              </a:rPr>
              <a:t>Building classification Machine Learning algorithm </a:t>
            </a:r>
            <a:r>
              <a:rPr lang="en-IN" sz="3600" dirty="0">
                <a:solidFill>
                  <a:schemeClr val="tx1"/>
                </a:solidFill>
                <a:latin typeface="Times New Roman" panose="02020603050405020304" pitchFamily="18" charset="0"/>
                <a:cs typeface="Times New Roman" panose="02020603050405020304" pitchFamily="18" charset="0"/>
              </a:rPr>
              <a:t>for predicting</a:t>
            </a:r>
            <a:endParaRPr lang="en-IN" sz="3600" b="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DATA AND DATA QUALITY CHECK </a:t>
            </a:r>
          </a:p>
        </p:txBody>
      </p:sp>
      <p:sp>
        <p:nvSpPr>
          <p:cNvPr id="4" name="Content Placeholder 3">
            <a:extLst>
              <a:ext uri="{FF2B5EF4-FFF2-40B4-BE49-F238E27FC236}">
                <a16:creationId xmlns:a16="http://schemas.microsoft.com/office/drawing/2014/main" id="{0BB7A119-D01C-5447-88CC-A718D3E470DF}"/>
              </a:ext>
            </a:extLst>
          </p:cNvPr>
          <p:cNvSpPr>
            <a:spLocks noGrp="1"/>
          </p:cNvSpPr>
          <p:nvPr>
            <p:ph idx="1"/>
          </p:nvPr>
        </p:nvSpPr>
        <p:spPr>
          <a:xfrm>
            <a:off x="551384" y="1828799"/>
            <a:ext cx="10729192" cy="4572001"/>
          </a:xfrm>
        </p:spPr>
        <p:txBody>
          <a:bodyPr/>
          <a:lstStyle/>
          <a:p>
            <a:pPr rtl="0">
              <a:spcBef>
                <a:spcPts val="0"/>
              </a:spcBef>
              <a:spcAft>
                <a:spcPts val="0"/>
              </a:spcAft>
            </a:pPr>
            <a:r>
              <a:rPr lang="en-IN" sz="2400" b="0" i="0" u="none" strike="noStrike" dirty="0">
                <a:effectLst/>
                <a:latin typeface="Times New Roman" panose="02020603050405020304" pitchFamily="18" charset="0"/>
                <a:cs typeface="Times New Roman" panose="02020603050405020304" pitchFamily="18" charset="0"/>
              </a:rPr>
              <a:t>The data contains the records of patients. The variables typically described are the patients internal </a:t>
            </a:r>
            <a:r>
              <a:rPr lang="en-IN" sz="2400" dirty="0">
                <a:latin typeface="Times New Roman" panose="02020603050405020304" pitchFamily="18" charset="0"/>
                <a:cs typeface="Times New Roman" panose="02020603050405020304" pitchFamily="18" charset="0"/>
              </a:rPr>
              <a:t>T</a:t>
            </a:r>
            <a:r>
              <a:rPr lang="en-IN" sz="2400" b="0" i="0" u="none" strike="noStrike" dirty="0">
                <a:effectLst/>
                <a:latin typeface="Times New Roman" panose="02020603050405020304" pitchFamily="18" charset="0"/>
                <a:cs typeface="Times New Roman" panose="02020603050405020304" pitchFamily="18" charset="0"/>
              </a:rPr>
              <a:t>emperature, patients surface </a:t>
            </a:r>
            <a:r>
              <a:rPr lang="en-IN" sz="2400" dirty="0">
                <a:latin typeface="Times New Roman" panose="02020603050405020304" pitchFamily="18" charset="0"/>
                <a:cs typeface="Times New Roman" panose="02020603050405020304" pitchFamily="18" charset="0"/>
              </a:rPr>
              <a:t>T</a:t>
            </a:r>
            <a:r>
              <a:rPr lang="en-IN" sz="2400" b="0" i="0" u="none" strike="noStrike" dirty="0">
                <a:effectLst/>
                <a:latin typeface="Times New Roman" panose="02020603050405020304" pitchFamily="18" charset="0"/>
                <a:cs typeface="Times New Roman" panose="02020603050405020304" pitchFamily="18" charset="0"/>
              </a:rPr>
              <a:t>emperature, oxygen saturation  leve</a:t>
            </a:r>
            <a:r>
              <a:rPr lang="en-IN" sz="2400" dirty="0">
                <a:latin typeface="Times New Roman" panose="02020603050405020304" pitchFamily="18" charset="0"/>
                <a:cs typeface="Times New Roman" panose="02020603050405020304" pitchFamily="18" charset="0"/>
              </a:rPr>
              <a:t>l in %</a:t>
            </a:r>
            <a:r>
              <a:rPr lang="en-IN" sz="2400" b="0" i="0" u="none" strike="noStrike" dirty="0">
                <a:effectLst/>
                <a:latin typeface="Times New Roman" panose="02020603050405020304" pitchFamily="18" charset="0"/>
                <a:cs typeface="Times New Roman" panose="02020603050405020304" pitchFamily="18" charset="0"/>
              </a:rPr>
              <a:t>, last measurement of blood pressure. </a:t>
            </a:r>
          </a:p>
          <a:p>
            <a:pPr rtl="0">
              <a:spcBef>
                <a:spcPts val="0"/>
              </a:spcBef>
              <a:spcAft>
                <a:spcPts val="0"/>
              </a:spcAft>
            </a:pPr>
            <a:r>
              <a:rPr lang="en-IN" sz="2400" b="0" i="0" u="none" strike="noStrike" dirty="0">
                <a:effectLst/>
                <a:latin typeface="Times New Roman" panose="02020603050405020304" pitchFamily="18" charset="0"/>
                <a:cs typeface="Times New Roman" panose="02020603050405020304" pitchFamily="18" charset="0"/>
              </a:rPr>
              <a:t>There were 8 Categorical variables and one numerical variables. There were no missing values observed  in the data set. However, there were few irregularities in the dataset which were corrected using the following ways.</a:t>
            </a:r>
          </a:p>
          <a:p>
            <a:pPr>
              <a:spcBef>
                <a:spcPts val="0"/>
              </a:spcBef>
            </a:pPr>
            <a:r>
              <a:rPr lang="en-US" sz="2400" dirty="0">
                <a:latin typeface="Times New Roman" panose="02020603050405020304" pitchFamily="18" charset="0"/>
                <a:cs typeface="Times New Roman" panose="02020603050405020304" pitchFamily="18" charset="0"/>
              </a:rPr>
              <a:t>Outliers and extremes were observed and replaced with the relevant elements</a:t>
            </a:r>
            <a:endParaRPr lang="en-IN" sz="2400" b="0" i="0" u="none" strike="noStrike" dirty="0">
              <a:effectLst/>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944F4FE6-FD59-B5ED-2F25-23D42DA5081A}"/>
              </a:ext>
            </a:extLst>
          </p:cNvPr>
          <p:cNvPicPr>
            <a:picLocks noChangeAspect="1"/>
          </p:cNvPicPr>
          <p:nvPr/>
        </p:nvPicPr>
        <p:blipFill>
          <a:blip r:embed="rId2"/>
          <a:stretch>
            <a:fillRect/>
          </a:stretch>
        </p:blipFill>
        <p:spPr>
          <a:xfrm>
            <a:off x="911424" y="4293096"/>
            <a:ext cx="1914525" cy="2107704"/>
          </a:xfrm>
          <a:prstGeom prst="rect">
            <a:avLst/>
          </a:prstGeom>
        </p:spPr>
      </p:pic>
      <p:pic>
        <p:nvPicPr>
          <p:cNvPr id="9" name="Picture 8">
            <a:extLst>
              <a:ext uri="{FF2B5EF4-FFF2-40B4-BE49-F238E27FC236}">
                <a16:creationId xmlns:a16="http://schemas.microsoft.com/office/drawing/2014/main" id="{DDC70FC5-AB8C-99B9-E98A-9D127183A629}"/>
              </a:ext>
            </a:extLst>
          </p:cNvPr>
          <p:cNvPicPr>
            <a:picLocks noChangeAspect="1"/>
          </p:cNvPicPr>
          <p:nvPr/>
        </p:nvPicPr>
        <p:blipFill>
          <a:blip r:embed="rId3"/>
          <a:stretch>
            <a:fillRect/>
          </a:stretch>
        </p:blipFill>
        <p:spPr>
          <a:xfrm>
            <a:off x="3431704" y="4293096"/>
            <a:ext cx="7848872" cy="2107704"/>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ATTRIBUTES</a:t>
            </a:r>
          </a:p>
        </p:txBody>
      </p:sp>
      <p:pic>
        <p:nvPicPr>
          <p:cNvPr id="6" name="Picture 5">
            <a:extLst>
              <a:ext uri="{FF2B5EF4-FFF2-40B4-BE49-F238E27FC236}">
                <a16:creationId xmlns:a16="http://schemas.microsoft.com/office/drawing/2014/main" id="{9E025AAF-F841-35A6-9471-870E81FA7D81}"/>
              </a:ext>
            </a:extLst>
          </p:cNvPr>
          <p:cNvPicPr>
            <a:picLocks noChangeAspect="1"/>
          </p:cNvPicPr>
          <p:nvPr/>
        </p:nvPicPr>
        <p:blipFill>
          <a:blip r:embed="rId2"/>
          <a:stretch>
            <a:fillRect/>
          </a:stretch>
        </p:blipFill>
        <p:spPr>
          <a:xfrm>
            <a:off x="767408" y="1825625"/>
            <a:ext cx="6408712" cy="4699719"/>
          </a:xfrm>
          <a:prstGeom prst="rect">
            <a:avLst/>
          </a:prstGeom>
        </p:spPr>
      </p:pic>
      <p:pic>
        <p:nvPicPr>
          <p:cNvPr id="8" name="Picture 7">
            <a:extLst>
              <a:ext uri="{FF2B5EF4-FFF2-40B4-BE49-F238E27FC236}">
                <a16:creationId xmlns:a16="http://schemas.microsoft.com/office/drawing/2014/main" id="{D03675FC-3F19-BE94-2AC9-4CA7595A0C00}"/>
              </a:ext>
            </a:extLst>
          </p:cNvPr>
          <p:cNvPicPr>
            <a:picLocks noChangeAspect="1"/>
          </p:cNvPicPr>
          <p:nvPr/>
        </p:nvPicPr>
        <p:blipFill>
          <a:blip r:embed="rId3"/>
          <a:stretch>
            <a:fillRect/>
          </a:stretch>
        </p:blipFill>
        <p:spPr>
          <a:xfrm>
            <a:off x="7680176" y="1825625"/>
            <a:ext cx="3914775" cy="4699719"/>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3B6D-8A06-997A-A410-A20354F45864}"/>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EDA INSIGHTS</a:t>
            </a:r>
            <a:endParaRPr lang="en-IN" sz="5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57EB0E-5308-861B-602B-A328CE9326C0}"/>
              </a:ext>
            </a:extLst>
          </p:cNvPr>
          <p:cNvPicPr>
            <a:picLocks noChangeAspect="1"/>
          </p:cNvPicPr>
          <p:nvPr/>
        </p:nvPicPr>
        <p:blipFill>
          <a:blip r:embed="rId2"/>
          <a:stretch>
            <a:fillRect/>
          </a:stretch>
        </p:blipFill>
        <p:spPr>
          <a:xfrm>
            <a:off x="695400" y="1772816"/>
            <a:ext cx="4968552" cy="2304256"/>
          </a:xfrm>
          <a:prstGeom prst="rect">
            <a:avLst/>
          </a:prstGeom>
        </p:spPr>
      </p:pic>
      <p:pic>
        <p:nvPicPr>
          <p:cNvPr id="6" name="Picture 5">
            <a:extLst>
              <a:ext uri="{FF2B5EF4-FFF2-40B4-BE49-F238E27FC236}">
                <a16:creationId xmlns:a16="http://schemas.microsoft.com/office/drawing/2014/main" id="{5493EBF2-B227-9969-91D5-FD0A981CCAB2}"/>
              </a:ext>
            </a:extLst>
          </p:cNvPr>
          <p:cNvPicPr>
            <a:picLocks noChangeAspect="1"/>
          </p:cNvPicPr>
          <p:nvPr/>
        </p:nvPicPr>
        <p:blipFill>
          <a:blip r:embed="rId3"/>
          <a:stretch>
            <a:fillRect/>
          </a:stretch>
        </p:blipFill>
        <p:spPr>
          <a:xfrm>
            <a:off x="6528050" y="1772817"/>
            <a:ext cx="5184575" cy="2304255"/>
          </a:xfrm>
          <a:prstGeom prst="rect">
            <a:avLst/>
          </a:prstGeom>
        </p:spPr>
      </p:pic>
      <p:pic>
        <p:nvPicPr>
          <p:cNvPr id="8" name="Picture 7">
            <a:extLst>
              <a:ext uri="{FF2B5EF4-FFF2-40B4-BE49-F238E27FC236}">
                <a16:creationId xmlns:a16="http://schemas.microsoft.com/office/drawing/2014/main" id="{523E44A7-0E0E-5A94-A049-D59A3E23514F}"/>
              </a:ext>
            </a:extLst>
          </p:cNvPr>
          <p:cNvPicPr>
            <a:picLocks noChangeAspect="1"/>
          </p:cNvPicPr>
          <p:nvPr/>
        </p:nvPicPr>
        <p:blipFill>
          <a:blip r:embed="rId4"/>
          <a:stretch>
            <a:fillRect/>
          </a:stretch>
        </p:blipFill>
        <p:spPr>
          <a:xfrm>
            <a:off x="695400" y="4365430"/>
            <a:ext cx="4968552" cy="2304256"/>
          </a:xfrm>
          <a:prstGeom prst="rect">
            <a:avLst/>
          </a:prstGeom>
        </p:spPr>
      </p:pic>
      <p:pic>
        <p:nvPicPr>
          <p:cNvPr id="10" name="Picture 9">
            <a:extLst>
              <a:ext uri="{FF2B5EF4-FFF2-40B4-BE49-F238E27FC236}">
                <a16:creationId xmlns:a16="http://schemas.microsoft.com/office/drawing/2014/main" id="{9745847B-6A90-45DA-E9B3-FEF07203A97B}"/>
              </a:ext>
            </a:extLst>
          </p:cNvPr>
          <p:cNvPicPr>
            <a:picLocks noChangeAspect="1"/>
          </p:cNvPicPr>
          <p:nvPr/>
        </p:nvPicPr>
        <p:blipFill>
          <a:blip r:embed="rId5"/>
          <a:stretch>
            <a:fillRect/>
          </a:stretch>
        </p:blipFill>
        <p:spPr>
          <a:xfrm>
            <a:off x="6551420" y="4365430"/>
            <a:ext cx="5161205" cy="2304256"/>
          </a:xfrm>
          <a:prstGeom prst="rect">
            <a:avLst/>
          </a:prstGeom>
        </p:spPr>
      </p:pic>
    </p:spTree>
    <p:extLst>
      <p:ext uri="{BB962C8B-B14F-4D97-AF65-F5344CB8AC3E}">
        <p14:creationId xmlns:p14="http://schemas.microsoft.com/office/powerpoint/2010/main" val="18868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3FDC-E811-1F64-040D-4649EAAC38E6}"/>
              </a:ext>
            </a:extLst>
          </p:cNvPr>
          <p:cNvSpPr>
            <a:spLocks noGrp="1"/>
          </p:cNvSpPr>
          <p:nvPr>
            <p:ph type="title"/>
          </p:nvPr>
        </p:nvSpPr>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FEATURE SELECTION &amp; ENCODING</a:t>
            </a:r>
            <a:endParaRPr lang="en-IN" sz="4800" b="1"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03FA492E-AD76-CEA8-CE0B-05DBF51DE01E}"/>
              </a:ext>
            </a:extLst>
          </p:cNvPr>
          <p:cNvPicPr>
            <a:picLocks noChangeAspect="1"/>
          </p:cNvPicPr>
          <p:nvPr/>
        </p:nvPicPr>
        <p:blipFill>
          <a:blip r:embed="rId2"/>
          <a:stretch>
            <a:fillRect/>
          </a:stretch>
        </p:blipFill>
        <p:spPr>
          <a:xfrm>
            <a:off x="1065490" y="2408278"/>
            <a:ext cx="3518342" cy="1115135"/>
          </a:xfrm>
          <a:prstGeom prst="rect">
            <a:avLst/>
          </a:prstGeom>
        </p:spPr>
      </p:pic>
      <p:pic>
        <p:nvPicPr>
          <p:cNvPr id="4" name="Picture 3">
            <a:extLst>
              <a:ext uri="{FF2B5EF4-FFF2-40B4-BE49-F238E27FC236}">
                <a16:creationId xmlns:a16="http://schemas.microsoft.com/office/drawing/2014/main" id="{71D0AC9D-DA4B-52A3-4FC8-14826F04BD60}"/>
              </a:ext>
            </a:extLst>
          </p:cNvPr>
          <p:cNvPicPr>
            <a:picLocks noChangeAspect="1"/>
          </p:cNvPicPr>
          <p:nvPr/>
        </p:nvPicPr>
        <p:blipFill>
          <a:blip r:embed="rId3"/>
          <a:stretch>
            <a:fillRect/>
          </a:stretch>
        </p:blipFill>
        <p:spPr>
          <a:xfrm>
            <a:off x="4943872" y="2564904"/>
            <a:ext cx="6376842" cy="3273833"/>
          </a:xfrm>
          <a:prstGeom prst="rect">
            <a:avLst/>
          </a:prstGeom>
        </p:spPr>
      </p:pic>
      <p:pic>
        <p:nvPicPr>
          <p:cNvPr id="5" name="Picture 4">
            <a:extLst>
              <a:ext uri="{FF2B5EF4-FFF2-40B4-BE49-F238E27FC236}">
                <a16:creationId xmlns:a16="http://schemas.microsoft.com/office/drawing/2014/main" id="{10B4BF82-FC3D-FC64-0B6D-526AC7FD6289}"/>
              </a:ext>
            </a:extLst>
          </p:cNvPr>
          <p:cNvPicPr>
            <a:picLocks noChangeAspect="1"/>
          </p:cNvPicPr>
          <p:nvPr/>
        </p:nvPicPr>
        <p:blipFill>
          <a:blip r:embed="rId4"/>
          <a:stretch>
            <a:fillRect/>
          </a:stretch>
        </p:blipFill>
        <p:spPr>
          <a:xfrm>
            <a:off x="1055975" y="3993122"/>
            <a:ext cx="3527857" cy="656744"/>
          </a:xfrm>
          <a:prstGeom prst="rect">
            <a:avLst/>
          </a:prstGeom>
        </p:spPr>
      </p:pic>
      <p:pic>
        <p:nvPicPr>
          <p:cNvPr id="6" name="Picture 5">
            <a:extLst>
              <a:ext uri="{FF2B5EF4-FFF2-40B4-BE49-F238E27FC236}">
                <a16:creationId xmlns:a16="http://schemas.microsoft.com/office/drawing/2014/main" id="{1F91E55C-C8AA-18A9-67FD-A61E3938448F}"/>
              </a:ext>
            </a:extLst>
          </p:cNvPr>
          <p:cNvPicPr>
            <a:picLocks noChangeAspect="1"/>
          </p:cNvPicPr>
          <p:nvPr/>
        </p:nvPicPr>
        <p:blipFill>
          <a:blip r:embed="rId5"/>
          <a:stretch>
            <a:fillRect/>
          </a:stretch>
        </p:blipFill>
        <p:spPr>
          <a:xfrm>
            <a:off x="1055975" y="5301209"/>
            <a:ext cx="3527857" cy="537528"/>
          </a:xfrm>
          <a:prstGeom prst="rect">
            <a:avLst/>
          </a:prstGeom>
        </p:spPr>
      </p:pic>
    </p:spTree>
    <p:extLst>
      <p:ext uri="{BB962C8B-B14F-4D97-AF65-F5344CB8AC3E}">
        <p14:creationId xmlns:p14="http://schemas.microsoft.com/office/powerpoint/2010/main" val="424722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CLASSIFICATION ALGORITHM- LOGISTIC REGRESSION</a:t>
            </a:r>
          </a:p>
        </p:txBody>
      </p:sp>
      <p:sp>
        <p:nvSpPr>
          <p:cNvPr id="3" name="Content Placeholder 2">
            <a:extLst>
              <a:ext uri="{FF2B5EF4-FFF2-40B4-BE49-F238E27FC236}">
                <a16:creationId xmlns:a16="http://schemas.microsoft.com/office/drawing/2014/main" id="{6BE31D29-9D40-0D28-9352-64AAFE1BDAD2}"/>
              </a:ext>
            </a:extLst>
          </p:cNvPr>
          <p:cNvSpPr>
            <a:spLocks noGrp="1"/>
          </p:cNvSpPr>
          <p:nvPr>
            <p:ph idx="1"/>
          </p:nvPr>
        </p:nvSpPr>
        <p:spPr>
          <a:xfrm>
            <a:off x="1066800" y="1828799"/>
            <a:ext cx="10058400" cy="4572001"/>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The logistic regression algorithm works by modeling the probability of the binary outcome using a logistic function, which maps any real-valued input to a value between 0 and 1. </a:t>
            </a:r>
          </a:p>
          <a:p>
            <a:pPr marL="0" indent="0">
              <a:buNone/>
            </a:pPr>
            <a:endParaRPr lang="en-IN" dirty="0"/>
          </a:p>
        </p:txBody>
      </p:sp>
      <p:pic>
        <p:nvPicPr>
          <p:cNvPr id="5" name="Picture 4">
            <a:extLst>
              <a:ext uri="{FF2B5EF4-FFF2-40B4-BE49-F238E27FC236}">
                <a16:creationId xmlns:a16="http://schemas.microsoft.com/office/drawing/2014/main" id="{C28A5E4C-8B02-FFC6-7217-04D62BE47E19}"/>
              </a:ext>
            </a:extLst>
          </p:cNvPr>
          <p:cNvPicPr>
            <a:picLocks noChangeAspect="1"/>
          </p:cNvPicPr>
          <p:nvPr/>
        </p:nvPicPr>
        <p:blipFill>
          <a:blip r:embed="rId2"/>
          <a:stretch>
            <a:fillRect/>
          </a:stretch>
        </p:blipFill>
        <p:spPr>
          <a:xfrm>
            <a:off x="392590" y="3068960"/>
            <a:ext cx="2796952" cy="648072"/>
          </a:xfrm>
          <a:prstGeom prst="rect">
            <a:avLst/>
          </a:prstGeom>
        </p:spPr>
      </p:pic>
      <p:pic>
        <p:nvPicPr>
          <p:cNvPr id="7" name="Picture 6">
            <a:extLst>
              <a:ext uri="{FF2B5EF4-FFF2-40B4-BE49-F238E27FC236}">
                <a16:creationId xmlns:a16="http://schemas.microsoft.com/office/drawing/2014/main" id="{22F09642-E5BF-3753-194A-44154C607468}"/>
              </a:ext>
            </a:extLst>
          </p:cNvPr>
          <p:cNvPicPr>
            <a:picLocks noChangeAspect="1"/>
          </p:cNvPicPr>
          <p:nvPr/>
        </p:nvPicPr>
        <p:blipFill>
          <a:blip r:embed="rId3"/>
          <a:stretch>
            <a:fillRect/>
          </a:stretch>
        </p:blipFill>
        <p:spPr>
          <a:xfrm>
            <a:off x="392590" y="4068671"/>
            <a:ext cx="2796952" cy="648072"/>
          </a:xfrm>
          <a:prstGeom prst="rect">
            <a:avLst/>
          </a:prstGeom>
        </p:spPr>
      </p:pic>
      <p:pic>
        <p:nvPicPr>
          <p:cNvPr id="8" name="Picture 7">
            <a:extLst>
              <a:ext uri="{FF2B5EF4-FFF2-40B4-BE49-F238E27FC236}">
                <a16:creationId xmlns:a16="http://schemas.microsoft.com/office/drawing/2014/main" id="{B77591DD-A1F8-860B-2536-8C2BCEA9518B}"/>
              </a:ext>
            </a:extLst>
          </p:cNvPr>
          <p:cNvPicPr>
            <a:picLocks noChangeAspect="1"/>
          </p:cNvPicPr>
          <p:nvPr/>
        </p:nvPicPr>
        <p:blipFill>
          <a:blip r:embed="rId4"/>
          <a:stretch>
            <a:fillRect/>
          </a:stretch>
        </p:blipFill>
        <p:spPr>
          <a:xfrm>
            <a:off x="405669" y="5120759"/>
            <a:ext cx="2796952" cy="1280041"/>
          </a:xfrm>
          <a:prstGeom prst="rect">
            <a:avLst/>
          </a:prstGeom>
        </p:spPr>
      </p:pic>
      <p:pic>
        <p:nvPicPr>
          <p:cNvPr id="10" name="Picture 9">
            <a:extLst>
              <a:ext uri="{FF2B5EF4-FFF2-40B4-BE49-F238E27FC236}">
                <a16:creationId xmlns:a16="http://schemas.microsoft.com/office/drawing/2014/main" id="{2E4A806E-B743-78B8-9A0C-40544ED5DB47}"/>
              </a:ext>
            </a:extLst>
          </p:cNvPr>
          <p:cNvPicPr>
            <a:picLocks noChangeAspect="1"/>
          </p:cNvPicPr>
          <p:nvPr/>
        </p:nvPicPr>
        <p:blipFill>
          <a:blip r:embed="rId5"/>
          <a:stretch>
            <a:fillRect/>
          </a:stretch>
        </p:blipFill>
        <p:spPr>
          <a:xfrm>
            <a:off x="3503712" y="3068960"/>
            <a:ext cx="3960440" cy="3331840"/>
          </a:xfrm>
          <a:prstGeom prst="rect">
            <a:avLst/>
          </a:prstGeom>
        </p:spPr>
      </p:pic>
      <p:pic>
        <p:nvPicPr>
          <p:cNvPr id="12" name="Picture 11">
            <a:extLst>
              <a:ext uri="{FF2B5EF4-FFF2-40B4-BE49-F238E27FC236}">
                <a16:creationId xmlns:a16="http://schemas.microsoft.com/office/drawing/2014/main" id="{704303F5-0786-C31D-4B46-5F783F4F2E49}"/>
              </a:ext>
            </a:extLst>
          </p:cNvPr>
          <p:cNvPicPr>
            <a:picLocks noChangeAspect="1"/>
          </p:cNvPicPr>
          <p:nvPr/>
        </p:nvPicPr>
        <p:blipFill>
          <a:blip r:embed="rId6"/>
          <a:stretch>
            <a:fillRect/>
          </a:stretch>
        </p:blipFill>
        <p:spPr>
          <a:xfrm>
            <a:off x="7775327" y="3068960"/>
            <a:ext cx="4143375" cy="2051799"/>
          </a:xfrm>
          <a:prstGeom prst="rect">
            <a:avLst/>
          </a:prstGeom>
        </p:spPr>
      </p:pic>
      <p:pic>
        <p:nvPicPr>
          <p:cNvPr id="14" name="Picture 13">
            <a:extLst>
              <a:ext uri="{FF2B5EF4-FFF2-40B4-BE49-F238E27FC236}">
                <a16:creationId xmlns:a16="http://schemas.microsoft.com/office/drawing/2014/main" id="{FC42780F-76DC-8095-DDD0-AE1E7BB81512}"/>
              </a:ext>
            </a:extLst>
          </p:cNvPr>
          <p:cNvPicPr>
            <a:picLocks noChangeAspect="1"/>
          </p:cNvPicPr>
          <p:nvPr/>
        </p:nvPicPr>
        <p:blipFill>
          <a:blip r:embed="rId7"/>
          <a:stretch>
            <a:fillRect/>
          </a:stretch>
        </p:blipFill>
        <p:spPr>
          <a:xfrm>
            <a:off x="7747845" y="5333514"/>
            <a:ext cx="4127142" cy="401894"/>
          </a:xfrm>
          <a:prstGeom prst="rect">
            <a:avLst/>
          </a:prstGeom>
        </p:spPr>
      </p:pic>
      <p:pic>
        <p:nvPicPr>
          <p:cNvPr id="16" name="Picture 15">
            <a:extLst>
              <a:ext uri="{FF2B5EF4-FFF2-40B4-BE49-F238E27FC236}">
                <a16:creationId xmlns:a16="http://schemas.microsoft.com/office/drawing/2014/main" id="{50029BE6-B69F-2DA5-A807-D5E002C3982C}"/>
              </a:ext>
            </a:extLst>
          </p:cNvPr>
          <p:cNvPicPr>
            <a:picLocks noChangeAspect="1"/>
          </p:cNvPicPr>
          <p:nvPr/>
        </p:nvPicPr>
        <p:blipFill>
          <a:blip r:embed="rId8"/>
          <a:stretch>
            <a:fillRect/>
          </a:stretch>
        </p:blipFill>
        <p:spPr>
          <a:xfrm>
            <a:off x="7747845" y="5948163"/>
            <a:ext cx="4143374" cy="452637"/>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CLASSIFICATION ALGORITHM- DECISION TREE ALGORITHM</a:t>
            </a:r>
            <a:endParaRPr lang="en-US" sz="2400" dirty="0"/>
          </a:p>
        </p:txBody>
      </p:sp>
      <p:sp>
        <p:nvSpPr>
          <p:cNvPr id="8" name="Content Placeholder 7">
            <a:extLst>
              <a:ext uri="{FF2B5EF4-FFF2-40B4-BE49-F238E27FC236}">
                <a16:creationId xmlns:a16="http://schemas.microsoft.com/office/drawing/2014/main" id="{B0EA3604-B36D-A8F6-0292-13700B7FBD02}"/>
              </a:ext>
            </a:extLst>
          </p:cNvPr>
          <p:cNvSpPr>
            <a:spLocks noGrp="1"/>
          </p:cNvSpPr>
          <p:nvPr>
            <p:ph idx="1"/>
          </p:nvPr>
        </p:nvSpPr>
        <p:spPr>
          <a:xfrm>
            <a:off x="609600" y="1828799"/>
            <a:ext cx="10814992" cy="4572001"/>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For classification tasks, the decision tree predicts the class label of a new data point by traversing the tree from the root to a leaf node, based on the values of the input features. </a:t>
            </a:r>
          </a:p>
          <a:p>
            <a:pPr marL="0" indent="0">
              <a:buNone/>
            </a:pPr>
            <a:endParaRPr lang="en-IN" dirty="0"/>
          </a:p>
        </p:txBody>
      </p:sp>
      <p:pic>
        <p:nvPicPr>
          <p:cNvPr id="10" name="Picture 9">
            <a:extLst>
              <a:ext uri="{FF2B5EF4-FFF2-40B4-BE49-F238E27FC236}">
                <a16:creationId xmlns:a16="http://schemas.microsoft.com/office/drawing/2014/main" id="{46885659-43E0-8B7B-F45B-F59EFAD7D366}"/>
              </a:ext>
            </a:extLst>
          </p:cNvPr>
          <p:cNvPicPr>
            <a:picLocks noChangeAspect="1"/>
          </p:cNvPicPr>
          <p:nvPr/>
        </p:nvPicPr>
        <p:blipFill>
          <a:blip r:embed="rId2"/>
          <a:stretch>
            <a:fillRect/>
          </a:stretch>
        </p:blipFill>
        <p:spPr>
          <a:xfrm>
            <a:off x="7052257" y="2996952"/>
            <a:ext cx="4536504" cy="2850238"/>
          </a:xfrm>
          <a:prstGeom prst="rect">
            <a:avLst/>
          </a:prstGeom>
        </p:spPr>
      </p:pic>
      <p:pic>
        <p:nvPicPr>
          <p:cNvPr id="12" name="Picture 11">
            <a:extLst>
              <a:ext uri="{FF2B5EF4-FFF2-40B4-BE49-F238E27FC236}">
                <a16:creationId xmlns:a16="http://schemas.microsoft.com/office/drawing/2014/main" id="{0C0C8DBF-4E60-0876-EE6C-73B8BDCC577A}"/>
              </a:ext>
            </a:extLst>
          </p:cNvPr>
          <p:cNvPicPr>
            <a:picLocks noChangeAspect="1"/>
          </p:cNvPicPr>
          <p:nvPr/>
        </p:nvPicPr>
        <p:blipFill>
          <a:blip r:embed="rId3"/>
          <a:stretch>
            <a:fillRect/>
          </a:stretch>
        </p:blipFill>
        <p:spPr>
          <a:xfrm>
            <a:off x="609600" y="4199270"/>
            <a:ext cx="2030016" cy="1252169"/>
          </a:xfrm>
          <a:prstGeom prst="rect">
            <a:avLst/>
          </a:prstGeom>
        </p:spPr>
      </p:pic>
      <p:pic>
        <p:nvPicPr>
          <p:cNvPr id="14" name="Picture 13">
            <a:extLst>
              <a:ext uri="{FF2B5EF4-FFF2-40B4-BE49-F238E27FC236}">
                <a16:creationId xmlns:a16="http://schemas.microsoft.com/office/drawing/2014/main" id="{DD088679-A380-216A-EA64-4EAD43E47CBC}"/>
              </a:ext>
            </a:extLst>
          </p:cNvPr>
          <p:cNvPicPr>
            <a:picLocks noChangeAspect="1"/>
          </p:cNvPicPr>
          <p:nvPr/>
        </p:nvPicPr>
        <p:blipFill>
          <a:blip r:embed="rId4"/>
          <a:stretch>
            <a:fillRect/>
          </a:stretch>
        </p:blipFill>
        <p:spPr>
          <a:xfrm>
            <a:off x="609600" y="3140968"/>
            <a:ext cx="6278488" cy="720079"/>
          </a:xfrm>
          <a:prstGeom prst="rect">
            <a:avLst/>
          </a:prstGeom>
        </p:spPr>
      </p:pic>
      <p:pic>
        <p:nvPicPr>
          <p:cNvPr id="16" name="Picture 15">
            <a:extLst>
              <a:ext uri="{FF2B5EF4-FFF2-40B4-BE49-F238E27FC236}">
                <a16:creationId xmlns:a16="http://schemas.microsoft.com/office/drawing/2014/main" id="{6497014E-DF2D-3E17-BE17-5AD7CD477EC0}"/>
              </a:ext>
            </a:extLst>
          </p:cNvPr>
          <p:cNvPicPr>
            <a:picLocks noChangeAspect="1"/>
          </p:cNvPicPr>
          <p:nvPr/>
        </p:nvPicPr>
        <p:blipFill>
          <a:blip r:embed="rId5"/>
          <a:stretch>
            <a:fillRect/>
          </a:stretch>
        </p:blipFill>
        <p:spPr>
          <a:xfrm>
            <a:off x="3359696" y="4600129"/>
            <a:ext cx="2232248" cy="450450"/>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181</TotalTime>
  <Words>578</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Medium</vt:lpstr>
      <vt:lpstr>Times New Roman</vt:lpstr>
      <vt:lpstr>Medical Design 16x9</vt:lpstr>
      <vt:lpstr>CAPSTONE PROJECT MACHINE LEARNING- POST OPERATIVE DATASET</vt:lpstr>
      <vt:lpstr>BACKGOUND </vt:lpstr>
      <vt:lpstr>OBJECTIVE &amp; PATH</vt:lpstr>
      <vt:lpstr>DATA AND DATA QUALITY CHECK </vt:lpstr>
      <vt:lpstr>ATTRIBUTES</vt:lpstr>
      <vt:lpstr>EDA INSIGHTS</vt:lpstr>
      <vt:lpstr>FEATURE SELECTION &amp; ENCODING</vt:lpstr>
      <vt:lpstr>CLASSIFICATION ALGORITHM- LOGISTIC REGRESSION</vt:lpstr>
      <vt:lpstr>CLASSIFICATION ALGORITHM- DECISION TREE ALGORITHM</vt:lpstr>
      <vt:lpstr>CLASSIFICATION ALGORITHM- KNN</vt:lpstr>
      <vt:lpstr>CONCLUSIONS </vt:lpstr>
      <vt:lpstr>FUTURE &amp; LIMITATIONS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MACHINE LEARNING- POST OPERATIVE DATASET</dc:title>
  <dc:creator>Codavalli Kailash, Nagendra Shashank</dc:creator>
  <cp:lastModifiedBy>KESIRAJU TEJASWINI</cp:lastModifiedBy>
  <cp:revision>2</cp:revision>
  <dcterms:created xsi:type="dcterms:W3CDTF">2023-03-01T06:38:35Z</dcterms:created>
  <dcterms:modified xsi:type="dcterms:W3CDTF">2023-08-20T15:05:49Z</dcterms:modified>
</cp:coreProperties>
</file>