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6" r:id="rId9"/>
    <p:sldId id="268" r:id="rId10"/>
    <p:sldId id="270" r:id="rId11"/>
    <p:sldId id="274" r:id="rId12"/>
    <p:sldId id="276" r:id="rId13"/>
    <p:sldId id="278" r:id="rId14"/>
    <p:sldId id="280" r:id="rId15"/>
    <p:sldId id="283" r:id="rId16"/>
    <p:sldId id="286" r:id="rId17"/>
    <p:sldId id="284" r:id="rId18"/>
    <p:sldId id="288" r:id="rId19"/>
    <p:sldId id="290" r:id="rId20"/>
    <p:sldId id="292" r:id="rId21"/>
    <p:sldId id="2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7E0A7F-74DC-4429-8EEE-7F4A418C42CD}" v="2693" dt="2023-12-19T11:56:25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07C03-588C-4743-917E-C8B973013E2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C61CF2-E3EB-49AA-884F-AEDD393143E4}">
      <dgm:prSet/>
      <dgm:spPr/>
      <dgm:t>
        <a:bodyPr/>
        <a:lstStyle/>
        <a:p>
          <a:pPr rtl="0"/>
          <a:r>
            <a:rPr lang="en-US"/>
            <a:t>Atliq Hardwares is one of the leading computer hardware producers in India and well expanded in other countries too.</a:t>
          </a:r>
        </a:p>
      </dgm:t>
    </dgm:pt>
    <dgm:pt modelId="{A2447041-B083-412A-BC0D-DDED17D5CFD5}" type="parTrans" cxnId="{8AA7B9AB-F209-4148-8F11-22E0E808B4CD}">
      <dgm:prSet/>
      <dgm:spPr/>
      <dgm:t>
        <a:bodyPr/>
        <a:lstStyle/>
        <a:p>
          <a:endParaRPr lang="en-US"/>
        </a:p>
      </dgm:t>
    </dgm:pt>
    <dgm:pt modelId="{03351F0E-F575-4721-A2CF-80A2AF8B2D39}" type="sibTrans" cxnId="{8AA7B9AB-F209-4148-8F11-22E0E808B4CD}">
      <dgm:prSet/>
      <dgm:spPr/>
      <dgm:t>
        <a:bodyPr/>
        <a:lstStyle/>
        <a:p>
          <a:endParaRPr lang="en-US"/>
        </a:p>
      </dgm:t>
    </dgm:pt>
    <dgm:pt modelId="{823661F1-DB36-44BB-9638-F7FA58D1308E}">
      <dgm:prSet/>
      <dgm:spPr/>
      <dgm:t>
        <a:bodyPr/>
        <a:lstStyle/>
        <a:p>
          <a:r>
            <a:rPr lang="en-US" dirty="0"/>
            <a:t>However, the management noticed that they do not get enough insights to make quick and smart data-informed decisions.</a:t>
          </a:r>
        </a:p>
      </dgm:t>
    </dgm:pt>
    <dgm:pt modelId="{7CCD9D32-2B94-4B94-A13C-AB2C0696FED6}" type="parTrans" cxnId="{0F3FC486-30D8-484F-8E70-73F27ADC2639}">
      <dgm:prSet/>
      <dgm:spPr/>
      <dgm:t>
        <a:bodyPr/>
        <a:lstStyle/>
        <a:p>
          <a:endParaRPr lang="en-US"/>
        </a:p>
      </dgm:t>
    </dgm:pt>
    <dgm:pt modelId="{F8E1D7FF-3C98-4D03-9A1A-3FF07E6B3D45}" type="sibTrans" cxnId="{0F3FC486-30D8-484F-8E70-73F27ADC2639}">
      <dgm:prSet/>
      <dgm:spPr/>
      <dgm:t>
        <a:bodyPr/>
        <a:lstStyle/>
        <a:p>
          <a:endParaRPr lang="en-US"/>
        </a:p>
      </dgm:t>
    </dgm:pt>
    <dgm:pt modelId="{715054D9-5AF1-4BC8-AB1C-F57E531FACD5}">
      <dgm:prSet/>
      <dgm:spPr/>
      <dgm:t>
        <a:bodyPr/>
        <a:lstStyle/>
        <a:p>
          <a:pPr rtl="0"/>
          <a:r>
            <a:rPr lang="en-US" dirty="0"/>
            <a:t>They want to expand their data analytics team by adding several junior data analysts.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D83BA19A-7B9D-4B13-B6EF-A108ACEF2FC7}" type="parTrans" cxnId="{2ECBA7BB-9F9D-497E-9A7E-EF07E1D0DECF}">
      <dgm:prSet/>
      <dgm:spPr/>
      <dgm:t>
        <a:bodyPr/>
        <a:lstStyle/>
        <a:p>
          <a:endParaRPr lang="en-US"/>
        </a:p>
      </dgm:t>
    </dgm:pt>
    <dgm:pt modelId="{E02A352C-B510-4AC5-920A-D4EDCCA15EB9}" type="sibTrans" cxnId="{2ECBA7BB-9F9D-497E-9A7E-EF07E1D0DECF}">
      <dgm:prSet/>
      <dgm:spPr/>
      <dgm:t>
        <a:bodyPr/>
        <a:lstStyle/>
        <a:p>
          <a:endParaRPr lang="en-US"/>
        </a:p>
      </dgm:t>
    </dgm:pt>
    <dgm:pt modelId="{9A27A462-73E7-44B5-8795-6EC66BC50953}">
      <dgm:prSet/>
      <dgm:spPr/>
      <dgm:t>
        <a:bodyPr/>
        <a:lstStyle/>
        <a:p>
          <a:r>
            <a:rPr lang="en-US" dirty="0"/>
            <a:t>Tony Sharma, their data analytics director wanted to hire someone who is good at both tech and soft skills. Hence, he decided to conduct a SQL challenge which will help him understand both the skills.</a:t>
          </a:r>
        </a:p>
      </dgm:t>
    </dgm:pt>
    <dgm:pt modelId="{1E04389D-6A22-4072-9F6A-1F191CAFBB23}" type="parTrans" cxnId="{3C32C304-F129-4756-B593-4BE0EBC5CF0D}">
      <dgm:prSet/>
      <dgm:spPr/>
      <dgm:t>
        <a:bodyPr/>
        <a:lstStyle/>
        <a:p>
          <a:endParaRPr lang="en-US"/>
        </a:p>
      </dgm:t>
    </dgm:pt>
    <dgm:pt modelId="{D0C6F37A-8026-4796-BA5A-C8EE3A0F50C1}" type="sibTrans" cxnId="{3C32C304-F129-4756-B593-4BE0EBC5CF0D}">
      <dgm:prSet/>
      <dgm:spPr/>
      <dgm:t>
        <a:bodyPr/>
        <a:lstStyle/>
        <a:p>
          <a:endParaRPr lang="en-US"/>
        </a:p>
      </dgm:t>
    </dgm:pt>
    <dgm:pt modelId="{237E465A-E4B5-4005-843C-0523CACB8E96}" type="pres">
      <dgm:prSet presAssocID="{0C507C03-588C-4743-917E-C8B973013E21}" presName="diagram" presStyleCnt="0">
        <dgm:presLayoutVars>
          <dgm:dir/>
          <dgm:resizeHandles val="exact"/>
        </dgm:presLayoutVars>
      </dgm:prSet>
      <dgm:spPr/>
    </dgm:pt>
    <dgm:pt modelId="{D6B60DE6-8606-4F4D-8AEA-E2E3F491BCC0}" type="pres">
      <dgm:prSet presAssocID="{26C61CF2-E3EB-49AA-884F-AEDD393143E4}" presName="node" presStyleLbl="node1" presStyleIdx="0" presStyleCnt="4">
        <dgm:presLayoutVars>
          <dgm:bulletEnabled val="1"/>
        </dgm:presLayoutVars>
      </dgm:prSet>
      <dgm:spPr/>
    </dgm:pt>
    <dgm:pt modelId="{D63A458B-15BE-4F19-8610-59A8D164FB34}" type="pres">
      <dgm:prSet presAssocID="{03351F0E-F575-4721-A2CF-80A2AF8B2D39}" presName="sibTrans" presStyleCnt="0"/>
      <dgm:spPr/>
    </dgm:pt>
    <dgm:pt modelId="{E0C1AB8F-A4A9-4AAB-9E05-0100B89933BB}" type="pres">
      <dgm:prSet presAssocID="{823661F1-DB36-44BB-9638-F7FA58D1308E}" presName="node" presStyleLbl="node1" presStyleIdx="1" presStyleCnt="4">
        <dgm:presLayoutVars>
          <dgm:bulletEnabled val="1"/>
        </dgm:presLayoutVars>
      </dgm:prSet>
      <dgm:spPr/>
    </dgm:pt>
    <dgm:pt modelId="{D95E7795-5A00-4473-9BB7-17B542EB19F3}" type="pres">
      <dgm:prSet presAssocID="{F8E1D7FF-3C98-4D03-9A1A-3FF07E6B3D45}" presName="sibTrans" presStyleCnt="0"/>
      <dgm:spPr/>
    </dgm:pt>
    <dgm:pt modelId="{A687A362-F3BB-4013-8E8F-029B6B620EFE}" type="pres">
      <dgm:prSet presAssocID="{715054D9-5AF1-4BC8-AB1C-F57E531FACD5}" presName="node" presStyleLbl="node1" presStyleIdx="2" presStyleCnt="4">
        <dgm:presLayoutVars>
          <dgm:bulletEnabled val="1"/>
        </dgm:presLayoutVars>
      </dgm:prSet>
      <dgm:spPr/>
    </dgm:pt>
    <dgm:pt modelId="{C165CBE4-96C2-445F-8C6B-83DCF7696AE3}" type="pres">
      <dgm:prSet presAssocID="{E02A352C-B510-4AC5-920A-D4EDCCA15EB9}" presName="sibTrans" presStyleCnt="0"/>
      <dgm:spPr/>
    </dgm:pt>
    <dgm:pt modelId="{8E821530-700F-40FA-97FD-5CE63FFDF6EE}" type="pres">
      <dgm:prSet presAssocID="{9A27A462-73E7-44B5-8795-6EC66BC50953}" presName="node" presStyleLbl="node1" presStyleIdx="3" presStyleCnt="4">
        <dgm:presLayoutVars>
          <dgm:bulletEnabled val="1"/>
        </dgm:presLayoutVars>
      </dgm:prSet>
      <dgm:spPr/>
    </dgm:pt>
  </dgm:ptLst>
  <dgm:cxnLst>
    <dgm:cxn modelId="{3C32C304-F129-4756-B593-4BE0EBC5CF0D}" srcId="{0C507C03-588C-4743-917E-C8B973013E21}" destId="{9A27A462-73E7-44B5-8795-6EC66BC50953}" srcOrd="3" destOrd="0" parTransId="{1E04389D-6A22-4072-9F6A-1F191CAFBB23}" sibTransId="{D0C6F37A-8026-4796-BA5A-C8EE3A0F50C1}"/>
    <dgm:cxn modelId="{81958326-A597-4BBD-95B5-93E1E6CD9E0D}" type="presOf" srcId="{9A27A462-73E7-44B5-8795-6EC66BC50953}" destId="{8E821530-700F-40FA-97FD-5CE63FFDF6EE}" srcOrd="0" destOrd="0" presId="urn:microsoft.com/office/officeart/2005/8/layout/default"/>
    <dgm:cxn modelId="{8972E754-BC44-4076-BBB1-957EE6575446}" type="presOf" srcId="{715054D9-5AF1-4BC8-AB1C-F57E531FACD5}" destId="{A687A362-F3BB-4013-8E8F-029B6B620EFE}" srcOrd="0" destOrd="0" presId="urn:microsoft.com/office/officeart/2005/8/layout/default"/>
    <dgm:cxn modelId="{0F3FC486-30D8-484F-8E70-73F27ADC2639}" srcId="{0C507C03-588C-4743-917E-C8B973013E21}" destId="{823661F1-DB36-44BB-9638-F7FA58D1308E}" srcOrd="1" destOrd="0" parTransId="{7CCD9D32-2B94-4B94-A13C-AB2C0696FED6}" sibTransId="{F8E1D7FF-3C98-4D03-9A1A-3FF07E6B3D45}"/>
    <dgm:cxn modelId="{A6C5818F-E41A-420B-846A-0D05554445B5}" type="presOf" srcId="{0C507C03-588C-4743-917E-C8B973013E21}" destId="{237E465A-E4B5-4005-843C-0523CACB8E96}" srcOrd="0" destOrd="0" presId="urn:microsoft.com/office/officeart/2005/8/layout/default"/>
    <dgm:cxn modelId="{8AA7B9AB-F209-4148-8F11-22E0E808B4CD}" srcId="{0C507C03-588C-4743-917E-C8B973013E21}" destId="{26C61CF2-E3EB-49AA-884F-AEDD393143E4}" srcOrd="0" destOrd="0" parTransId="{A2447041-B083-412A-BC0D-DDED17D5CFD5}" sibTransId="{03351F0E-F575-4721-A2CF-80A2AF8B2D39}"/>
    <dgm:cxn modelId="{412B0ABB-8363-401A-8FB5-EA226038AE5D}" type="presOf" srcId="{26C61CF2-E3EB-49AA-884F-AEDD393143E4}" destId="{D6B60DE6-8606-4F4D-8AEA-E2E3F491BCC0}" srcOrd="0" destOrd="0" presId="urn:microsoft.com/office/officeart/2005/8/layout/default"/>
    <dgm:cxn modelId="{2ECBA7BB-9F9D-497E-9A7E-EF07E1D0DECF}" srcId="{0C507C03-588C-4743-917E-C8B973013E21}" destId="{715054D9-5AF1-4BC8-AB1C-F57E531FACD5}" srcOrd="2" destOrd="0" parTransId="{D83BA19A-7B9D-4B13-B6EF-A108ACEF2FC7}" sibTransId="{E02A352C-B510-4AC5-920A-D4EDCCA15EB9}"/>
    <dgm:cxn modelId="{26DC7CDE-B6FE-4423-B876-00AE41BA4475}" type="presOf" srcId="{823661F1-DB36-44BB-9638-F7FA58D1308E}" destId="{E0C1AB8F-A4A9-4AAB-9E05-0100B89933BB}" srcOrd="0" destOrd="0" presId="urn:microsoft.com/office/officeart/2005/8/layout/default"/>
    <dgm:cxn modelId="{4B24623C-A280-44CD-A033-665A7DE474E6}" type="presParOf" srcId="{237E465A-E4B5-4005-843C-0523CACB8E96}" destId="{D6B60DE6-8606-4F4D-8AEA-E2E3F491BCC0}" srcOrd="0" destOrd="0" presId="urn:microsoft.com/office/officeart/2005/8/layout/default"/>
    <dgm:cxn modelId="{273978B6-A3E8-4FC3-9AFF-FF976390FBE9}" type="presParOf" srcId="{237E465A-E4B5-4005-843C-0523CACB8E96}" destId="{D63A458B-15BE-4F19-8610-59A8D164FB34}" srcOrd="1" destOrd="0" presId="urn:microsoft.com/office/officeart/2005/8/layout/default"/>
    <dgm:cxn modelId="{F2DCCD1C-CDC4-4FA0-9E04-5A07EF352084}" type="presParOf" srcId="{237E465A-E4B5-4005-843C-0523CACB8E96}" destId="{E0C1AB8F-A4A9-4AAB-9E05-0100B89933BB}" srcOrd="2" destOrd="0" presId="urn:microsoft.com/office/officeart/2005/8/layout/default"/>
    <dgm:cxn modelId="{FB357CFA-7B44-42AC-B4EF-466B0F716315}" type="presParOf" srcId="{237E465A-E4B5-4005-843C-0523CACB8E96}" destId="{D95E7795-5A00-4473-9BB7-17B542EB19F3}" srcOrd="3" destOrd="0" presId="urn:microsoft.com/office/officeart/2005/8/layout/default"/>
    <dgm:cxn modelId="{9C2FF5C2-13A8-490C-A7AA-A508F19C60CA}" type="presParOf" srcId="{237E465A-E4B5-4005-843C-0523CACB8E96}" destId="{A687A362-F3BB-4013-8E8F-029B6B620EFE}" srcOrd="4" destOrd="0" presId="urn:microsoft.com/office/officeart/2005/8/layout/default"/>
    <dgm:cxn modelId="{00FFAC58-6A2A-4F99-A8B7-A2F9275FF606}" type="presParOf" srcId="{237E465A-E4B5-4005-843C-0523CACB8E96}" destId="{C165CBE4-96C2-445F-8C6B-83DCF7696AE3}" srcOrd="5" destOrd="0" presId="urn:microsoft.com/office/officeart/2005/8/layout/default"/>
    <dgm:cxn modelId="{40BA3AD3-AB38-4978-B9BC-209DE17E1F8C}" type="presParOf" srcId="{237E465A-E4B5-4005-843C-0523CACB8E96}" destId="{8E821530-700F-40FA-97FD-5CE63FFDF6E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E368BB-5888-4278-AE6A-D40508E9C6A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ED3D9C-27CC-4FE6-B9C0-DD85C6822A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According to our fiscal year Q1 – sep to nov </a:t>
          </a:r>
        </a:p>
      </dgm:t>
    </dgm:pt>
    <dgm:pt modelId="{F8B5B50C-BC07-4592-B200-176F01601422}" type="parTrans" cxnId="{A1F904EF-9E80-41A8-9174-3FAD61240AD1}">
      <dgm:prSet/>
      <dgm:spPr/>
      <dgm:t>
        <a:bodyPr/>
        <a:lstStyle/>
        <a:p>
          <a:endParaRPr lang="en-US"/>
        </a:p>
      </dgm:t>
    </dgm:pt>
    <dgm:pt modelId="{26F6CBCB-AAC7-4A23-BB2F-B61DCDA6BC18}" type="sibTrans" cxnId="{A1F904EF-9E80-41A8-9174-3FAD61240AD1}">
      <dgm:prSet/>
      <dgm:spPr/>
      <dgm:t>
        <a:bodyPr/>
        <a:lstStyle/>
        <a:p>
          <a:endParaRPr lang="en-US"/>
        </a:p>
      </dgm:t>
    </dgm:pt>
    <dgm:pt modelId="{0A8F773F-4C62-426A-BBD2-FAE5BE740F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first quarter</a:t>
          </a:r>
          <a:r>
            <a:rPr lang="en-US"/>
            <a:t> has </a:t>
          </a:r>
          <a:r>
            <a:rPr lang="en-US" b="1"/>
            <a:t>highest sold quality </a:t>
          </a:r>
          <a:r>
            <a:rPr lang="en-US"/>
            <a:t>for fiscal year 2020.</a:t>
          </a:r>
        </a:p>
      </dgm:t>
    </dgm:pt>
    <dgm:pt modelId="{92CC5A8E-C7A8-40D9-8C1F-B69F82FDA28C}" type="parTrans" cxnId="{2891F2C4-FAEE-4C35-8469-D82123A54789}">
      <dgm:prSet/>
      <dgm:spPr/>
      <dgm:t>
        <a:bodyPr/>
        <a:lstStyle/>
        <a:p>
          <a:endParaRPr lang="en-US"/>
        </a:p>
      </dgm:t>
    </dgm:pt>
    <dgm:pt modelId="{35EA17C3-6CF4-4F63-9B2E-B70582701815}" type="sibTrans" cxnId="{2891F2C4-FAEE-4C35-8469-D82123A54789}">
      <dgm:prSet/>
      <dgm:spPr/>
      <dgm:t>
        <a:bodyPr/>
        <a:lstStyle/>
        <a:p>
          <a:endParaRPr lang="en-US"/>
        </a:p>
      </dgm:t>
    </dgm:pt>
    <dgm:pt modelId="{66D9A6AA-0526-48AA-B0B1-BEC4666A5F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Third quarter</a:t>
          </a:r>
          <a:r>
            <a:rPr lang="en-US"/>
            <a:t> has</a:t>
          </a:r>
          <a:r>
            <a:rPr lang="en-US" b="1"/>
            <a:t> lowest sold quality</a:t>
          </a:r>
          <a:r>
            <a:rPr lang="en-US"/>
            <a:t> that is March to May 2020.</a:t>
          </a:r>
        </a:p>
      </dgm:t>
    </dgm:pt>
    <dgm:pt modelId="{0A3A8A02-1955-4D69-BFB0-36DEE38ABD7C}" type="parTrans" cxnId="{1A3B8F7C-82E1-4ABF-8B9D-13FA1B197F5C}">
      <dgm:prSet/>
      <dgm:spPr/>
      <dgm:t>
        <a:bodyPr/>
        <a:lstStyle/>
        <a:p>
          <a:endParaRPr lang="en-US"/>
        </a:p>
      </dgm:t>
    </dgm:pt>
    <dgm:pt modelId="{0AE8EDBA-46D0-4BAE-A608-5FB8C1A602B7}" type="sibTrans" cxnId="{1A3B8F7C-82E1-4ABF-8B9D-13FA1B197F5C}">
      <dgm:prSet/>
      <dgm:spPr/>
      <dgm:t>
        <a:bodyPr/>
        <a:lstStyle/>
        <a:p>
          <a:endParaRPr lang="en-US"/>
        </a:p>
      </dgm:t>
    </dgm:pt>
    <dgm:pt modelId="{2FB229E8-48EE-4949-9E29-A4E28372A2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reasons can be : covid-19, Global Chip Shortage</a:t>
          </a:r>
        </a:p>
      </dgm:t>
    </dgm:pt>
    <dgm:pt modelId="{7293447F-52A4-4FF6-A08E-DC0238B03767}" type="parTrans" cxnId="{33412C28-F559-4848-BC06-232FC523CD8C}">
      <dgm:prSet/>
      <dgm:spPr/>
      <dgm:t>
        <a:bodyPr/>
        <a:lstStyle/>
        <a:p>
          <a:endParaRPr lang="en-US"/>
        </a:p>
      </dgm:t>
    </dgm:pt>
    <dgm:pt modelId="{5750FDAD-152C-4A78-98C1-350843546808}" type="sibTrans" cxnId="{33412C28-F559-4848-BC06-232FC523CD8C}">
      <dgm:prSet/>
      <dgm:spPr/>
      <dgm:t>
        <a:bodyPr/>
        <a:lstStyle/>
        <a:p>
          <a:endParaRPr lang="en-US"/>
        </a:p>
      </dgm:t>
    </dgm:pt>
    <dgm:pt modelId="{ED18FA9B-8AF8-4CBA-AC65-089F35E131B5}" type="pres">
      <dgm:prSet presAssocID="{52E368BB-5888-4278-AE6A-D40508E9C6A7}" presName="root" presStyleCnt="0">
        <dgm:presLayoutVars>
          <dgm:dir/>
          <dgm:resizeHandles val="exact"/>
        </dgm:presLayoutVars>
      </dgm:prSet>
      <dgm:spPr/>
    </dgm:pt>
    <dgm:pt modelId="{E650AB7E-98A6-4071-AB27-03606F92A78F}" type="pres">
      <dgm:prSet presAssocID="{8CED3D9C-27CC-4FE6-B9C0-DD85C6822AD2}" presName="compNode" presStyleCnt="0"/>
      <dgm:spPr/>
    </dgm:pt>
    <dgm:pt modelId="{33D9E831-56DF-4F4B-B854-001419C60683}" type="pres">
      <dgm:prSet presAssocID="{8CED3D9C-27CC-4FE6-B9C0-DD85C6822AD2}" presName="bgRect" presStyleLbl="bgShp" presStyleIdx="0" presStyleCnt="3"/>
      <dgm:spPr/>
    </dgm:pt>
    <dgm:pt modelId="{EB4D0345-C0CC-4462-BF5A-94075BA51342}" type="pres">
      <dgm:prSet presAssocID="{8CED3D9C-27CC-4FE6-B9C0-DD85C6822A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85E7963-1F15-4B02-A45B-276379C233F1}" type="pres">
      <dgm:prSet presAssocID="{8CED3D9C-27CC-4FE6-B9C0-DD85C6822AD2}" presName="spaceRect" presStyleCnt="0"/>
      <dgm:spPr/>
    </dgm:pt>
    <dgm:pt modelId="{167DF268-A114-49F4-83E5-855BE83FA2A5}" type="pres">
      <dgm:prSet presAssocID="{8CED3D9C-27CC-4FE6-B9C0-DD85C6822AD2}" presName="parTx" presStyleLbl="revTx" presStyleIdx="0" presStyleCnt="4">
        <dgm:presLayoutVars>
          <dgm:chMax val="0"/>
          <dgm:chPref val="0"/>
        </dgm:presLayoutVars>
      </dgm:prSet>
      <dgm:spPr/>
    </dgm:pt>
    <dgm:pt modelId="{C4F91070-2CCC-4479-B8C6-DA93EEC482B1}" type="pres">
      <dgm:prSet presAssocID="{26F6CBCB-AAC7-4A23-BB2F-B61DCDA6BC18}" presName="sibTrans" presStyleCnt="0"/>
      <dgm:spPr/>
    </dgm:pt>
    <dgm:pt modelId="{B725CC26-F4FF-4E03-87F7-D04CED77117A}" type="pres">
      <dgm:prSet presAssocID="{0A8F773F-4C62-426A-BBD2-FAE5BE740FDC}" presName="compNode" presStyleCnt="0"/>
      <dgm:spPr/>
    </dgm:pt>
    <dgm:pt modelId="{8FE35735-CD65-4F34-88CE-B6CB790A1CF6}" type="pres">
      <dgm:prSet presAssocID="{0A8F773F-4C62-426A-BBD2-FAE5BE740FDC}" presName="bgRect" presStyleLbl="bgShp" presStyleIdx="1" presStyleCnt="3"/>
      <dgm:spPr/>
    </dgm:pt>
    <dgm:pt modelId="{4AFDD541-5F29-474E-AD9B-095EE28D7DDD}" type="pres">
      <dgm:prSet presAssocID="{0A8F773F-4C62-426A-BBD2-FAE5BE740F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A55A9D9-C935-42B3-A350-51B9631958F6}" type="pres">
      <dgm:prSet presAssocID="{0A8F773F-4C62-426A-BBD2-FAE5BE740FDC}" presName="spaceRect" presStyleCnt="0"/>
      <dgm:spPr/>
    </dgm:pt>
    <dgm:pt modelId="{5D1A1BBC-CCD2-47A7-A3F8-71C5C6EF0CFB}" type="pres">
      <dgm:prSet presAssocID="{0A8F773F-4C62-426A-BBD2-FAE5BE740FDC}" presName="parTx" presStyleLbl="revTx" presStyleIdx="1" presStyleCnt="4">
        <dgm:presLayoutVars>
          <dgm:chMax val="0"/>
          <dgm:chPref val="0"/>
        </dgm:presLayoutVars>
      </dgm:prSet>
      <dgm:spPr/>
    </dgm:pt>
    <dgm:pt modelId="{24F51AFF-8112-4512-88E9-9EEB9DD9165F}" type="pres">
      <dgm:prSet presAssocID="{35EA17C3-6CF4-4F63-9B2E-B70582701815}" presName="sibTrans" presStyleCnt="0"/>
      <dgm:spPr/>
    </dgm:pt>
    <dgm:pt modelId="{FCD4CA65-C99C-4DAC-86A2-5AAEACD1D725}" type="pres">
      <dgm:prSet presAssocID="{66D9A6AA-0526-48AA-B0B1-BEC4666A5FD3}" presName="compNode" presStyleCnt="0"/>
      <dgm:spPr/>
    </dgm:pt>
    <dgm:pt modelId="{3C3F6DD8-072D-4032-A5D1-29DB7A315D42}" type="pres">
      <dgm:prSet presAssocID="{66D9A6AA-0526-48AA-B0B1-BEC4666A5FD3}" presName="bgRect" presStyleLbl="bgShp" presStyleIdx="2" presStyleCnt="3"/>
      <dgm:spPr/>
    </dgm:pt>
    <dgm:pt modelId="{F687B60A-47E5-46D2-8764-F6F20235EDC6}" type="pres">
      <dgm:prSet presAssocID="{66D9A6AA-0526-48AA-B0B1-BEC4666A5F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8D848F9-01ED-4CAC-A977-C469956E4E30}" type="pres">
      <dgm:prSet presAssocID="{66D9A6AA-0526-48AA-B0B1-BEC4666A5FD3}" presName="spaceRect" presStyleCnt="0"/>
      <dgm:spPr/>
    </dgm:pt>
    <dgm:pt modelId="{BF6B75B6-BDFF-4284-B6F9-9537D9DFBED0}" type="pres">
      <dgm:prSet presAssocID="{66D9A6AA-0526-48AA-B0B1-BEC4666A5FD3}" presName="parTx" presStyleLbl="revTx" presStyleIdx="2" presStyleCnt="4">
        <dgm:presLayoutVars>
          <dgm:chMax val="0"/>
          <dgm:chPref val="0"/>
        </dgm:presLayoutVars>
      </dgm:prSet>
      <dgm:spPr/>
    </dgm:pt>
    <dgm:pt modelId="{8FC1299C-2EEB-4C21-B367-5D27E73622FA}" type="pres">
      <dgm:prSet presAssocID="{66D9A6AA-0526-48AA-B0B1-BEC4666A5FD3}" presName="desTx" presStyleLbl="revTx" presStyleIdx="3" presStyleCnt="4">
        <dgm:presLayoutVars/>
      </dgm:prSet>
      <dgm:spPr/>
    </dgm:pt>
  </dgm:ptLst>
  <dgm:cxnLst>
    <dgm:cxn modelId="{9A333719-EA45-4AE3-8BF7-FB8B9E794845}" type="presOf" srcId="{8CED3D9C-27CC-4FE6-B9C0-DD85C6822AD2}" destId="{167DF268-A114-49F4-83E5-855BE83FA2A5}" srcOrd="0" destOrd="0" presId="urn:microsoft.com/office/officeart/2018/2/layout/IconVerticalSolidList"/>
    <dgm:cxn modelId="{33412C28-F559-4848-BC06-232FC523CD8C}" srcId="{66D9A6AA-0526-48AA-B0B1-BEC4666A5FD3}" destId="{2FB229E8-48EE-4949-9E29-A4E28372A2D0}" srcOrd="0" destOrd="0" parTransId="{7293447F-52A4-4FF6-A08E-DC0238B03767}" sibTransId="{5750FDAD-152C-4A78-98C1-350843546808}"/>
    <dgm:cxn modelId="{87DB992D-A196-4F3E-9642-3CC9F73AAD7F}" type="presOf" srcId="{66D9A6AA-0526-48AA-B0B1-BEC4666A5FD3}" destId="{BF6B75B6-BDFF-4284-B6F9-9537D9DFBED0}" srcOrd="0" destOrd="0" presId="urn:microsoft.com/office/officeart/2018/2/layout/IconVerticalSolidList"/>
    <dgm:cxn modelId="{EB49AF57-0160-4114-960F-36C4DC76F42B}" type="presOf" srcId="{0A8F773F-4C62-426A-BBD2-FAE5BE740FDC}" destId="{5D1A1BBC-CCD2-47A7-A3F8-71C5C6EF0CFB}" srcOrd="0" destOrd="0" presId="urn:microsoft.com/office/officeart/2018/2/layout/IconVerticalSolidList"/>
    <dgm:cxn modelId="{16B35B7B-5E81-409A-865B-E23EB14AC030}" type="presOf" srcId="{52E368BB-5888-4278-AE6A-D40508E9C6A7}" destId="{ED18FA9B-8AF8-4CBA-AC65-089F35E131B5}" srcOrd="0" destOrd="0" presId="urn:microsoft.com/office/officeart/2018/2/layout/IconVerticalSolidList"/>
    <dgm:cxn modelId="{1A3B8F7C-82E1-4ABF-8B9D-13FA1B197F5C}" srcId="{52E368BB-5888-4278-AE6A-D40508E9C6A7}" destId="{66D9A6AA-0526-48AA-B0B1-BEC4666A5FD3}" srcOrd="2" destOrd="0" parTransId="{0A3A8A02-1955-4D69-BFB0-36DEE38ABD7C}" sibTransId="{0AE8EDBA-46D0-4BAE-A608-5FB8C1A602B7}"/>
    <dgm:cxn modelId="{2891F2C4-FAEE-4C35-8469-D82123A54789}" srcId="{52E368BB-5888-4278-AE6A-D40508E9C6A7}" destId="{0A8F773F-4C62-426A-BBD2-FAE5BE740FDC}" srcOrd="1" destOrd="0" parTransId="{92CC5A8E-C7A8-40D9-8C1F-B69F82FDA28C}" sibTransId="{35EA17C3-6CF4-4F63-9B2E-B70582701815}"/>
    <dgm:cxn modelId="{000BB2EB-82D6-419C-92E0-B6EC68E08B3B}" type="presOf" srcId="{2FB229E8-48EE-4949-9E29-A4E28372A2D0}" destId="{8FC1299C-2EEB-4C21-B367-5D27E73622FA}" srcOrd="0" destOrd="0" presId="urn:microsoft.com/office/officeart/2018/2/layout/IconVerticalSolidList"/>
    <dgm:cxn modelId="{A1F904EF-9E80-41A8-9174-3FAD61240AD1}" srcId="{52E368BB-5888-4278-AE6A-D40508E9C6A7}" destId="{8CED3D9C-27CC-4FE6-B9C0-DD85C6822AD2}" srcOrd="0" destOrd="0" parTransId="{F8B5B50C-BC07-4592-B200-176F01601422}" sibTransId="{26F6CBCB-AAC7-4A23-BB2F-B61DCDA6BC18}"/>
    <dgm:cxn modelId="{F8AE554A-8E19-4485-9179-4FB2DA0EBEEC}" type="presParOf" srcId="{ED18FA9B-8AF8-4CBA-AC65-089F35E131B5}" destId="{E650AB7E-98A6-4071-AB27-03606F92A78F}" srcOrd="0" destOrd="0" presId="urn:microsoft.com/office/officeart/2018/2/layout/IconVerticalSolidList"/>
    <dgm:cxn modelId="{EC1508FF-11CA-4228-992D-8ED2A8660F14}" type="presParOf" srcId="{E650AB7E-98A6-4071-AB27-03606F92A78F}" destId="{33D9E831-56DF-4F4B-B854-001419C60683}" srcOrd="0" destOrd="0" presId="urn:microsoft.com/office/officeart/2018/2/layout/IconVerticalSolidList"/>
    <dgm:cxn modelId="{5DA0FDFC-EA96-41DD-8F47-7D9B5D201F8E}" type="presParOf" srcId="{E650AB7E-98A6-4071-AB27-03606F92A78F}" destId="{EB4D0345-C0CC-4462-BF5A-94075BA51342}" srcOrd="1" destOrd="0" presId="urn:microsoft.com/office/officeart/2018/2/layout/IconVerticalSolidList"/>
    <dgm:cxn modelId="{D8F71245-4161-4F8E-9EC7-2E6CA77FAD8F}" type="presParOf" srcId="{E650AB7E-98A6-4071-AB27-03606F92A78F}" destId="{A85E7963-1F15-4B02-A45B-276379C233F1}" srcOrd="2" destOrd="0" presId="urn:microsoft.com/office/officeart/2018/2/layout/IconVerticalSolidList"/>
    <dgm:cxn modelId="{2F174073-2CCC-42B2-9451-1FEE6CE2A3B4}" type="presParOf" srcId="{E650AB7E-98A6-4071-AB27-03606F92A78F}" destId="{167DF268-A114-49F4-83E5-855BE83FA2A5}" srcOrd="3" destOrd="0" presId="urn:microsoft.com/office/officeart/2018/2/layout/IconVerticalSolidList"/>
    <dgm:cxn modelId="{BEC13D1D-8A94-49F0-A9AF-29DC5FFF699F}" type="presParOf" srcId="{ED18FA9B-8AF8-4CBA-AC65-089F35E131B5}" destId="{C4F91070-2CCC-4479-B8C6-DA93EEC482B1}" srcOrd="1" destOrd="0" presId="urn:microsoft.com/office/officeart/2018/2/layout/IconVerticalSolidList"/>
    <dgm:cxn modelId="{E9F91A9C-C47F-4DD1-9877-B9BFD249B6F4}" type="presParOf" srcId="{ED18FA9B-8AF8-4CBA-AC65-089F35E131B5}" destId="{B725CC26-F4FF-4E03-87F7-D04CED77117A}" srcOrd="2" destOrd="0" presId="urn:microsoft.com/office/officeart/2018/2/layout/IconVerticalSolidList"/>
    <dgm:cxn modelId="{EE529821-C434-41D4-8BC2-EC3B2475E7D5}" type="presParOf" srcId="{B725CC26-F4FF-4E03-87F7-D04CED77117A}" destId="{8FE35735-CD65-4F34-88CE-B6CB790A1CF6}" srcOrd="0" destOrd="0" presId="urn:microsoft.com/office/officeart/2018/2/layout/IconVerticalSolidList"/>
    <dgm:cxn modelId="{CAE98878-1F7A-45DF-AC68-2EC9638858E2}" type="presParOf" srcId="{B725CC26-F4FF-4E03-87F7-D04CED77117A}" destId="{4AFDD541-5F29-474E-AD9B-095EE28D7DDD}" srcOrd="1" destOrd="0" presId="urn:microsoft.com/office/officeart/2018/2/layout/IconVerticalSolidList"/>
    <dgm:cxn modelId="{6CAAF807-4951-4040-95D4-2FF853D5B2D2}" type="presParOf" srcId="{B725CC26-F4FF-4E03-87F7-D04CED77117A}" destId="{3A55A9D9-C935-42B3-A350-51B9631958F6}" srcOrd="2" destOrd="0" presId="urn:microsoft.com/office/officeart/2018/2/layout/IconVerticalSolidList"/>
    <dgm:cxn modelId="{EDB1F085-A17F-4AAA-BC56-2275DB91FDF6}" type="presParOf" srcId="{B725CC26-F4FF-4E03-87F7-D04CED77117A}" destId="{5D1A1BBC-CCD2-47A7-A3F8-71C5C6EF0CFB}" srcOrd="3" destOrd="0" presId="urn:microsoft.com/office/officeart/2018/2/layout/IconVerticalSolidList"/>
    <dgm:cxn modelId="{157BE931-ACF2-44E1-A38C-F7D8F9849865}" type="presParOf" srcId="{ED18FA9B-8AF8-4CBA-AC65-089F35E131B5}" destId="{24F51AFF-8112-4512-88E9-9EEB9DD9165F}" srcOrd="3" destOrd="0" presId="urn:microsoft.com/office/officeart/2018/2/layout/IconVerticalSolidList"/>
    <dgm:cxn modelId="{64EE6E83-8205-425E-A779-A830119AB855}" type="presParOf" srcId="{ED18FA9B-8AF8-4CBA-AC65-089F35E131B5}" destId="{FCD4CA65-C99C-4DAC-86A2-5AAEACD1D725}" srcOrd="4" destOrd="0" presId="urn:microsoft.com/office/officeart/2018/2/layout/IconVerticalSolidList"/>
    <dgm:cxn modelId="{A76F54E3-9371-4073-ABF7-D4E42F36967D}" type="presParOf" srcId="{FCD4CA65-C99C-4DAC-86A2-5AAEACD1D725}" destId="{3C3F6DD8-072D-4032-A5D1-29DB7A315D42}" srcOrd="0" destOrd="0" presId="urn:microsoft.com/office/officeart/2018/2/layout/IconVerticalSolidList"/>
    <dgm:cxn modelId="{6CA33B11-F798-472A-9A1B-1318DA1D4200}" type="presParOf" srcId="{FCD4CA65-C99C-4DAC-86A2-5AAEACD1D725}" destId="{F687B60A-47E5-46D2-8764-F6F20235EDC6}" srcOrd="1" destOrd="0" presId="urn:microsoft.com/office/officeart/2018/2/layout/IconVerticalSolidList"/>
    <dgm:cxn modelId="{A2081916-6F2B-4239-ABDD-950E24C17A1A}" type="presParOf" srcId="{FCD4CA65-C99C-4DAC-86A2-5AAEACD1D725}" destId="{38D848F9-01ED-4CAC-A977-C469956E4E30}" srcOrd="2" destOrd="0" presId="urn:microsoft.com/office/officeart/2018/2/layout/IconVerticalSolidList"/>
    <dgm:cxn modelId="{4AE22A1C-6BC5-4497-896E-8A5D60157829}" type="presParOf" srcId="{FCD4CA65-C99C-4DAC-86A2-5AAEACD1D725}" destId="{BF6B75B6-BDFF-4284-B6F9-9537D9DFBED0}" srcOrd="3" destOrd="0" presId="urn:microsoft.com/office/officeart/2018/2/layout/IconVerticalSolidList"/>
    <dgm:cxn modelId="{2771960B-7088-48E9-9652-B6053164E23D}" type="presParOf" srcId="{FCD4CA65-C99C-4DAC-86A2-5AAEACD1D725}" destId="{8FC1299C-2EEB-4C21-B367-5D27E73622F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51D487-8231-4AA9-82F9-D06795E39CF2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FF8CAD-1A61-4AB2-9A30-38039DA6F9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Majority of our sales took place </a:t>
          </a:r>
          <a:r>
            <a:rPr lang="en-US" b="1"/>
            <a:t>via retailers,</a:t>
          </a:r>
          <a:r>
            <a:rPr lang="en-US"/>
            <a:t> which is</a:t>
          </a:r>
          <a:r>
            <a:rPr lang="en-US" b="1"/>
            <a:t> 75%</a:t>
          </a:r>
          <a:r>
            <a:rPr lang="en-US"/>
            <a:t> of total sales</a:t>
          </a:r>
        </a:p>
      </dgm:t>
    </dgm:pt>
    <dgm:pt modelId="{1D8C03AB-D10A-43CF-8B32-0D1F17ADF613}" type="parTrans" cxnId="{217B0FD2-5456-4C4F-A5F1-DA41C3DA7F53}">
      <dgm:prSet/>
      <dgm:spPr/>
      <dgm:t>
        <a:bodyPr/>
        <a:lstStyle/>
        <a:p>
          <a:endParaRPr lang="en-US"/>
        </a:p>
      </dgm:t>
    </dgm:pt>
    <dgm:pt modelId="{AC7F0A0D-CA14-4528-BE01-BB9DC37F0B69}" type="sibTrans" cxnId="{217B0FD2-5456-4C4F-A5F1-DA41C3DA7F53}">
      <dgm:prSet/>
      <dgm:spPr/>
      <dgm:t>
        <a:bodyPr/>
        <a:lstStyle/>
        <a:p>
          <a:endParaRPr lang="en-US"/>
        </a:p>
      </dgm:t>
    </dgm:pt>
    <dgm:pt modelId="{BA8926DB-91FD-4730-8E19-C9D00B9804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Least sales were via </a:t>
          </a:r>
          <a:r>
            <a:rPr lang="en-US" b="1"/>
            <a:t>distributor</a:t>
          </a:r>
          <a:endParaRPr lang="en-US"/>
        </a:p>
      </dgm:t>
    </dgm:pt>
    <dgm:pt modelId="{2A75F9CF-1731-461E-9FFB-B0E17B402FC3}" type="parTrans" cxnId="{F26BC895-6CC4-447F-B6B5-BB8EF73820CB}">
      <dgm:prSet/>
      <dgm:spPr/>
      <dgm:t>
        <a:bodyPr/>
        <a:lstStyle/>
        <a:p>
          <a:endParaRPr lang="en-US"/>
        </a:p>
      </dgm:t>
    </dgm:pt>
    <dgm:pt modelId="{47F4B99C-68AB-4152-B9A0-ABF1F30BC8BB}" type="sibTrans" cxnId="{F26BC895-6CC4-447F-B6B5-BB8EF73820CB}">
      <dgm:prSet/>
      <dgm:spPr/>
      <dgm:t>
        <a:bodyPr/>
        <a:lstStyle/>
        <a:p>
          <a:endParaRPr lang="en-US"/>
        </a:p>
      </dgm:t>
    </dgm:pt>
    <dgm:pt modelId="{6B236F2C-911A-4B39-BE1F-4C5EA06287A6}" type="pres">
      <dgm:prSet presAssocID="{DE51D487-8231-4AA9-82F9-D06795E39CF2}" presName="root" presStyleCnt="0">
        <dgm:presLayoutVars>
          <dgm:dir/>
          <dgm:resizeHandles val="exact"/>
        </dgm:presLayoutVars>
      </dgm:prSet>
      <dgm:spPr/>
    </dgm:pt>
    <dgm:pt modelId="{1EA6DC3E-169F-4E34-85E4-B4029CC9A78A}" type="pres">
      <dgm:prSet presAssocID="{4CFF8CAD-1A61-4AB2-9A30-38039DA6F982}" presName="compNode" presStyleCnt="0"/>
      <dgm:spPr/>
    </dgm:pt>
    <dgm:pt modelId="{DE824C76-5156-4AFD-AF44-2D54E7CF9426}" type="pres">
      <dgm:prSet presAssocID="{4CFF8CAD-1A61-4AB2-9A30-38039DA6F98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14F7346-A017-40D3-81B5-71BD9CFF7ED2}" type="pres">
      <dgm:prSet presAssocID="{4CFF8CAD-1A61-4AB2-9A30-38039DA6F98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E131BCCC-0BD9-4F8E-9D6E-D4A788586B3B}" type="pres">
      <dgm:prSet presAssocID="{4CFF8CAD-1A61-4AB2-9A30-38039DA6F982}" presName="spaceRect" presStyleCnt="0"/>
      <dgm:spPr/>
    </dgm:pt>
    <dgm:pt modelId="{8B776B9C-1AB4-4478-93B8-023DC1641104}" type="pres">
      <dgm:prSet presAssocID="{4CFF8CAD-1A61-4AB2-9A30-38039DA6F982}" presName="textRect" presStyleLbl="revTx" presStyleIdx="0" presStyleCnt="2">
        <dgm:presLayoutVars>
          <dgm:chMax val="1"/>
          <dgm:chPref val="1"/>
        </dgm:presLayoutVars>
      </dgm:prSet>
      <dgm:spPr/>
    </dgm:pt>
    <dgm:pt modelId="{B7787929-72AD-4FB0-92DF-A8A044704C37}" type="pres">
      <dgm:prSet presAssocID="{AC7F0A0D-CA14-4528-BE01-BB9DC37F0B69}" presName="sibTrans" presStyleCnt="0"/>
      <dgm:spPr/>
    </dgm:pt>
    <dgm:pt modelId="{18A157DE-5D28-40F0-8AF4-45E9107EE153}" type="pres">
      <dgm:prSet presAssocID="{BA8926DB-91FD-4730-8E19-C9D00B9804AE}" presName="compNode" presStyleCnt="0"/>
      <dgm:spPr/>
    </dgm:pt>
    <dgm:pt modelId="{FC57BD0D-682D-4CF3-A7E9-35A7EA43CFE9}" type="pres">
      <dgm:prSet presAssocID="{BA8926DB-91FD-4730-8E19-C9D00B9804A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B5D0259-5794-4054-B404-A2395B29D2F4}" type="pres">
      <dgm:prSet presAssocID="{BA8926DB-91FD-4730-8E19-C9D00B9804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9ED494B-9B74-4A58-85CE-D5759FAFBEDE}" type="pres">
      <dgm:prSet presAssocID="{BA8926DB-91FD-4730-8E19-C9D00B9804AE}" presName="spaceRect" presStyleCnt="0"/>
      <dgm:spPr/>
    </dgm:pt>
    <dgm:pt modelId="{C9B75C26-4249-4748-B0C2-F3B716481DD9}" type="pres">
      <dgm:prSet presAssocID="{BA8926DB-91FD-4730-8E19-C9D00B9804A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DE84B00-6B58-43A4-8A69-D3561EBB33C5}" type="presOf" srcId="{DE51D487-8231-4AA9-82F9-D06795E39CF2}" destId="{6B236F2C-911A-4B39-BE1F-4C5EA06287A6}" srcOrd="0" destOrd="0" presId="urn:microsoft.com/office/officeart/2018/5/layout/IconLeafLabelList"/>
    <dgm:cxn modelId="{26C7FD0C-1CC3-441B-80CE-BE0767B608B6}" type="presOf" srcId="{4CFF8CAD-1A61-4AB2-9A30-38039DA6F982}" destId="{8B776B9C-1AB4-4478-93B8-023DC1641104}" srcOrd="0" destOrd="0" presId="urn:microsoft.com/office/officeart/2018/5/layout/IconLeafLabelList"/>
    <dgm:cxn modelId="{8FA1B748-4469-4893-8257-9670C46A61B2}" type="presOf" srcId="{BA8926DB-91FD-4730-8E19-C9D00B9804AE}" destId="{C9B75C26-4249-4748-B0C2-F3B716481DD9}" srcOrd="0" destOrd="0" presId="urn:microsoft.com/office/officeart/2018/5/layout/IconLeafLabelList"/>
    <dgm:cxn modelId="{F26BC895-6CC4-447F-B6B5-BB8EF73820CB}" srcId="{DE51D487-8231-4AA9-82F9-D06795E39CF2}" destId="{BA8926DB-91FD-4730-8E19-C9D00B9804AE}" srcOrd="1" destOrd="0" parTransId="{2A75F9CF-1731-461E-9FFB-B0E17B402FC3}" sibTransId="{47F4B99C-68AB-4152-B9A0-ABF1F30BC8BB}"/>
    <dgm:cxn modelId="{217B0FD2-5456-4C4F-A5F1-DA41C3DA7F53}" srcId="{DE51D487-8231-4AA9-82F9-D06795E39CF2}" destId="{4CFF8CAD-1A61-4AB2-9A30-38039DA6F982}" srcOrd="0" destOrd="0" parTransId="{1D8C03AB-D10A-43CF-8B32-0D1F17ADF613}" sibTransId="{AC7F0A0D-CA14-4528-BE01-BB9DC37F0B69}"/>
    <dgm:cxn modelId="{A3D2F349-197E-45CD-8C69-1019B4EF065C}" type="presParOf" srcId="{6B236F2C-911A-4B39-BE1F-4C5EA06287A6}" destId="{1EA6DC3E-169F-4E34-85E4-B4029CC9A78A}" srcOrd="0" destOrd="0" presId="urn:microsoft.com/office/officeart/2018/5/layout/IconLeafLabelList"/>
    <dgm:cxn modelId="{5065435D-5114-48B5-B863-90EA1DE105E2}" type="presParOf" srcId="{1EA6DC3E-169F-4E34-85E4-B4029CC9A78A}" destId="{DE824C76-5156-4AFD-AF44-2D54E7CF9426}" srcOrd="0" destOrd="0" presId="urn:microsoft.com/office/officeart/2018/5/layout/IconLeafLabelList"/>
    <dgm:cxn modelId="{75208583-436A-46CE-BBCA-3EC9028B3EEA}" type="presParOf" srcId="{1EA6DC3E-169F-4E34-85E4-B4029CC9A78A}" destId="{E14F7346-A017-40D3-81B5-71BD9CFF7ED2}" srcOrd="1" destOrd="0" presId="urn:microsoft.com/office/officeart/2018/5/layout/IconLeafLabelList"/>
    <dgm:cxn modelId="{5BEBD9F4-0A2B-4459-940D-562D818426D7}" type="presParOf" srcId="{1EA6DC3E-169F-4E34-85E4-B4029CC9A78A}" destId="{E131BCCC-0BD9-4F8E-9D6E-D4A788586B3B}" srcOrd="2" destOrd="0" presId="urn:microsoft.com/office/officeart/2018/5/layout/IconLeafLabelList"/>
    <dgm:cxn modelId="{5CFB143C-D895-439B-9205-94FB384D86FB}" type="presParOf" srcId="{1EA6DC3E-169F-4E34-85E4-B4029CC9A78A}" destId="{8B776B9C-1AB4-4478-93B8-023DC1641104}" srcOrd="3" destOrd="0" presId="urn:microsoft.com/office/officeart/2018/5/layout/IconLeafLabelList"/>
    <dgm:cxn modelId="{0E20C900-F753-4EC2-B60D-392A242A9F15}" type="presParOf" srcId="{6B236F2C-911A-4B39-BE1F-4C5EA06287A6}" destId="{B7787929-72AD-4FB0-92DF-A8A044704C37}" srcOrd="1" destOrd="0" presId="urn:microsoft.com/office/officeart/2018/5/layout/IconLeafLabelList"/>
    <dgm:cxn modelId="{6C848820-577F-48AB-A6F6-411147B01B24}" type="presParOf" srcId="{6B236F2C-911A-4B39-BE1F-4C5EA06287A6}" destId="{18A157DE-5D28-40F0-8AF4-45E9107EE153}" srcOrd="2" destOrd="0" presId="urn:microsoft.com/office/officeart/2018/5/layout/IconLeafLabelList"/>
    <dgm:cxn modelId="{080E25A7-6B52-48C0-B77E-82E7CDCD01C8}" type="presParOf" srcId="{18A157DE-5D28-40F0-8AF4-45E9107EE153}" destId="{FC57BD0D-682D-4CF3-A7E9-35A7EA43CFE9}" srcOrd="0" destOrd="0" presId="urn:microsoft.com/office/officeart/2018/5/layout/IconLeafLabelList"/>
    <dgm:cxn modelId="{2ACC577C-13EC-4164-92F8-24DB9D91BC06}" type="presParOf" srcId="{18A157DE-5D28-40F0-8AF4-45E9107EE153}" destId="{7B5D0259-5794-4054-B404-A2395B29D2F4}" srcOrd="1" destOrd="0" presId="urn:microsoft.com/office/officeart/2018/5/layout/IconLeafLabelList"/>
    <dgm:cxn modelId="{41D66E1B-0258-4164-B9A5-AC52598ADF39}" type="presParOf" srcId="{18A157DE-5D28-40F0-8AF4-45E9107EE153}" destId="{99ED494B-9B74-4A58-85CE-D5759FAFBEDE}" srcOrd="2" destOrd="0" presId="urn:microsoft.com/office/officeart/2018/5/layout/IconLeafLabelList"/>
    <dgm:cxn modelId="{A9BA0128-60E8-4B6E-9EFB-6877AF9931F7}" type="presParOf" srcId="{18A157DE-5D28-40F0-8AF4-45E9107EE153}" destId="{C9B75C26-4249-4748-B0C2-F3B716481DD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60DE6-8606-4F4D-8AEA-E2E3F491BCC0}">
      <dsp:nvSpPr>
        <dsp:cNvPr id="0" name=""/>
        <dsp:cNvSpPr/>
      </dsp:nvSpPr>
      <dsp:spPr>
        <a:xfrm>
          <a:off x="582" y="1442409"/>
          <a:ext cx="2271639" cy="1362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Atliq Hardwares is one of the leading computer hardware producers in India and well expanded in other countries too.</a:t>
          </a:r>
        </a:p>
      </dsp:txBody>
      <dsp:txXfrm>
        <a:off x="582" y="1442409"/>
        <a:ext cx="2271639" cy="1362983"/>
      </dsp:txXfrm>
    </dsp:sp>
    <dsp:sp modelId="{E0C1AB8F-A4A9-4AAB-9E05-0100B89933BB}">
      <dsp:nvSpPr>
        <dsp:cNvPr id="0" name=""/>
        <dsp:cNvSpPr/>
      </dsp:nvSpPr>
      <dsp:spPr>
        <a:xfrm>
          <a:off x="2499385" y="1442409"/>
          <a:ext cx="2271639" cy="1362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However, the management noticed that they do not get enough insights to make quick and smart data-informed decisions.</a:t>
          </a:r>
        </a:p>
      </dsp:txBody>
      <dsp:txXfrm>
        <a:off x="2499385" y="1442409"/>
        <a:ext cx="2271639" cy="1362983"/>
      </dsp:txXfrm>
    </dsp:sp>
    <dsp:sp modelId="{A687A362-F3BB-4013-8E8F-029B6B620EFE}">
      <dsp:nvSpPr>
        <dsp:cNvPr id="0" name=""/>
        <dsp:cNvSpPr/>
      </dsp:nvSpPr>
      <dsp:spPr>
        <a:xfrm>
          <a:off x="582" y="3032556"/>
          <a:ext cx="2271639" cy="1362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They want to expand their data analytics team by adding several junior data analysts.</a:t>
          </a:r>
          <a:r>
            <a:rPr lang="en-US" sz="1200" kern="1200" dirty="0">
              <a:latin typeface="Calibri Light" panose="020F0302020204030204"/>
            </a:rPr>
            <a:t> </a:t>
          </a:r>
          <a:endParaRPr lang="en-US" sz="1200" kern="1200" dirty="0"/>
        </a:p>
      </dsp:txBody>
      <dsp:txXfrm>
        <a:off x="582" y="3032556"/>
        <a:ext cx="2271639" cy="1362983"/>
      </dsp:txXfrm>
    </dsp:sp>
    <dsp:sp modelId="{8E821530-700F-40FA-97FD-5CE63FFDF6EE}">
      <dsp:nvSpPr>
        <dsp:cNvPr id="0" name=""/>
        <dsp:cNvSpPr/>
      </dsp:nvSpPr>
      <dsp:spPr>
        <a:xfrm>
          <a:off x="2499385" y="3032556"/>
          <a:ext cx="2271639" cy="1362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Tony Sharma, their data analytics director wanted to hire someone who is good at both tech and soft skills. Hence, he decided to conduct a SQL challenge which will help him understand both the skills.</a:t>
          </a:r>
        </a:p>
      </dsp:txBody>
      <dsp:txXfrm>
        <a:off x="2499385" y="3032556"/>
        <a:ext cx="2271639" cy="1362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9E831-56DF-4F4B-B854-001419C60683}">
      <dsp:nvSpPr>
        <dsp:cNvPr id="0" name=""/>
        <dsp:cNvSpPr/>
      </dsp:nvSpPr>
      <dsp:spPr>
        <a:xfrm>
          <a:off x="0" y="403"/>
          <a:ext cx="5355740" cy="9439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D0345-C0CC-4462-BF5A-94075BA51342}">
      <dsp:nvSpPr>
        <dsp:cNvPr id="0" name=""/>
        <dsp:cNvSpPr/>
      </dsp:nvSpPr>
      <dsp:spPr>
        <a:xfrm>
          <a:off x="285535" y="212785"/>
          <a:ext cx="519156" cy="519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DF268-A114-49F4-83E5-855BE83FA2A5}">
      <dsp:nvSpPr>
        <dsp:cNvPr id="0" name=""/>
        <dsp:cNvSpPr/>
      </dsp:nvSpPr>
      <dsp:spPr>
        <a:xfrm>
          <a:off x="1090228" y="403"/>
          <a:ext cx="4265512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98" tIns="99898" rIns="99898" bIns="9989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According to our fiscal year Q1 – sep to nov </a:t>
          </a:r>
        </a:p>
      </dsp:txBody>
      <dsp:txXfrm>
        <a:off x="1090228" y="403"/>
        <a:ext cx="4265512" cy="943920"/>
      </dsp:txXfrm>
    </dsp:sp>
    <dsp:sp modelId="{8FE35735-CD65-4F34-88CE-B6CB790A1CF6}">
      <dsp:nvSpPr>
        <dsp:cNvPr id="0" name=""/>
        <dsp:cNvSpPr/>
      </dsp:nvSpPr>
      <dsp:spPr>
        <a:xfrm>
          <a:off x="0" y="1180303"/>
          <a:ext cx="5355740" cy="9439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DD541-5F29-474E-AD9B-095EE28D7DDD}">
      <dsp:nvSpPr>
        <dsp:cNvPr id="0" name=""/>
        <dsp:cNvSpPr/>
      </dsp:nvSpPr>
      <dsp:spPr>
        <a:xfrm>
          <a:off x="285535" y="1392685"/>
          <a:ext cx="519156" cy="5191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A1BBC-CCD2-47A7-A3F8-71C5C6EF0CFB}">
      <dsp:nvSpPr>
        <dsp:cNvPr id="0" name=""/>
        <dsp:cNvSpPr/>
      </dsp:nvSpPr>
      <dsp:spPr>
        <a:xfrm>
          <a:off x="1090228" y="1180303"/>
          <a:ext cx="4265512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98" tIns="99898" rIns="99898" bIns="9989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first quarter</a:t>
          </a:r>
          <a:r>
            <a:rPr lang="en-US" sz="1600" kern="1200"/>
            <a:t> has </a:t>
          </a:r>
          <a:r>
            <a:rPr lang="en-US" sz="1600" b="1" kern="1200"/>
            <a:t>highest sold quality </a:t>
          </a:r>
          <a:r>
            <a:rPr lang="en-US" sz="1600" kern="1200"/>
            <a:t>for fiscal year 2020.</a:t>
          </a:r>
        </a:p>
      </dsp:txBody>
      <dsp:txXfrm>
        <a:off x="1090228" y="1180303"/>
        <a:ext cx="4265512" cy="943920"/>
      </dsp:txXfrm>
    </dsp:sp>
    <dsp:sp modelId="{3C3F6DD8-072D-4032-A5D1-29DB7A315D42}">
      <dsp:nvSpPr>
        <dsp:cNvPr id="0" name=""/>
        <dsp:cNvSpPr/>
      </dsp:nvSpPr>
      <dsp:spPr>
        <a:xfrm>
          <a:off x="0" y="2360204"/>
          <a:ext cx="5355740" cy="9439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7B60A-47E5-46D2-8764-F6F20235EDC6}">
      <dsp:nvSpPr>
        <dsp:cNvPr id="0" name=""/>
        <dsp:cNvSpPr/>
      </dsp:nvSpPr>
      <dsp:spPr>
        <a:xfrm>
          <a:off x="285535" y="2572586"/>
          <a:ext cx="519156" cy="5191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B75B6-BDFF-4284-B6F9-9537D9DFBED0}">
      <dsp:nvSpPr>
        <dsp:cNvPr id="0" name=""/>
        <dsp:cNvSpPr/>
      </dsp:nvSpPr>
      <dsp:spPr>
        <a:xfrm>
          <a:off x="1090228" y="2360204"/>
          <a:ext cx="2410083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98" tIns="99898" rIns="99898" bIns="9989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Third quarter</a:t>
          </a:r>
          <a:r>
            <a:rPr lang="en-US" sz="1600" kern="1200"/>
            <a:t> has</a:t>
          </a:r>
          <a:r>
            <a:rPr lang="en-US" sz="1600" b="1" kern="1200"/>
            <a:t> lowest sold quality</a:t>
          </a:r>
          <a:r>
            <a:rPr lang="en-US" sz="1600" kern="1200"/>
            <a:t> that is March to May 2020.</a:t>
          </a:r>
        </a:p>
      </dsp:txBody>
      <dsp:txXfrm>
        <a:off x="1090228" y="2360204"/>
        <a:ext cx="2410083" cy="943920"/>
      </dsp:txXfrm>
    </dsp:sp>
    <dsp:sp modelId="{8FC1299C-2EEB-4C21-B367-5D27E73622FA}">
      <dsp:nvSpPr>
        <dsp:cNvPr id="0" name=""/>
        <dsp:cNvSpPr/>
      </dsp:nvSpPr>
      <dsp:spPr>
        <a:xfrm>
          <a:off x="3500311" y="2360204"/>
          <a:ext cx="1855429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98" tIns="99898" rIns="99898" bIns="9989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reasons can be : covid-19, Global Chip Shortage</a:t>
          </a:r>
        </a:p>
      </dsp:txBody>
      <dsp:txXfrm>
        <a:off x="3500311" y="2360204"/>
        <a:ext cx="1855429" cy="943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24C76-5156-4AFD-AF44-2D54E7CF9426}">
      <dsp:nvSpPr>
        <dsp:cNvPr id="0" name=""/>
        <dsp:cNvSpPr/>
      </dsp:nvSpPr>
      <dsp:spPr>
        <a:xfrm>
          <a:off x="519136" y="324763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F7346-A017-40D3-81B5-71BD9CFF7ED2}">
      <dsp:nvSpPr>
        <dsp:cNvPr id="0" name=""/>
        <dsp:cNvSpPr/>
      </dsp:nvSpPr>
      <dsp:spPr>
        <a:xfrm>
          <a:off x="833573" y="639201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76B9C-1AB4-4478-93B8-023DC1641104}">
      <dsp:nvSpPr>
        <dsp:cNvPr id="0" name=""/>
        <dsp:cNvSpPr/>
      </dsp:nvSpPr>
      <dsp:spPr>
        <a:xfrm>
          <a:off x="47479" y="2259764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Majority of our sales took place </a:t>
          </a:r>
          <a:r>
            <a:rPr lang="en-US" sz="1500" b="1" kern="1200"/>
            <a:t>via retailers,</a:t>
          </a:r>
          <a:r>
            <a:rPr lang="en-US" sz="1500" kern="1200"/>
            <a:t> which is</a:t>
          </a:r>
          <a:r>
            <a:rPr lang="en-US" sz="1500" b="1" kern="1200"/>
            <a:t> 75%</a:t>
          </a:r>
          <a:r>
            <a:rPr lang="en-US" sz="1500" kern="1200"/>
            <a:t> of total sales</a:t>
          </a:r>
        </a:p>
      </dsp:txBody>
      <dsp:txXfrm>
        <a:off x="47479" y="2259764"/>
        <a:ext cx="2418750" cy="720000"/>
      </dsp:txXfrm>
    </dsp:sp>
    <dsp:sp modelId="{FC57BD0D-682D-4CF3-A7E9-35A7EA43CFE9}">
      <dsp:nvSpPr>
        <dsp:cNvPr id="0" name=""/>
        <dsp:cNvSpPr/>
      </dsp:nvSpPr>
      <dsp:spPr>
        <a:xfrm>
          <a:off x="3361167" y="324763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D0259-5794-4054-B404-A2395B29D2F4}">
      <dsp:nvSpPr>
        <dsp:cNvPr id="0" name=""/>
        <dsp:cNvSpPr/>
      </dsp:nvSpPr>
      <dsp:spPr>
        <a:xfrm>
          <a:off x="3675604" y="639201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75C26-4249-4748-B0C2-F3B716481DD9}">
      <dsp:nvSpPr>
        <dsp:cNvPr id="0" name=""/>
        <dsp:cNvSpPr/>
      </dsp:nvSpPr>
      <dsp:spPr>
        <a:xfrm>
          <a:off x="2889511" y="2259764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Least sales were via </a:t>
          </a:r>
          <a:r>
            <a:rPr lang="en-US" sz="1500" b="1" kern="1200"/>
            <a:t>distributor</a:t>
          </a:r>
          <a:endParaRPr lang="en-US" sz="1500" kern="1200"/>
        </a:p>
      </dsp:txBody>
      <dsp:txXfrm>
        <a:off x="2889511" y="2259764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FB971907-6056-4534-B305-56DF5D7C5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873" y="3747247"/>
            <a:ext cx="6347918" cy="2386669"/>
          </a:xfrm>
        </p:spPr>
        <p:txBody>
          <a:bodyPr anchor="ctr"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  <a:ea typeface="Calibri Light"/>
                <a:cs typeface="Calibri Light"/>
              </a:rPr>
              <a:t>Consumer goods </a:t>
            </a:r>
            <a:br>
              <a:rPr lang="en-US" sz="5200">
                <a:solidFill>
                  <a:srgbClr val="FFFFFF"/>
                </a:solidFill>
                <a:ea typeface="Calibri Light"/>
                <a:cs typeface="Calibri Light"/>
              </a:rPr>
            </a:br>
            <a:r>
              <a:rPr lang="en-US" sz="5200">
                <a:solidFill>
                  <a:srgbClr val="FFFFFF"/>
                </a:solidFill>
                <a:ea typeface="Calibri Light"/>
                <a:cs typeface="Calibri Light"/>
              </a:rPr>
              <a:t>Ad_Hoc Insights</a:t>
            </a:r>
            <a:br>
              <a:rPr lang="en-US" sz="5200">
                <a:solidFill>
                  <a:srgbClr val="FFFFFF"/>
                </a:solidFill>
              </a:rPr>
            </a:b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49798" y="3736429"/>
            <a:ext cx="3633923" cy="23974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  <a:ea typeface="Calibri"/>
                <a:cs typeface="Calibri"/>
              </a:rPr>
              <a:t>Sql resume challenge 4</a:t>
            </a:r>
          </a:p>
        </p:txBody>
      </p:sp>
      <p:sp>
        <p:nvSpPr>
          <p:cNvPr id="10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1367" y="1059736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7" descr="A white circle with blue text&#10;&#10;Description automatically generated">
            <a:extLst>
              <a:ext uri="{FF2B5EF4-FFF2-40B4-BE49-F238E27FC236}">
                <a16:creationId xmlns:a16="http://schemas.microsoft.com/office/drawing/2014/main" id="{A65A4929-F448-9E40-8F9D-03C36A64B0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4" b="-4"/>
          <a:stretch/>
        </p:blipFill>
        <p:spPr>
          <a:xfrm>
            <a:off x="3385594" y="808139"/>
            <a:ext cx="2542058" cy="2542058"/>
          </a:xfrm>
          <a:prstGeom prst="rect">
            <a:avLst/>
          </a:prstGeom>
        </p:spPr>
      </p:pic>
      <p:pic>
        <p:nvPicPr>
          <p:cNvPr id="9" name="Picture 8" descr="A logo for a company&#10;&#10;Description automatically generated">
            <a:extLst>
              <a:ext uri="{FF2B5EF4-FFF2-40B4-BE49-F238E27FC236}">
                <a16:creationId xmlns:a16="http://schemas.microsoft.com/office/drawing/2014/main" id="{FC216B0E-375E-2070-F1B7-888F554E2E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990" r="-1" b="-1"/>
          <a:stretch/>
        </p:blipFill>
        <p:spPr>
          <a:xfrm>
            <a:off x="6140253" y="808139"/>
            <a:ext cx="2491471" cy="2542058"/>
          </a:xfrm>
          <a:prstGeom prst="rect">
            <a:avLst/>
          </a:prstGeom>
        </p:spPr>
      </p:pic>
      <p:sp>
        <p:nvSpPr>
          <p:cNvPr id="10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15814" y="248293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2738" y="3556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5DE6FD-6FD6-85CF-7B22-FEF5EC6DF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D3DA67B-2E95-AE8B-C6B6-C6260A90A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030A8-39B5-F7E0-DFE5-BBB7E019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6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/>
              <a:t>Conversion of output into visual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12F6D2F-D23B-D15E-AA9F-E576C16B5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50" name="Graphic 11">
              <a:extLst>
                <a:ext uri="{FF2B5EF4-FFF2-40B4-BE49-F238E27FC236}">
                  <a16:creationId xmlns:a16="http://schemas.microsoft.com/office/drawing/2014/main" id="{56D7E5EC-386E-C559-8E6D-9AF0EEC3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2">
              <a:extLst>
                <a:ext uri="{FF2B5EF4-FFF2-40B4-BE49-F238E27FC236}">
                  <a16:creationId xmlns:a16="http://schemas.microsoft.com/office/drawing/2014/main" id="{0878FD30-5679-6437-D1C5-C00C187D0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FDC5758-A157-AB33-6B3E-7745E8979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B2DBA24-7A11-53C6-B5CC-74EAE206F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3BD014A3-821E-2332-DB3C-182F7A9CD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6764" y="3485945"/>
            <a:ext cx="5344536" cy="20830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sz="2000" b="1" dirty="0">
                <a:solidFill>
                  <a:srgbClr val="374151"/>
                </a:solidFill>
                <a:cs typeface="Calibri"/>
              </a:rPr>
              <a:t>Accessories</a:t>
            </a:r>
            <a:r>
              <a:rPr lang="en-US" sz="2000" dirty="0">
                <a:solidFill>
                  <a:srgbClr val="374151"/>
                </a:solidFill>
                <a:cs typeface="Calibri"/>
              </a:rPr>
              <a:t> had the </a:t>
            </a:r>
            <a:r>
              <a:rPr lang="en-US" sz="2000" b="1" dirty="0">
                <a:solidFill>
                  <a:srgbClr val="374151"/>
                </a:solidFill>
                <a:cs typeface="Calibri"/>
              </a:rPr>
              <a:t>largest </a:t>
            </a:r>
            <a:r>
              <a:rPr lang="en-US" sz="2000" dirty="0">
                <a:solidFill>
                  <a:srgbClr val="374151"/>
                </a:solidFill>
                <a:cs typeface="Calibri"/>
              </a:rPr>
              <a:t>increase of production growth.</a:t>
            </a:r>
          </a:p>
          <a:p>
            <a:pPr marL="342900" indent="-342900"/>
            <a:r>
              <a:rPr lang="en-US" sz="2000" dirty="0">
                <a:solidFill>
                  <a:srgbClr val="374151"/>
                </a:solidFill>
                <a:cs typeface="Calibri"/>
              </a:rPr>
              <a:t>But </a:t>
            </a:r>
            <a:r>
              <a:rPr lang="en-US" sz="2000" b="1" dirty="0">
                <a:solidFill>
                  <a:srgbClr val="374151"/>
                </a:solidFill>
                <a:cs typeface="Calibri"/>
              </a:rPr>
              <a:t>storage and Networking </a:t>
            </a:r>
            <a:r>
              <a:rPr lang="en-US" sz="2000" dirty="0">
                <a:solidFill>
                  <a:srgbClr val="374151"/>
                </a:solidFill>
                <a:cs typeface="Calibri"/>
              </a:rPr>
              <a:t>segments are experiencing </a:t>
            </a:r>
            <a:r>
              <a:rPr lang="en-US" sz="2000" b="1" dirty="0">
                <a:solidFill>
                  <a:srgbClr val="374151"/>
                </a:solidFill>
                <a:cs typeface="Calibri"/>
              </a:rPr>
              <a:t>slower</a:t>
            </a:r>
            <a:r>
              <a:rPr lang="en-US" sz="2000" dirty="0">
                <a:solidFill>
                  <a:srgbClr val="374151"/>
                </a:solidFill>
                <a:cs typeface="Calibri"/>
              </a:rPr>
              <a:t> production growth</a:t>
            </a:r>
          </a:p>
          <a:p>
            <a:endParaRPr lang="en-US" sz="2000" dirty="0">
              <a:solidFill>
                <a:srgbClr val="374151"/>
              </a:solidFill>
              <a:cs typeface="Calibri"/>
            </a:endParaRPr>
          </a:p>
        </p:txBody>
      </p:sp>
      <p:sp>
        <p:nvSpPr>
          <p:cNvPr id="57" name="Graphic 10">
            <a:extLst>
              <a:ext uri="{FF2B5EF4-FFF2-40B4-BE49-F238E27FC236}">
                <a16:creationId xmlns:a16="http://schemas.microsoft.com/office/drawing/2014/main" id="{BE2DC16D-0FEE-224C-3555-5219AB80A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E762FB5-3E77-56E0-D5A7-9FAC39C5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797A3F-B8A1-6E41-6F0A-FE5C850D4CE5}"/>
              </a:ext>
            </a:extLst>
          </p:cNvPr>
          <p:cNvSpPr txBox="1"/>
          <p:nvPr/>
        </p:nvSpPr>
        <p:spPr>
          <a:xfrm>
            <a:off x="6097767" y="3025588"/>
            <a:ext cx="36839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cs typeface="Calibri"/>
              </a:rPr>
              <a:t>Insights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319086-AC5B-8895-3CEA-8CACFCF1C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4530116"/>
            <a:ext cx="4594973" cy="1408475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9FE405-35F8-B517-1CA5-A62729325E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83714" y="204482"/>
            <a:ext cx="4886325" cy="1638300"/>
          </a:xfrm>
        </p:spPr>
      </p:pic>
    </p:spTree>
    <p:extLst>
      <p:ext uri="{BB962C8B-B14F-4D97-AF65-F5344CB8AC3E}">
        <p14:creationId xmlns:p14="http://schemas.microsoft.com/office/powerpoint/2010/main" val="230833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CB9AFC-42F0-EB32-962E-3BE8626DC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D88BC3F-A36B-0E4F-FF5E-73E9BAEE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Question:</a:t>
            </a:r>
            <a:br>
              <a:rPr lang="en-US" sz="2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 the products that have the highest and lowest manufacturing costs. The final output should contain these fields,</a:t>
            </a:r>
          </a:p>
          <a:p>
            <a:r>
              <a:rPr lang="en-US" sz="2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product_code, </a:t>
            </a:r>
          </a:p>
          <a:p>
            <a:r>
              <a:rPr lang="en-US" sz="2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product,  </a:t>
            </a:r>
          </a:p>
          <a:p>
            <a:r>
              <a:rPr lang="en-US" sz="2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manufacturing_cost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A5FB8C9-FF3E-A06E-032C-D2EDBD503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7" r="11132" b="-1"/>
          <a:stretch/>
        </p:blipFill>
        <p:spPr>
          <a:xfrm>
            <a:off x="1158955" y="757054"/>
            <a:ext cx="9875259" cy="2062078"/>
          </a:xfrm>
          <a:prstGeom prst="rect">
            <a:avLst/>
          </a:prstGeom>
        </p:spPr>
      </p:pic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8D540B98-B216-1637-D25B-C56DDAF4670A}"/>
              </a:ext>
            </a:extLst>
          </p:cNvPr>
          <p:cNvSpPr>
            <a:spLocks/>
          </p:cNvSpPr>
          <p:nvPr/>
        </p:nvSpPr>
        <p:spPr>
          <a:xfrm>
            <a:off x="5630779" y="3884452"/>
            <a:ext cx="5723021" cy="2398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001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Insights</a:t>
            </a:r>
            <a:endParaRPr lang="en-US" dirty="0"/>
          </a:p>
          <a:p>
            <a:pPr marL="42291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1" dirty="0"/>
              <a:t>AQ Home Allin 1 Gen 2</a:t>
            </a:r>
            <a:r>
              <a:rPr lang="en-US" sz="2000" dirty="0"/>
              <a:t> has the </a:t>
            </a:r>
            <a:r>
              <a:rPr lang="en-US" sz="2000" b="1" dirty="0" err="1"/>
              <a:t>higest</a:t>
            </a:r>
            <a:r>
              <a:rPr lang="en-US" sz="2000" dirty="0"/>
              <a:t> </a:t>
            </a:r>
            <a:r>
              <a:rPr lang="en-US" sz="2000" dirty="0" err="1"/>
              <a:t>manufracturing</a:t>
            </a:r>
            <a:r>
              <a:rPr lang="en-US" sz="2000" dirty="0"/>
              <a:t> cost</a:t>
            </a:r>
            <a:endParaRPr lang="en-US" sz="2000" dirty="0">
              <a:cs typeface="Calibri"/>
            </a:endParaRPr>
          </a:p>
          <a:p>
            <a:pPr marL="30861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2000" b="1" dirty="0">
                <a:cs typeface="Calibri"/>
              </a:rPr>
              <a:t>AQ</a:t>
            </a:r>
            <a:r>
              <a:rPr lang="en-US" sz="2000" dirty="0">
                <a:cs typeface="Calibri"/>
              </a:rPr>
              <a:t> </a:t>
            </a:r>
            <a:r>
              <a:rPr lang="en-US" sz="2000" b="1" dirty="0">
                <a:cs typeface="Calibri"/>
              </a:rPr>
              <a:t>Masterwiredx1Ms</a:t>
            </a:r>
            <a:r>
              <a:rPr lang="en-US" sz="2000" dirty="0">
                <a:cs typeface="Calibri"/>
              </a:rPr>
              <a:t>has  </a:t>
            </a:r>
            <a:r>
              <a:rPr lang="en-US" sz="2000" b="1" dirty="0">
                <a:cs typeface="Calibri"/>
              </a:rPr>
              <a:t>lowest</a:t>
            </a:r>
            <a:r>
              <a:rPr lang="en-US" sz="2000" dirty="0">
                <a:cs typeface="Calibri"/>
              </a:rPr>
              <a:t>  </a:t>
            </a:r>
            <a:r>
              <a:rPr lang="en-US" sz="2000" dirty="0" err="1">
                <a:cs typeface="Calibri"/>
              </a:rPr>
              <a:t>manufracturing</a:t>
            </a:r>
            <a:r>
              <a:rPr lang="en-US" sz="2000" dirty="0">
                <a:cs typeface="Calibri"/>
              </a:rPr>
              <a:t> cost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endParaRPr lang="en-US" sz="2000" dirty="0">
              <a:cs typeface="Calibri"/>
            </a:endParaRPr>
          </a:p>
          <a:p>
            <a:pPr marL="42291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30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075D6A-54BB-6427-2974-2F7C7D2EA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CF5E5BB-3837-D96C-0596-DF862E848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08D991-E669-0D25-1FE6-7C036C491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E5B0F-71A5-E850-537B-4758B775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top 5 customers who received an average high </a:t>
            </a:r>
            <a:r>
              <a:rPr lang="en-US" sz="3200" dirty="0" err="1">
                <a:solidFill>
                  <a:schemeClr val="bg1"/>
                </a:solidFill>
                <a:ea typeface="+mj-lt"/>
                <a:cs typeface="+mj-lt"/>
              </a:rPr>
              <a:t>pre_invoice_discount_pct</a:t>
            </a:r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 for the fiscal year 2021 and in the Indian market.</a:t>
            </a:r>
            <a:endParaRPr lang="en-US" sz="3200">
              <a:solidFill>
                <a:schemeClr val="bg1"/>
              </a:solidFill>
              <a:cs typeface="Calibri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1E0DED-0C22-D89D-F4C3-2DB4E39BE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8DBC6528-CAF8-6163-B302-F48B6EF1A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40AC7E9F-4C17-B6E2-B166-462243047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38542087-DDA4-FF4E-C617-5C8C0B57A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1AF4C7-D871-F1B3-7BAD-B332E629B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3420FE-6087-49DF-F547-F934399134B0}"/>
              </a:ext>
            </a:extLst>
          </p:cNvPr>
          <p:cNvSpPr txBox="1"/>
          <p:nvPr/>
        </p:nvSpPr>
        <p:spPr>
          <a:xfrm>
            <a:off x="6099679" y="146871"/>
            <a:ext cx="57570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Calibri"/>
                <a:cs typeface="Calibri"/>
              </a:rPr>
              <a:t>Question 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E61E3-97C9-FBEE-9586-AC7793CFEEA1}"/>
              </a:ext>
            </a:extLst>
          </p:cNvPr>
          <p:cNvSpPr txBox="1"/>
          <p:nvPr/>
        </p:nvSpPr>
        <p:spPr>
          <a:xfrm>
            <a:off x="5953039" y="605393"/>
            <a:ext cx="578771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Generate a report which contains the top 5 customers who received an average high </a:t>
            </a:r>
            <a:r>
              <a:rPr lang="en-US" sz="2000" dirty="0" err="1">
                <a:ea typeface="+mn-lt"/>
                <a:cs typeface="+mn-lt"/>
              </a:rPr>
              <a:t>pre_invoice_discount_pct</a:t>
            </a:r>
            <a:r>
              <a:rPr lang="en-US" sz="2000" dirty="0">
                <a:ea typeface="+mn-lt"/>
                <a:cs typeface="+mn-lt"/>
              </a:rPr>
              <a:t> for the fiscal year 2021 and in the Indian market. The final output contains these fields,</a:t>
            </a:r>
            <a:endParaRPr lang="en-US" dirty="0"/>
          </a:p>
          <a:p>
            <a:r>
              <a:rPr lang="en-US" sz="2000" dirty="0" err="1">
                <a:ea typeface="+mn-lt"/>
                <a:cs typeface="+mn-lt"/>
              </a:rPr>
              <a:t>customer_code</a:t>
            </a:r>
            <a:endParaRPr lang="en-US" dirty="0" err="1"/>
          </a:p>
          <a:p>
            <a:r>
              <a:rPr lang="en-US" sz="2000" dirty="0">
                <a:ea typeface="+mn-lt"/>
                <a:cs typeface="+mn-lt"/>
              </a:rPr>
              <a:t>customer</a:t>
            </a:r>
            <a:endParaRPr lang="en-US" dirty="0"/>
          </a:p>
          <a:p>
            <a:r>
              <a:rPr lang="en-US" sz="2000" dirty="0" err="1">
                <a:ea typeface="+mn-lt"/>
                <a:cs typeface="+mn-lt"/>
              </a:rPr>
              <a:t>average_discount_percentage</a:t>
            </a:r>
            <a:endParaRPr lang="en-US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825AA0-BFEF-1FC9-8504-45CC007431CC}"/>
              </a:ext>
            </a:extLst>
          </p:cNvPr>
          <p:cNvSpPr txBox="1"/>
          <p:nvPr/>
        </p:nvSpPr>
        <p:spPr>
          <a:xfrm>
            <a:off x="6407064" y="3256009"/>
            <a:ext cx="13607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Calibri"/>
                <a:cs typeface="Calibri"/>
              </a:rPr>
              <a:t>Output:</a:t>
            </a:r>
            <a:endParaRPr lang="en-US" sz="2400" b="1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74EF89D4-FEB6-2F91-911D-2FF8311E0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06" y="3979974"/>
            <a:ext cx="4886325" cy="1590086"/>
          </a:xfrm>
        </p:spPr>
      </p:pic>
    </p:spTree>
    <p:extLst>
      <p:ext uri="{BB962C8B-B14F-4D97-AF65-F5344CB8AC3E}">
        <p14:creationId xmlns:p14="http://schemas.microsoft.com/office/powerpoint/2010/main" val="379293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E8B1D8-31D2-216C-980E-338F3FB55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02A6707-0573-4046-3E95-51DD0349F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22B7E-9FA6-E692-A4BE-C1A0E7B7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6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/>
              <a:t>Conversion of output into visual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FE552EF-64BB-105A-2CDC-919C0A359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50" name="Graphic 11">
              <a:extLst>
                <a:ext uri="{FF2B5EF4-FFF2-40B4-BE49-F238E27FC236}">
                  <a16:creationId xmlns:a16="http://schemas.microsoft.com/office/drawing/2014/main" id="{C37FE5BE-F84B-CE41-5F0B-F9BA0CC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2">
              <a:extLst>
                <a:ext uri="{FF2B5EF4-FFF2-40B4-BE49-F238E27FC236}">
                  <a16:creationId xmlns:a16="http://schemas.microsoft.com/office/drawing/2014/main" id="{B4FDF950-3B28-1C4C-0B89-DBAB2C16E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7326906-C520-EED7-F89E-A18B93005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4DED2C1-774B-5A58-270C-A36424C16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2B0363FC-BD5D-55F5-5ECD-7265ED5D0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6764" y="3485945"/>
            <a:ext cx="5344536" cy="20830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sz="2000" dirty="0">
                <a:solidFill>
                  <a:srgbClr val="374151"/>
                </a:solidFill>
                <a:cs typeface="Calibri"/>
              </a:rPr>
              <a:t>In top 5 average pre invoice discounts.</a:t>
            </a:r>
          </a:p>
          <a:p>
            <a:pPr marL="342900" indent="-342900"/>
            <a:r>
              <a:rPr lang="en-US" sz="2000" dirty="0">
                <a:solidFill>
                  <a:srgbClr val="374151"/>
                </a:solidFill>
                <a:cs typeface="Calibri"/>
              </a:rPr>
              <a:t>We are providing more discounts to </a:t>
            </a:r>
            <a:r>
              <a:rPr lang="en-US" sz="2000" b="1" dirty="0">
                <a:solidFill>
                  <a:srgbClr val="374151"/>
                </a:solidFill>
                <a:cs typeface="Calibri"/>
              </a:rPr>
              <a:t>Flipkart.</a:t>
            </a:r>
          </a:p>
          <a:p>
            <a:pPr marL="342900" indent="-342900"/>
            <a:r>
              <a:rPr lang="en-US" sz="2000" dirty="0">
                <a:solidFill>
                  <a:srgbClr val="374151"/>
                </a:solidFill>
                <a:cs typeface="Calibri"/>
              </a:rPr>
              <a:t>In top 5 lowest average discount goes to </a:t>
            </a:r>
            <a:r>
              <a:rPr lang="en-US" sz="2000" b="1" dirty="0">
                <a:solidFill>
                  <a:srgbClr val="374151"/>
                </a:solidFill>
                <a:cs typeface="Calibri"/>
              </a:rPr>
              <a:t>Amazon.</a:t>
            </a:r>
          </a:p>
          <a:p>
            <a:pPr marL="342900" indent="-342900"/>
            <a:endParaRPr lang="en-US" sz="2000" dirty="0">
              <a:solidFill>
                <a:srgbClr val="374151"/>
              </a:solidFill>
              <a:cs typeface="Calibri"/>
            </a:endParaRPr>
          </a:p>
          <a:p>
            <a:endParaRPr lang="en-US" sz="2000" dirty="0">
              <a:solidFill>
                <a:srgbClr val="374151"/>
              </a:solidFill>
              <a:cs typeface="Calibri"/>
            </a:endParaRPr>
          </a:p>
        </p:txBody>
      </p:sp>
      <p:sp>
        <p:nvSpPr>
          <p:cNvPr id="57" name="Graphic 10">
            <a:extLst>
              <a:ext uri="{FF2B5EF4-FFF2-40B4-BE49-F238E27FC236}">
                <a16:creationId xmlns:a16="http://schemas.microsoft.com/office/drawing/2014/main" id="{133D4C6B-8885-B245-1A2C-643A506B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D307913-38F7-2487-037B-2D8F2060B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259479F-2580-D9B2-6DF1-B360C353B443}"/>
              </a:ext>
            </a:extLst>
          </p:cNvPr>
          <p:cNvSpPr txBox="1"/>
          <p:nvPr/>
        </p:nvSpPr>
        <p:spPr>
          <a:xfrm>
            <a:off x="6097767" y="3025588"/>
            <a:ext cx="36839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cs typeface="Calibri"/>
              </a:rPr>
              <a:t>Insights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257B6C-A1E0-E420-3A63-215F6763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9" y="3360325"/>
            <a:ext cx="4528550" cy="3007828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1CA419-B8A7-D1A3-E4A4-8BD74A8B03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83714" y="228589"/>
            <a:ext cx="4886325" cy="1590086"/>
          </a:xfrm>
        </p:spPr>
      </p:pic>
    </p:spTree>
    <p:extLst>
      <p:ext uri="{BB962C8B-B14F-4D97-AF65-F5344CB8AC3E}">
        <p14:creationId xmlns:p14="http://schemas.microsoft.com/office/powerpoint/2010/main" val="37505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DDDCB-105A-9ABD-04AC-083CC7730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61DFFE-0795-4CFF-D5D1-6F5C65A5A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A6DE5-196C-E8A0-40ED-1583459EC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F37FA-717F-A23E-F1B4-D828A82B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Calibri Light"/>
              </a:rPr>
              <a:t>Monthly wise gross sales amount for customer </a:t>
            </a:r>
            <a:r>
              <a:rPr lang="en-US" sz="3200" dirty="0" err="1">
                <a:solidFill>
                  <a:schemeClr val="bg1"/>
                </a:solidFill>
                <a:cs typeface="Calibri Light"/>
              </a:rPr>
              <a:t>Atliq</a:t>
            </a:r>
            <a:r>
              <a:rPr lang="en-US" sz="3200" dirty="0">
                <a:solidFill>
                  <a:schemeClr val="bg1"/>
                </a:solidFill>
                <a:cs typeface="Calibri Light"/>
              </a:rPr>
              <a:t> Exclusive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0C7E3C-43BB-3207-E7AA-B08DE8A5A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FB282ECC-9179-DC1A-891B-75653B6BB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099D0BCF-F37F-AD4C-0853-502218577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F5C97148-4561-80C5-0500-0C0265190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158F3B-52F3-AA52-B318-DE60436E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F66916-C6E2-26A3-24CB-FCEB3CA34A63}"/>
              </a:ext>
            </a:extLst>
          </p:cNvPr>
          <p:cNvSpPr txBox="1"/>
          <p:nvPr/>
        </p:nvSpPr>
        <p:spPr>
          <a:xfrm>
            <a:off x="6099679" y="146871"/>
            <a:ext cx="57570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Calibri"/>
                <a:cs typeface="Calibri"/>
              </a:rPr>
              <a:t>Question 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46C09-8F80-962B-3D37-49052100369B}"/>
              </a:ext>
            </a:extLst>
          </p:cNvPr>
          <p:cNvSpPr txBox="1"/>
          <p:nvPr/>
        </p:nvSpPr>
        <p:spPr>
          <a:xfrm>
            <a:off x="5953039" y="605393"/>
            <a:ext cx="578771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Get the complete report of the Gross sales amount for the customer “</a:t>
            </a:r>
            <a:r>
              <a:rPr lang="en-US" sz="2000" dirty="0" err="1">
                <a:ea typeface="+mn-lt"/>
                <a:cs typeface="+mn-lt"/>
              </a:rPr>
              <a:t>Atliq</a:t>
            </a:r>
            <a:r>
              <a:rPr lang="en-US" sz="2000" dirty="0">
                <a:ea typeface="+mn-lt"/>
                <a:cs typeface="+mn-lt"/>
              </a:rPr>
              <a:t> Exclusive” for each month. This analysis helps to get an idea of low and high-performing months and take strategic decisions.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The final report contains these columns: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Month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Year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Gross sales Amount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CBD5B-4726-DC79-D7B4-DC1F45E9DDDD}"/>
              </a:ext>
            </a:extLst>
          </p:cNvPr>
          <p:cNvSpPr txBox="1"/>
          <p:nvPr/>
        </p:nvSpPr>
        <p:spPr>
          <a:xfrm>
            <a:off x="6407064" y="3256009"/>
            <a:ext cx="13607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Calibri"/>
                <a:cs typeface="Calibri"/>
              </a:rPr>
              <a:t>Output:</a:t>
            </a:r>
            <a:endParaRPr lang="en-US" sz="2400" b="1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81B6FC81-F809-A8C6-B859-EE968244B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4519" y="3950335"/>
            <a:ext cx="3133412" cy="2565274"/>
          </a:xfrm>
        </p:spPr>
      </p:pic>
    </p:spTree>
    <p:extLst>
      <p:ext uri="{BB962C8B-B14F-4D97-AF65-F5344CB8AC3E}">
        <p14:creationId xmlns:p14="http://schemas.microsoft.com/office/powerpoint/2010/main" val="3141733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D1C830-CC5F-241A-40CC-5A8EF4B1F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F7778C-4497-212E-0B0D-B76AB08A5C72}"/>
              </a:ext>
            </a:extLst>
          </p:cNvPr>
          <p:cNvSpPr txBox="1"/>
          <p:nvPr/>
        </p:nvSpPr>
        <p:spPr>
          <a:xfrm>
            <a:off x="457201" y="412454"/>
            <a:ext cx="2381250" cy="21018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9294D7A3-3444-B44A-21E9-D26A8474D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6749" y="933822"/>
            <a:ext cx="3243262" cy="21018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/>
            <a:r>
              <a:rPr lang="en-US" sz="1600" dirty="0"/>
              <a:t>Our fiscal year starts from September to august so 2020 </a:t>
            </a:r>
            <a:r>
              <a:rPr lang="en-US" sz="1600" dirty="0" err="1"/>
              <a:t>sep</a:t>
            </a:r>
            <a:r>
              <a:rPr lang="en-US" sz="1600" dirty="0"/>
              <a:t> in records = 2019 </a:t>
            </a:r>
            <a:r>
              <a:rPr lang="en-US" sz="1600" dirty="0" err="1"/>
              <a:t>sep.</a:t>
            </a:r>
            <a:endParaRPr lang="en-US" sz="1600" dirty="0" err="1">
              <a:cs typeface="Calibri"/>
            </a:endParaRPr>
          </a:p>
          <a:p>
            <a:pPr marL="342900"/>
            <a:r>
              <a:rPr lang="en-US" sz="1600" dirty="0"/>
              <a:t>The table shows monthly wise gross price.</a:t>
            </a:r>
            <a:endParaRPr lang="en-US" sz="1600" dirty="0">
              <a:cs typeface="Calibri"/>
            </a:endParaRPr>
          </a:p>
          <a:p>
            <a:pPr marL="342900"/>
            <a:r>
              <a:rPr lang="en-US" sz="1600" dirty="0"/>
              <a:t>In Fiscal year </a:t>
            </a:r>
            <a:r>
              <a:rPr lang="en-US" sz="1600" b="1" dirty="0"/>
              <a:t>2020</a:t>
            </a:r>
            <a:r>
              <a:rPr lang="en-US" sz="1600" dirty="0"/>
              <a:t> we have total sales</a:t>
            </a:r>
            <a:r>
              <a:rPr lang="en-US" sz="1600" b="1" dirty="0"/>
              <a:t> 79.50 M</a:t>
            </a:r>
            <a:endParaRPr lang="en-US" sz="1600" b="1" dirty="0">
              <a:cs typeface="Calibri"/>
            </a:endParaRPr>
          </a:p>
          <a:p>
            <a:pPr marL="342900"/>
            <a:r>
              <a:rPr lang="en-US" sz="1600" dirty="0"/>
              <a:t>In fiscal year</a:t>
            </a:r>
            <a:r>
              <a:rPr lang="en-US" sz="1600" b="1" dirty="0"/>
              <a:t> 2021 </a:t>
            </a:r>
            <a:r>
              <a:rPr lang="en-US" sz="1600" dirty="0"/>
              <a:t>we have total sales </a:t>
            </a:r>
            <a:r>
              <a:rPr lang="en-US" sz="1600" b="1" dirty="0"/>
              <a:t>224.42 M</a:t>
            </a:r>
            <a:endParaRPr lang="en-US" sz="1600" b="1" dirty="0">
              <a:cs typeface="Calibri"/>
            </a:endParaRPr>
          </a:p>
          <a:p>
            <a:pPr marL="342900"/>
            <a:endParaRPr lang="en-US" sz="1300"/>
          </a:p>
          <a:p>
            <a:pPr marL="342900"/>
            <a:endParaRPr lang="en-US" sz="1300"/>
          </a:p>
          <a:p>
            <a:endParaRPr lang="en-US" sz="130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8DED0F0-F50F-8DC3-45B4-E48CBB422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3" r="89" b="2"/>
          <a:stretch/>
        </p:blipFill>
        <p:spPr>
          <a:xfrm>
            <a:off x="20" y="3360682"/>
            <a:ext cx="6400781" cy="3497318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7CFE7EA-069C-8CBA-E898-A71AEF8F19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6939" r="-2" b="8776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9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17620B-2EA9-0DC1-F872-20B2C0867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58A9AD-75B1-4282-A2CD-6B06FFD9F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5B882F-1075-20BC-6CA8-51963117A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6AA84-5596-B9B7-FFB1-47FD0F73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Calibri Light"/>
                <a:cs typeface="Calibri Light"/>
              </a:rPr>
              <a:t>Highest  sold quality quarterly wise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28604C-B7C1-5447-A38E-35036EA9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36F435FA-38A2-21C7-92C8-8B0A33A9F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CD22A9C9-1053-9EBA-8541-2B2D79F34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5B1C8ED6-86E4-033B-7992-18CA28FB3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1C7D25-FACE-A47C-8B87-E4AC6F732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EBA9AC1-3294-F658-A497-7307DF350851}"/>
              </a:ext>
            </a:extLst>
          </p:cNvPr>
          <p:cNvSpPr txBox="1"/>
          <p:nvPr/>
        </p:nvSpPr>
        <p:spPr>
          <a:xfrm>
            <a:off x="6099679" y="146871"/>
            <a:ext cx="57570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Calibri"/>
                <a:cs typeface="Calibri"/>
              </a:rPr>
              <a:t>Question 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1EA60-95E6-F302-2586-AC30CA44CAE0}"/>
              </a:ext>
            </a:extLst>
          </p:cNvPr>
          <p:cNvSpPr txBox="1"/>
          <p:nvPr/>
        </p:nvSpPr>
        <p:spPr>
          <a:xfrm>
            <a:off x="5953039" y="605393"/>
            <a:ext cx="578771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In which quarter of 2020, got the maximum </a:t>
            </a:r>
            <a:r>
              <a:rPr lang="en-US" sz="2000" dirty="0" err="1">
                <a:ea typeface="+mn-lt"/>
                <a:cs typeface="+mn-lt"/>
              </a:rPr>
              <a:t>total_sold_quantity</a:t>
            </a:r>
            <a:r>
              <a:rPr lang="en-US" sz="2000" dirty="0">
                <a:ea typeface="+mn-lt"/>
                <a:cs typeface="+mn-lt"/>
              </a:rPr>
              <a:t>? The final output contains these fields sorted by the </a:t>
            </a:r>
            <a:r>
              <a:rPr lang="en-US" sz="2000" dirty="0" err="1">
                <a:ea typeface="+mn-lt"/>
                <a:cs typeface="+mn-lt"/>
              </a:rPr>
              <a:t>total_sold_quantity</a:t>
            </a:r>
            <a:r>
              <a:rPr lang="en-US" sz="2000" dirty="0">
                <a:ea typeface="+mn-lt"/>
                <a:cs typeface="+mn-lt"/>
              </a:rPr>
              <a:t>,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Quarter,</a:t>
            </a:r>
            <a:endParaRPr lang="en-US" dirty="0"/>
          </a:p>
          <a:p>
            <a:r>
              <a:rPr lang="en-US" sz="2000" dirty="0" err="1">
                <a:ea typeface="+mn-lt"/>
                <a:cs typeface="+mn-lt"/>
              </a:rPr>
              <a:t>total_sold_quantity</a:t>
            </a:r>
            <a:endParaRPr lang="en-US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56885-5504-04F6-4B07-0054CB8F940B}"/>
              </a:ext>
            </a:extLst>
          </p:cNvPr>
          <p:cNvSpPr txBox="1"/>
          <p:nvPr/>
        </p:nvSpPr>
        <p:spPr>
          <a:xfrm>
            <a:off x="6407064" y="3256009"/>
            <a:ext cx="13607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Calibri"/>
                <a:cs typeface="Calibri"/>
              </a:rPr>
              <a:t>Output:</a:t>
            </a:r>
            <a:endParaRPr lang="en-US" sz="2400" b="1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CFBF988F-D58C-607A-AFC9-719A54B04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5725" y="3993643"/>
            <a:ext cx="3133412" cy="1470127"/>
          </a:xfrm>
        </p:spPr>
      </p:pic>
    </p:spTree>
    <p:extLst>
      <p:ext uri="{BB962C8B-B14F-4D97-AF65-F5344CB8AC3E}">
        <p14:creationId xmlns:p14="http://schemas.microsoft.com/office/powerpoint/2010/main" val="2045211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CADF6A-EB3C-7882-B1B7-CA87F9687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4FFDDC0-9275-841C-157F-CC67AD8A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67A48-D564-021C-ABF9-5250DF20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6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/>
              <a:t>Conversion of output into visual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97F25CD-C72F-88C9-E25D-E640024D0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50" name="Graphic 11">
              <a:extLst>
                <a:ext uri="{FF2B5EF4-FFF2-40B4-BE49-F238E27FC236}">
                  <a16:creationId xmlns:a16="http://schemas.microsoft.com/office/drawing/2014/main" id="{6D583054-C4FF-EC80-454E-8C3472F6D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2">
              <a:extLst>
                <a:ext uri="{FF2B5EF4-FFF2-40B4-BE49-F238E27FC236}">
                  <a16:creationId xmlns:a16="http://schemas.microsoft.com/office/drawing/2014/main" id="{B4AF2428-EE63-F094-A14A-9865D3AB6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0700519-FEA0-0A3F-419F-6DF2AABDE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7785F29-842F-F397-CF08-96D428C0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5" name="Content Placeholder 43">
            <a:extLst>
              <a:ext uri="{FF2B5EF4-FFF2-40B4-BE49-F238E27FC236}">
                <a16:creationId xmlns:a16="http://schemas.microsoft.com/office/drawing/2014/main" id="{65792B17-893D-7F53-3032-F6423C3934E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4388313"/>
              </p:ext>
            </p:extLst>
          </p:nvPr>
        </p:nvGraphicFramePr>
        <p:xfrm>
          <a:off x="5685454" y="3488894"/>
          <a:ext cx="5355741" cy="3304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7" name="Graphic 10">
            <a:extLst>
              <a:ext uri="{FF2B5EF4-FFF2-40B4-BE49-F238E27FC236}">
                <a16:creationId xmlns:a16="http://schemas.microsoft.com/office/drawing/2014/main" id="{C5A0F6D4-E56F-4905-EC60-B507FDAF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848D5C8-18E7-F4FA-E536-3E32527D9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E857F4-FBDD-ECFC-33B3-ADED63C2516A}"/>
              </a:ext>
            </a:extLst>
          </p:cNvPr>
          <p:cNvSpPr txBox="1"/>
          <p:nvPr/>
        </p:nvSpPr>
        <p:spPr>
          <a:xfrm>
            <a:off x="6097767" y="3025588"/>
            <a:ext cx="36839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cs typeface="Calibri"/>
              </a:rPr>
              <a:t>Insights</a:t>
            </a:r>
            <a:endParaRPr lang="en-US" sz="2400" b="1" dirty="0"/>
          </a:p>
        </p:txBody>
      </p:sp>
      <p:pic>
        <p:nvPicPr>
          <p:cNvPr id="8" name="Picture 7" descr="A graph with blue bars&#10;&#10;Description automatically generated">
            <a:extLst>
              <a:ext uri="{FF2B5EF4-FFF2-40B4-BE49-F238E27FC236}">
                <a16:creationId xmlns:a16="http://schemas.microsoft.com/office/drawing/2014/main" id="{D40F459A-3DB7-8089-E5FA-E52BB06C1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66" y="3427560"/>
            <a:ext cx="4123091" cy="3007828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1B87616-93F3-B59E-C06F-759B97F07C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/>
          <a:stretch>
            <a:fillRect/>
          </a:stretch>
        </p:blipFill>
        <p:spPr>
          <a:xfrm>
            <a:off x="2332331" y="228589"/>
            <a:ext cx="3389090" cy="1590086"/>
          </a:xfrm>
        </p:spPr>
      </p:pic>
    </p:spTree>
    <p:extLst>
      <p:ext uri="{BB962C8B-B14F-4D97-AF65-F5344CB8AC3E}">
        <p14:creationId xmlns:p14="http://schemas.microsoft.com/office/powerpoint/2010/main" val="1839002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AB246A-E220-7149-519F-45DF9E4B8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039BEB-FF45-A380-7750-E183E0567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6D67B6-2C36-72C7-6FD9-F7A3EC242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41510-FE1D-75BB-FE51-FBEBF4F1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Calibri Light"/>
                <a:cs typeface="Calibri Light"/>
              </a:rPr>
              <a:t>Highest gross sales price and percentage for channels in fiscal year 2021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E729D-460E-05EC-7810-C24EBEB78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AB0BE2D5-02CD-6CCE-1F4C-3456F3434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1ADA30E5-9F32-E79C-EA2D-2D7122DF3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3F9051C3-D243-B41F-716D-F997F23C2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61E2D9-9C30-247F-74B4-5358A4379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82FEC1-F758-AA0B-839A-007DE6DCC700}"/>
              </a:ext>
            </a:extLst>
          </p:cNvPr>
          <p:cNvSpPr txBox="1"/>
          <p:nvPr/>
        </p:nvSpPr>
        <p:spPr>
          <a:xfrm>
            <a:off x="6099679" y="146871"/>
            <a:ext cx="57570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Calibri"/>
                <a:cs typeface="Calibri"/>
              </a:rPr>
              <a:t>Question 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AA7A9-4A89-EA18-C172-FC99A07E9F68}"/>
              </a:ext>
            </a:extLst>
          </p:cNvPr>
          <p:cNvSpPr txBox="1"/>
          <p:nvPr/>
        </p:nvSpPr>
        <p:spPr>
          <a:xfrm>
            <a:off x="5953039" y="605393"/>
            <a:ext cx="578771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Which channel helped to bring more gross sales in the fiscal year 2021 and the percentage of contribution? The final output contains these fields,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Channel,</a:t>
            </a:r>
            <a:endParaRPr lang="en-US" dirty="0"/>
          </a:p>
          <a:p>
            <a:r>
              <a:rPr lang="en-US" sz="2000" dirty="0" err="1">
                <a:ea typeface="+mn-lt"/>
                <a:cs typeface="+mn-lt"/>
              </a:rPr>
              <a:t>gross_sales_mln</a:t>
            </a:r>
            <a:r>
              <a:rPr lang="en-US" sz="2000" dirty="0">
                <a:ea typeface="+mn-lt"/>
                <a:cs typeface="+mn-lt"/>
              </a:rPr>
              <a:t>,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percentage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87B1E-7FE1-E705-04BC-87B880619D80}"/>
              </a:ext>
            </a:extLst>
          </p:cNvPr>
          <p:cNvSpPr txBox="1"/>
          <p:nvPr/>
        </p:nvSpPr>
        <p:spPr>
          <a:xfrm>
            <a:off x="6407064" y="3256009"/>
            <a:ext cx="13607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Calibri"/>
                <a:cs typeface="Calibri"/>
              </a:rPr>
              <a:t>Output:</a:t>
            </a:r>
            <a:endParaRPr lang="en-US" sz="2400" b="1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FF7BDBFE-9E6C-3647-3F6F-30FD64EF9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5725" y="4248250"/>
            <a:ext cx="3133412" cy="960913"/>
          </a:xfrm>
        </p:spPr>
      </p:pic>
    </p:spTree>
    <p:extLst>
      <p:ext uri="{BB962C8B-B14F-4D97-AF65-F5344CB8AC3E}">
        <p14:creationId xmlns:p14="http://schemas.microsoft.com/office/powerpoint/2010/main" val="1574996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FCA6F2-0581-8B1E-2DE0-E6BCF2017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23F67FB-DF37-0460-2BC4-4562848F4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CD458-6D8A-8F02-9BAE-112DF907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6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/>
              <a:t>Conversion of output into visual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3C4BA7-1E08-687C-05FB-C74514742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50" name="Graphic 11">
              <a:extLst>
                <a:ext uri="{FF2B5EF4-FFF2-40B4-BE49-F238E27FC236}">
                  <a16:creationId xmlns:a16="http://schemas.microsoft.com/office/drawing/2014/main" id="{A7C4BDC1-B719-40F4-F7A4-36388C73D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2">
              <a:extLst>
                <a:ext uri="{FF2B5EF4-FFF2-40B4-BE49-F238E27FC236}">
                  <a16:creationId xmlns:a16="http://schemas.microsoft.com/office/drawing/2014/main" id="{A37BBC6F-D3FA-7E69-182D-19A7D4D4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F1D447B-8AB8-095D-99FF-B1A46228B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E280584-5A8A-22C8-2446-B3680CD5B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1" name="Content Placeholder 43">
            <a:extLst>
              <a:ext uri="{FF2B5EF4-FFF2-40B4-BE49-F238E27FC236}">
                <a16:creationId xmlns:a16="http://schemas.microsoft.com/office/drawing/2014/main" id="{CE1FEB4B-C0E9-D0D5-DC74-FDA5CA9E24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2954246"/>
              </p:ext>
            </p:extLst>
          </p:nvPr>
        </p:nvGraphicFramePr>
        <p:xfrm>
          <a:off x="5565138" y="3168052"/>
          <a:ext cx="5355741" cy="3304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7" name="Graphic 10">
            <a:extLst>
              <a:ext uri="{FF2B5EF4-FFF2-40B4-BE49-F238E27FC236}">
                <a16:creationId xmlns:a16="http://schemas.microsoft.com/office/drawing/2014/main" id="{CB2AAB2A-63FE-BE4A-631B-C4E966C47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048DA4C-F341-C023-80E2-1A53576D5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8E1F99-C933-190F-DDF2-6745C766E932}"/>
              </a:ext>
            </a:extLst>
          </p:cNvPr>
          <p:cNvSpPr txBox="1"/>
          <p:nvPr/>
        </p:nvSpPr>
        <p:spPr>
          <a:xfrm>
            <a:off x="6097767" y="3025588"/>
            <a:ext cx="36839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cs typeface="Calibri"/>
              </a:rPr>
              <a:t>Insights</a:t>
            </a:r>
            <a:endParaRPr lang="en-US" sz="2400" b="1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21E2D89-F223-309D-909C-4682342E41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2332331" y="503971"/>
            <a:ext cx="3389090" cy="1039321"/>
          </a:xfrm>
        </p:spPr>
      </p:pic>
      <p:pic>
        <p:nvPicPr>
          <p:cNvPr id="3" name="Picture 2" descr="A pie chart with numbers and a number of sales&#10;&#10;Description automatically generated">
            <a:extLst>
              <a:ext uri="{FF2B5EF4-FFF2-40B4-BE49-F238E27FC236}">
                <a16:creationId xmlns:a16="http://schemas.microsoft.com/office/drawing/2014/main" id="{5DA2B2FB-B340-B1A7-EF65-0B58223102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002" y="3430402"/>
            <a:ext cx="3919819" cy="278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5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B4ABA-7798-84E8-E860-FA4E1BD0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  <a:ea typeface="Calibri Light"/>
                <a:cs typeface="Calibri Light"/>
              </a:rPr>
              <a:t>About company </a:t>
            </a: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C0EF4ED-744F-DFE9-2302-D2DA9ED7FC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97233" y="518400"/>
          <a:ext cx="4771607" cy="5837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60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F80015-B81D-2D9D-6EA5-4BF9F9B91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3B6B22-DED7-0FAD-168F-2602E4E85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297A12-555D-520E-437D-18BF79CD0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E15FB-9CC5-120C-96A2-A2C20BB3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Calibri Light"/>
                <a:cs typeface="Calibri Light"/>
              </a:rPr>
              <a:t>Top 3 products in each division for  fiscal year 2021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63EDB-A584-EF07-A772-C08AD79B3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24A7576F-B9C3-624B-192F-0EB1066D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B6FE9189-48A6-F3CE-C097-FF546DAF8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2255209C-FD7C-A762-A7F9-16D4C273E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FDA93E-BA6E-6956-3AA9-4E7A4F19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9594C0-A27D-92E3-7A13-2733F4E3581C}"/>
              </a:ext>
            </a:extLst>
          </p:cNvPr>
          <p:cNvSpPr txBox="1"/>
          <p:nvPr/>
        </p:nvSpPr>
        <p:spPr>
          <a:xfrm>
            <a:off x="6099679" y="146871"/>
            <a:ext cx="57570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Calibri"/>
                <a:cs typeface="Calibri"/>
              </a:rPr>
              <a:t>Question 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F6ED6-74E0-77AE-4631-385B74AE313A}"/>
              </a:ext>
            </a:extLst>
          </p:cNvPr>
          <p:cNvSpPr txBox="1"/>
          <p:nvPr/>
        </p:nvSpPr>
        <p:spPr>
          <a:xfrm>
            <a:off x="5953039" y="605393"/>
            <a:ext cx="578771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Get the Top 3 products in each division that have a high </a:t>
            </a:r>
            <a:r>
              <a:rPr lang="en-US" sz="2000" dirty="0" err="1">
                <a:ea typeface="+mn-lt"/>
                <a:cs typeface="+mn-lt"/>
              </a:rPr>
              <a:t>total_sold_quantity</a:t>
            </a:r>
            <a:r>
              <a:rPr lang="en-US" sz="2000" dirty="0">
                <a:ea typeface="+mn-lt"/>
                <a:cs typeface="+mn-lt"/>
              </a:rPr>
              <a:t> in the </a:t>
            </a:r>
            <a:r>
              <a:rPr lang="en-US" sz="2000" dirty="0" err="1">
                <a:ea typeface="+mn-lt"/>
                <a:cs typeface="+mn-lt"/>
              </a:rPr>
              <a:t>fiscal_year</a:t>
            </a:r>
            <a:r>
              <a:rPr lang="en-US" sz="2000" dirty="0">
                <a:ea typeface="+mn-lt"/>
                <a:cs typeface="+mn-lt"/>
              </a:rPr>
              <a:t> 2021? The final output contains these fields,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Division,</a:t>
            </a:r>
            <a:endParaRPr lang="en-US" dirty="0"/>
          </a:p>
          <a:p>
            <a:r>
              <a:rPr lang="en-US" sz="2000" dirty="0" err="1">
                <a:ea typeface="+mn-lt"/>
                <a:cs typeface="+mn-lt"/>
              </a:rPr>
              <a:t>product_code</a:t>
            </a:r>
            <a:r>
              <a:rPr lang="en-US" sz="2000" dirty="0">
                <a:ea typeface="+mn-lt"/>
                <a:cs typeface="+mn-lt"/>
              </a:rPr>
              <a:t>,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Product,</a:t>
            </a:r>
            <a:endParaRPr lang="en-US" dirty="0"/>
          </a:p>
          <a:p>
            <a:r>
              <a:rPr lang="en-US" sz="2000" dirty="0" err="1">
                <a:ea typeface="+mn-lt"/>
                <a:cs typeface="+mn-lt"/>
              </a:rPr>
              <a:t>total_sold_quantity</a:t>
            </a:r>
            <a:r>
              <a:rPr lang="en-US" sz="2000" dirty="0">
                <a:ea typeface="+mn-lt"/>
                <a:cs typeface="+mn-lt"/>
              </a:rPr>
              <a:t>,</a:t>
            </a:r>
          </a:p>
          <a:p>
            <a:r>
              <a:rPr lang="en-US" sz="2000" dirty="0" err="1">
                <a:ea typeface="+mn-lt"/>
                <a:cs typeface="+mn-lt"/>
              </a:rPr>
              <a:t>rank_order</a:t>
            </a:r>
            <a:endParaRPr lang="en-US" dirty="0" err="1">
              <a:cs typeface="Calibri"/>
            </a:endParaRP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E02D9CD9-166C-DE10-67AB-778477FAB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446" y="4338488"/>
            <a:ext cx="4466758" cy="16527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ACBA8C-FF50-029C-AB39-8A332D6874BF}"/>
              </a:ext>
            </a:extLst>
          </p:cNvPr>
          <p:cNvSpPr txBox="1"/>
          <p:nvPr/>
        </p:nvSpPr>
        <p:spPr>
          <a:xfrm>
            <a:off x="6419348" y="3366335"/>
            <a:ext cx="13410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Insights: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9D22-87A2-C70E-4A8C-34D1ADA775DC}"/>
              </a:ext>
            </a:extLst>
          </p:cNvPr>
          <p:cNvSpPr txBox="1"/>
          <p:nvPr/>
        </p:nvSpPr>
        <p:spPr>
          <a:xfrm>
            <a:off x="6291513" y="3997993"/>
            <a:ext cx="36220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Every division has a product with </a:t>
            </a:r>
            <a:r>
              <a:rPr lang="en-US" b="1" dirty="0">
                <a:cs typeface="Calibri"/>
              </a:rPr>
              <a:t>different variants</a:t>
            </a:r>
            <a:r>
              <a:rPr lang="en-US" dirty="0">
                <a:cs typeface="Calibri"/>
              </a:rPr>
              <a:t> that appears</a:t>
            </a:r>
            <a:r>
              <a:rPr lang="en-US" b="1" dirty="0">
                <a:cs typeface="Calibri"/>
              </a:rPr>
              <a:t> twice</a:t>
            </a:r>
            <a:r>
              <a:rPr lang="en-US" dirty="0">
                <a:cs typeface="Calibri"/>
              </a:rPr>
              <a:t> in the top three products by division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40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538EBC2-0B11-4732-8715-799409C4A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E823B-DC98-2C4D-BCDC-152A6A7EA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Handshake">
            <a:extLst>
              <a:ext uri="{FF2B5EF4-FFF2-40B4-BE49-F238E27FC236}">
                <a16:creationId xmlns:a16="http://schemas.microsoft.com/office/drawing/2014/main" id="{10FBAD56-B630-B717-5335-EE09600EF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9437" y="2364538"/>
            <a:ext cx="3948572" cy="3948572"/>
          </a:xfrm>
          <a:prstGeom prst="rect">
            <a:avLst/>
          </a:prstGeom>
        </p:spPr>
      </p:pic>
      <p:sp>
        <p:nvSpPr>
          <p:cNvPr id="54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0AA22-A2E1-04F4-6AF0-A01BDB012DBF}"/>
              </a:ext>
            </a:extLst>
          </p:cNvPr>
          <p:cNvSpPr txBox="1"/>
          <p:nvPr/>
        </p:nvSpPr>
        <p:spPr>
          <a:xfrm>
            <a:off x="8988592" y="5409197"/>
            <a:ext cx="34716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028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94D74-B5EA-BBCD-202E-E3E68546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  <a:ea typeface="+mj-lt"/>
                <a:cs typeface="+mj-lt"/>
              </a:rPr>
              <a:t>Atliq</a:t>
            </a:r>
            <a: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  <a:t> Exclusive across all the markets in APAC region</a:t>
            </a:r>
            <a:endParaRPr lang="en-US" sz="3200" dirty="0">
              <a:ea typeface="Calibri Light"/>
              <a:cs typeface="Calibri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F012C0-BCB1-3E2D-DD37-3BA2748C3C8A}"/>
              </a:ext>
            </a:extLst>
          </p:cNvPr>
          <p:cNvSpPr txBox="1"/>
          <p:nvPr/>
        </p:nvSpPr>
        <p:spPr>
          <a:xfrm>
            <a:off x="6053762" y="600936"/>
            <a:ext cx="57570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Calibri"/>
                <a:cs typeface="Calibri"/>
              </a:rPr>
              <a:t>Question 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CACBD-4CED-C513-3C9A-0DBED761D4CB}"/>
              </a:ext>
            </a:extLst>
          </p:cNvPr>
          <p:cNvSpPr txBox="1"/>
          <p:nvPr/>
        </p:nvSpPr>
        <p:spPr>
          <a:xfrm>
            <a:off x="6052037" y="1307122"/>
            <a:ext cx="575896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Provide the list of markets in which customer "</a:t>
            </a:r>
            <a:r>
              <a:rPr lang="en-US" sz="2000" err="1">
                <a:ea typeface="+mn-lt"/>
                <a:cs typeface="+mn-lt"/>
              </a:rPr>
              <a:t>Atliq</a:t>
            </a:r>
            <a:r>
              <a:rPr lang="en-US" sz="2000" dirty="0">
                <a:ea typeface="+mn-lt"/>
                <a:cs typeface="+mn-lt"/>
              </a:rPr>
              <a:t> Exclusive" operates its business in the APAC region.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3C9CD-F1B4-E9E5-013D-60297298FCA3}"/>
              </a:ext>
            </a:extLst>
          </p:cNvPr>
          <p:cNvSpPr txBox="1"/>
          <p:nvPr/>
        </p:nvSpPr>
        <p:spPr>
          <a:xfrm>
            <a:off x="6177642" y="2468335"/>
            <a:ext cx="13607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Calibri"/>
                <a:cs typeface="Calibri"/>
              </a:rPr>
              <a:t>Output:</a:t>
            </a:r>
            <a:endParaRPr lang="en-US" sz="2400" b="1" dirty="0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256A7CF-342A-A617-D58C-2274FC36E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1120" y="3219123"/>
            <a:ext cx="1836083" cy="2438400"/>
          </a:xfrm>
        </p:spPr>
      </p:pic>
    </p:spTree>
    <p:extLst>
      <p:ext uri="{BB962C8B-B14F-4D97-AF65-F5344CB8AC3E}">
        <p14:creationId xmlns:p14="http://schemas.microsoft.com/office/powerpoint/2010/main" val="175729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7089CA-A3C1-4D68-0D65-282EA90E1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49E02-2D64-0F4B-958A-9BAEB47D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6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/>
              <a:t>Conversion of output into visual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50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Content Placeholder 20" descr="A screenshot of a computer&#10;&#10;Description automatically generated">
            <a:extLst>
              <a:ext uri="{FF2B5EF4-FFF2-40B4-BE49-F238E27FC236}">
                <a16:creationId xmlns:a16="http://schemas.microsoft.com/office/drawing/2014/main" id="{72689C07-7057-9970-6E73-FBF2302827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72974" y="165871"/>
            <a:ext cx="1480395" cy="2353922"/>
          </a:xfrm>
          <a:prstGeom prst="rect">
            <a:avLst/>
          </a:prstGeom>
        </p:spPr>
      </p:pic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E2F551C6-EAB8-A328-D281-0B8CCAE60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8823" y="3799711"/>
            <a:ext cx="5344536" cy="885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In APAC region our </a:t>
            </a:r>
            <a:r>
              <a:rPr lang="en-US" sz="2000" dirty="0" err="1">
                <a:cs typeface="Calibri"/>
              </a:rPr>
              <a:t>Atliq</a:t>
            </a:r>
            <a:r>
              <a:rPr lang="en-US" sz="2000" dirty="0">
                <a:cs typeface="Calibri"/>
              </a:rPr>
              <a:t> exclusive store has established its presence</a:t>
            </a:r>
            <a:r>
              <a:rPr lang="en-US" sz="2000" b="1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in</a:t>
            </a:r>
            <a:r>
              <a:rPr lang="en-US" sz="2000" b="1" dirty="0">
                <a:cs typeface="Calibri"/>
              </a:rPr>
              <a:t> 8 major markets</a:t>
            </a:r>
            <a:endParaRPr lang="en-US" sz="2000" b="1" dirty="0"/>
          </a:p>
        </p:txBody>
      </p:sp>
      <p:pic>
        <p:nvPicPr>
          <p:cNvPr id="9" name="Content Placeholder 8" descr="A map of the world">
            <a:extLst>
              <a:ext uri="{FF2B5EF4-FFF2-40B4-BE49-F238E27FC236}">
                <a16:creationId xmlns:a16="http://schemas.microsoft.com/office/drawing/2014/main" id="{12F1EA58-34E5-2A18-3B95-D54E74EE3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01" y="3800204"/>
            <a:ext cx="3604334" cy="2967362"/>
          </a:xfrm>
          <a:prstGeom prst="rect">
            <a:avLst/>
          </a:prstGeom>
        </p:spPr>
      </p:pic>
      <p:sp>
        <p:nvSpPr>
          <p:cNvPr id="5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895BF08-6F57-F988-1D6F-18E30C6B707A}"/>
              </a:ext>
            </a:extLst>
          </p:cNvPr>
          <p:cNvSpPr txBox="1"/>
          <p:nvPr/>
        </p:nvSpPr>
        <p:spPr>
          <a:xfrm>
            <a:off x="6097767" y="3025588"/>
            <a:ext cx="36839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cs typeface="Calibri"/>
              </a:rPr>
              <a:t>Insights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4293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91DF66-E262-E21A-7EE1-740DFF10C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09540-8FBD-F721-1867-336F1374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86408-87FB-11B7-BD6B-59EB35FEA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75609-EABC-35AD-F1E0-DED371A1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  <a:t>unique product increase in 2021 vs. 2020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A6644B-5C0A-D1B3-94DB-118F8BDD3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E01E2BA8-BAB6-0034-223D-AE4C60987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6B8569F3-8FA2-B39B-72FB-2F62922F2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E73DCE4A-7AC5-CC6F-5F0D-851720A82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ACB8D7-FD73-8369-AF1A-E753962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08AB7CA-6141-79BC-07D2-57829BFB3645}"/>
              </a:ext>
            </a:extLst>
          </p:cNvPr>
          <p:cNvSpPr txBox="1"/>
          <p:nvPr/>
        </p:nvSpPr>
        <p:spPr>
          <a:xfrm>
            <a:off x="6088473" y="382195"/>
            <a:ext cx="57570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Calibri"/>
                <a:cs typeface="Calibri"/>
              </a:rPr>
              <a:t>Question 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8B1DC-5F12-D2F9-3625-282774FF9B52}"/>
              </a:ext>
            </a:extLst>
          </p:cNvPr>
          <p:cNvSpPr txBox="1"/>
          <p:nvPr/>
        </p:nvSpPr>
        <p:spPr>
          <a:xfrm>
            <a:off x="5981794" y="1126995"/>
            <a:ext cx="578771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What is the percentage of unique product increase in 2021 vs. 2020? The final output contains these fields,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unique_products_2020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unique_products_2021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percentage_chg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0201D-82A0-5814-4B75-1E72BF020603}"/>
              </a:ext>
            </a:extLst>
          </p:cNvPr>
          <p:cNvSpPr txBox="1"/>
          <p:nvPr/>
        </p:nvSpPr>
        <p:spPr>
          <a:xfrm>
            <a:off x="6407064" y="3256009"/>
            <a:ext cx="13607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Calibri"/>
                <a:cs typeface="Calibri"/>
              </a:rPr>
              <a:t>Output:</a:t>
            </a:r>
            <a:endParaRPr lang="en-US" sz="2400" b="1" dirty="0"/>
          </a:p>
        </p:txBody>
      </p:sp>
      <p:pic>
        <p:nvPicPr>
          <p:cNvPr id="9" name="Content Placeholder 8" descr="A close up of a number&#10;&#10;Description automatically generated">
            <a:extLst>
              <a:ext uri="{FF2B5EF4-FFF2-40B4-BE49-F238E27FC236}">
                <a16:creationId xmlns:a16="http://schemas.microsoft.com/office/drawing/2014/main" id="{0517D270-38B3-0A7E-CC95-B575A3421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1236" y="4001179"/>
            <a:ext cx="4407354" cy="638175"/>
          </a:xfrm>
        </p:spPr>
      </p:pic>
    </p:spTree>
    <p:extLst>
      <p:ext uri="{BB962C8B-B14F-4D97-AF65-F5344CB8AC3E}">
        <p14:creationId xmlns:p14="http://schemas.microsoft.com/office/powerpoint/2010/main" val="382198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060F47-B86A-876F-76F6-7E22D1AED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3181316-2C48-43FE-8F3F-7CB048B2A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0835A-D981-ED66-A117-8B26AB8A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6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/>
              <a:t>Conversion of output into visual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8A58FB6-EF31-EC91-60A5-1232A5114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50" name="Graphic 11">
              <a:extLst>
                <a:ext uri="{FF2B5EF4-FFF2-40B4-BE49-F238E27FC236}">
                  <a16:creationId xmlns:a16="http://schemas.microsoft.com/office/drawing/2014/main" id="{651409C0-5D25-A8C8-3398-245D16992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2">
              <a:extLst>
                <a:ext uri="{FF2B5EF4-FFF2-40B4-BE49-F238E27FC236}">
                  <a16:creationId xmlns:a16="http://schemas.microsoft.com/office/drawing/2014/main" id="{E849F2B1-D002-27A7-473A-7EAF47D18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42C37E7-031F-8F82-386F-EF3038E41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A224BE2-A37C-5933-983C-5DDB96BAE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07F4DFFD-0FF0-2FCC-1F11-59F6215FC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8823" y="3799711"/>
            <a:ext cx="5344536" cy="88578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The </a:t>
            </a:r>
            <a:r>
              <a:rPr lang="en-US" sz="2000" b="1" dirty="0">
                <a:solidFill>
                  <a:srgbClr val="374151"/>
                </a:solidFill>
                <a:ea typeface="+mn-lt"/>
                <a:cs typeface="+mn-lt"/>
              </a:rPr>
              <a:t>36%</a:t>
            </a: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 increase in unique products from 2020 - </a:t>
            </a:r>
            <a:r>
              <a:rPr lang="en-US" sz="2000" b="1" dirty="0">
                <a:solidFill>
                  <a:srgbClr val="374151"/>
                </a:solidFill>
                <a:ea typeface="+mn-lt"/>
                <a:cs typeface="+mn-lt"/>
              </a:rPr>
              <a:t>245 </a:t>
            </a: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to 2021- </a:t>
            </a:r>
            <a:r>
              <a:rPr lang="en-US" sz="2000" b="1" dirty="0">
                <a:solidFill>
                  <a:srgbClr val="374151"/>
                </a:solidFill>
                <a:ea typeface="+mn-lt"/>
                <a:cs typeface="+mn-lt"/>
              </a:rPr>
              <a:t>334</a:t>
            </a: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 is a positive sign, signaling not only business growth but also a proactive response to market demands and a commitment to innovation.</a:t>
            </a:r>
            <a:endParaRPr lang="en-US" sz="2000" dirty="0"/>
          </a:p>
        </p:txBody>
      </p:sp>
      <p:sp>
        <p:nvSpPr>
          <p:cNvPr id="57" name="Graphic 10">
            <a:extLst>
              <a:ext uri="{FF2B5EF4-FFF2-40B4-BE49-F238E27FC236}">
                <a16:creationId xmlns:a16="http://schemas.microsoft.com/office/drawing/2014/main" id="{B905E3B8-7239-11C0-12CD-ACCDEA24A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9BD0133-FC21-6877-1526-838EAEA6A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898E57D-2181-8A17-918A-F34AD8C6BAB8}"/>
              </a:ext>
            </a:extLst>
          </p:cNvPr>
          <p:cNvSpPr txBox="1"/>
          <p:nvPr/>
        </p:nvSpPr>
        <p:spPr>
          <a:xfrm>
            <a:off x="6097767" y="3025588"/>
            <a:ext cx="36839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cs typeface="Calibri"/>
              </a:rPr>
              <a:t>Insights</a:t>
            </a:r>
            <a:endParaRPr lang="en-US" sz="2400" b="1" dirty="0"/>
          </a:p>
        </p:txBody>
      </p:sp>
      <p:pic>
        <p:nvPicPr>
          <p:cNvPr id="5" name="Content Placeholder 4" descr="A close up of a number&#10;&#10;Description automatically generated">
            <a:extLst>
              <a:ext uri="{FF2B5EF4-FFF2-40B4-BE49-F238E27FC236}">
                <a16:creationId xmlns:a16="http://schemas.microsoft.com/office/drawing/2014/main" id="{B170F14B-6E47-DF2F-816F-92721C1E93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64006" y="563869"/>
            <a:ext cx="4429125" cy="638175"/>
          </a:xfr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EB85767E-4B1E-AAE7-3F56-AA7BE57BF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06" y="3259016"/>
            <a:ext cx="3464095" cy="354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5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9F9C29-2CFF-92BE-D7A8-9A6C438AE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085A58-97B3-224E-55FD-164BD7C2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3EE20E-C882-C4E4-A497-8E605FD5B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52437-A458-57F2-767A-D76B04A8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  <a:t>unique product count for each segment</a:t>
            </a:r>
            <a:endParaRPr lang="en-US" sz="3200" dirty="0">
              <a:solidFill>
                <a:srgbClr val="FFFFFF"/>
              </a:solidFill>
              <a:cs typeface="Calibri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1267BB-7493-300A-4520-274DFA204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88E4CCF0-BDD8-0BE8-8CF9-E0B0FC35D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D2D5F0E1-FE3D-CF96-B5D2-6EBF79303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314B68C-AD38-1171-35BD-633597647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022AA3-3479-3EFF-B943-66AB92FEB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51D637-8427-FE4A-29D1-144B4B51AA72}"/>
              </a:ext>
            </a:extLst>
          </p:cNvPr>
          <p:cNvSpPr txBox="1"/>
          <p:nvPr/>
        </p:nvSpPr>
        <p:spPr>
          <a:xfrm>
            <a:off x="6088473" y="382195"/>
            <a:ext cx="57570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Calibri"/>
                <a:cs typeface="Calibri"/>
              </a:rPr>
              <a:t>Question 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C9448-22BE-0B6A-2760-37D160118CBE}"/>
              </a:ext>
            </a:extLst>
          </p:cNvPr>
          <p:cNvSpPr txBox="1"/>
          <p:nvPr/>
        </p:nvSpPr>
        <p:spPr>
          <a:xfrm>
            <a:off x="5981794" y="1126995"/>
            <a:ext cx="578771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Provide a report with all the unique product counts for each segment and sort them in descending order of product counts. The final output contains 2 fields,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segment</a:t>
            </a:r>
            <a:endParaRPr lang="en-US" dirty="0"/>
          </a:p>
          <a:p>
            <a:r>
              <a:rPr lang="en-US" sz="2000" dirty="0" err="1">
                <a:ea typeface="+mn-lt"/>
                <a:cs typeface="+mn-lt"/>
              </a:rPr>
              <a:t>product_count</a:t>
            </a:r>
            <a:endParaRPr lang="en-US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665F3-A249-4105-6FE5-6D99D2E133A5}"/>
              </a:ext>
            </a:extLst>
          </p:cNvPr>
          <p:cNvSpPr txBox="1"/>
          <p:nvPr/>
        </p:nvSpPr>
        <p:spPr>
          <a:xfrm>
            <a:off x="6407064" y="3256009"/>
            <a:ext cx="13607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Calibri"/>
                <a:cs typeface="Calibri"/>
              </a:rPr>
              <a:t>Output:</a:t>
            </a:r>
            <a:endParaRPr lang="en-US" sz="2400" b="1" dirty="0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0BA3D33-DEB0-9F40-AD7F-2860313B9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4892" y="4097353"/>
            <a:ext cx="2047875" cy="1590675"/>
          </a:xfrm>
        </p:spPr>
      </p:pic>
    </p:spTree>
    <p:extLst>
      <p:ext uri="{BB962C8B-B14F-4D97-AF65-F5344CB8AC3E}">
        <p14:creationId xmlns:p14="http://schemas.microsoft.com/office/powerpoint/2010/main" val="206388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E4DF8D-7A27-75B8-9A05-337D7A9D7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20B1A3E-9272-A41C-D990-537B36AC1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4EB6B-F14A-F398-ADEE-6B512BCE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6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/>
              <a:t>Conversion of output into visual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ED8B057-AE19-2F2B-295D-97F34B6FB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50" name="Graphic 11">
              <a:extLst>
                <a:ext uri="{FF2B5EF4-FFF2-40B4-BE49-F238E27FC236}">
                  <a16:creationId xmlns:a16="http://schemas.microsoft.com/office/drawing/2014/main" id="{2D2569EB-F4AB-F290-7D9B-D2BAB50B0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2">
              <a:extLst>
                <a:ext uri="{FF2B5EF4-FFF2-40B4-BE49-F238E27FC236}">
                  <a16:creationId xmlns:a16="http://schemas.microsoft.com/office/drawing/2014/main" id="{7C34CB07-CD6E-5DAB-094F-83982F1D8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F9AA70C-69E0-877A-72AE-A6C998D72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AF77635-8D7A-78CE-92E2-ACC2BB909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D15419F6-9947-4C28-452D-1DA92BDF3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8823" y="3799711"/>
            <a:ext cx="5344536" cy="21167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rgbClr val="374151"/>
                </a:solidFill>
                <a:cs typeface="Calibri"/>
              </a:rPr>
              <a:t>From the visual we can observe that the </a:t>
            </a:r>
            <a:r>
              <a:rPr lang="en-US" sz="2000" b="1" dirty="0">
                <a:solidFill>
                  <a:srgbClr val="374151"/>
                </a:solidFill>
                <a:cs typeface="Calibri"/>
              </a:rPr>
              <a:t>top 3</a:t>
            </a:r>
            <a:r>
              <a:rPr lang="en-US" sz="2000" dirty="0">
                <a:solidFill>
                  <a:srgbClr val="374151"/>
                </a:solidFill>
                <a:cs typeface="Calibri"/>
              </a:rPr>
              <a:t> products count by segment are </a:t>
            </a:r>
            <a:r>
              <a:rPr lang="en-US" sz="2000" b="1" dirty="0">
                <a:solidFill>
                  <a:srgbClr val="374151"/>
                </a:solidFill>
                <a:cs typeface="Calibri"/>
              </a:rPr>
              <a:t>notebook</a:t>
            </a:r>
            <a:r>
              <a:rPr lang="en-US" sz="2000" dirty="0">
                <a:solidFill>
                  <a:srgbClr val="374151"/>
                </a:solidFill>
                <a:cs typeface="Calibri"/>
              </a:rPr>
              <a:t>, </a:t>
            </a:r>
            <a:r>
              <a:rPr lang="en-US" sz="2000" b="1" dirty="0">
                <a:solidFill>
                  <a:srgbClr val="374151"/>
                </a:solidFill>
                <a:cs typeface="Calibri"/>
              </a:rPr>
              <a:t>Accessories, peripherals </a:t>
            </a:r>
            <a:r>
              <a:rPr lang="en-US" sz="2000" dirty="0">
                <a:solidFill>
                  <a:srgbClr val="374151"/>
                </a:solidFill>
                <a:cs typeface="Calibri"/>
              </a:rPr>
              <a:t>with an average of </a:t>
            </a:r>
            <a:r>
              <a:rPr lang="en-US" sz="2000" b="1" dirty="0">
                <a:solidFill>
                  <a:srgbClr val="374151"/>
                </a:solidFill>
                <a:cs typeface="Calibri"/>
              </a:rPr>
              <a:t>110</a:t>
            </a:r>
            <a:r>
              <a:rPr lang="en-US" sz="2000" dirty="0">
                <a:solidFill>
                  <a:srgbClr val="374151"/>
                </a:solidFill>
                <a:cs typeface="Calibri"/>
              </a:rPr>
              <a:t> products each segment.</a:t>
            </a:r>
          </a:p>
          <a:p>
            <a:r>
              <a:rPr lang="en-US" sz="2000" dirty="0">
                <a:solidFill>
                  <a:srgbClr val="374151"/>
                </a:solidFill>
                <a:cs typeface="Calibri"/>
              </a:rPr>
              <a:t>But we need focus on </a:t>
            </a:r>
            <a:r>
              <a:rPr lang="en-US" sz="2000" b="1" dirty="0">
                <a:solidFill>
                  <a:srgbClr val="374151"/>
                </a:solidFill>
                <a:cs typeface="Calibri"/>
              </a:rPr>
              <a:t>desktop, storage,</a:t>
            </a:r>
            <a:r>
              <a:rPr lang="en-US" sz="2000" dirty="0">
                <a:solidFill>
                  <a:srgbClr val="374151"/>
                </a:solidFill>
                <a:cs typeface="Calibri"/>
              </a:rPr>
              <a:t> </a:t>
            </a:r>
            <a:r>
              <a:rPr lang="en-US" sz="2000" b="1" dirty="0">
                <a:solidFill>
                  <a:srgbClr val="374151"/>
                </a:solidFill>
                <a:cs typeface="Calibri"/>
              </a:rPr>
              <a:t>networking</a:t>
            </a:r>
            <a:r>
              <a:rPr lang="en-US" sz="2000" dirty="0">
                <a:solidFill>
                  <a:srgbClr val="374151"/>
                </a:solidFill>
                <a:cs typeface="Calibri"/>
              </a:rPr>
              <a:t> segment product counts as they were just average of</a:t>
            </a:r>
            <a:r>
              <a:rPr lang="en-US" sz="2000" b="1" dirty="0">
                <a:solidFill>
                  <a:srgbClr val="374151"/>
                </a:solidFill>
                <a:cs typeface="Calibri"/>
              </a:rPr>
              <a:t> 23</a:t>
            </a:r>
            <a:r>
              <a:rPr lang="en-US" sz="2000" dirty="0">
                <a:solidFill>
                  <a:srgbClr val="374151"/>
                </a:solidFill>
                <a:cs typeface="Calibri"/>
              </a:rPr>
              <a:t> products per segment</a:t>
            </a:r>
          </a:p>
          <a:p>
            <a:endParaRPr lang="en-US" sz="2000" dirty="0">
              <a:solidFill>
                <a:srgbClr val="374151"/>
              </a:solidFill>
              <a:cs typeface="Calibri"/>
            </a:endParaRPr>
          </a:p>
        </p:txBody>
      </p:sp>
      <p:sp>
        <p:nvSpPr>
          <p:cNvPr id="57" name="Graphic 10">
            <a:extLst>
              <a:ext uri="{FF2B5EF4-FFF2-40B4-BE49-F238E27FC236}">
                <a16:creationId xmlns:a16="http://schemas.microsoft.com/office/drawing/2014/main" id="{F353A970-EDD5-1FC5-A2CA-F2B89F0A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D667945-DB73-B072-D467-537644A2D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D0D04F-9F3A-1639-3CCF-F022A74CE5D2}"/>
              </a:ext>
            </a:extLst>
          </p:cNvPr>
          <p:cNvSpPr txBox="1"/>
          <p:nvPr/>
        </p:nvSpPr>
        <p:spPr>
          <a:xfrm>
            <a:off x="6097767" y="3025588"/>
            <a:ext cx="36839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cs typeface="Calibri"/>
              </a:rPr>
              <a:t>Insights</a:t>
            </a:r>
            <a:endParaRPr lang="en-US" sz="2400" b="1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886C2480-5565-FD27-01D6-5259AFDC70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37400" y="368972"/>
            <a:ext cx="2047875" cy="159067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FAF90F-099A-3917-0991-147201159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63" y="3915142"/>
            <a:ext cx="48863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9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E2B9FE-C439-2BD1-1948-E1610AB1E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9CA098-D1A8-2676-B921-BFBA56679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7949F0-F173-4A3F-F9C1-30E10E941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41537-AC49-CB47-BC06-C4F22628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cs typeface="Calibri Light"/>
              </a:rPr>
              <a:t>Which segment has highest </a:t>
            </a:r>
            <a: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  <a:t>increase in unique products in 2021 vs 2020? </a:t>
            </a:r>
            <a:endParaRPr lang="en-US" sz="3200" dirty="0">
              <a:solidFill>
                <a:srgbClr val="FFFFFF"/>
              </a:solidFill>
              <a:cs typeface="Calibri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B042E6-405C-290B-72D2-6CCDF5C45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C37FEC1E-C32E-A1F5-BA48-698BB2D95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68416035-EDDB-C5F6-478F-004D11796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E09535B6-F50E-3979-C056-6076AB1ED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7AFF54-B10C-3C20-CF16-7C1712A1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F4B849-775F-2946-51BE-E8F1F7CB83BB}"/>
              </a:ext>
            </a:extLst>
          </p:cNvPr>
          <p:cNvSpPr txBox="1"/>
          <p:nvPr/>
        </p:nvSpPr>
        <p:spPr>
          <a:xfrm>
            <a:off x="6088473" y="382195"/>
            <a:ext cx="57570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Calibri"/>
                <a:cs typeface="Calibri"/>
              </a:rPr>
              <a:t>Question 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D80E3-D3F2-5363-0E41-FF1973FA9038}"/>
              </a:ext>
            </a:extLst>
          </p:cNvPr>
          <p:cNvSpPr txBox="1"/>
          <p:nvPr/>
        </p:nvSpPr>
        <p:spPr>
          <a:xfrm>
            <a:off x="5953039" y="997599"/>
            <a:ext cx="578771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Follow-up: Which segment had the most increase in unique products in 2021 vs 2020? The final output contains these fields,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segment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product_count_2020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product_count_2021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difference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D4877-CE76-BBF0-E5BA-F0622C2A1DA5}"/>
              </a:ext>
            </a:extLst>
          </p:cNvPr>
          <p:cNvSpPr txBox="1"/>
          <p:nvPr/>
        </p:nvSpPr>
        <p:spPr>
          <a:xfrm>
            <a:off x="6407064" y="3256009"/>
            <a:ext cx="13607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Calibri"/>
                <a:cs typeface="Calibri"/>
              </a:rPr>
              <a:t>Output:</a:t>
            </a:r>
            <a:endParaRPr lang="en-US" sz="2400" b="1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4D3673CE-76E4-09AA-6E4E-390F379C3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06" y="3955867"/>
            <a:ext cx="4886325" cy="1638300"/>
          </a:xfrm>
        </p:spPr>
      </p:pic>
    </p:spTree>
    <p:extLst>
      <p:ext uri="{BB962C8B-B14F-4D97-AF65-F5344CB8AC3E}">
        <p14:creationId xmlns:p14="http://schemas.microsoft.com/office/powerpoint/2010/main" val="125591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Consumer goods  Ad_Hoc Insights </vt:lpstr>
      <vt:lpstr>About company </vt:lpstr>
      <vt:lpstr>Atliq Exclusive across all the markets in APAC region</vt:lpstr>
      <vt:lpstr>Conversion of output into visual</vt:lpstr>
      <vt:lpstr>unique product increase in 2021 vs. 2020</vt:lpstr>
      <vt:lpstr>Conversion of output into visual</vt:lpstr>
      <vt:lpstr>unique product count for each segment</vt:lpstr>
      <vt:lpstr>Conversion of output into visual</vt:lpstr>
      <vt:lpstr>Which segment has highest increase in unique products in 2021 vs 2020? </vt:lpstr>
      <vt:lpstr>Conversion of output into visual</vt:lpstr>
      <vt:lpstr>Question: Get the products that have the highest and lowest manufacturing costs. The final output should contain these fields, product_code,  product,   manufacturing_cost</vt:lpstr>
      <vt:lpstr>top 5 customers who received an average high pre_invoice_discount_pct for the fiscal year 2021 and in the Indian market.</vt:lpstr>
      <vt:lpstr>Conversion of output into visual</vt:lpstr>
      <vt:lpstr>Monthly wise gross sales amount for customer Atliq Exclusive</vt:lpstr>
      <vt:lpstr>PowerPoint Presentation</vt:lpstr>
      <vt:lpstr>Highest  sold quality quarterly wise</vt:lpstr>
      <vt:lpstr>Conversion of output into visual</vt:lpstr>
      <vt:lpstr>Highest gross sales price and percentage for channels in fiscal year 2021</vt:lpstr>
      <vt:lpstr>Conversion of output into visual</vt:lpstr>
      <vt:lpstr>Top 3 products in each division for  fiscal year 2021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817</cp:revision>
  <dcterms:created xsi:type="dcterms:W3CDTF">2023-12-18T13:20:18Z</dcterms:created>
  <dcterms:modified xsi:type="dcterms:W3CDTF">2023-12-19T12:16:29Z</dcterms:modified>
</cp:coreProperties>
</file>