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5513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24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50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3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44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19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88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882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03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41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36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24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8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6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06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41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38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8/7/2018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45884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943677"/>
              </p:ext>
            </p:extLst>
          </p:nvPr>
        </p:nvGraphicFramePr>
        <p:xfrm>
          <a:off x="511627" y="97969"/>
          <a:ext cx="10907487" cy="6579162"/>
        </p:xfrm>
        <a:graphic>
          <a:graphicData uri="http://schemas.openxmlformats.org/drawingml/2006/table">
            <a:tbl>
              <a:tblPr>
                <a:tableStyleId>{BDBED569-4797-4DF1-A0F4-6AAB3CD982D8}</a:tableStyleId>
              </a:tblPr>
              <a:tblGrid>
                <a:gridCol w="5453743">
                  <a:extLst>
                    <a:ext uri="{9D8B030D-6E8A-4147-A177-3AD203B41FA5}">
                      <a16:colId xmlns:a16="http://schemas.microsoft.com/office/drawing/2014/main" val="20000"/>
                    </a:ext>
                  </a:extLst>
                </a:gridCol>
                <a:gridCol w="5453744">
                  <a:extLst>
                    <a:ext uri="{9D8B030D-6E8A-4147-A177-3AD203B41FA5}">
                      <a16:colId xmlns:a16="http://schemas.microsoft.com/office/drawing/2014/main" val="20001"/>
                    </a:ext>
                  </a:extLst>
                </a:gridCol>
              </a:tblGrid>
              <a:tr h="315321">
                <a:tc>
                  <a:txBody>
                    <a:bodyPr/>
                    <a:lstStyle/>
                    <a:p>
                      <a:pPr algn="ctr">
                        <a:lnSpc>
                          <a:spcPct val="100000"/>
                        </a:lnSpc>
                      </a:pPr>
                      <a:r>
                        <a:rPr lang="en-IN" sz="1600" dirty="0" smtClean="0">
                          <a:effectLst>
                            <a:outerShdw blurRad="38100" dist="38100" dir="2700000" algn="tl">
                              <a:srgbClr val="000000">
                                <a:alpha val="43137"/>
                              </a:srgbClr>
                            </a:outerShdw>
                          </a:effectLst>
                          <a:latin typeface="Forte" panose="03060902040502070203" pitchFamily="66" charset="0"/>
                        </a:rPr>
                        <a:t>ASP.NET MVC</a:t>
                      </a:r>
                      <a:endParaRPr lang="en-IN" sz="1600" dirty="0">
                        <a:effectLst>
                          <a:outerShdw blurRad="38100" dist="38100" dir="2700000" algn="tl">
                            <a:srgbClr val="000000">
                              <a:alpha val="43137"/>
                            </a:srgbClr>
                          </a:outerShdw>
                        </a:effectLst>
                        <a:latin typeface="Forte" panose="03060902040502070203" pitchFamily="66" charset="0"/>
                      </a:endParaRPr>
                    </a:p>
                  </a:txBody>
                  <a:tcPr marL="49995" marR="49995" marT="24998" marB="24998" anchor="ctr"/>
                </a:tc>
                <a:tc>
                  <a:txBody>
                    <a:bodyPr/>
                    <a:lstStyle/>
                    <a:p>
                      <a:pPr algn="ctr">
                        <a:lnSpc>
                          <a:spcPct val="100000"/>
                        </a:lnSpc>
                      </a:pPr>
                      <a:r>
                        <a:rPr lang="en-IN" sz="1600" dirty="0" smtClean="0">
                          <a:effectLst>
                            <a:outerShdw blurRad="38100" dist="38100" dir="2700000" algn="tl">
                              <a:srgbClr val="000000">
                                <a:alpha val="43137"/>
                              </a:srgbClr>
                            </a:outerShdw>
                          </a:effectLst>
                          <a:latin typeface="Forte" panose="03060902040502070203" pitchFamily="66" charset="0"/>
                        </a:rPr>
                        <a:t>ASP.NET WEB FORMS</a:t>
                      </a:r>
                      <a:endParaRPr lang="en-IN" sz="1600" dirty="0">
                        <a:effectLst>
                          <a:outerShdw blurRad="38100" dist="38100" dir="2700000" algn="tl">
                            <a:srgbClr val="000000">
                              <a:alpha val="43137"/>
                            </a:srgbClr>
                          </a:outerShdw>
                        </a:effectLst>
                        <a:latin typeface="Forte" panose="03060902040502070203" pitchFamily="66" charset="0"/>
                      </a:endParaRPr>
                    </a:p>
                  </a:txBody>
                  <a:tcPr marL="49995" marR="49995" marT="24998" marB="24998" anchor="ctr"/>
                </a:tc>
                <a:extLst>
                  <a:ext uri="{0D108BD9-81ED-4DB2-BD59-A6C34878D82A}">
                    <a16:rowId xmlns:a16="http://schemas.microsoft.com/office/drawing/2014/main" val="10000"/>
                  </a:ext>
                </a:extLst>
              </a:tr>
              <a:tr h="757083">
                <a:tc>
                  <a:txBody>
                    <a:bodyPr/>
                    <a:lstStyle/>
                    <a:p>
                      <a:pPr>
                        <a:lnSpc>
                          <a:spcPct val="150000"/>
                        </a:lnSpc>
                      </a:pPr>
                      <a:r>
                        <a:rPr lang="en-IN" sz="1600" dirty="0">
                          <a:effectLst/>
                          <a:latin typeface="Arial Narrow" panose="020B0606020202030204" pitchFamily="34" charset="0"/>
                          <a:cs typeface="Myanmar Text" panose="020B0502040204020203" pitchFamily="34" charset="0"/>
                        </a:rPr>
                        <a:t>View and logic are separate, it has separation of concerns theory. MVC 3 onwards has .</a:t>
                      </a:r>
                      <a:r>
                        <a:rPr lang="en-IN" sz="1600" dirty="0" err="1">
                          <a:effectLst/>
                          <a:latin typeface="Arial Narrow" panose="020B0606020202030204" pitchFamily="34" charset="0"/>
                          <a:cs typeface="Myanmar Text" panose="020B0502040204020203" pitchFamily="34" charset="0"/>
                        </a:rPr>
                        <a:t>aspx</a:t>
                      </a:r>
                      <a:r>
                        <a:rPr lang="en-IN" sz="1600" dirty="0">
                          <a:effectLst/>
                          <a:latin typeface="Arial Narrow" panose="020B0606020202030204" pitchFamily="34" charset="0"/>
                          <a:cs typeface="Myanmar Text" panose="020B0502040204020203" pitchFamily="34" charset="0"/>
                        </a:rPr>
                        <a:t> page as .</a:t>
                      </a:r>
                      <a:r>
                        <a:rPr lang="en-IN" sz="1600" dirty="0" err="1">
                          <a:effectLst/>
                          <a:latin typeface="Arial Narrow" panose="020B0606020202030204" pitchFamily="34" charset="0"/>
                          <a:cs typeface="Myanmar Text" panose="020B0502040204020203" pitchFamily="34" charset="0"/>
                        </a:rPr>
                        <a:t>cshtml</a:t>
                      </a:r>
                      <a:r>
                        <a:rPr lang="en-IN" sz="1600" dirty="0">
                          <a:effectLst/>
                          <a:latin typeface="Arial Narrow" panose="020B0606020202030204" pitchFamily="34" charset="0"/>
                          <a:cs typeface="Myanmar Text" panose="020B0502040204020203" pitchFamily="34" charset="0"/>
                        </a:rPr>
                        <a:t>.</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No separation of concerns; Views are tightly coupled with logic (.</a:t>
                      </a:r>
                      <a:r>
                        <a:rPr lang="en-IN" sz="1600" dirty="0" err="1">
                          <a:effectLst/>
                          <a:latin typeface="Arial Narrow" panose="020B0606020202030204" pitchFamily="34" charset="0"/>
                          <a:cs typeface="Myanmar Text" panose="020B0502040204020203" pitchFamily="34" charset="0"/>
                        </a:rPr>
                        <a:t>aspx.cs</a:t>
                      </a:r>
                      <a:r>
                        <a:rPr lang="en-IN" sz="1600" dirty="0">
                          <a:effectLst/>
                          <a:latin typeface="Arial Narrow" panose="020B0606020202030204" pitchFamily="34" charset="0"/>
                          <a:cs typeface="Myanmar Text" panose="020B0502040204020203" pitchFamily="34" charset="0"/>
                        </a:rPr>
                        <a:t> /.</a:t>
                      </a:r>
                      <a:r>
                        <a:rPr lang="en-IN" sz="1600" dirty="0" err="1">
                          <a:effectLst/>
                          <a:latin typeface="Arial Narrow" panose="020B0606020202030204" pitchFamily="34" charset="0"/>
                          <a:cs typeface="Myanmar Text" panose="020B0502040204020203" pitchFamily="34" charset="0"/>
                        </a:rPr>
                        <a:t>vb</a:t>
                      </a:r>
                      <a:r>
                        <a:rPr lang="en-IN" sz="1600" dirty="0">
                          <a:effectLst/>
                          <a:latin typeface="Arial Narrow" panose="020B0606020202030204" pitchFamily="34" charset="0"/>
                          <a:cs typeface="Myanmar Text" panose="020B0502040204020203" pitchFamily="34" charset="0"/>
                        </a:rPr>
                        <a:t> file).</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1"/>
                  </a:ext>
                </a:extLst>
              </a:tr>
              <a:tr h="730750">
                <a:tc>
                  <a:txBody>
                    <a:bodyPr/>
                    <a:lstStyle/>
                    <a:p>
                      <a:pPr>
                        <a:lnSpc>
                          <a:spcPct val="150000"/>
                        </a:lnSpc>
                      </a:pPr>
                      <a:r>
                        <a:rPr lang="en-IN" sz="1600" dirty="0">
                          <a:effectLst/>
                          <a:latin typeface="Arial Narrow" panose="020B0606020202030204" pitchFamily="34" charset="0"/>
                          <a:cs typeface="Myanmar Text" panose="020B0502040204020203" pitchFamily="34" charset="0"/>
                        </a:rPr>
                        <a:t>Introduced concept of routing for route based URL. Routing is declared in </a:t>
                      </a:r>
                      <a:r>
                        <a:rPr lang="en-IN" sz="1600" dirty="0" err="1">
                          <a:effectLst/>
                          <a:latin typeface="Arial Narrow" panose="020B0606020202030204" pitchFamily="34" charset="0"/>
                          <a:cs typeface="Myanmar Text" panose="020B0502040204020203" pitchFamily="34" charset="0"/>
                        </a:rPr>
                        <a:t>Global.asax</a:t>
                      </a:r>
                      <a:r>
                        <a:rPr lang="en-IN" sz="1600" dirty="0">
                          <a:effectLst/>
                          <a:latin typeface="Arial Narrow" panose="020B0606020202030204" pitchFamily="34" charset="0"/>
                          <a:cs typeface="Myanmar Text" panose="020B0502040204020203" pitchFamily="34" charset="0"/>
                        </a:rPr>
                        <a:t> for example.</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File-based routing .Redirection is based on pages.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2"/>
                  </a:ext>
                </a:extLst>
              </a:tr>
              <a:tr h="371345">
                <a:tc>
                  <a:txBody>
                    <a:bodyPr/>
                    <a:lstStyle/>
                    <a:p>
                      <a:pPr>
                        <a:lnSpc>
                          <a:spcPct val="150000"/>
                        </a:lnSpc>
                      </a:pPr>
                      <a:r>
                        <a:rPr lang="en-IN" sz="1600" dirty="0">
                          <a:effectLst/>
                          <a:latin typeface="Arial Narrow" panose="020B0606020202030204" pitchFamily="34" charset="0"/>
                          <a:cs typeface="Myanmar Text" panose="020B0502040204020203" pitchFamily="34" charset="0"/>
                        </a:rPr>
                        <a:t>Support Razor syntax as well as .</a:t>
                      </a:r>
                      <a:r>
                        <a:rPr lang="en-IN" sz="1600" dirty="0" err="1">
                          <a:effectLst/>
                          <a:latin typeface="Arial Narrow" panose="020B0606020202030204" pitchFamily="34" charset="0"/>
                          <a:cs typeface="Myanmar Text" panose="020B0502040204020203" pitchFamily="34" charset="0"/>
                        </a:rPr>
                        <a:t>aspx</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Support web forms syntax only.</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3"/>
                  </a:ext>
                </a:extLst>
              </a:tr>
              <a:tr h="1449562">
                <a:tc>
                  <a:txBody>
                    <a:bodyPr/>
                    <a:lstStyle/>
                    <a:p>
                      <a:pPr>
                        <a:lnSpc>
                          <a:spcPct val="150000"/>
                        </a:lnSpc>
                      </a:pPr>
                      <a:r>
                        <a:rPr lang="en-IN" sz="1600">
                          <a:effectLst/>
                          <a:latin typeface="Arial Narrow" panose="020B0606020202030204" pitchFamily="34" charset="0"/>
                          <a:cs typeface="Myanmar Text" panose="020B0502040204020203" pitchFamily="34" charset="0"/>
                        </a:rPr>
                        <a:t>State management handled via Tempdata, ViewBag, and View Data. Since the controller and view are not dependent and also since there is no view state concept in ASP.NET, MVC keeps the pages lightweight.</a:t>
                      </a:r>
                      <a:endParaRPr lang="en-IN" sz="160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State management handled via View State. Large </a:t>
                      </a:r>
                      <a:r>
                        <a:rPr lang="en-IN" sz="1600" dirty="0" err="1">
                          <a:effectLst/>
                          <a:latin typeface="Arial Narrow" panose="020B0606020202030204" pitchFamily="34" charset="0"/>
                          <a:cs typeface="Myanmar Text" panose="020B0502040204020203" pitchFamily="34" charset="0"/>
                        </a:rPr>
                        <a:t>viewstate</a:t>
                      </a:r>
                      <a:r>
                        <a:rPr lang="en-IN" sz="1600" dirty="0">
                          <a:effectLst/>
                          <a:latin typeface="Arial Narrow" panose="020B0606020202030204" pitchFamily="34" charset="0"/>
                          <a:cs typeface="Myanmar Text" panose="020B0502040204020203" pitchFamily="34" charset="0"/>
                        </a:rPr>
                        <a:t>, in other words increase in page size</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4"/>
                  </a:ext>
                </a:extLst>
              </a:tr>
              <a:tr h="371345">
                <a:tc>
                  <a:txBody>
                    <a:bodyPr/>
                    <a:lstStyle/>
                    <a:p>
                      <a:pPr>
                        <a:lnSpc>
                          <a:spcPct val="150000"/>
                        </a:lnSpc>
                      </a:pPr>
                      <a:r>
                        <a:rPr lang="en-IN" sz="1600">
                          <a:effectLst/>
                          <a:latin typeface="Arial Narrow" panose="020B0606020202030204" pitchFamily="34" charset="0"/>
                          <a:cs typeface="Myanmar Text" panose="020B0502040204020203" pitchFamily="34" charset="0"/>
                        </a:rPr>
                        <a:t>Partial Views</a:t>
                      </a:r>
                      <a:endParaRPr lang="en-IN" sz="160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User Controls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5"/>
                  </a:ext>
                </a:extLst>
              </a:tr>
              <a:tr h="371345">
                <a:tc>
                  <a:txBody>
                    <a:bodyPr/>
                    <a:lstStyle/>
                    <a:p>
                      <a:pPr>
                        <a:lnSpc>
                          <a:spcPct val="150000"/>
                        </a:lnSpc>
                      </a:pPr>
                      <a:r>
                        <a:rPr lang="en-IN" sz="1600">
                          <a:effectLst/>
                          <a:latin typeface="Arial Narrow" panose="020B0606020202030204" pitchFamily="34" charset="0"/>
                          <a:cs typeface="Myanmar Text" panose="020B0502040204020203" pitchFamily="34" charset="0"/>
                        </a:rPr>
                        <a:t>HTML Helpers</a:t>
                      </a:r>
                      <a:endParaRPr lang="en-IN" sz="160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Server Controls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6"/>
                  </a:ext>
                </a:extLst>
              </a:tr>
              <a:tr h="1090156">
                <a:tc>
                  <a:txBody>
                    <a:bodyPr/>
                    <a:lstStyle/>
                    <a:p>
                      <a:pPr>
                        <a:lnSpc>
                          <a:spcPct val="150000"/>
                        </a:lnSpc>
                      </a:pPr>
                      <a:r>
                        <a:rPr lang="en-IN" sz="1600" dirty="0">
                          <a:effectLst/>
                          <a:latin typeface="Arial Narrow" panose="020B0606020202030204" pitchFamily="34" charset="0"/>
                          <a:cs typeface="Myanmar Text" panose="020B0502040204020203" pitchFamily="34" charset="0"/>
                        </a:rPr>
                        <a:t>Multiple pages can have the same controller to satisfy their requirements. A controller may have multiple Actions (method name inside the controller class).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Each page has its own code, in other words direct dependency on code. For example </a:t>
                      </a:r>
                      <a:r>
                        <a:rPr lang="en-IN" sz="1600" dirty="0" smtClean="0">
                          <a:effectLst/>
                          <a:latin typeface="Arial Narrow" panose="020B0606020202030204" pitchFamily="34" charset="0"/>
                          <a:cs typeface="Myanmar Text" panose="020B0502040204020203" pitchFamily="34" charset="0"/>
                        </a:rPr>
                        <a:t>recipe.aspx </a:t>
                      </a:r>
                      <a:r>
                        <a:rPr lang="en-IN" sz="1600" dirty="0">
                          <a:effectLst/>
                          <a:latin typeface="Arial Narrow" panose="020B0606020202030204" pitchFamily="34" charset="0"/>
                          <a:cs typeface="Myanmar Text" panose="020B0502040204020203" pitchFamily="34" charset="0"/>
                        </a:rPr>
                        <a:t>is dependent on </a:t>
                      </a:r>
                      <a:r>
                        <a:rPr lang="en-IN" sz="1600" dirty="0" err="1" smtClean="0">
                          <a:effectLst/>
                          <a:latin typeface="Arial Narrow" panose="020B0606020202030204" pitchFamily="34" charset="0"/>
                          <a:cs typeface="Myanmar Text" panose="020B0502040204020203" pitchFamily="34" charset="0"/>
                        </a:rPr>
                        <a:t>recipe.aspx.cs</a:t>
                      </a:r>
                      <a:r>
                        <a:rPr lang="en-IN" sz="1600" dirty="0" smtClean="0">
                          <a:effectLst/>
                          <a:latin typeface="Arial Narrow" panose="020B0606020202030204" pitchFamily="34" charset="0"/>
                          <a:cs typeface="Myanmar Text" panose="020B0502040204020203" pitchFamily="34" charset="0"/>
                        </a:rPr>
                        <a:t> </a:t>
                      </a:r>
                      <a:r>
                        <a:rPr lang="en-IN" sz="1600" dirty="0">
                          <a:effectLst/>
                          <a:latin typeface="Arial Narrow" panose="020B0606020202030204" pitchFamily="34" charset="0"/>
                          <a:cs typeface="Myanmar Text" panose="020B0502040204020203" pitchFamily="34" charset="0"/>
                        </a:rPr>
                        <a:t>(code behind) file.</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7"/>
                  </a:ext>
                </a:extLst>
              </a:tr>
              <a:tr h="730750">
                <a:tc>
                  <a:txBody>
                    <a:bodyPr/>
                    <a:lstStyle/>
                    <a:p>
                      <a:pPr>
                        <a:lnSpc>
                          <a:spcPct val="150000"/>
                        </a:lnSpc>
                      </a:pPr>
                      <a:r>
                        <a:rPr lang="en-IN" sz="1600" dirty="0">
                          <a:effectLst/>
                          <a:latin typeface="Arial Narrow" panose="020B0606020202030204" pitchFamily="34" charset="0"/>
                          <a:cs typeface="Myanmar Text" panose="020B0502040204020203" pitchFamily="34" charset="0"/>
                        </a:rPr>
                        <a:t>Unit Testing is quite easier than </a:t>
                      </a:r>
                      <a:r>
                        <a:rPr lang="en-IN" sz="1600" dirty="0" err="1">
                          <a:effectLst/>
                          <a:latin typeface="Arial Narrow" panose="020B0606020202030204" pitchFamily="34" charset="0"/>
                          <a:cs typeface="Myanmar Text" panose="020B0502040204020203" pitchFamily="34" charset="0"/>
                        </a:rPr>
                        <a:t>ASP.Net</a:t>
                      </a:r>
                      <a:r>
                        <a:rPr lang="en-IN" sz="1600">
                          <a:effectLst/>
                          <a:latin typeface="Arial Narrow" panose="020B0606020202030204" pitchFamily="34" charset="0"/>
                          <a:cs typeface="Myanmar Text" panose="020B0502040204020203" pitchFamily="34" charset="0"/>
                        </a:rPr>
                        <a:t> Web forms Since a web form and code are separate files.</a:t>
                      </a:r>
                      <a:endParaRPr lang="en-IN" sz="160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Direct dependency, tight coupling raises issues in testing.</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8"/>
                  </a:ext>
                </a:extLst>
              </a:tr>
              <a:tr h="371345">
                <a:tc>
                  <a:txBody>
                    <a:bodyPr/>
                    <a:lstStyle/>
                    <a:p>
                      <a:pPr>
                        <a:lnSpc>
                          <a:spcPct val="150000"/>
                        </a:lnSpc>
                      </a:pPr>
                      <a:r>
                        <a:rPr lang="en-IN" sz="1600" dirty="0">
                          <a:effectLst/>
                          <a:latin typeface="Arial Narrow" panose="020B0606020202030204" pitchFamily="34" charset="0"/>
                          <a:cs typeface="Myanmar Text" panose="020B0502040204020203" pitchFamily="34" charset="0"/>
                        </a:rPr>
                        <a:t>layouts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tc>
                  <a:txBody>
                    <a:bodyPr/>
                    <a:lstStyle/>
                    <a:p>
                      <a:pPr>
                        <a:lnSpc>
                          <a:spcPct val="150000"/>
                        </a:lnSpc>
                      </a:pPr>
                      <a:r>
                        <a:rPr lang="en-IN" sz="1600" dirty="0">
                          <a:effectLst/>
                          <a:latin typeface="Arial Narrow" panose="020B0606020202030204" pitchFamily="34" charset="0"/>
                          <a:cs typeface="Myanmar Text" panose="020B0502040204020203" pitchFamily="34" charset="0"/>
                        </a:rPr>
                        <a:t>Master pages</a:t>
                      </a:r>
                      <a:endParaRPr lang="en-IN" sz="1600" dirty="0">
                        <a:solidFill>
                          <a:schemeClr val="bg2"/>
                        </a:solidFill>
                        <a:effectLst/>
                        <a:latin typeface="Arial Narrow" panose="020B0606020202030204" pitchFamily="34" charset="0"/>
                        <a:cs typeface="Myanmar Text" panose="020B0502040204020203" pitchFamily="34" charset="0"/>
                      </a:endParaRPr>
                    </a:p>
                  </a:txBody>
                  <a:tcPr marL="49995" marR="49995" marT="24998" marB="24998"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65660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7</TotalTime>
  <Words>235</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Calibri Light</vt:lpstr>
      <vt:lpstr>Forte</vt:lpstr>
      <vt:lpstr>Myanmar Text</vt:lpstr>
      <vt:lpstr>Celestial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Ezhil Aparajit</dc:creator>
  <cp:lastModifiedBy>Ezhil Aparajit</cp:lastModifiedBy>
  <cp:revision>2</cp:revision>
  <dcterms:created xsi:type="dcterms:W3CDTF">2018-01-19T08:56:10Z</dcterms:created>
  <dcterms:modified xsi:type="dcterms:W3CDTF">2018-08-07T12:00:34Z</dcterms:modified>
</cp:coreProperties>
</file>