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8B7AE9-0C1E-4594-8609-BE3A08FE38EE}" v="67" dt="2023-06-07T07:24:00.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B14D-E3DC-2F92-AAE5-602120F9DA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04EFB9-1ADF-13C1-1FCB-6E601B87F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F4F69E-2180-DD34-2DB9-4E0C6057ADF6}"/>
              </a:ext>
            </a:extLst>
          </p:cNvPr>
          <p:cNvSpPr>
            <a:spLocks noGrp="1"/>
          </p:cNvSpPr>
          <p:nvPr>
            <p:ph type="dt" sz="half" idx="10"/>
          </p:nvPr>
        </p:nvSpPr>
        <p:spPr/>
        <p:txBody>
          <a:bodyPr/>
          <a:lstStyle/>
          <a:p>
            <a:fld id="{CE420CD1-D4E0-4A4C-AA8A-DA0D9FC6DFB9}" type="datetimeFigureOut">
              <a:rPr lang="en-IN" smtClean="0"/>
              <a:t>07-06-2023</a:t>
            </a:fld>
            <a:endParaRPr lang="en-IN"/>
          </a:p>
        </p:txBody>
      </p:sp>
      <p:sp>
        <p:nvSpPr>
          <p:cNvPr id="5" name="Footer Placeholder 4">
            <a:extLst>
              <a:ext uri="{FF2B5EF4-FFF2-40B4-BE49-F238E27FC236}">
                <a16:creationId xmlns:a16="http://schemas.microsoft.com/office/drawing/2014/main" id="{E2CDD713-B8F7-3AEE-2DD1-953A5B0ED9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929C16-279A-6FB8-EFC9-677107285868}"/>
              </a:ext>
            </a:extLst>
          </p:cNvPr>
          <p:cNvSpPr>
            <a:spLocks noGrp="1"/>
          </p:cNvSpPr>
          <p:nvPr>
            <p:ph type="sldNum" sz="quarter" idx="12"/>
          </p:nvPr>
        </p:nvSpPr>
        <p:spPr/>
        <p:txBody>
          <a:bodyPr/>
          <a:lstStyle/>
          <a:p>
            <a:fld id="{EAF51CDA-7E15-4EEE-BEBC-89AED54AE41A}" type="slidenum">
              <a:rPr lang="en-IN" smtClean="0"/>
              <a:t>‹#›</a:t>
            </a:fld>
            <a:endParaRPr lang="en-IN"/>
          </a:p>
        </p:txBody>
      </p:sp>
    </p:spTree>
    <p:extLst>
      <p:ext uri="{BB962C8B-B14F-4D97-AF65-F5344CB8AC3E}">
        <p14:creationId xmlns:p14="http://schemas.microsoft.com/office/powerpoint/2010/main" val="214284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05C0-FE06-8981-8B04-61EF7A3C19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735DAF-9A84-8125-5935-8580698770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4FD85-4C3F-52CE-B9EC-FCB6DCCFA4A2}"/>
              </a:ext>
            </a:extLst>
          </p:cNvPr>
          <p:cNvSpPr>
            <a:spLocks noGrp="1"/>
          </p:cNvSpPr>
          <p:nvPr>
            <p:ph type="dt" sz="half" idx="10"/>
          </p:nvPr>
        </p:nvSpPr>
        <p:spPr/>
        <p:txBody>
          <a:bodyPr/>
          <a:lstStyle/>
          <a:p>
            <a:fld id="{CE420CD1-D4E0-4A4C-AA8A-DA0D9FC6DFB9}" type="datetimeFigureOut">
              <a:rPr lang="en-IN" smtClean="0"/>
              <a:t>07-06-2023</a:t>
            </a:fld>
            <a:endParaRPr lang="en-IN"/>
          </a:p>
        </p:txBody>
      </p:sp>
      <p:sp>
        <p:nvSpPr>
          <p:cNvPr id="5" name="Footer Placeholder 4">
            <a:extLst>
              <a:ext uri="{FF2B5EF4-FFF2-40B4-BE49-F238E27FC236}">
                <a16:creationId xmlns:a16="http://schemas.microsoft.com/office/drawing/2014/main" id="{A4C138DF-FD5D-768A-3ECC-F664F2472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88D9DD-DE12-6B58-7FFA-5FF47ABD9523}"/>
              </a:ext>
            </a:extLst>
          </p:cNvPr>
          <p:cNvSpPr>
            <a:spLocks noGrp="1"/>
          </p:cNvSpPr>
          <p:nvPr>
            <p:ph type="sldNum" sz="quarter" idx="12"/>
          </p:nvPr>
        </p:nvSpPr>
        <p:spPr/>
        <p:txBody>
          <a:bodyPr/>
          <a:lstStyle/>
          <a:p>
            <a:fld id="{EAF51CDA-7E15-4EEE-BEBC-89AED54AE41A}" type="slidenum">
              <a:rPr lang="en-IN" smtClean="0"/>
              <a:t>‹#›</a:t>
            </a:fld>
            <a:endParaRPr lang="en-IN"/>
          </a:p>
        </p:txBody>
      </p:sp>
    </p:spTree>
    <p:extLst>
      <p:ext uri="{BB962C8B-B14F-4D97-AF65-F5344CB8AC3E}">
        <p14:creationId xmlns:p14="http://schemas.microsoft.com/office/powerpoint/2010/main" val="137804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B411D2-ABF1-61FF-0EBE-61FA50C6C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61265B-B376-8581-F604-A386357D1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6D00F-5EE8-8D32-E5DA-EAD183434EFB}"/>
              </a:ext>
            </a:extLst>
          </p:cNvPr>
          <p:cNvSpPr>
            <a:spLocks noGrp="1"/>
          </p:cNvSpPr>
          <p:nvPr>
            <p:ph type="dt" sz="half" idx="10"/>
          </p:nvPr>
        </p:nvSpPr>
        <p:spPr/>
        <p:txBody>
          <a:bodyPr/>
          <a:lstStyle/>
          <a:p>
            <a:fld id="{CE420CD1-D4E0-4A4C-AA8A-DA0D9FC6DFB9}" type="datetimeFigureOut">
              <a:rPr lang="en-IN" smtClean="0"/>
              <a:t>07-06-2023</a:t>
            </a:fld>
            <a:endParaRPr lang="en-IN"/>
          </a:p>
        </p:txBody>
      </p:sp>
      <p:sp>
        <p:nvSpPr>
          <p:cNvPr id="5" name="Footer Placeholder 4">
            <a:extLst>
              <a:ext uri="{FF2B5EF4-FFF2-40B4-BE49-F238E27FC236}">
                <a16:creationId xmlns:a16="http://schemas.microsoft.com/office/drawing/2014/main" id="{58304F4D-8F6F-B30F-4063-04EB6D933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BDA8F-CA5C-550C-A1A3-462B3C223637}"/>
              </a:ext>
            </a:extLst>
          </p:cNvPr>
          <p:cNvSpPr>
            <a:spLocks noGrp="1"/>
          </p:cNvSpPr>
          <p:nvPr>
            <p:ph type="sldNum" sz="quarter" idx="12"/>
          </p:nvPr>
        </p:nvSpPr>
        <p:spPr/>
        <p:txBody>
          <a:bodyPr/>
          <a:lstStyle/>
          <a:p>
            <a:fld id="{EAF51CDA-7E15-4EEE-BEBC-89AED54AE41A}" type="slidenum">
              <a:rPr lang="en-IN" smtClean="0"/>
              <a:t>‹#›</a:t>
            </a:fld>
            <a:endParaRPr lang="en-IN"/>
          </a:p>
        </p:txBody>
      </p:sp>
    </p:spTree>
    <p:extLst>
      <p:ext uri="{BB962C8B-B14F-4D97-AF65-F5344CB8AC3E}">
        <p14:creationId xmlns:p14="http://schemas.microsoft.com/office/powerpoint/2010/main" val="12230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2758-772B-7F0D-87FA-30222CB456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F0052F-2A6B-63F8-38FB-DB5696946A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C8CBA-4A68-B118-ED10-07C7AE078770}"/>
              </a:ext>
            </a:extLst>
          </p:cNvPr>
          <p:cNvSpPr>
            <a:spLocks noGrp="1"/>
          </p:cNvSpPr>
          <p:nvPr>
            <p:ph type="dt" sz="half" idx="10"/>
          </p:nvPr>
        </p:nvSpPr>
        <p:spPr/>
        <p:txBody>
          <a:bodyPr/>
          <a:lstStyle/>
          <a:p>
            <a:fld id="{CE420CD1-D4E0-4A4C-AA8A-DA0D9FC6DFB9}" type="datetimeFigureOut">
              <a:rPr lang="en-IN" smtClean="0"/>
              <a:t>07-06-2023</a:t>
            </a:fld>
            <a:endParaRPr lang="en-IN"/>
          </a:p>
        </p:txBody>
      </p:sp>
      <p:sp>
        <p:nvSpPr>
          <p:cNvPr id="5" name="Footer Placeholder 4">
            <a:extLst>
              <a:ext uri="{FF2B5EF4-FFF2-40B4-BE49-F238E27FC236}">
                <a16:creationId xmlns:a16="http://schemas.microsoft.com/office/drawing/2014/main" id="{9091D0AF-543E-612D-2FDE-FE5F3CEB7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3F5BE9-2BF5-C290-7344-4AF63CAFDC50}"/>
              </a:ext>
            </a:extLst>
          </p:cNvPr>
          <p:cNvSpPr>
            <a:spLocks noGrp="1"/>
          </p:cNvSpPr>
          <p:nvPr>
            <p:ph type="sldNum" sz="quarter" idx="12"/>
          </p:nvPr>
        </p:nvSpPr>
        <p:spPr/>
        <p:txBody>
          <a:bodyPr/>
          <a:lstStyle/>
          <a:p>
            <a:fld id="{EAF51CDA-7E15-4EEE-BEBC-89AED54AE41A}" type="slidenum">
              <a:rPr lang="en-IN" smtClean="0"/>
              <a:t>‹#›</a:t>
            </a:fld>
            <a:endParaRPr lang="en-IN"/>
          </a:p>
        </p:txBody>
      </p:sp>
    </p:spTree>
    <p:extLst>
      <p:ext uri="{BB962C8B-B14F-4D97-AF65-F5344CB8AC3E}">
        <p14:creationId xmlns:p14="http://schemas.microsoft.com/office/powerpoint/2010/main" val="217099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D1A0-5A95-A42F-ECE5-D9CC21DCD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4DE772-9635-2693-EED7-E402BF0C56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E10BEE-8076-88D2-3B85-12BCCD31751D}"/>
              </a:ext>
            </a:extLst>
          </p:cNvPr>
          <p:cNvSpPr>
            <a:spLocks noGrp="1"/>
          </p:cNvSpPr>
          <p:nvPr>
            <p:ph type="dt" sz="half" idx="10"/>
          </p:nvPr>
        </p:nvSpPr>
        <p:spPr/>
        <p:txBody>
          <a:bodyPr/>
          <a:lstStyle/>
          <a:p>
            <a:fld id="{CE420CD1-D4E0-4A4C-AA8A-DA0D9FC6DFB9}" type="datetimeFigureOut">
              <a:rPr lang="en-IN" smtClean="0"/>
              <a:t>07-06-2023</a:t>
            </a:fld>
            <a:endParaRPr lang="en-IN"/>
          </a:p>
        </p:txBody>
      </p:sp>
      <p:sp>
        <p:nvSpPr>
          <p:cNvPr id="5" name="Footer Placeholder 4">
            <a:extLst>
              <a:ext uri="{FF2B5EF4-FFF2-40B4-BE49-F238E27FC236}">
                <a16:creationId xmlns:a16="http://schemas.microsoft.com/office/drawing/2014/main" id="{21B9F4D6-E8A3-8DFD-DACB-17D3BE3570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586434-FFB5-EDB2-77E8-568E834E132B}"/>
              </a:ext>
            </a:extLst>
          </p:cNvPr>
          <p:cNvSpPr>
            <a:spLocks noGrp="1"/>
          </p:cNvSpPr>
          <p:nvPr>
            <p:ph type="sldNum" sz="quarter" idx="12"/>
          </p:nvPr>
        </p:nvSpPr>
        <p:spPr/>
        <p:txBody>
          <a:bodyPr/>
          <a:lstStyle/>
          <a:p>
            <a:fld id="{EAF51CDA-7E15-4EEE-BEBC-89AED54AE41A}" type="slidenum">
              <a:rPr lang="en-IN" smtClean="0"/>
              <a:t>‹#›</a:t>
            </a:fld>
            <a:endParaRPr lang="en-IN"/>
          </a:p>
        </p:txBody>
      </p:sp>
    </p:spTree>
    <p:extLst>
      <p:ext uri="{BB962C8B-B14F-4D97-AF65-F5344CB8AC3E}">
        <p14:creationId xmlns:p14="http://schemas.microsoft.com/office/powerpoint/2010/main" val="303871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F5DF-037A-41AD-F00E-9F0650C091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C02D6A-38B8-518C-619F-C817A31C9A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25B513-51AA-76F2-F73D-327424815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307BF-642B-4935-7212-6D86E3C96D4A}"/>
              </a:ext>
            </a:extLst>
          </p:cNvPr>
          <p:cNvSpPr>
            <a:spLocks noGrp="1"/>
          </p:cNvSpPr>
          <p:nvPr>
            <p:ph type="dt" sz="half" idx="10"/>
          </p:nvPr>
        </p:nvSpPr>
        <p:spPr/>
        <p:txBody>
          <a:bodyPr/>
          <a:lstStyle/>
          <a:p>
            <a:fld id="{CE420CD1-D4E0-4A4C-AA8A-DA0D9FC6DFB9}" type="datetimeFigureOut">
              <a:rPr lang="en-IN" smtClean="0"/>
              <a:t>07-06-2023</a:t>
            </a:fld>
            <a:endParaRPr lang="en-IN"/>
          </a:p>
        </p:txBody>
      </p:sp>
      <p:sp>
        <p:nvSpPr>
          <p:cNvPr id="6" name="Footer Placeholder 5">
            <a:extLst>
              <a:ext uri="{FF2B5EF4-FFF2-40B4-BE49-F238E27FC236}">
                <a16:creationId xmlns:a16="http://schemas.microsoft.com/office/drawing/2014/main" id="{F9A25DA3-38A0-C00D-D644-223B2481EE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44C045-FE21-A815-7659-3B7AC66C9702}"/>
              </a:ext>
            </a:extLst>
          </p:cNvPr>
          <p:cNvSpPr>
            <a:spLocks noGrp="1"/>
          </p:cNvSpPr>
          <p:nvPr>
            <p:ph type="sldNum" sz="quarter" idx="12"/>
          </p:nvPr>
        </p:nvSpPr>
        <p:spPr/>
        <p:txBody>
          <a:bodyPr/>
          <a:lstStyle/>
          <a:p>
            <a:fld id="{EAF51CDA-7E15-4EEE-BEBC-89AED54AE41A}" type="slidenum">
              <a:rPr lang="en-IN" smtClean="0"/>
              <a:t>‹#›</a:t>
            </a:fld>
            <a:endParaRPr lang="en-IN"/>
          </a:p>
        </p:txBody>
      </p:sp>
    </p:spTree>
    <p:extLst>
      <p:ext uri="{BB962C8B-B14F-4D97-AF65-F5344CB8AC3E}">
        <p14:creationId xmlns:p14="http://schemas.microsoft.com/office/powerpoint/2010/main" val="246553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51F1-4535-2D51-8158-7B2FE6AEB9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3B2A14-DC16-E9EE-81A1-B6BB414BB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403D62-01E0-592B-B5EA-3EAD40A1C0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DF6A22-2C76-B713-A763-47AF1EF4B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2F762-0AFD-2A29-E369-8561FAFC3F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B8F3CA-090D-4924-F722-80F088362AC3}"/>
              </a:ext>
            </a:extLst>
          </p:cNvPr>
          <p:cNvSpPr>
            <a:spLocks noGrp="1"/>
          </p:cNvSpPr>
          <p:nvPr>
            <p:ph type="dt" sz="half" idx="10"/>
          </p:nvPr>
        </p:nvSpPr>
        <p:spPr/>
        <p:txBody>
          <a:bodyPr/>
          <a:lstStyle/>
          <a:p>
            <a:fld id="{CE420CD1-D4E0-4A4C-AA8A-DA0D9FC6DFB9}" type="datetimeFigureOut">
              <a:rPr lang="en-IN" smtClean="0"/>
              <a:t>07-06-2023</a:t>
            </a:fld>
            <a:endParaRPr lang="en-IN"/>
          </a:p>
        </p:txBody>
      </p:sp>
      <p:sp>
        <p:nvSpPr>
          <p:cNvPr id="8" name="Footer Placeholder 7">
            <a:extLst>
              <a:ext uri="{FF2B5EF4-FFF2-40B4-BE49-F238E27FC236}">
                <a16:creationId xmlns:a16="http://schemas.microsoft.com/office/drawing/2014/main" id="{7A530C74-76DB-EF2B-8921-C01A745BDE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E40802-475B-A501-7641-177C91AC4554}"/>
              </a:ext>
            </a:extLst>
          </p:cNvPr>
          <p:cNvSpPr>
            <a:spLocks noGrp="1"/>
          </p:cNvSpPr>
          <p:nvPr>
            <p:ph type="sldNum" sz="quarter" idx="12"/>
          </p:nvPr>
        </p:nvSpPr>
        <p:spPr/>
        <p:txBody>
          <a:bodyPr/>
          <a:lstStyle/>
          <a:p>
            <a:fld id="{EAF51CDA-7E15-4EEE-BEBC-89AED54AE41A}" type="slidenum">
              <a:rPr lang="en-IN" smtClean="0"/>
              <a:t>‹#›</a:t>
            </a:fld>
            <a:endParaRPr lang="en-IN"/>
          </a:p>
        </p:txBody>
      </p:sp>
    </p:spTree>
    <p:extLst>
      <p:ext uri="{BB962C8B-B14F-4D97-AF65-F5344CB8AC3E}">
        <p14:creationId xmlns:p14="http://schemas.microsoft.com/office/powerpoint/2010/main" val="206305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FFE5-B00E-034C-1C19-130C371DB0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6DBC6D-626C-005B-4EE6-0860972865D0}"/>
              </a:ext>
            </a:extLst>
          </p:cNvPr>
          <p:cNvSpPr>
            <a:spLocks noGrp="1"/>
          </p:cNvSpPr>
          <p:nvPr>
            <p:ph type="dt" sz="half" idx="10"/>
          </p:nvPr>
        </p:nvSpPr>
        <p:spPr/>
        <p:txBody>
          <a:bodyPr/>
          <a:lstStyle/>
          <a:p>
            <a:fld id="{CE420CD1-D4E0-4A4C-AA8A-DA0D9FC6DFB9}" type="datetimeFigureOut">
              <a:rPr lang="en-IN" smtClean="0"/>
              <a:t>07-06-2023</a:t>
            </a:fld>
            <a:endParaRPr lang="en-IN"/>
          </a:p>
        </p:txBody>
      </p:sp>
      <p:sp>
        <p:nvSpPr>
          <p:cNvPr id="4" name="Footer Placeholder 3">
            <a:extLst>
              <a:ext uri="{FF2B5EF4-FFF2-40B4-BE49-F238E27FC236}">
                <a16:creationId xmlns:a16="http://schemas.microsoft.com/office/drawing/2014/main" id="{E54186FF-9987-3F29-DB6C-31D83E0AC5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9C7710-3300-A4DB-F38D-5A23A677FF19}"/>
              </a:ext>
            </a:extLst>
          </p:cNvPr>
          <p:cNvSpPr>
            <a:spLocks noGrp="1"/>
          </p:cNvSpPr>
          <p:nvPr>
            <p:ph type="sldNum" sz="quarter" idx="12"/>
          </p:nvPr>
        </p:nvSpPr>
        <p:spPr/>
        <p:txBody>
          <a:bodyPr/>
          <a:lstStyle/>
          <a:p>
            <a:fld id="{EAF51CDA-7E15-4EEE-BEBC-89AED54AE41A}" type="slidenum">
              <a:rPr lang="en-IN" smtClean="0"/>
              <a:t>‹#›</a:t>
            </a:fld>
            <a:endParaRPr lang="en-IN"/>
          </a:p>
        </p:txBody>
      </p:sp>
    </p:spTree>
    <p:extLst>
      <p:ext uri="{BB962C8B-B14F-4D97-AF65-F5344CB8AC3E}">
        <p14:creationId xmlns:p14="http://schemas.microsoft.com/office/powerpoint/2010/main" val="319011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BC101-ABC3-3C4B-33F1-7B9DA46E6760}"/>
              </a:ext>
            </a:extLst>
          </p:cNvPr>
          <p:cNvSpPr>
            <a:spLocks noGrp="1"/>
          </p:cNvSpPr>
          <p:nvPr>
            <p:ph type="dt" sz="half" idx="10"/>
          </p:nvPr>
        </p:nvSpPr>
        <p:spPr/>
        <p:txBody>
          <a:bodyPr/>
          <a:lstStyle/>
          <a:p>
            <a:fld id="{CE420CD1-D4E0-4A4C-AA8A-DA0D9FC6DFB9}" type="datetimeFigureOut">
              <a:rPr lang="en-IN" smtClean="0"/>
              <a:t>07-06-2023</a:t>
            </a:fld>
            <a:endParaRPr lang="en-IN"/>
          </a:p>
        </p:txBody>
      </p:sp>
      <p:sp>
        <p:nvSpPr>
          <p:cNvPr id="3" name="Footer Placeholder 2">
            <a:extLst>
              <a:ext uri="{FF2B5EF4-FFF2-40B4-BE49-F238E27FC236}">
                <a16:creationId xmlns:a16="http://schemas.microsoft.com/office/drawing/2014/main" id="{FB2BC124-D67D-FF98-8F15-EAAC29589B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FBCB3C-47A7-AAEF-4FD5-A4370240C275}"/>
              </a:ext>
            </a:extLst>
          </p:cNvPr>
          <p:cNvSpPr>
            <a:spLocks noGrp="1"/>
          </p:cNvSpPr>
          <p:nvPr>
            <p:ph type="sldNum" sz="quarter" idx="12"/>
          </p:nvPr>
        </p:nvSpPr>
        <p:spPr/>
        <p:txBody>
          <a:bodyPr/>
          <a:lstStyle/>
          <a:p>
            <a:fld id="{EAF51CDA-7E15-4EEE-BEBC-89AED54AE41A}" type="slidenum">
              <a:rPr lang="en-IN" smtClean="0"/>
              <a:t>‹#›</a:t>
            </a:fld>
            <a:endParaRPr lang="en-IN"/>
          </a:p>
        </p:txBody>
      </p:sp>
    </p:spTree>
    <p:extLst>
      <p:ext uri="{BB962C8B-B14F-4D97-AF65-F5344CB8AC3E}">
        <p14:creationId xmlns:p14="http://schemas.microsoft.com/office/powerpoint/2010/main" val="2809895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C8BB-6E23-6AFB-E61D-FC420A051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27186F-1065-8AE1-91B7-587950DEC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6E02C7-E52D-EE5A-ED63-7A8C74C74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657F3-CCA8-27A6-894D-C691043251ED}"/>
              </a:ext>
            </a:extLst>
          </p:cNvPr>
          <p:cNvSpPr>
            <a:spLocks noGrp="1"/>
          </p:cNvSpPr>
          <p:nvPr>
            <p:ph type="dt" sz="half" idx="10"/>
          </p:nvPr>
        </p:nvSpPr>
        <p:spPr/>
        <p:txBody>
          <a:bodyPr/>
          <a:lstStyle/>
          <a:p>
            <a:fld id="{CE420CD1-D4E0-4A4C-AA8A-DA0D9FC6DFB9}" type="datetimeFigureOut">
              <a:rPr lang="en-IN" smtClean="0"/>
              <a:t>07-06-2023</a:t>
            </a:fld>
            <a:endParaRPr lang="en-IN"/>
          </a:p>
        </p:txBody>
      </p:sp>
      <p:sp>
        <p:nvSpPr>
          <p:cNvPr id="6" name="Footer Placeholder 5">
            <a:extLst>
              <a:ext uri="{FF2B5EF4-FFF2-40B4-BE49-F238E27FC236}">
                <a16:creationId xmlns:a16="http://schemas.microsoft.com/office/drawing/2014/main" id="{E3EE1F96-86D2-3A12-4795-8CBAED9898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F0566-5184-A604-6E9A-82FFA32BCEDD}"/>
              </a:ext>
            </a:extLst>
          </p:cNvPr>
          <p:cNvSpPr>
            <a:spLocks noGrp="1"/>
          </p:cNvSpPr>
          <p:nvPr>
            <p:ph type="sldNum" sz="quarter" idx="12"/>
          </p:nvPr>
        </p:nvSpPr>
        <p:spPr/>
        <p:txBody>
          <a:bodyPr/>
          <a:lstStyle/>
          <a:p>
            <a:fld id="{EAF51CDA-7E15-4EEE-BEBC-89AED54AE41A}" type="slidenum">
              <a:rPr lang="en-IN" smtClean="0"/>
              <a:t>‹#›</a:t>
            </a:fld>
            <a:endParaRPr lang="en-IN"/>
          </a:p>
        </p:txBody>
      </p:sp>
    </p:spTree>
    <p:extLst>
      <p:ext uri="{BB962C8B-B14F-4D97-AF65-F5344CB8AC3E}">
        <p14:creationId xmlns:p14="http://schemas.microsoft.com/office/powerpoint/2010/main" val="175329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7AC7-7F30-5A6C-D493-B2567AF3F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76A87B-FFB7-9F56-7A7E-9AADF6048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8C9848-8A6A-53D0-6100-A3D1763F6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BD663-A3C5-4CBB-1136-5F27D5E3B4F8}"/>
              </a:ext>
            </a:extLst>
          </p:cNvPr>
          <p:cNvSpPr>
            <a:spLocks noGrp="1"/>
          </p:cNvSpPr>
          <p:nvPr>
            <p:ph type="dt" sz="half" idx="10"/>
          </p:nvPr>
        </p:nvSpPr>
        <p:spPr/>
        <p:txBody>
          <a:bodyPr/>
          <a:lstStyle/>
          <a:p>
            <a:fld id="{CE420CD1-D4E0-4A4C-AA8A-DA0D9FC6DFB9}" type="datetimeFigureOut">
              <a:rPr lang="en-IN" smtClean="0"/>
              <a:t>07-06-2023</a:t>
            </a:fld>
            <a:endParaRPr lang="en-IN"/>
          </a:p>
        </p:txBody>
      </p:sp>
      <p:sp>
        <p:nvSpPr>
          <p:cNvPr id="6" name="Footer Placeholder 5">
            <a:extLst>
              <a:ext uri="{FF2B5EF4-FFF2-40B4-BE49-F238E27FC236}">
                <a16:creationId xmlns:a16="http://schemas.microsoft.com/office/drawing/2014/main" id="{5C6B4C4F-D9D6-788F-340C-A9AF970A82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2201BD-5076-9981-8989-4C5383B5EC45}"/>
              </a:ext>
            </a:extLst>
          </p:cNvPr>
          <p:cNvSpPr>
            <a:spLocks noGrp="1"/>
          </p:cNvSpPr>
          <p:nvPr>
            <p:ph type="sldNum" sz="quarter" idx="12"/>
          </p:nvPr>
        </p:nvSpPr>
        <p:spPr/>
        <p:txBody>
          <a:bodyPr/>
          <a:lstStyle/>
          <a:p>
            <a:fld id="{EAF51CDA-7E15-4EEE-BEBC-89AED54AE41A}" type="slidenum">
              <a:rPr lang="en-IN" smtClean="0"/>
              <a:t>‹#›</a:t>
            </a:fld>
            <a:endParaRPr lang="en-IN"/>
          </a:p>
        </p:txBody>
      </p:sp>
    </p:spTree>
    <p:extLst>
      <p:ext uri="{BB962C8B-B14F-4D97-AF65-F5344CB8AC3E}">
        <p14:creationId xmlns:p14="http://schemas.microsoft.com/office/powerpoint/2010/main" val="358400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F279B1-942B-2D5E-7CAA-64E563C7E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A47028-5BF9-CE98-5ABC-313D27BA3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ED14B5-EAD5-C626-B014-49D1BDA22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420CD1-D4E0-4A4C-AA8A-DA0D9FC6DFB9}" type="datetimeFigureOut">
              <a:rPr lang="en-IN" smtClean="0"/>
              <a:t>07-06-2023</a:t>
            </a:fld>
            <a:endParaRPr lang="en-IN"/>
          </a:p>
        </p:txBody>
      </p:sp>
      <p:sp>
        <p:nvSpPr>
          <p:cNvPr id="5" name="Footer Placeholder 4">
            <a:extLst>
              <a:ext uri="{FF2B5EF4-FFF2-40B4-BE49-F238E27FC236}">
                <a16:creationId xmlns:a16="http://schemas.microsoft.com/office/drawing/2014/main" id="{059050A2-FE11-74F7-CD7D-1F6B10754F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CCBEB7-B044-F105-83FA-96CFB259B9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51CDA-7E15-4EEE-BEBC-89AED54AE41A}" type="slidenum">
              <a:rPr lang="en-IN" smtClean="0"/>
              <a:t>‹#›</a:t>
            </a:fld>
            <a:endParaRPr lang="en-IN"/>
          </a:p>
        </p:txBody>
      </p:sp>
    </p:spTree>
    <p:extLst>
      <p:ext uri="{BB962C8B-B14F-4D97-AF65-F5344CB8AC3E}">
        <p14:creationId xmlns:p14="http://schemas.microsoft.com/office/powerpoint/2010/main" val="4166484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FBFD33-33E1-00A9-2D46-5FEB5D10C96D}"/>
              </a:ext>
            </a:extLst>
          </p:cNvPr>
          <p:cNvSpPr txBox="1"/>
          <p:nvPr/>
        </p:nvSpPr>
        <p:spPr>
          <a:xfrm>
            <a:off x="3705724" y="429126"/>
            <a:ext cx="5406191" cy="707886"/>
          </a:xfrm>
          <a:prstGeom prst="rect">
            <a:avLst/>
          </a:prstGeom>
          <a:noFill/>
        </p:spPr>
        <p:txBody>
          <a:bodyPr wrap="square" rtlCol="0">
            <a:spAutoFit/>
          </a:bodyPr>
          <a:lstStyle/>
          <a:p>
            <a:r>
              <a:rPr lang="en-IN" sz="4000" dirty="0">
                <a:latin typeface="Algerian" panose="04020705040A02060702" pitchFamily="82" charset="0"/>
              </a:rPr>
              <a:t>MACHINE LEARNING</a:t>
            </a:r>
          </a:p>
        </p:txBody>
      </p:sp>
      <p:sp>
        <p:nvSpPr>
          <p:cNvPr id="3" name="TextBox 2">
            <a:extLst>
              <a:ext uri="{FF2B5EF4-FFF2-40B4-BE49-F238E27FC236}">
                <a16:creationId xmlns:a16="http://schemas.microsoft.com/office/drawing/2014/main" id="{FD0424FB-2ECD-F769-2A1F-014578CBD4C2}"/>
              </a:ext>
            </a:extLst>
          </p:cNvPr>
          <p:cNvSpPr txBox="1"/>
          <p:nvPr/>
        </p:nvSpPr>
        <p:spPr>
          <a:xfrm flipH="1">
            <a:off x="4150292" y="2221832"/>
            <a:ext cx="3891416" cy="2554545"/>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t>Artificial Intelligence</a:t>
            </a:r>
          </a:p>
          <a:p>
            <a:pPr marL="342900" indent="-342900" algn="l">
              <a:buFont typeface="Arial" panose="020B0604020202020204" pitchFamily="34" charset="0"/>
              <a:buChar char="•"/>
            </a:pPr>
            <a:r>
              <a:rPr lang="en-IN" sz="2000" dirty="0"/>
              <a:t>Machine Learning</a:t>
            </a:r>
          </a:p>
          <a:p>
            <a:pPr marL="342900" indent="-342900" algn="l">
              <a:buFont typeface="Arial" panose="020B0604020202020204" pitchFamily="34" charset="0"/>
              <a:buChar char="•"/>
            </a:pPr>
            <a:r>
              <a:rPr lang="en-IN" sz="2000" dirty="0"/>
              <a:t>Supervised Learning</a:t>
            </a:r>
          </a:p>
          <a:p>
            <a:pPr marL="342900" indent="-342900" algn="l">
              <a:buFont typeface="Arial" panose="020B0604020202020204" pitchFamily="34" charset="0"/>
              <a:buChar char="•"/>
            </a:pPr>
            <a:r>
              <a:rPr lang="en-IN" sz="2000" dirty="0"/>
              <a:t>Unsupervised Learning</a:t>
            </a:r>
          </a:p>
          <a:p>
            <a:pPr marL="342900" indent="-342900" algn="l">
              <a:buFont typeface="Arial" panose="020B0604020202020204" pitchFamily="34" charset="0"/>
              <a:buChar char="•"/>
            </a:pPr>
            <a:r>
              <a:rPr lang="en-IN" sz="2000" dirty="0" err="1"/>
              <a:t>ReInforcement</a:t>
            </a:r>
            <a:r>
              <a:rPr lang="en-IN" sz="2000" dirty="0"/>
              <a:t> Learning</a:t>
            </a:r>
          </a:p>
          <a:p>
            <a:pPr marL="342900" indent="-342900" algn="l">
              <a:buFont typeface="Arial" panose="020B0604020202020204" pitchFamily="34" charset="0"/>
              <a:buChar char="•"/>
            </a:pPr>
            <a:r>
              <a:rPr lang="en-IN" sz="2000" dirty="0"/>
              <a:t>Linear Regression</a:t>
            </a:r>
          </a:p>
          <a:p>
            <a:pPr marL="342900" indent="-342900" algn="l">
              <a:buFont typeface="Arial" panose="020B0604020202020204" pitchFamily="34" charset="0"/>
              <a:buChar char="•"/>
            </a:pPr>
            <a:r>
              <a:rPr lang="en-IN" sz="2000" dirty="0"/>
              <a:t>Classification</a:t>
            </a:r>
          </a:p>
          <a:p>
            <a:pPr marL="342900" indent="-342900" algn="l">
              <a:buFont typeface="Arial" panose="020B0604020202020204" pitchFamily="34" charset="0"/>
              <a:buChar char="•"/>
            </a:pPr>
            <a:r>
              <a:rPr lang="en-IN" sz="2000" dirty="0"/>
              <a:t>Naive Bayes and Decision Trees</a:t>
            </a:r>
          </a:p>
        </p:txBody>
      </p:sp>
    </p:spTree>
    <p:extLst>
      <p:ext uri="{BB962C8B-B14F-4D97-AF65-F5344CB8AC3E}">
        <p14:creationId xmlns:p14="http://schemas.microsoft.com/office/powerpoint/2010/main" val="21669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C50CE9-14B4-3878-B2BA-58D874CEED6F}"/>
              </a:ext>
            </a:extLst>
          </p:cNvPr>
          <p:cNvSpPr txBox="1"/>
          <p:nvPr/>
        </p:nvSpPr>
        <p:spPr>
          <a:xfrm>
            <a:off x="4406629" y="486543"/>
            <a:ext cx="4951379" cy="584775"/>
          </a:xfrm>
          <a:prstGeom prst="rect">
            <a:avLst/>
          </a:prstGeom>
          <a:noFill/>
        </p:spPr>
        <p:txBody>
          <a:bodyPr wrap="square" rtlCol="0">
            <a:spAutoFit/>
          </a:bodyPr>
          <a:lstStyle/>
          <a:p>
            <a:r>
              <a:rPr lang="en-IN" sz="3200" dirty="0"/>
              <a:t>NAÏVE BAYES CODE</a:t>
            </a:r>
          </a:p>
        </p:txBody>
      </p:sp>
      <p:pic>
        <p:nvPicPr>
          <p:cNvPr id="4" name="Picture 3">
            <a:extLst>
              <a:ext uri="{FF2B5EF4-FFF2-40B4-BE49-F238E27FC236}">
                <a16:creationId xmlns:a16="http://schemas.microsoft.com/office/drawing/2014/main" id="{B4E53120-5E52-A01B-E16C-D66A8D984F16}"/>
              </a:ext>
            </a:extLst>
          </p:cNvPr>
          <p:cNvPicPr>
            <a:picLocks noChangeAspect="1"/>
          </p:cNvPicPr>
          <p:nvPr/>
        </p:nvPicPr>
        <p:blipFill>
          <a:blip r:embed="rId2"/>
          <a:stretch>
            <a:fillRect/>
          </a:stretch>
        </p:blipFill>
        <p:spPr>
          <a:xfrm>
            <a:off x="1928508" y="1351782"/>
            <a:ext cx="8763000" cy="5019675"/>
          </a:xfrm>
          <a:prstGeom prst="rect">
            <a:avLst/>
          </a:prstGeom>
        </p:spPr>
      </p:pic>
    </p:spTree>
    <p:extLst>
      <p:ext uri="{BB962C8B-B14F-4D97-AF65-F5344CB8AC3E}">
        <p14:creationId xmlns:p14="http://schemas.microsoft.com/office/powerpoint/2010/main" val="455281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DF9F83-D0EA-53CB-8031-27F5BB6CA25D}"/>
              </a:ext>
            </a:extLst>
          </p:cNvPr>
          <p:cNvSpPr txBox="1"/>
          <p:nvPr/>
        </p:nvSpPr>
        <p:spPr>
          <a:xfrm>
            <a:off x="466928" y="583660"/>
            <a:ext cx="4572000" cy="584775"/>
          </a:xfrm>
          <a:prstGeom prst="rect">
            <a:avLst/>
          </a:prstGeom>
          <a:noFill/>
        </p:spPr>
        <p:txBody>
          <a:bodyPr wrap="square" rtlCol="0">
            <a:spAutoFit/>
          </a:bodyPr>
          <a:lstStyle/>
          <a:p>
            <a:r>
              <a:rPr lang="en-IN" sz="3200" dirty="0"/>
              <a:t>DECISCION TREE</a:t>
            </a:r>
          </a:p>
        </p:txBody>
      </p:sp>
      <p:sp>
        <p:nvSpPr>
          <p:cNvPr id="3" name="TextBox 2">
            <a:extLst>
              <a:ext uri="{FF2B5EF4-FFF2-40B4-BE49-F238E27FC236}">
                <a16:creationId xmlns:a16="http://schemas.microsoft.com/office/drawing/2014/main" id="{A1AE7C30-E22F-D377-885D-F9368E742912}"/>
              </a:ext>
            </a:extLst>
          </p:cNvPr>
          <p:cNvSpPr txBox="1"/>
          <p:nvPr/>
        </p:nvSpPr>
        <p:spPr>
          <a:xfrm>
            <a:off x="466928" y="1352145"/>
            <a:ext cx="10408595" cy="3385542"/>
          </a:xfrm>
          <a:prstGeom prst="rect">
            <a:avLst/>
          </a:prstGeom>
          <a:noFill/>
        </p:spPr>
        <p:txBody>
          <a:bodyPr wrap="square" rtlCol="0">
            <a:spAutoFit/>
          </a:bodyPr>
          <a:lstStyle/>
          <a:p>
            <a:r>
              <a:rPr lang="en-US" sz="2800" b="0" i="0" dirty="0">
                <a:effectLst/>
              </a:rPr>
              <a:t>A decision tree is a flowchart-like structure that represents a series of decisions and their potential consequences or outcomes. It is a supervised machine learning algorithm that can be used for both classification and regression tasks.</a:t>
            </a:r>
          </a:p>
          <a:p>
            <a:r>
              <a:rPr lang="en-US" sz="2800" b="0" i="0" dirty="0">
                <a:effectLst/>
              </a:rPr>
              <a:t>In a decision tree, each internal node represents a feature or attribute, and each branch represents a decision or outcome based on that feature. The leaves of the tree represent the final decision or outcome.</a:t>
            </a:r>
            <a:endParaRPr lang="en-IN" sz="2800" dirty="0"/>
          </a:p>
          <a:p>
            <a:endParaRPr lang="en-IN" dirty="0"/>
          </a:p>
        </p:txBody>
      </p:sp>
    </p:spTree>
    <p:extLst>
      <p:ext uri="{BB962C8B-B14F-4D97-AF65-F5344CB8AC3E}">
        <p14:creationId xmlns:p14="http://schemas.microsoft.com/office/powerpoint/2010/main" val="239420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5D2930-BC3C-1ECF-E1BE-0FB54C54B37C}"/>
              </a:ext>
            </a:extLst>
          </p:cNvPr>
          <p:cNvSpPr txBox="1"/>
          <p:nvPr/>
        </p:nvSpPr>
        <p:spPr>
          <a:xfrm>
            <a:off x="3861882" y="409119"/>
            <a:ext cx="6138153" cy="584775"/>
          </a:xfrm>
          <a:prstGeom prst="rect">
            <a:avLst/>
          </a:prstGeom>
          <a:noFill/>
        </p:spPr>
        <p:txBody>
          <a:bodyPr wrap="square" rtlCol="0">
            <a:spAutoFit/>
          </a:bodyPr>
          <a:lstStyle/>
          <a:p>
            <a:r>
              <a:rPr lang="en-IN" sz="3200" dirty="0"/>
              <a:t>DECISCION TREE CODE</a:t>
            </a:r>
          </a:p>
        </p:txBody>
      </p:sp>
      <p:pic>
        <p:nvPicPr>
          <p:cNvPr id="4" name="Picture 3">
            <a:extLst>
              <a:ext uri="{FF2B5EF4-FFF2-40B4-BE49-F238E27FC236}">
                <a16:creationId xmlns:a16="http://schemas.microsoft.com/office/drawing/2014/main" id="{54D261BC-0553-A8B3-194C-D4442CFB69F9}"/>
              </a:ext>
            </a:extLst>
          </p:cNvPr>
          <p:cNvPicPr>
            <a:picLocks noChangeAspect="1"/>
          </p:cNvPicPr>
          <p:nvPr/>
        </p:nvPicPr>
        <p:blipFill>
          <a:blip r:embed="rId2"/>
          <a:stretch>
            <a:fillRect/>
          </a:stretch>
        </p:blipFill>
        <p:spPr>
          <a:xfrm>
            <a:off x="1147762" y="1209675"/>
            <a:ext cx="9896475" cy="4438650"/>
          </a:xfrm>
          <a:prstGeom prst="rect">
            <a:avLst/>
          </a:prstGeom>
        </p:spPr>
      </p:pic>
    </p:spTree>
    <p:extLst>
      <p:ext uri="{BB962C8B-B14F-4D97-AF65-F5344CB8AC3E}">
        <p14:creationId xmlns:p14="http://schemas.microsoft.com/office/powerpoint/2010/main" val="392657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D50478-AFDD-2989-2A82-7839D17F8C78}"/>
              </a:ext>
            </a:extLst>
          </p:cNvPr>
          <p:cNvSpPr txBox="1"/>
          <p:nvPr/>
        </p:nvSpPr>
        <p:spPr>
          <a:xfrm>
            <a:off x="471791" y="700391"/>
            <a:ext cx="4844374" cy="584775"/>
          </a:xfrm>
          <a:prstGeom prst="rect">
            <a:avLst/>
          </a:prstGeom>
          <a:noFill/>
        </p:spPr>
        <p:txBody>
          <a:bodyPr wrap="square" rtlCol="0">
            <a:spAutoFit/>
          </a:bodyPr>
          <a:lstStyle/>
          <a:p>
            <a:r>
              <a:rPr lang="en-IN" sz="3200" dirty="0"/>
              <a:t>RANDOM FOREST</a:t>
            </a:r>
          </a:p>
        </p:txBody>
      </p:sp>
      <p:sp>
        <p:nvSpPr>
          <p:cNvPr id="3" name="TextBox 2">
            <a:extLst>
              <a:ext uri="{FF2B5EF4-FFF2-40B4-BE49-F238E27FC236}">
                <a16:creationId xmlns:a16="http://schemas.microsoft.com/office/drawing/2014/main" id="{D327171F-1803-6130-C098-50F1860B0463}"/>
              </a:ext>
            </a:extLst>
          </p:cNvPr>
          <p:cNvSpPr txBox="1"/>
          <p:nvPr/>
        </p:nvSpPr>
        <p:spPr>
          <a:xfrm>
            <a:off x="471791" y="1439693"/>
            <a:ext cx="9834664" cy="4801314"/>
          </a:xfrm>
          <a:prstGeom prst="rect">
            <a:avLst/>
          </a:prstGeom>
          <a:noFill/>
        </p:spPr>
        <p:txBody>
          <a:bodyPr wrap="square" rtlCol="0">
            <a:spAutoFit/>
          </a:bodyPr>
          <a:lstStyle/>
          <a:p>
            <a:r>
              <a:rPr lang="en-US" sz="3200" b="0" i="0" dirty="0">
                <a:effectLst/>
              </a:rPr>
              <a:t>Random Forest is an ensemble machine learning algorithm that combines the predictions of multiple individual decision trees to make more accurate and robust predictions. It is a popular and powerful algorithm that can be used for both classification and regression tasks.</a:t>
            </a:r>
          </a:p>
          <a:p>
            <a:r>
              <a:rPr lang="en-US" sz="3200" b="0" i="0" dirty="0">
                <a:effectLst/>
              </a:rPr>
              <a:t>The random forest algorithm creates an ensemble of decision trees by randomly selecting a subset of features and a subset of the training data for each tree</a:t>
            </a:r>
            <a:endParaRPr lang="en-IN" sz="3200" dirty="0"/>
          </a:p>
          <a:p>
            <a:endParaRPr lang="en-IN" dirty="0"/>
          </a:p>
        </p:txBody>
      </p:sp>
    </p:spTree>
    <p:extLst>
      <p:ext uri="{BB962C8B-B14F-4D97-AF65-F5344CB8AC3E}">
        <p14:creationId xmlns:p14="http://schemas.microsoft.com/office/powerpoint/2010/main" val="43259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86E91A-1641-91ED-A42D-7C71021194A3}"/>
              </a:ext>
            </a:extLst>
          </p:cNvPr>
          <p:cNvSpPr txBox="1"/>
          <p:nvPr/>
        </p:nvSpPr>
        <p:spPr>
          <a:xfrm>
            <a:off x="3920248" y="552403"/>
            <a:ext cx="5476672" cy="523220"/>
          </a:xfrm>
          <a:prstGeom prst="rect">
            <a:avLst/>
          </a:prstGeom>
          <a:noFill/>
        </p:spPr>
        <p:txBody>
          <a:bodyPr wrap="square" rtlCol="0">
            <a:spAutoFit/>
          </a:bodyPr>
          <a:lstStyle/>
          <a:p>
            <a:r>
              <a:rPr lang="en-IN" sz="2800" dirty="0"/>
              <a:t>RANDOM FOREST CODE</a:t>
            </a:r>
          </a:p>
        </p:txBody>
      </p:sp>
      <p:pic>
        <p:nvPicPr>
          <p:cNvPr id="4" name="Picture 3">
            <a:extLst>
              <a:ext uri="{FF2B5EF4-FFF2-40B4-BE49-F238E27FC236}">
                <a16:creationId xmlns:a16="http://schemas.microsoft.com/office/drawing/2014/main" id="{792F03B1-2BB6-A9D2-C5B0-3D477E1D3A38}"/>
              </a:ext>
            </a:extLst>
          </p:cNvPr>
          <p:cNvPicPr>
            <a:picLocks noChangeAspect="1"/>
          </p:cNvPicPr>
          <p:nvPr/>
        </p:nvPicPr>
        <p:blipFill>
          <a:blip r:embed="rId2"/>
          <a:stretch>
            <a:fillRect/>
          </a:stretch>
        </p:blipFill>
        <p:spPr>
          <a:xfrm>
            <a:off x="76200" y="1857983"/>
            <a:ext cx="12039600" cy="2628292"/>
          </a:xfrm>
          <a:prstGeom prst="rect">
            <a:avLst/>
          </a:prstGeom>
        </p:spPr>
      </p:pic>
    </p:spTree>
    <p:extLst>
      <p:ext uri="{BB962C8B-B14F-4D97-AF65-F5344CB8AC3E}">
        <p14:creationId xmlns:p14="http://schemas.microsoft.com/office/powerpoint/2010/main" val="107512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1284ED-7D93-1B89-1B94-4A44EAFD6B89}"/>
              </a:ext>
            </a:extLst>
          </p:cNvPr>
          <p:cNvSpPr txBox="1"/>
          <p:nvPr/>
        </p:nvSpPr>
        <p:spPr>
          <a:xfrm>
            <a:off x="665747" y="1796222"/>
            <a:ext cx="7844590" cy="4801314"/>
          </a:xfrm>
          <a:prstGeom prst="rect">
            <a:avLst/>
          </a:prstGeom>
          <a:noFill/>
        </p:spPr>
        <p:txBody>
          <a:bodyPr wrap="square" rtlCol="0">
            <a:spAutoFit/>
          </a:bodyPr>
          <a:lstStyle/>
          <a:p>
            <a:pPr algn="l"/>
            <a:r>
              <a:rPr lang="en-US" sz="2400" b="0" i="0" dirty="0">
                <a:effectLst/>
              </a:rPr>
              <a:t>Support Vector Machines (SVM) is a supervised machine learning algorithm used for both classification and regression tasks. SVMs are particularly effective in solving complex problems with high-dimensional feature spaces.</a:t>
            </a:r>
          </a:p>
          <a:p>
            <a:pPr algn="l"/>
            <a:r>
              <a:rPr lang="en-US" sz="2400" b="0" i="0" dirty="0">
                <a:effectLst/>
              </a:rPr>
              <a:t>The main objective of an SVM is to find an optimal hyperplane that separates the data points of different classes with the maximum margin. In the case of classification, the hyperplane acts as a decision boundary that separates the data into distinct classes. SVM can handle both linearly separable data, where a straight line can separate the classes, and non-linearly separable data, where it uses a technique called the kernel trick.</a:t>
            </a:r>
          </a:p>
          <a:p>
            <a:endParaRPr lang="en-IN" dirty="0"/>
          </a:p>
        </p:txBody>
      </p:sp>
      <p:sp>
        <p:nvSpPr>
          <p:cNvPr id="3" name="TextBox 2">
            <a:extLst>
              <a:ext uri="{FF2B5EF4-FFF2-40B4-BE49-F238E27FC236}">
                <a16:creationId xmlns:a16="http://schemas.microsoft.com/office/drawing/2014/main" id="{249879C9-DF4F-8AED-4F25-F7FCC7DC496E}"/>
              </a:ext>
            </a:extLst>
          </p:cNvPr>
          <p:cNvSpPr txBox="1"/>
          <p:nvPr/>
        </p:nvSpPr>
        <p:spPr>
          <a:xfrm>
            <a:off x="585537" y="745958"/>
            <a:ext cx="6505074" cy="584775"/>
          </a:xfrm>
          <a:prstGeom prst="rect">
            <a:avLst/>
          </a:prstGeom>
          <a:noFill/>
        </p:spPr>
        <p:txBody>
          <a:bodyPr wrap="square" rtlCol="0">
            <a:spAutoFit/>
          </a:bodyPr>
          <a:lstStyle/>
          <a:p>
            <a:r>
              <a:rPr lang="en-IN" sz="3200" dirty="0"/>
              <a:t>SVM(SUPPORT VECTOR MACHINES)</a:t>
            </a:r>
          </a:p>
        </p:txBody>
      </p:sp>
    </p:spTree>
    <p:extLst>
      <p:ext uri="{BB962C8B-B14F-4D97-AF65-F5344CB8AC3E}">
        <p14:creationId xmlns:p14="http://schemas.microsoft.com/office/powerpoint/2010/main" val="882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D30165-7B4F-CE7D-D58A-DF8C01D62B5E}"/>
              </a:ext>
            </a:extLst>
          </p:cNvPr>
          <p:cNvSpPr txBox="1"/>
          <p:nvPr/>
        </p:nvSpPr>
        <p:spPr>
          <a:xfrm>
            <a:off x="4494179" y="428017"/>
            <a:ext cx="4844374" cy="707886"/>
          </a:xfrm>
          <a:prstGeom prst="rect">
            <a:avLst/>
          </a:prstGeom>
          <a:noFill/>
        </p:spPr>
        <p:txBody>
          <a:bodyPr wrap="square" rtlCol="0">
            <a:spAutoFit/>
          </a:bodyPr>
          <a:lstStyle/>
          <a:p>
            <a:r>
              <a:rPr lang="en-IN" sz="4000" dirty="0"/>
              <a:t>SVM CODE</a:t>
            </a:r>
          </a:p>
        </p:txBody>
      </p:sp>
      <p:pic>
        <p:nvPicPr>
          <p:cNvPr id="4" name="Picture 3">
            <a:extLst>
              <a:ext uri="{FF2B5EF4-FFF2-40B4-BE49-F238E27FC236}">
                <a16:creationId xmlns:a16="http://schemas.microsoft.com/office/drawing/2014/main" id="{C95927CF-0C9F-A4AF-BFD6-B3199D099AE3}"/>
              </a:ext>
            </a:extLst>
          </p:cNvPr>
          <p:cNvPicPr>
            <a:picLocks noChangeAspect="1"/>
          </p:cNvPicPr>
          <p:nvPr/>
        </p:nvPicPr>
        <p:blipFill>
          <a:blip r:embed="rId2"/>
          <a:stretch>
            <a:fillRect/>
          </a:stretch>
        </p:blipFill>
        <p:spPr>
          <a:xfrm>
            <a:off x="1981200" y="1385887"/>
            <a:ext cx="8229600" cy="4086225"/>
          </a:xfrm>
          <a:prstGeom prst="rect">
            <a:avLst/>
          </a:prstGeom>
        </p:spPr>
      </p:pic>
    </p:spTree>
    <p:extLst>
      <p:ext uri="{BB962C8B-B14F-4D97-AF65-F5344CB8AC3E}">
        <p14:creationId xmlns:p14="http://schemas.microsoft.com/office/powerpoint/2010/main" val="260082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A4006A-9AB0-614C-904F-C4707B2F97DB}"/>
              </a:ext>
            </a:extLst>
          </p:cNvPr>
          <p:cNvSpPr txBox="1"/>
          <p:nvPr/>
        </p:nvSpPr>
        <p:spPr>
          <a:xfrm>
            <a:off x="350196" y="1712069"/>
            <a:ext cx="9260732" cy="3693319"/>
          </a:xfrm>
          <a:prstGeom prst="rect">
            <a:avLst/>
          </a:prstGeom>
          <a:noFill/>
        </p:spPr>
        <p:txBody>
          <a:bodyPr wrap="square" rtlCol="0">
            <a:spAutoFit/>
          </a:bodyPr>
          <a:lstStyle/>
          <a:p>
            <a:pPr algn="l"/>
            <a:r>
              <a:rPr lang="en-US" sz="2400" b="0" i="0" dirty="0">
                <a:effectLst/>
              </a:rPr>
              <a:t>K-Nearest Neighbors (KNN) is a supervised machine learning algorithm used for classification and regression tasks. It is a non-parametric algorithm, meaning it does not make any assumptions about the underlying distribution of the data.</a:t>
            </a:r>
          </a:p>
          <a:p>
            <a:pPr algn="l"/>
            <a:r>
              <a:rPr lang="en-US" sz="2400" b="0" i="0" dirty="0">
                <a:effectLst/>
              </a:rPr>
              <a:t>KNN works based on the principle that similar data points tend to belong to the same class or have similar target values. It classifies or predicts the label of a new instance by comparing it to the k nearest neighbors in the training dataset. The value of k is a hyperparameter that needs to be set before training the model.</a:t>
            </a:r>
          </a:p>
          <a:p>
            <a:endParaRPr lang="en-IN" dirty="0"/>
          </a:p>
        </p:txBody>
      </p:sp>
      <p:sp>
        <p:nvSpPr>
          <p:cNvPr id="3" name="TextBox 2">
            <a:extLst>
              <a:ext uri="{FF2B5EF4-FFF2-40B4-BE49-F238E27FC236}">
                <a16:creationId xmlns:a16="http://schemas.microsoft.com/office/drawing/2014/main" id="{67FB66F2-4FCF-0336-8991-75346B281288}"/>
              </a:ext>
            </a:extLst>
          </p:cNvPr>
          <p:cNvSpPr txBox="1"/>
          <p:nvPr/>
        </p:nvSpPr>
        <p:spPr>
          <a:xfrm>
            <a:off x="350196" y="1011676"/>
            <a:ext cx="4889770" cy="523220"/>
          </a:xfrm>
          <a:prstGeom prst="rect">
            <a:avLst/>
          </a:prstGeom>
          <a:noFill/>
        </p:spPr>
        <p:txBody>
          <a:bodyPr wrap="square" rtlCol="0">
            <a:spAutoFit/>
          </a:bodyPr>
          <a:lstStyle/>
          <a:p>
            <a:r>
              <a:rPr lang="en-IN" sz="2800" dirty="0"/>
              <a:t>KNN(K-NEAREST NEIGHBORS)</a:t>
            </a:r>
          </a:p>
        </p:txBody>
      </p:sp>
    </p:spTree>
    <p:extLst>
      <p:ext uri="{BB962C8B-B14F-4D97-AF65-F5344CB8AC3E}">
        <p14:creationId xmlns:p14="http://schemas.microsoft.com/office/powerpoint/2010/main" val="1115638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B77771-4E3D-2008-E561-DBB0436FE6F9}"/>
              </a:ext>
            </a:extLst>
          </p:cNvPr>
          <p:cNvSpPr txBox="1"/>
          <p:nvPr/>
        </p:nvSpPr>
        <p:spPr>
          <a:xfrm>
            <a:off x="4795736" y="476656"/>
            <a:ext cx="5544766" cy="584775"/>
          </a:xfrm>
          <a:prstGeom prst="rect">
            <a:avLst/>
          </a:prstGeom>
          <a:noFill/>
        </p:spPr>
        <p:txBody>
          <a:bodyPr wrap="square" rtlCol="0">
            <a:spAutoFit/>
          </a:bodyPr>
          <a:lstStyle/>
          <a:p>
            <a:r>
              <a:rPr lang="en-IN" sz="3200" dirty="0"/>
              <a:t>KNN CODE</a:t>
            </a:r>
          </a:p>
        </p:txBody>
      </p:sp>
      <p:pic>
        <p:nvPicPr>
          <p:cNvPr id="4" name="Picture 3">
            <a:extLst>
              <a:ext uri="{FF2B5EF4-FFF2-40B4-BE49-F238E27FC236}">
                <a16:creationId xmlns:a16="http://schemas.microsoft.com/office/drawing/2014/main" id="{11D8385D-7571-F576-D547-69409E457DDA}"/>
              </a:ext>
            </a:extLst>
          </p:cNvPr>
          <p:cNvPicPr>
            <a:picLocks noChangeAspect="1"/>
          </p:cNvPicPr>
          <p:nvPr/>
        </p:nvPicPr>
        <p:blipFill>
          <a:blip r:embed="rId2"/>
          <a:stretch>
            <a:fillRect/>
          </a:stretch>
        </p:blipFill>
        <p:spPr>
          <a:xfrm>
            <a:off x="1409700" y="1728787"/>
            <a:ext cx="9372600" cy="3400425"/>
          </a:xfrm>
          <a:prstGeom prst="rect">
            <a:avLst/>
          </a:prstGeom>
        </p:spPr>
      </p:pic>
    </p:spTree>
    <p:extLst>
      <p:ext uri="{BB962C8B-B14F-4D97-AF65-F5344CB8AC3E}">
        <p14:creationId xmlns:p14="http://schemas.microsoft.com/office/powerpoint/2010/main" val="172511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1CC46B-4DED-9C50-120F-90D92DF9827E}"/>
              </a:ext>
            </a:extLst>
          </p:cNvPr>
          <p:cNvSpPr txBox="1"/>
          <p:nvPr/>
        </p:nvSpPr>
        <p:spPr>
          <a:xfrm>
            <a:off x="262647" y="953310"/>
            <a:ext cx="5833353" cy="584775"/>
          </a:xfrm>
          <a:prstGeom prst="rect">
            <a:avLst/>
          </a:prstGeom>
          <a:noFill/>
        </p:spPr>
        <p:txBody>
          <a:bodyPr wrap="square" rtlCol="0">
            <a:spAutoFit/>
          </a:bodyPr>
          <a:lstStyle/>
          <a:p>
            <a:r>
              <a:rPr lang="en-US" sz="3200" dirty="0"/>
              <a:t>What is Artificial Intelligence?</a:t>
            </a:r>
            <a:endParaRPr lang="en-IN" sz="3200" dirty="0"/>
          </a:p>
        </p:txBody>
      </p:sp>
      <p:sp>
        <p:nvSpPr>
          <p:cNvPr id="4" name="TextBox 3">
            <a:extLst>
              <a:ext uri="{FF2B5EF4-FFF2-40B4-BE49-F238E27FC236}">
                <a16:creationId xmlns:a16="http://schemas.microsoft.com/office/drawing/2014/main" id="{D63A2F96-F762-25B7-26F4-0BF035150430}"/>
              </a:ext>
            </a:extLst>
          </p:cNvPr>
          <p:cNvSpPr txBox="1"/>
          <p:nvPr/>
        </p:nvSpPr>
        <p:spPr>
          <a:xfrm>
            <a:off x="262647" y="1819073"/>
            <a:ext cx="11361906" cy="2677656"/>
          </a:xfrm>
          <a:prstGeom prst="rect">
            <a:avLst/>
          </a:prstGeom>
          <a:noFill/>
        </p:spPr>
        <p:txBody>
          <a:bodyPr wrap="square" rtlCol="0">
            <a:spAutoFit/>
          </a:bodyPr>
          <a:lstStyle/>
          <a:p>
            <a:r>
              <a:rPr lang="en-IN" sz="2800" dirty="0"/>
              <a:t>The human intelligence inside the computer is called Artificial Intelligence.</a:t>
            </a:r>
            <a:r>
              <a:rPr lang="en-US" sz="2800" b="0" i="0" dirty="0">
                <a:effectLst/>
                <a:latin typeface="Söhne"/>
              </a:rPr>
              <a:t> </a:t>
            </a:r>
          </a:p>
          <a:p>
            <a:r>
              <a:rPr lang="en-US" sz="2800" dirty="0">
                <a:latin typeface="Söhne"/>
              </a:rPr>
              <a:t>       </a:t>
            </a:r>
            <a:r>
              <a:rPr lang="en-US" sz="2800" b="0" i="0" dirty="0">
                <a:effectLst/>
                <a:latin typeface="Söhne"/>
              </a:rPr>
              <a:t>AI systems can be built using various techniques, including machine learning, deep learning, natural language processing, computer vision, and expert systems. Machine learning algorithms enable computers to learn from data and improve their performance over time without being explicitly programmed</a:t>
            </a:r>
            <a:r>
              <a:rPr lang="en-US" b="0" i="0" dirty="0">
                <a:effectLst/>
                <a:latin typeface="Söhne"/>
              </a:rPr>
              <a:t>.</a:t>
            </a:r>
            <a:endParaRPr lang="en-IN" dirty="0">
              <a:highlight>
                <a:srgbClr val="000000"/>
              </a:highlight>
            </a:endParaRPr>
          </a:p>
        </p:txBody>
      </p:sp>
    </p:spTree>
    <p:extLst>
      <p:ext uri="{BB962C8B-B14F-4D97-AF65-F5344CB8AC3E}">
        <p14:creationId xmlns:p14="http://schemas.microsoft.com/office/powerpoint/2010/main" val="324599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F7CCCF-D919-A0EE-68D8-1314F3CE73D1}"/>
              </a:ext>
            </a:extLst>
          </p:cNvPr>
          <p:cNvSpPr txBox="1"/>
          <p:nvPr/>
        </p:nvSpPr>
        <p:spPr>
          <a:xfrm>
            <a:off x="690664" y="787940"/>
            <a:ext cx="5739319" cy="584775"/>
          </a:xfrm>
          <a:prstGeom prst="rect">
            <a:avLst/>
          </a:prstGeom>
          <a:noFill/>
        </p:spPr>
        <p:txBody>
          <a:bodyPr wrap="square" rtlCol="0">
            <a:spAutoFit/>
          </a:bodyPr>
          <a:lstStyle/>
          <a:p>
            <a:r>
              <a:rPr lang="en-IN" sz="3200" dirty="0"/>
              <a:t>WHAT IS MACHINE LEARNING</a:t>
            </a:r>
            <a:r>
              <a:rPr lang="en-IN" sz="2800" dirty="0"/>
              <a:t>?</a:t>
            </a:r>
          </a:p>
        </p:txBody>
      </p:sp>
      <p:sp>
        <p:nvSpPr>
          <p:cNvPr id="3" name="TextBox 2">
            <a:extLst>
              <a:ext uri="{FF2B5EF4-FFF2-40B4-BE49-F238E27FC236}">
                <a16:creationId xmlns:a16="http://schemas.microsoft.com/office/drawing/2014/main" id="{F9A93B15-7058-B5B7-8D1F-25AE10F1BF17}"/>
              </a:ext>
            </a:extLst>
          </p:cNvPr>
          <p:cNvSpPr txBox="1"/>
          <p:nvPr/>
        </p:nvSpPr>
        <p:spPr>
          <a:xfrm>
            <a:off x="603114" y="1575881"/>
            <a:ext cx="10038945" cy="3816429"/>
          </a:xfrm>
          <a:prstGeom prst="rect">
            <a:avLst/>
          </a:prstGeom>
          <a:noFill/>
        </p:spPr>
        <p:txBody>
          <a:bodyPr wrap="square" rtlCol="0">
            <a:spAutoFit/>
          </a:bodyPr>
          <a:lstStyle/>
          <a:p>
            <a:r>
              <a:rPr lang="en-IN" sz="2800" dirty="0"/>
              <a:t>Making the machines to learn is called Machine learning.</a:t>
            </a:r>
            <a:r>
              <a:rPr lang="en-US" sz="2800" b="0" i="0" dirty="0">
                <a:solidFill>
                  <a:schemeClr val="tx1"/>
                </a:solidFill>
                <a:effectLst/>
              </a:rPr>
              <a:t> It is a field of study that explores algorithms and statistical models that allow computers to learn from and analyze large datasets to identify patterns, make predictions, or take actions.</a:t>
            </a:r>
          </a:p>
          <a:p>
            <a:r>
              <a:rPr lang="en-US" sz="2800" b="0" i="0" dirty="0">
                <a:solidFill>
                  <a:schemeClr val="tx1"/>
                </a:solidFill>
                <a:effectLst/>
              </a:rPr>
              <a:t>In traditional programming, developers write explicit instructions for a computer to perform a specific task. In machine learning, however, the computer learns from data and experiences to improve its performance on a particular task.</a:t>
            </a:r>
            <a:endParaRPr lang="en-IN" sz="2800" dirty="0">
              <a:solidFill>
                <a:schemeClr val="tx1"/>
              </a:solidFill>
            </a:endParaRPr>
          </a:p>
          <a:p>
            <a:endParaRPr lang="en-IN" dirty="0"/>
          </a:p>
        </p:txBody>
      </p:sp>
    </p:spTree>
    <p:extLst>
      <p:ext uri="{BB962C8B-B14F-4D97-AF65-F5344CB8AC3E}">
        <p14:creationId xmlns:p14="http://schemas.microsoft.com/office/powerpoint/2010/main" val="182637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A11A20-DD23-C74F-E7AA-3125DA4D8164}"/>
              </a:ext>
            </a:extLst>
          </p:cNvPr>
          <p:cNvSpPr txBox="1"/>
          <p:nvPr/>
        </p:nvSpPr>
        <p:spPr>
          <a:xfrm>
            <a:off x="933855" y="1527242"/>
            <a:ext cx="9795754" cy="3816429"/>
          </a:xfrm>
          <a:prstGeom prst="rect">
            <a:avLst/>
          </a:prstGeom>
          <a:noFill/>
        </p:spPr>
        <p:txBody>
          <a:bodyPr wrap="square" rtlCol="0">
            <a:spAutoFit/>
          </a:bodyPr>
          <a:lstStyle/>
          <a:p>
            <a:r>
              <a:rPr lang="en-US" sz="3200" b="0" i="0" dirty="0">
                <a:effectLst/>
              </a:rPr>
              <a:t>Learning form someone. Supervised learning is a machine learning approach where an algorithm learns from a labeled dataset to make predictions or decisions. In supervised learning, the algorithm is provided with input features and corresponding target labels, and the goal is to learn a mapping function that can accurately predict the labels for new, unseen inputs.</a:t>
            </a:r>
            <a:endParaRPr lang="en-IN" sz="3200" dirty="0"/>
          </a:p>
          <a:p>
            <a:endParaRPr lang="en-IN" dirty="0"/>
          </a:p>
        </p:txBody>
      </p:sp>
      <p:sp>
        <p:nvSpPr>
          <p:cNvPr id="3" name="TextBox 2">
            <a:extLst>
              <a:ext uri="{FF2B5EF4-FFF2-40B4-BE49-F238E27FC236}">
                <a16:creationId xmlns:a16="http://schemas.microsoft.com/office/drawing/2014/main" id="{4038308E-F0B8-E4E5-481C-CD181FAFB959}"/>
              </a:ext>
            </a:extLst>
          </p:cNvPr>
          <p:cNvSpPr txBox="1"/>
          <p:nvPr/>
        </p:nvSpPr>
        <p:spPr>
          <a:xfrm>
            <a:off x="933855" y="699438"/>
            <a:ext cx="5162145" cy="646331"/>
          </a:xfrm>
          <a:prstGeom prst="rect">
            <a:avLst/>
          </a:prstGeom>
          <a:noFill/>
        </p:spPr>
        <p:txBody>
          <a:bodyPr wrap="square" rtlCol="0">
            <a:spAutoFit/>
          </a:bodyPr>
          <a:lstStyle/>
          <a:p>
            <a:r>
              <a:rPr lang="en-IN" sz="3600" dirty="0"/>
              <a:t>SUPERVISED LEARNING</a:t>
            </a:r>
          </a:p>
        </p:txBody>
      </p:sp>
    </p:spTree>
    <p:extLst>
      <p:ext uri="{BB962C8B-B14F-4D97-AF65-F5344CB8AC3E}">
        <p14:creationId xmlns:p14="http://schemas.microsoft.com/office/powerpoint/2010/main" val="59286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54C740-C85D-F7BD-C2D4-4D0F5549D458}"/>
              </a:ext>
            </a:extLst>
          </p:cNvPr>
          <p:cNvSpPr txBox="1"/>
          <p:nvPr/>
        </p:nvSpPr>
        <p:spPr>
          <a:xfrm>
            <a:off x="758757" y="933855"/>
            <a:ext cx="5175115" cy="646331"/>
          </a:xfrm>
          <a:prstGeom prst="rect">
            <a:avLst/>
          </a:prstGeom>
          <a:noFill/>
        </p:spPr>
        <p:txBody>
          <a:bodyPr wrap="square" rtlCol="0">
            <a:spAutoFit/>
          </a:bodyPr>
          <a:lstStyle/>
          <a:p>
            <a:r>
              <a:rPr lang="en-IN" sz="3600" dirty="0"/>
              <a:t>UNSUPERVISED LEARNING</a:t>
            </a:r>
          </a:p>
        </p:txBody>
      </p:sp>
      <p:sp>
        <p:nvSpPr>
          <p:cNvPr id="3" name="TextBox 2">
            <a:extLst>
              <a:ext uri="{FF2B5EF4-FFF2-40B4-BE49-F238E27FC236}">
                <a16:creationId xmlns:a16="http://schemas.microsoft.com/office/drawing/2014/main" id="{63C14C1A-7C28-B1C7-3B4A-9FE727B8F66A}"/>
              </a:ext>
            </a:extLst>
          </p:cNvPr>
          <p:cNvSpPr txBox="1"/>
          <p:nvPr/>
        </p:nvSpPr>
        <p:spPr>
          <a:xfrm>
            <a:off x="661481" y="1916349"/>
            <a:ext cx="9134272" cy="3385542"/>
          </a:xfrm>
          <a:prstGeom prst="rect">
            <a:avLst/>
          </a:prstGeom>
          <a:noFill/>
        </p:spPr>
        <p:txBody>
          <a:bodyPr wrap="square" rtlCol="0">
            <a:spAutoFit/>
          </a:bodyPr>
          <a:lstStyle/>
          <a:p>
            <a:r>
              <a:rPr lang="en-US" sz="2800" b="0" i="0" dirty="0">
                <a:effectLst/>
                <a:latin typeface="Söhne"/>
              </a:rPr>
              <a:t>Learning on our own. Unsupervised learning is a machine learning approach where an algorithm learns from unlabeled data to discover patterns, relationships, or structures within the data. Unlike supervised learning, unsupervised learning does not have access to target labels or explicit feedback during training. Instead, the algorithm aims to find inherent structures or regularities in the data on its own.</a:t>
            </a:r>
            <a:endParaRPr lang="en-IN" sz="2800" dirty="0"/>
          </a:p>
          <a:p>
            <a:endParaRPr lang="en-IN" dirty="0"/>
          </a:p>
        </p:txBody>
      </p:sp>
    </p:spTree>
    <p:extLst>
      <p:ext uri="{BB962C8B-B14F-4D97-AF65-F5344CB8AC3E}">
        <p14:creationId xmlns:p14="http://schemas.microsoft.com/office/powerpoint/2010/main" val="113255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89331-B8B8-05F0-7E6D-069750944F88}"/>
              </a:ext>
            </a:extLst>
          </p:cNvPr>
          <p:cNvSpPr txBox="1"/>
          <p:nvPr/>
        </p:nvSpPr>
        <p:spPr>
          <a:xfrm>
            <a:off x="544748" y="564204"/>
            <a:ext cx="6420255" cy="646331"/>
          </a:xfrm>
          <a:prstGeom prst="rect">
            <a:avLst/>
          </a:prstGeom>
          <a:noFill/>
        </p:spPr>
        <p:txBody>
          <a:bodyPr wrap="square" rtlCol="0">
            <a:spAutoFit/>
          </a:bodyPr>
          <a:lstStyle/>
          <a:p>
            <a:r>
              <a:rPr lang="en-IN" sz="3600" dirty="0"/>
              <a:t>REINFORCEMENT LEARNING</a:t>
            </a:r>
          </a:p>
        </p:txBody>
      </p:sp>
      <p:sp>
        <p:nvSpPr>
          <p:cNvPr id="3" name="TextBox 2">
            <a:extLst>
              <a:ext uri="{FF2B5EF4-FFF2-40B4-BE49-F238E27FC236}">
                <a16:creationId xmlns:a16="http://schemas.microsoft.com/office/drawing/2014/main" id="{F1936DDD-620B-3D93-EC11-BC91901D52BD}"/>
              </a:ext>
            </a:extLst>
          </p:cNvPr>
          <p:cNvSpPr txBox="1"/>
          <p:nvPr/>
        </p:nvSpPr>
        <p:spPr>
          <a:xfrm>
            <a:off x="768485" y="1585609"/>
            <a:ext cx="7801583" cy="2554545"/>
          </a:xfrm>
          <a:prstGeom prst="rect">
            <a:avLst/>
          </a:prstGeom>
          <a:noFill/>
        </p:spPr>
        <p:txBody>
          <a:bodyPr wrap="square" rtlCol="0">
            <a:spAutoFit/>
          </a:bodyPr>
          <a:lstStyle/>
          <a:p>
            <a:r>
              <a:rPr lang="en-US" sz="3200" b="0" i="0" dirty="0">
                <a:solidFill>
                  <a:srgbClr val="273239"/>
                </a:solidFill>
                <a:effectLst/>
              </a:rPr>
              <a:t>Reinforcement learning is all about making decisions sequentially. In simple words, we can say that the output depends on the state of the current input and the next input depends on the output of the previous input.</a:t>
            </a:r>
            <a:endParaRPr lang="en-IN" sz="3200" dirty="0"/>
          </a:p>
        </p:txBody>
      </p:sp>
    </p:spTree>
    <p:extLst>
      <p:ext uri="{BB962C8B-B14F-4D97-AF65-F5344CB8AC3E}">
        <p14:creationId xmlns:p14="http://schemas.microsoft.com/office/powerpoint/2010/main" val="52791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FC03F1-3F71-E438-8ED9-4280232EBF18}"/>
              </a:ext>
            </a:extLst>
          </p:cNvPr>
          <p:cNvSpPr txBox="1"/>
          <p:nvPr/>
        </p:nvSpPr>
        <p:spPr>
          <a:xfrm>
            <a:off x="379378" y="416220"/>
            <a:ext cx="4280170" cy="646331"/>
          </a:xfrm>
          <a:prstGeom prst="rect">
            <a:avLst/>
          </a:prstGeom>
          <a:noFill/>
        </p:spPr>
        <p:txBody>
          <a:bodyPr wrap="square" rtlCol="0">
            <a:spAutoFit/>
          </a:bodyPr>
          <a:lstStyle/>
          <a:p>
            <a:r>
              <a:rPr lang="en-IN" sz="3600" dirty="0"/>
              <a:t>LINEAR REGRESSION</a:t>
            </a:r>
          </a:p>
        </p:txBody>
      </p:sp>
      <p:sp>
        <p:nvSpPr>
          <p:cNvPr id="3" name="TextBox 2">
            <a:extLst>
              <a:ext uri="{FF2B5EF4-FFF2-40B4-BE49-F238E27FC236}">
                <a16:creationId xmlns:a16="http://schemas.microsoft.com/office/drawing/2014/main" id="{ACCA55AF-021F-3D58-FC52-CFFE9B4DB2CF}"/>
              </a:ext>
            </a:extLst>
          </p:cNvPr>
          <p:cNvSpPr txBox="1"/>
          <p:nvPr/>
        </p:nvSpPr>
        <p:spPr>
          <a:xfrm>
            <a:off x="379378" y="1332689"/>
            <a:ext cx="8249055" cy="5109091"/>
          </a:xfrm>
          <a:prstGeom prst="rect">
            <a:avLst/>
          </a:prstGeom>
          <a:noFill/>
        </p:spPr>
        <p:txBody>
          <a:bodyPr wrap="square" rtlCol="0">
            <a:spAutoFit/>
          </a:bodyPr>
          <a:lstStyle/>
          <a:p>
            <a:r>
              <a:rPr lang="en-US" sz="2800" b="0" i="0" dirty="0">
                <a:effectLst/>
                <a:cs typeface="Arial" panose="020B0604020202020204" pitchFamily="34" charset="0"/>
              </a:rPr>
              <a:t>Linear regression is a supervised machine learning method that is used by the Train Using </a:t>
            </a:r>
            <a:r>
              <a:rPr lang="en-US" sz="2800" b="0" i="0" dirty="0" err="1">
                <a:effectLst/>
                <a:cs typeface="Arial" panose="020B0604020202020204" pitchFamily="34" charset="0"/>
              </a:rPr>
              <a:t>AutoML</a:t>
            </a:r>
            <a:r>
              <a:rPr lang="en-US" sz="2800" b="0" i="0" dirty="0">
                <a:effectLst/>
                <a:cs typeface="Arial" panose="020B0604020202020204" pitchFamily="34" charset="0"/>
              </a:rPr>
              <a:t> tool and finds a linear equation that best describes the correlation of the explanatory variables with the dependent variable.</a:t>
            </a:r>
            <a:endParaRPr lang="en-IN" sz="2800" dirty="0">
              <a:cs typeface="Arial" panose="020B0604020202020204" pitchFamily="34" charset="0"/>
            </a:endParaRPr>
          </a:p>
          <a:p>
            <a:r>
              <a:rPr lang="en-US" sz="2800" b="0" i="0" dirty="0">
                <a:effectLst/>
              </a:rPr>
              <a:t>Linear regression is a statistical modeling technique used to establish a relationship between a dependent variable and one or more independent variables. It assumes a linear relationship between the variables, where the dependent variable is predicted as a linear combination of the independent variables.</a:t>
            </a:r>
            <a:endParaRPr lang="en-IN" sz="2800" dirty="0"/>
          </a:p>
          <a:p>
            <a:endParaRPr lang="en-IN" dirty="0"/>
          </a:p>
        </p:txBody>
      </p:sp>
    </p:spTree>
    <p:extLst>
      <p:ext uri="{BB962C8B-B14F-4D97-AF65-F5344CB8AC3E}">
        <p14:creationId xmlns:p14="http://schemas.microsoft.com/office/powerpoint/2010/main" val="351143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F36780-458E-B8D5-B0DB-353FD13B8A8D}"/>
              </a:ext>
            </a:extLst>
          </p:cNvPr>
          <p:cNvSpPr txBox="1"/>
          <p:nvPr/>
        </p:nvSpPr>
        <p:spPr>
          <a:xfrm>
            <a:off x="3941424" y="572155"/>
            <a:ext cx="7179013" cy="523220"/>
          </a:xfrm>
          <a:prstGeom prst="rect">
            <a:avLst/>
          </a:prstGeom>
          <a:noFill/>
        </p:spPr>
        <p:txBody>
          <a:bodyPr wrap="square" rtlCol="0">
            <a:spAutoFit/>
          </a:bodyPr>
          <a:lstStyle/>
          <a:p>
            <a:r>
              <a:rPr lang="en-IN" sz="2800" dirty="0"/>
              <a:t>LINEAR REGRESSION CODE</a:t>
            </a:r>
          </a:p>
        </p:txBody>
      </p:sp>
      <p:pic>
        <p:nvPicPr>
          <p:cNvPr id="4" name="Picture 3">
            <a:extLst>
              <a:ext uri="{FF2B5EF4-FFF2-40B4-BE49-F238E27FC236}">
                <a16:creationId xmlns:a16="http://schemas.microsoft.com/office/drawing/2014/main" id="{EAB3C0D6-9897-A3D4-0CCA-7C0080858424}"/>
              </a:ext>
            </a:extLst>
          </p:cNvPr>
          <p:cNvPicPr>
            <a:picLocks noChangeAspect="1"/>
          </p:cNvPicPr>
          <p:nvPr/>
        </p:nvPicPr>
        <p:blipFill>
          <a:blip r:embed="rId2"/>
          <a:stretch>
            <a:fillRect/>
          </a:stretch>
        </p:blipFill>
        <p:spPr>
          <a:xfrm>
            <a:off x="1305026" y="1634247"/>
            <a:ext cx="10048875" cy="4342386"/>
          </a:xfrm>
          <a:prstGeom prst="rect">
            <a:avLst/>
          </a:prstGeom>
        </p:spPr>
      </p:pic>
    </p:spTree>
    <p:extLst>
      <p:ext uri="{BB962C8B-B14F-4D97-AF65-F5344CB8AC3E}">
        <p14:creationId xmlns:p14="http://schemas.microsoft.com/office/powerpoint/2010/main" val="3907144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9185F-7B4D-DFC0-415C-171213A7B8C0}"/>
              </a:ext>
            </a:extLst>
          </p:cNvPr>
          <p:cNvSpPr txBox="1"/>
          <p:nvPr/>
        </p:nvSpPr>
        <p:spPr>
          <a:xfrm>
            <a:off x="619327" y="1050587"/>
            <a:ext cx="5038928" cy="584775"/>
          </a:xfrm>
          <a:prstGeom prst="rect">
            <a:avLst/>
          </a:prstGeom>
          <a:noFill/>
        </p:spPr>
        <p:txBody>
          <a:bodyPr wrap="square" rtlCol="0">
            <a:spAutoFit/>
          </a:bodyPr>
          <a:lstStyle/>
          <a:p>
            <a:r>
              <a:rPr lang="en-IN" sz="3200" dirty="0"/>
              <a:t>NAÏVE BAYES</a:t>
            </a:r>
          </a:p>
        </p:txBody>
      </p:sp>
      <p:sp>
        <p:nvSpPr>
          <p:cNvPr id="3" name="TextBox 2">
            <a:extLst>
              <a:ext uri="{FF2B5EF4-FFF2-40B4-BE49-F238E27FC236}">
                <a16:creationId xmlns:a16="http://schemas.microsoft.com/office/drawing/2014/main" id="{BE5C51B8-7939-7B36-266B-C058B5F01281}"/>
              </a:ext>
            </a:extLst>
          </p:cNvPr>
          <p:cNvSpPr txBox="1"/>
          <p:nvPr/>
        </p:nvSpPr>
        <p:spPr>
          <a:xfrm>
            <a:off x="546370" y="2013228"/>
            <a:ext cx="11099260" cy="2831544"/>
          </a:xfrm>
          <a:prstGeom prst="rect">
            <a:avLst/>
          </a:prstGeom>
          <a:noFill/>
        </p:spPr>
        <p:txBody>
          <a:bodyPr wrap="square" rtlCol="0">
            <a:spAutoFit/>
          </a:bodyPr>
          <a:lstStyle/>
          <a:p>
            <a:r>
              <a:rPr lang="en-US" sz="3200" b="0" i="0" dirty="0">
                <a:effectLst/>
              </a:rPr>
              <a:t>Naive Bayes is a probabilistic classification algorithm based on Bayes' theorem with an assumption of independence between features. It is a simple yet effective algorithm that is particularly useful for text classification tasks, such as spam detection or sentiment analysis.</a:t>
            </a:r>
            <a:endParaRPr lang="en-IN" sz="3200" dirty="0"/>
          </a:p>
          <a:p>
            <a:endParaRPr lang="en-IN" dirty="0"/>
          </a:p>
        </p:txBody>
      </p:sp>
    </p:spTree>
    <p:extLst>
      <p:ext uri="{BB962C8B-B14F-4D97-AF65-F5344CB8AC3E}">
        <p14:creationId xmlns:p14="http://schemas.microsoft.com/office/powerpoint/2010/main" val="3140683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869</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Tejaswini SE</dc:creator>
  <cp:lastModifiedBy>Tejaswini SE</cp:lastModifiedBy>
  <cp:revision>2</cp:revision>
  <dcterms:created xsi:type="dcterms:W3CDTF">2023-06-07T06:11:52Z</dcterms:created>
  <dcterms:modified xsi:type="dcterms:W3CDTF">2023-06-07T07:25:40Z</dcterms:modified>
</cp:coreProperties>
</file>