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9" r:id="rId6"/>
    <p:sldId id="260" r:id="rId7"/>
    <p:sldId id="261" r:id="rId8"/>
    <p:sldId id="263" r:id="rId9"/>
    <p:sldId id="264" r:id="rId10"/>
    <p:sldId id="265" r:id="rId11"/>
    <p:sldId id="266" r:id="rId12"/>
    <p:sldId id="267" r:id="rId13"/>
    <p:sldId id="268" r:id="rId14"/>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296"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Teja Reddy" userId="2d17028cacc4ad31" providerId="LiveId" clId="{9BBE6118-1891-4550-93C9-D68762A5F44B}"/>
    <pc:docChg chg="undo custSel modSld">
      <pc:chgData name="Bhanu Teja Reddy" userId="2d17028cacc4ad31" providerId="LiveId" clId="{9BBE6118-1891-4550-93C9-D68762A5F44B}" dt="2025-03-01T04:11:49.332" v="47" actId="2711"/>
      <pc:docMkLst>
        <pc:docMk/>
      </pc:docMkLst>
      <pc:sldChg chg="modSp mod">
        <pc:chgData name="Bhanu Teja Reddy" userId="2d17028cacc4ad31" providerId="LiveId" clId="{9BBE6118-1891-4550-93C9-D68762A5F44B}" dt="2025-03-01T04:08:58.930" v="22" actId="20577"/>
        <pc:sldMkLst>
          <pc:docMk/>
          <pc:sldMk cId="0" sldId="256"/>
        </pc:sldMkLst>
        <pc:spChg chg="mod">
          <ac:chgData name="Bhanu Teja Reddy" userId="2d17028cacc4ad31" providerId="LiveId" clId="{9BBE6118-1891-4550-93C9-D68762A5F44B}" dt="2025-03-01T04:08:50.735" v="18" actId="1076"/>
          <ac:spMkLst>
            <pc:docMk/>
            <pc:sldMk cId="0" sldId="256"/>
            <ac:spMk id="2" creationId="{00000000-0000-0000-0000-000000000000}"/>
          </ac:spMkLst>
        </pc:spChg>
        <pc:spChg chg="mod">
          <ac:chgData name="Bhanu Teja Reddy" userId="2d17028cacc4ad31" providerId="LiveId" clId="{9BBE6118-1891-4550-93C9-D68762A5F44B}" dt="2025-03-01T04:08:58.930" v="22" actId="20577"/>
          <ac:spMkLst>
            <pc:docMk/>
            <pc:sldMk cId="0" sldId="256"/>
            <ac:spMk id="3" creationId="{00000000-0000-0000-0000-000000000000}"/>
          </ac:spMkLst>
        </pc:spChg>
      </pc:sldChg>
      <pc:sldChg chg="modSp mod">
        <pc:chgData name="Bhanu Teja Reddy" userId="2d17028cacc4ad31" providerId="LiveId" clId="{9BBE6118-1891-4550-93C9-D68762A5F44B}" dt="2025-03-01T04:11:49.332" v="47" actId="2711"/>
        <pc:sldMkLst>
          <pc:docMk/>
          <pc:sldMk cId="0" sldId="259"/>
        </pc:sldMkLst>
        <pc:spChg chg="mod">
          <ac:chgData name="Bhanu Teja Reddy" userId="2d17028cacc4ad31" providerId="LiveId" clId="{9BBE6118-1891-4550-93C9-D68762A5F44B}" dt="2025-03-01T03:54:12.181" v="4" actId="1076"/>
          <ac:spMkLst>
            <pc:docMk/>
            <pc:sldMk cId="0" sldId="259"/>
            <ac:spMk id="2" creationId="{00000000-0000-0000-0000-000000000000}"/>
          </ac:spMkLst>
        </pc:spChg>
        <pc:spChg chg="mod">
          <ac:chgData name="Bhanu Teja Reddy" userId="2d17028cacc4ad31" providerId="LiveId" clId="{9BBE6118-1891-4550-93C9-D68762A5F44B}" dt="2025-03-01T04:11:49.332" v="47" actId="2711"/>
          <ac:spMkLst>
            <pc:docMk/>
            <pc:sldMk cId="0" sldId="259"/>
            <ac:spMk id="3" creationId="{00000000-0000-0000-0000-000000000000}"/>
          </ac:spMkLst>
        </pc:spChg>
      </pc:sldChg>
      <pc:sldChg chg="modSp mod">
        <pc:chgData name="Bhanu Teja Reddy" userId="2d17028cacc4ad31" providerId="LiveId" clId="{9BBE6118-1891-4550-93C9-D68762A5F44B}" dt="2025-03-01T04:11:18.753" v="43" actId="12"/>
        <pc:sldMkLst>
          <pc:docMk/>
          <pc:sldMk cId="0" sldId="262"/>
        </pc:sldMkLst>
        <pc:spChg chg="mod">
          <ac:chgData name="Bhanu Teja Reddy" userId="2d17028cacc4ad31" providerId="LiveId" clId="{9BBE6118-1891-4550-93C9-D68762A5F44B}" dt="2025-03-01T04:11:18.753" v="43" actId="12"/>
          <ac:spMkLst>
            <pc:docMk/>
            <pc:sldMk cId="0" sldId="262"/>
            <ac:spMk id="3" creationId="{00000000-0000-0000-0000-000000000000}"/>
          </ac:spMkLst>
        </pc:spChg>
      </pc:sldChg>
      <pc:sldChg chg="modSp mod">
        <pc:chgData name="Bhanu Teja Reddy" userId="2d17028cacc4ad31" providerId="LiveId" clId="{9BBE6118-1891-4550-93C9-D68762A5F44B}" dt="2025-03-01T04:11:08.941" v="42" actId="12"/>
        <pc:sldMkLst>
          <pc:docMk/>
          <pc:sldMk cId="0" sldId="263"/>
        </pc:sldMkLst>
        <pc:spChg chg="mod">
          <ac:chgData name="Bhanu Teja Reddy" userId="2d17028cacc4ad31" providerId="LiveId" clId="{9BBE6118-1891-4550-93C9-D68762A5F44B}" dt="2025-03-01T04:11:08.941" v="42" actId="12"/>
          <ac:spMkLst>
            <pc:docMk/>
            <pc:sldMk cId="0" sldId="263"/>
            <ac:spMk id="3" creationId="{00000000-0000-0000-0000-000000000000}"/>
          </ac:spMkLst>
        </pc:spChg>
      </pc:sldChg>
      <pc:sldChg chg="modSp mod">
        <pc:chgData name="Bhanu Teja Reddy" userId="2d17028cacc4ad31" providerId="LiveId" clId="{9BBE6118-1891-4550-93C9-D68762A5F44B}" dt="2025-03-01T04:10:25.755" v="32" actId="12"/>
        <pc:sldMkLst>
          <pc:docMk/>
          <pc:sldMk cId="0" sldId="264"/>
        </pc:sldMkLst>
        <pc:spChg chg="mod">
          <ac:chgData name="Bhanu Teja Reddy" userId="2d17028cacc4ad31" providerId="LiveId" clId="{9BBE6118-1891-4550-93C9-D68762A5F44B}" dt="2025-03-01T04:10:25.755" v="32" actId="12"/>
          <ac:spMkLst>
            <pc:docMk/>
            <pc:sldMk cId="0" sldId="264"/>
            <ac:spMk id="3" creationId="{00000000-0000-0000-0000-000000000000}"/>
          </ac:spMkLst>
        </pc:spChg>
      </pc:sldChg>
      <pc:sldChg chg="modSp mod">
        <pc:chgData name="Bhanu Teja Reddy" userId="2d17028cacc4ad31" providerId="LiveId" clId="{9BBE6118-1891-4550-93C9-D68762A5F44B}" dt="2025-03-01T04:10:10.786" v="28" actId="12"/>
        <pc:sldMkLst>
          <pc:docMk/>
          <pc:sldMk cId="0" sldId="265"/>
        </pc:sldMkLst>
        <pc:spChg chg="mod">
          <ac:chgData name="Bhanu Teja Reddy" userId="2d17028cacc4ad31" providerId="LiveId" clId="{9BBE6118-1891-4550-93C9-D68762A5F44B}" dt="2025-03-01T04:10:10.786" v="28" actId="12"/>
          <ac:spMkLst>
            <pc:docMk/>
            <pc:sldMk cId="0" sldId="265"/>
            <ac:spMk id="3" creationId="{00000000-0000-0000-0000-000000000000}"/>
          </ac:spMkLst>
        </pc:spChg>
      </pc:sldChg>
      <pc:sldChg chg="modSp mod">
        <pc:chgData name="Bhanu Teja Reddy" userId="2d17028cacc4ad31" providerId="LiveId" clId="{9BBE6118-1891-4550-93C9-D68762A5F44B}" dt="2025-03-01T04:09:57.266" v="25" actId="12"/>
        <pc:sldMkLst>
          <pc:docMk/>
          <pc:sldMk cId="0" sldId="266"/>
        </pc:sldMkLst>
        <pc:spChg chg="mod">
          <ac:chgData name="Bhanu Teja Reddy" userId="2d17028cacc4ad31" providerId="LiveId" clId="{9BBE6118-1891-4550-93C9-D68762A5F44B}" dt="2025-03-01T04:09:57.266" v="25" actId="12"/>
          <ac:spMkLst>
            <pc:docMk/>
            <pc:sldMk cId="0" sldId="266"/>
            <ac:spMk id="3" creationId="{00000000-0000-0000-0000-000000000000}"/>
          </ac:spMkLst>
        </pc:spChg>
      </pc:sldChg>
      <pc:sldChg chg="modSp mod">
        <pc:chgData name="Bhanu Teja Reddy" userId="2d17028cacc4ad31" providerId="LiveId" clId="{9BBE6118-1891-4550-93C9-D68762A5F44B}" dt="2025-03-01T04:09:44.731" v="23" actId="12"/>
        <pc:sldMkLst>
          <pc:docMk/>
          <pc:sldMk cId="0" sldId="267"/>
        </pc:sldMkLst>
        <pc:spChg chg="mod">
          <ac:chgData name="Bhanu Teja Reddy" userId="2d17028cacc4ad31" providerId="LiveId" clId="{9BBE6118-1891-4550-93C9-D68762A5F44B}" dt="2025-03-01T04:09:44.731" v="23" actId="12"/>
          <ac:spMkLst>
            <pc:docMk/>
            <pc:sldMk cId="0" sldId="267"/>
            <ac:spMk id="3" creationId="{00000000-0000-0000-0000-000000000000}"/>
          </ac:spMkLst>
        </pc:spChg>
      </pc:sldChg>
    </pc:docChg>
  </pc:docChgLst>
  <pc:docChgLst>
    <pc:chgData name="Bhanu Teja Reddy" userId="2d17028cacc4ad31" providerId="LiveId" clId="{81CE2FAB-473A-4916-87E5-3629C2AE79C5}"/>
    <pc:docChg chg="modSld">
      <pc:chgData name="Bhanu Teja Reddy" userId="2d17028cacc4ad31" providerId="LiveId" clId="{81CE2FAB-473A-4916-87E5-3629C2AE79C5}" dt="2025-03-14T13:29:08.965" v="18" actId="20577"/>
      <pc:docMkLst>
        <pc:docMk/>
      </pc:docMkLst>
      <pc:sldChg chg="modSp mod">
        <pc:chgData name="Bhanu Teja Reddy" userId="2d17028cacc4ad31" providerId="LiveId" clId="{81CE2FAB-473A-4916-87E5-3629C2AE79C5}" dt="2025-03-14T13:29:08.965" v="18" actId="20577"/>
        <pc:sldMkLst>
          <pc:docMk/>
          <pc:sldMk cId="0" sldId="256"/>
        </pc:sldMkLst>
        <pc:spChg chg="mod">
          <ac:chgData name="Bhanu Teja Reddy" userId="2d17028cacc4ad31" providerId="LiveId" clId="{81CE2FAB-473A-4916-87E5-3629C2AE79C5}" dt="2025-03-14T13:29:08.965" v="18"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18029" y="461899"/>
            <a:ext cx="7155941"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688340" y="1509941"/>
            <a:ext cx="6337300" cy="1782445"/>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jpg"/><Relationship Id="rId7"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8900" y="2057400"/>
            <a:ext cx="6705600" cy="444352"/>
          </a:xfrm>
          <a:prstGeom prst="rect">
            <a:avLst/>
          </a:prstGeom>
        </p:spPr>
        <p:txBody>
          <a:bodyPr vert="horz" wrap="square" lIns="0" tIns="13335" rIns="0" bIns="0" rtlCol="0">
            <a:spAutoFit/>
          </a:bodyPr>
          <a:lstStyle/>
          <a:p>
            <a:pPr marL="12700" algn="ctr">
              <a:lnSpc>
                <a:spcPct val="100000"/>
              </a:lnSpc>
              <a:spcBef>
                <a:spcPts val="105"/>
              </a:spcBef>
            </a:pPr>
            <a:r>
              <a:rPr lang="en-IN" sz="2800" b="1" dirty="0" smtClean="0">
                <a:effectLst/>
                <a:latin typeface="Times New Roman" panose="02020603050405020304" pitchFamily="18" charset="0"/>
                <a:ea typeface="Aptos" panose="020B0004020202020204" pitchFamily="34" charset="0"/>
              </a:rPr>
              <a:t>Online Toll Gate Application</a:t>
            </a:r>
            <a:endParaRPr sz="2800" spc="-1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295400" y="2841732"/>
            <a:ext cx="9372600" cy="2598147"/>
          </a:xfrm>
          <a:prstGeom prst="rect">
            <a:avLst/>
          </a:prstGeom>
        </p:spPr>
        <p:txBody>
          <a:bodyPr vert="horz" wrap="square" lIns="0" tIns="12700" rIns="0" bIns="0" rtlCol="0">
            <a:spAutoFit/>
          </a:bodyPr>
          <a:lstStyle/>
          <a:p>
            <a:pPr algn="ctr">
              <a:lnSpc>
                <a:spcPct val="100000"/>
              </a:lnSpc>
              <a:spcBef>
                <a:spcPts val="100"/>
              </a:spcBef>
            </a:pPr>
            <a:r>
              <a:rPr sz="2800" b="1" spc="-10" dirty="0">
                <a:solidFill>
                  <a:schemeClr val="tx1"/>
                </a:solidFill>
                <a:latin typeface="Times New Roman" panose="02020603050405020304" pitchFamily="18" charset="0"/>
                <a:cs typeface="Times New Roman" panose="02020603050405020304" pitchFamily="18" charset="0"/>
              </a:rPr>
              <a:t>Presented</a:t>
            </a:r>
            <a:r>
              <a:rPr sz="2800" b="1" spc="-90" dirty="0">
                <a:solidFill>
                  <a:schemeClr val="tx1"/>
                </a:solidFill>
                <a:latin typeface="Times New Roman" panose="02020603050405020304" pitchFamily="18" charset="0"/>
                <a:cs typeface="Times New Roman" panose="02020603050405020304" pitchFamily="18" charset="0"/>
              </a:rPr>
              <a:t> </a:t>
            </a:r>
            <a:r>
              <a:rPr sz="2800" b="1" spc="-25" dirty="0">
                <a:solidFill>
                  <a:schemeClr val="tx1"/>
                </a:solidFill>
                <a:latin typeface="Times New Roman" panose="02020603050405020304" pitchFamily="18" charset="0"/>
                <a:cs typeface="Times New Roman" panose="02020603050405020304" pitchFamily="18" charset="0"/>
              </a:rPr>
              <a:t>by</a:t>
            </a:r>
            <a:r>
              <a:rPr sz="2800" b="1" spc="-25" dirty="0" smtClean="0">
                <a:solidFill>
                  <a:schemeClr val="tx1"/>
                </a:solidFill>
                <a:latin typeface="Times New Roman" panose="02020603050405020304" pitchFamily="18" charset="0"/>
                <a:cs typeface="Times New Roman" panose="02020603050405020304" pitchFamily="18" charset="0"/>
              </a:rPr>
              <a:t>:</a:t>
            </a:r>
            <a:endParaRPr sz="2800" b="1" dirty="0">
              <a:solidFill>
                <a:schemeClr val="tx1"/>
              </a:solidFill>
              <a:latin typeface="Times New Roman" panose="02020603050405020304" pitchFamily="18" charset="0"/>
              <a:cs typeface="Times New Roman" panose="02020603050405020304" pitchFamily="18" charset="0"/>
            </a:endParaRPr>
          </a:p>
          <a:p>
            <a:pPr marL="12700" marR="5080" algn="ctr">
              <a:lnSpc>
                <a:spcPct val="100000"/>
              </a:lnSpc>
            </a:pPr>
            <a:r>
              <a:rPr lang="en-US" sz="2800" spc="-10" dirty="0" err="1" smtClean="0">
                <a:solidFill>
                  <a:schemeClr val="tx1"/>
                </a:solidFill>
                <a:latin typeface="Times New Roman" panose="02020603050405020304" pitchFamily="18" charset="0"/>
                <a:cs typeface="Times New Roman" panose="02020603050405020304" pitchFamily="18" charset="0"/>
              </a:rPr>
              <a:t>Tejaswi</a:t>
            </a:r>
            <a:r>
              <a:rPr lang="en-US" sz="2800" spc="-10" dirty="0" smtClean="0">
                <a:solidFill>
                  <a:schemeClr val="tx1"/>
                </a:solidFill>
                <a:latin typeface="Times New Roman" panose="02020603050405020304" pitchFamily="18" charset="0"/>
                <a:cs typeface="Times New Roman" panose="02020603050405020304" pitchFamily="18" charset="0"/>
              </a:rPr>
              <a:t> Reddy K</a:t>
            </a:r>
          </a:p>
          <a:p>
            <a:pPr marL="12700" marR="5080" algn="ctr">
              <a:lnSpc>
                <a:spcPct val="100000"/>
              </a:lnSpc>
            </a:pPr>
            <a:r>
              <a:rPr lang="en-US" sz="2800" spc="-10" dirty="0" smtClean="0">
                <a:solidFill>
                  <a:schemeClr val="tx1"/>
                </a:solidFill>
                <a:latin typeface="Times New Roman" panose="02020603050405020304" pitchFamily="18" charset="0"/>
                <a:cs typeface="Times New Roman" panose="02020603050405020304" pitchFamily="18" charset="0"/>
              </a:rPr>
              <a:t>192371036</a:t>
            </a:r>
          </a:p>
          <a:p>
            <a:pPr marL="12700" marR="5080" algn="ctr">
              <a:lnSpc>
                <a:spcPct val="100000"/>
              </a:lnSpc>
            </a:pPr>
            <a:r>
              <a:rPr lang="en-US" sz="2800" b="1" spc="-10" dirty="0" smtClean="0">
                <a:solidFill>
                  <a:schemeClr val="tx1"/>
                </a:solidFill>
                <a:latin typeface="Times New Roman" panose="02020603050405020304" pitchFamily="18" charset="0"/>
                <a:cs typeface="Times New Roman" panose="02020603050405020304" pitchFamily="18" charset="0"/>
              </a:rPr>
              <a:t>Course code and Name:</a:t>
            </a:r>
            <a:endParaRPr lang="en-US" sz="2800" b="1" spc="-10" dirty="0">
              <a:solidFill>
                <a:schemeClr val="tx1"/>
              </a:solidFill>
              <a:latin typeface="Times New Roman" panose="02020603050405020304" pitchFamily="18" charset="0"/>
              <a:cs typeface="Times New Roman" panose="02020603050405020304" pitchFamily="18" charset="0"/>
            </a:endParaRPr>
          </a:p>
          <a:p>
            <a:pPr marL="12700" marR="5080" algn="ctr">
              <a:lnSpc>
                <a:spcPct val="100000"/>
              </a:lnSpc>
            </a:pPr>
            <a:r>
              <a:rPr lang="en-US" sz="2800" dirty="0" smtClean="0">
                <a:solidFill>
                  <a:schemeClr val="tx1"/>
                </a:solidFill>
                <a:latin typeface="Times New Roman" panose="02020603050405020304" pitchFamily="18" charset="0"/>
                <a:cs typeface="Times New Roman" panose="02020603050405020304" pitchFamily="18" charset="0"/>
              </a:rPr>
              <a:t>CSA4307</a:t>
            </a:r>
          </a:p>
          <a:p>
            <a:pPr marL="12700" marR="5080" algn="ctr">
              <a:lnSpc>
                <a:spcPct val="100000"/>
              </a:lnSpc>
            </a:pPr>
            <a:r>
              <a:rPr lang="en-US" sz="2800" dirty="0" smtClean="0">
                <a:solidFill>
                  <a:schemeClr val="tx1"/>
                </a:solidFill>
                <a:latin typeface="Times New Roman" panose="02020603050405020304" pitchFamily="18" charset="0"/>
                <a:cs typeface="Times New Roman" panose="02020603050405020304" pitchFamily="18" charset="0"/>
              </a:rPr>
              <a:t>Internet Programming For Client Server Model.</a:t>
            </a:r>
            <a:endParaRPr lang="en-US" sz="2800" b="0" i="0" dirty="0">
              <a:solidFill>
                <a:schemeClr val="tx1"/>
              </a:solidFill>
              <a:effectLst/>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086610">
              <a:lnSpc>
                <a:spcPct val="100000"/>
              </a:lnSpc>
              <a:spcBef>
                <a:spcPts val="105"/>
              </a:spcBef>
            </a:pPr>
            <a:r>
              <a:rPr dirty="0">
                <a:latin typeface="Times New Roman" panose="02020603050405020304" pitchFamily="18" charset="0"/>
                <a:cs typeface="Times New Roman" panose="02020603050405020304" pitchFamily="18" charset="0"/>
              </a:rPr>
              <a:t>Future</a:t>
            </a:r>
            <a:r>
              <a:rPr spc="-9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Scope</a:t>
            </a:r>
          </a:p>
        </p:txBody>
      </p:sp>
      <p:sp>
        <p:nvSpPr>
          <p:cNvPr id="3" name="object 3"/>
          <p:cNvSpPr txBox="1"/>
          <p:nvPr/>
        </p:nvSpPr>
        <p:spPr>
          <a:xfrm>
            <a:off x="609600" y="1510112"/>
            <a:ext cx="11049000" cy="5282214"/>
          </a:xfrm>
          <a:prstGeom prst="rect">
            <a:avLst/>
          </a:prstGeom>
        </p:spPr>
        <p:txBody>
          <a:bodyPr vert="horz" wrap="square" lIns="0" tIns="110489" rIns="0" bIns="0"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Enhancements or Improvements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itchFamily="34" charset="0"/>
              <a:buChar char="•"/>
            </a:pPr>
            <a:r>
              <a:rPr lang="en-GB" sz="1400" dirty="0" smtClean="0">
                <a:latin typeface="Times New Roman" panose="02020603050405020304" pitchFamily="18" charset="0"/>
                <a:cs typeface="Times New Roman" panose="02020603050405020304" pitchFamily="18" charset="0"/>
              </a:rPr>
              <a:t>Integrating RFID and ANPR (Automatic Number Plate Recognition) technology can automate vehicle detection, reducing the need for manual input and speeding up toll processing. </a:t>
            </a:r>
          </a:p>
          <a:p>
            <a:pPr marL="285750" indent="-285750" algn="just">
              <a:lnSpc>
                <a:spcPct val="150000"/>
              </a:lnSpc>
              <a:buFont typeface="Arial" pitchFamily="34" charset="0"/>
              <a:buChar char="•"/>
            </a:pPr>
            <a:r>
              <a:rPr lang="en-GB" sz="1400" dirty="0" smtClean="0">
                <a:latin typeface="Times New Roman" panose="02020603050405020304" pitchFamily="18" charset="0"/>
                <a:cs typeface="Times New Roman" panose="02020603050405020304" pitchFamily="18" charset="0"/>
              </a:rPr>
              <a:t>Adding GPS-based toll mapping will allow users to receive real-time updates on upcoming tolls and charges based on their current location and route. Implementing AI-driven traffic prediction can help optimize toll booth operations during peak hours. </a:t>
            </a:r>
          </a:p>
          <a:p>
            <a:pPr marL="285750" indent="-285750" algn="just">
              <a:lnSpc>
                <a:spcPct val="150000"/>
              </a:lnSpc>
              <a:buFont typeface="Arial" pitchFamily="34" charset="0"/>
              <a:buChar char="•"/>
            </a:pPr>
            <a:r>
              <a:rPr lang="en-GB" sz="1400" dirty="0" smtClean="0">
                <a:latin typeface="Times New Roman" panose="02020603050405020304" pitchFamily="18" charset="0"/>
                <a:cs typeface="Times New Roman" panose="02020603050405020304" pitchFamily="18" charset="0"/>
              </a:rPr>
              <a:t>Furthermore, integrating blockchain technology could enhance transparency and security of toll transactions. These improvements will make the application more robust, user-friendly, and future-ready.</a:t>
            </a:r>
            <a:endParaRPr lang="en-US" sz="1400" dirty="0" smtClean="0">
              <a:latin typeface="Times New Roman" panose="02020603050405020304" pitchFamily="18" charset="0"/>
              <a:cs typeface="Times New Roman" panose="02020603050405020304" pitchFamily="18" charset="0"/>
            </a:endParaRPr>
          </a:p>
          <a:p>
            <a:pPr algn="just">
              <a:lnSpc>
                <a:spcPct val="150000"/>
              </a:lnSpc>
            </a:pPr>
            <a:r>
              <a:rPr lang="en-US" sz="1400" b="1" dirty="0" smtClean="0">
                <a:latin typeface="Times New Roman" panose="02020603050405020304" pitchFamily="18" charset="0"/>
                <a:cs typeface="Times New Roman" panose="02020603050405020304" pitchFamily="18" charset="0"/>
              </a:rPr>
              <a:t>How </a:t>
            </a:r>
            <a:r>
              <a:rPr lang="en-US" sz="1400" b="1" dirty="0">
                <a:latin typeface="Times New Roman" panose="02020603050405020304" pitchFamily="18" charset="0"/>
                <a:cs typeface="Times New Roman" panose="02020603050405020304" pitchFamily="18" charset="0"/>
              </a:rPr>
              <a:t>This Project Can Be Extended Further</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One major extension is the integration of </a:t>
            </a:r>
            <a:r>
              <a:rPr lang="en-GB" sz="1400" dirty="0" err="1" smtClean="0">
                <a:latin typeface="Times New Roman" panose="02020603050405020304" pitchFamily="18" charset="0"/>
                <a:cs typeface="Times New Roman" panose="02020603050405020304" pitchFamily="18" charset="0"/>
              </a:rPr>
              <a:t>IoT</a:t>
            </a:r>
            <a:r>
              <a:rPr lang="en-GB" sz="1400" dirty="0" smtClean="0">
                <a:latin typeface="Times New Roman" panose="02020603050405020304" pitchFamily="18" charset="0"/>
                <a:cs typeface="Times New Roman" panose="02020603050405020304" pitchFamily="18" charset="0"/>
              </a:rPr>
              <a:t>-enabled toll barriers that automatically open upon successful digital payment verification, fully eliminating human intervention. </a:t>
            </a:r>
          </a:p>
          <a:p>
            <a:pPr marL="285750" indent="-285750" algn="just">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Another extension could be the inclusion of a vehicle tracking module for fleet management, enabling logistics companies to monitor toll expenses and vehicle movements in real-time. </a:t>
            </a:r>
          </a:p>
          <a:p>
            <a:pPr marL="285750" indent="-285750" algn="just">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Additionally, a government dashboard could be developed to allow transport authorities to monitor toll data, identify traffic patterns, and make data-driven infrastructure decisions. </a:t>
            </a:r>
          </a:p>
          <a:p>
            <a:pPr marL="285750" indent="-285750" algn="just">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Finally, the system could be expanded to support carbon tracking and encourage eco-friendly vehicle usage by offering incentives for electric or low-emission vehicles.</a:t>
            </a:r>
            <a:endParaRPr lang="en-US" sz="1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35530">
              <a:lnSpc>
                <a:spcPct val="100000"/>
              </a:lnSpc>
              <a:spcBef>
                <a:spcPts val="105"/>
              </a:spcBef>
            </a:pPr>
            <a:r>
              <a:rPr spc="-10" dirty="0">
                <a:latin typeface="Times New Roman" panose="02020603050405020304" pitchFamily="18" charset="0"/>
                <a:cs typeface="Times New Roman" panose="02020603050405020304" pitchFamily="18" charset="0"/>
              </a:rPr>
              <a:t>Conclusion</a:t>
            </a:r>
          </a:p>
        </p:txBody>
      </p:sp>
      <p:sp>
        <p:nvSpPr>
          <p:cNvPr id="3" name="object 3"/>
          <p:cNvSpPr txBox="1"/>
          <p:nvPr/>
        </p:nvSpPr>
        <p:spPr>
          <a:xfrm>
            <a:off x="533400" y="1509140"/>
            <a:ext cx="10208260" cy="5282214"/>
          </a:xfrm>
          <a:prstGeom prst="rect">
            <a:avLst/>
          </a:prstGeom>
        </p:spPr>
        <p:txBody>
          <a:bodyPr vert="horz" wrap="square" lIns="0" tIns="110489" rIns="0" bIns="0"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Summary of the Project</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GB" sz="1400" dirty="0" smtClean="0">
                <a:latin typeface="Times New Roman" panose="02020603050405020304" pitchFamily="18" charset="0"/>
                <a:cs typeface="Times New Roman" panose="02020603050405020304" pitchFamily="18" charset="0"/>
              </a:rPr>
              <a:t>The Online Toll Gate Application is a smart, digital solution designed to automate and streamline toll collection processes on highways and expressways. It aims to eliminate manual toll transactions, reduce traffic congestion, and enhance user convenience through a web and mobile-based platform. Users can register their vehicles, make cashless toll payments, and view their transaction history in real time. The system is developed using modern technologies such as HTML and CSS for the frontend and PHP for the backend, with secure database management. Key features include user authentication, vehicle data management, toll calculation, and real-time transaction logging. Overall, the project demonstrates a practical application of technology in improving public infrastructure and user experience.</a:t>
            </a: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Key Takeaways</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Automation Enhances Efficiency: Digital toll collection significantly reduces manual work, wait times, and traffic congestion.</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User-Centric Design Matters: A simple, intuitive interface improves user engagement and ease of payment.</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Real-Time Data is Powerful: Instant updates and live transaction logs enable transparency and effective monitoring for both users and toll authorities.</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Research-Based Development Helps: </a:t>
            </a:r>
            <a:r>
              <a:rPr lang="en-GB" sz="1400" dirty="0" err="1" smtClean="0">
                <a:latin typeface="Times New Roman" panose="02020603050405020304" pitchFamily="18" charset="0"/>
                <a:cs typeface="Times New Roman" panose="02020603050405020304" pitchFamily="18" charset="0"/>
              </a:rPr>
              <a:t>Analyzing</a:t>
            </a:r>
            <a:r>
              <a:rPr lang="en-GB" sz="1400" dirty="0" smtClean="0">
                <a:latin typeface="Times New Roman" panose="02020603050405020304" pitchFamily="18" charset="0"/>
                <a:cs typeface="Times New Roman" panose="02020603050405020304" pitchFamily="18" charset="0"/>
              </a:rPr>
              <a:t> previous studies and identifying gaps led to a more robust and relevant solution.</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Scope for Expansion: The project has strong potential for future enhancements like RFID integration, fleet management, and environmental incentives.</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Tech for Good: This solution shows how technology can improve public infrastructure and user experience on a large scale.</a:t>
            </a:r>
            <a:endParaRPr lang="en-US" sz="1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29180">
              <a:lnSpc>
                <a:spcPct val="100000"/>
              </a:lnSpc>
              <a:spcBef>
                <a:spcPts val="105"/>
              </a:spcBef>
            </a:pPr>
            <a:r>
              <a:rPr spc="-25" dirty="0"/>
              <a:t>References</a:t>
            </a:r>
          </a:p>
        </p:txBody>
      </p:sp>
      <p:sp>
        <p:nvSpPr>
          <p:cNvPr id="3" name="object 3"/>
          <p:cNvSpPr txBox="1"/>
          <p:nvPr/>
        </p:nvSpPr>
        <p:spPr>
          <a:xfrm>
            <a:off x="1143000" y="1752600"/>
            <a:ext cx="10287000" cy="4601901"/>
          </a:xfrm>
          <a:prstGeom prst="rect">
            <a:avLst/>
          </a:prstGeom>
        </p:spPr>
        <p:txBody>
          <a:bodyPr vert="horz" wrap="square" lIns="0" tIns="13335" rIns="0" bIns="0" rtlCol="0">
            <a:spAutoFit/>
          </a:bodyPr>
          <a:lstStyle/>
          <a:p>
            <a:pPr marL="354965" indent="-342265">
              <a:lnSpc>
                <a:spcPct val="150000"/>
              </a:lnSpc>
              <a:spcBef>
                <a:spcPts val="105"/>
              </a:spcBef>
              <a:buFont typeface="Wingdings" panose="05000000000000000000" pitchFamily="2" charset="2"/>
              <a:buChar char="Ø"/>
              <a:tabLst>
                <a:tab pos="354965" algn="l"/>
              </a:tabLst>
            </a:pPr>
            <a:r>
              <a:rPr lang="en-GB" sz="1400" dirty="0" err="1" smtClean="0">
                <a:latin typeface="Times New Roman" panose="02020603050405020304" pitchFamily="18" charset="0"/>
                <a:cs typeface="Times New Roman" panose="02020603050405020304" pitchFamily="18" charset="0"/>
              </a:rPr>
              <a:t>Nousheen</a:t>
            </a:r>
            <a:r>
              <a:rPr lang="en-GB" sz="1400" dirty="0" smtClean="0">
                <a:latin typeface="Times New Roman" panose="02020603050405020304" pitchFamily="18" charset="0"/>
                <a:cs typeface="Times New Roman" panose="02020603050405020304" pitchFamily="18" charset="0"/>
              </a:rPr>
              <a:t>, I., </a:t>
            </a:r>
            <a:r>
              <a:rPr lang="en-GB" sz="1400" dirty="0" err="1" smtClean="0">
                <a:latin typeface="Times New Roman" panose="02020603050405020304" pitchFamily="18" charset="0"/>
                <a:cs typeface="Times New Roman" panose="02020603050405020304" pitchFamily="18" charset="0"/>
              </a:rPr>
              <a:t>Kancharla</a:t>
            </a:r>
            <a:r>
              <a:rPr lang="en-GB" sz="1400" dirty="0" smtClean="0">
                <a:latin typeface="Times New Roman" panose="02020603050405020304" pitchFamily="18" charset="0"/>
                <a:cs typeface="Times New Roman" panose="02020603050405020304" pitchFamily="18" charset="0"/>
              </a:rPr>
              <a:t>, J., &amp; </a:t>
            </a:r>
            <a:r>
              <a:rPr lang="en-GB" sz="1400" dirty="0" err="1" smtClean="0">
                <a:latin typeface="Times New Roman" panose="02020603050405020304" pitchFamily="18" charset="0"/>
                <a:cs typeface="Times New Roman" panose="02020603050405020304" pitchFamily="18" charset="0"/>
              </a:rPr>
              <a:t>Jyothsna</a:t>
            </a:r>
            <a:r>
              <a:rPr lang="en-GB" sz="1400" dirty="0" smtClean="0">
                <a:latin typeface="Times New Roman" panose="02020603050405020304" pitchFamily="18" charset="0"/>
                <a:cs typeface="Times New Roman" panose="02020603050405020304" pitchFamily="18" charset="0"/>
              </a:rPr>
              <a:t>, P. (2023). Tollgate App for Online Based Payment. International Journal of Management Research and Business Strategy, 13(3), 121-127.</a:t>
            </a:r>
          </a:p>
          <a:p>
            <a:pPr marL="354965" indent="-342265">
              <a:lnSpc>
                <a:spcPct val="150000"/>
              </a:lnSpc>
              <a:spcBef>
                <a:spcPts val="105"/>
              </a:spcBef>
              <a:buFont typeface="Wingdings" panose="05000000000000000000" pitchFamily="2" charset="2"/>
              <a:buChar char="Ø"/>
              <a:tabLst>
                <a:tab pos="354965" algn="l"/>
              </a:tabLst>
            </a:pPr>
            <a:r>
              <a:rPr lang="en-IN" sz="1400" dirty="0" err="1" smtClean="0">
                <a:latin typeface="Times New Roman" panose="02020603050405020304" pitchFamily="18" charset="0"/>
                <a:cs typeface="Times New Roman" panose="02020603050405020304" pitchFamily="18" charset="0"/>
              </a:rPr>
              <a:t>Jebaraj</a:t>
            </a:r>
            <a:r>
              <a:rPr lang="en-IN" sz="1400" dirty="0" smtClean="0">
                <a:latin typeface="Times New Roman" panose="02020603050405020304" pitchFamily="18" charset="0"/>
                <a:cs typeface="Times New Roman" panose="02020603050405020304" pitchFamily="18" charset="0"/>
              </a:rPr>
              <a:t>, B. S., </a:t>
            </a:r>
            <a:r>
              <a:rPr lang="en-IN" sz="1400" dirty="0" err="1" smtClean="0">
                <a:latin typeface="Times New Roman" panose="02020603050405020304" pitchFamily="18" charset="0"/>
                <a:cs typeface="Times New Roman" panose="02020603050405020304" pitchFamily="18" charset="0"/>
              </a:rPr>
              <a:t>Nasreen</a:t>
            </a:r>
            <a:r>
              <a:rPr lang="en-IN" sz="1400" dirty="0" smtClean="0">
                <a:latin typeface="Times New Roman" panose="02020603050405020304" pitchFamily="18" charset="0"/>
                <a:cs typeface="Times New Roman" panose="02020603050405020304" pitchFamily="18" charset="0"/>
              </a:rPr>
              <a:t>, M. A., </a:t>
            </a:r>
            <a:r>
              <a:rPr lang="en-IN" sz="1400" dirty="0" err="1" smtClean="0">
                <a:latin typeface="Times New Roman" panose="02020603050405020304" pitchFamily="18" charset="0"/>
                <a:cs typeface="Times New Roman" panose="02020603050405020304" pitchFamily="18" charset="0"/>
              </a:rPr>
              <a:t>Sushmitha</a:t>
            </a:r>
            <a:r>
              <a:rPr lang="en-IN" sz="1400" dirty="0" smtClean="0">
                <a:latin typeface="Times New Roman" panose="02020603050405020304" pitchFamily="18" charset="0"/>
                <a:cs typeface="Times New Roman" panose="02020603050405020304" pitchFamily="18" charset="0"/>
              </a:rPr>
              <a:t>, S., </a:t>
            </a:r>
            <a:r>
              <a:rPr lang="en-IN" sz="1400" dirty="0" err="1" smtClean="0">
                <a:latin typeface="Times New Roman" panose="02020603050405020304" pitchFamily="18" charset="0"/>
                <a:cs typeface="Times New Roman" panose="02020603050405020304" pitchFamily="18" charset="0"/>
              </a:rPr>
              <a:t>Azarudeen</a:t>
            </a:r>
            <a:r>
              <a:rPr lang="en-IN" sz="1400" dirty="0" smtClean="0">
                <a:latin typeface="Times New Roman" panose="02020603050405020304" pitchFamily="18" charset="0"/>
                <a:cs typeface="Times New Roman" panose="02020603050405020304" pitchFamily="18" charset="0"/>
              </a:rPr>
              <a:t>, K., </a:t>
            </a:r>
            <a:r>
              <a:rPr lang="en-IN" sz="1400" dirty="0" err="1" smtClean="0">
                <a:latin typeface="Times New Roman" panose="02020603050405020304" pitchFamily="18" charset="0"/>
                <a:cs typeface="Times New Roman" panose="02020603050405020304" pitchFamily="18" charset="0"/>
              </a:rPr>
              <a:t>Subha</a:t>
            </a:r>
            <a:r>
              <a:rPr lang="en-IN" sz="1400" dirty="0" smtClean="0">
                <a:latin typeface="Times New Roman" panose="02020603050405020304" pitchFamily="18" charset="0"/>
                <a:cs typeface="Times New Roman" panose="02020603050405020304" pitchFamily="18" charset="0"/>
              </a:rPr>
              <a:t>, T. D., &amp; </a:t>
            </a:r>
            <a:r>
              <a:rPr lang="en-IN" sz="1400" dirty="0" err="1" smtClean="0">
                <a:latin typeface="Times New Roman" panose="02020603050405020304" pitchFamily="18" charset="0"/>
                <a:cs typeface="Times New Roman" panose="02020603050405020304" pitchFamily="18" charset="0"/>
              </a:rPr>
              <a:t>Vivekrabinson</a:t>
            </a:r>
            <a:r>
              <a:rPr lang="en-IN" sz="1400" dirty="0" smtClean="0">
                <a:latin typeface="Times New Roman" panose="02020603050405020304" pitchFamily="18" charset="0"/>
                <a:cs typeface="Times New Roman" panose="02020603050405020304" pitchFamily="18" charset="0"/>
              </a:rPr>
              <a:t>, K. (2024, July). Enhancing Road Safety and User Experience through Intelligent Tollgate Systems and Vehicular Communication Networks. In 2024 5th International Conference on Image Processing and Capsule Networks (ICIPCN) (pp. 935-940). IEEE.</a:t>
            </a:r>
          </a:p>
          <a:p>
            <a:pPr marL="354965" indent="-342265">
              <a:lnSpc>
                <a:spcPct val="150000"/>
              </a:lnSpc>
              <a:spcBef>
                <a:spcPts val="105"/>
              </a:spcBef>
              <a:buFont typeface="Wingdings" panose="05000000000000000000" pitchFamily="2" charset="2"/>
              <a:buChar char="Ø"/>
              <a:tabLst>
                <a:tab pos="354965" algn="l"/>
              </a:tabLst>
            </a:pPr>
            <a:r>
              <a:rPr lang="en-IN" sz="1400" dirty="0" err="1" smtClean="0">
                <a:latin typeface="Times New Roman" panose="02020603050405020304" pitchFamily="18" charset="0"/>
                <a:cs typeface="Times New Roman" panose="02020603050405020304" pitchFamily="18" charset="0"/>
              </a:rPr>
              <a:t>Sarkar</a:t>
            </a:r>
            <a:r>
              <a:rPr lang="en-IN" sz="1400" dirty="0" smtClean="0">
                <a:latin typeface="Times New Roman" panose="02020603050405020304" pitchFamily="18" charset="0"/>
                <a:cs typeface="Times New Roman" panose="02020603050405020304" pitchFamily="18" charset="0"/>
              </a:rPr>
              <a:t>, S., </a:t>
            </a:r>
            <a:r>
              <a:rPr lang="en-IN" sz="1400" dirty="0" err="1" smtClean="0">
                <a:latin typeface="Times New Roman" panose="02020603050405020304" pitchFamily="18" charset="0"/>
                <a:cs typeface="Times New Roman" panose="02020603050405020304" pitchFamily="18" charset="0"/>
              </a:rPr>
              <a:t>Selvabharathi</a:t>
            </a:r>
            <a:r>
              <a:rPr lang="en-IN" sz="1400" dirty="0" smtClean="0">
                <a:latin typeface="Times New Roman" panose="02020603050405020304" pitchFamily="18" charset="0"/>
                <a:cs typeface="Times New Roman" panose="02020603050405020304" pitchFamily="18" charset="0"/>
              </a:rPr>
              <a:t>, M., </a:t>
            </a:r>
            <a:r>
              <a:rPr lang="en-IN" sz="1400" dirty="0" err="1" smtClean="0">
                <a:latin typeface="Times New Roman" panose="02020603050405020304" pitchFamily="18" charset="0"/>
                <a:cs typeface="Times New Roman" panose="02020603050405020304" pitchFamily="18" charset="0"/>
              </a:rPr>
              <a:t>Sarveswaran</a:t>
            </a:r>
            <a:r>
              <a:rPr lang="en-IN" sz="1400" dirty="0" smtClean="0">
                <a:latin typeface="Times New Roman" panose="02020603050405020304" pitchFamily="18" charset="0"/>
                <a:cs typeface="Times New Roman" panose="02020603050405020304" pitchFamily="18" charset="0"/>
              </a:rPr>
              <a:t>, D., &amp; </a:t>
            </a:r>
            <a:r>
              <a:rPr lang="en-IN" sz="1400" dirty="0" err="1" smtClean="0">
                <a:latin typeface="Times New Roman" panose="02020603050405020304" pitchFamily="18" charset="0"/>
                <a:cs typeface="Times New Roman" panose="02020603050405020304" pitchFamily="18" charset="0"/>
              </a:rPr>
              <a:t>Raju</a:t>
            </a:r>
            <a:r>
              <a:rPr lang="en-IN" sz="1400" dirty="0" smtClean="0">
                <a:latin typeface="Times New Roman" panose="02020603050405020304" pitchFamily="18" charset="0"/>
                <a:cs typeface="Times New Roman" panose="02020603050405020304" pitchFamily="18" charset="0"/>
              </a:rPr>
              <a:t>, A. (2024, October). </a:t>
            </a:r>
            <a:r>
              <a:rPr lang="en-IN" sz="1400" dirty="0" err="1" smtClean="0">
                <a:latin typeface="Times New Roman" panose="02020603050405020304" pitchFamily="18" charset="0"/>
                <a:cs typeface="Times New Roman" panose="02020603050405020304" pitchFamily="18" charset="0"/>
              </a:rPr>
              <a:t>Boothless</a:t>
            </a:r>
            <a:r>
              <a:rPr lang="en-IN" sz="1400" dirty="0" smtClean="0">
                <a:latin typeface="Times New Roman" panose="02020603050405020304" pitchFamily="18" charset="0"/>
                <a:cs typeface="Times New Roman" panose="02020603050405020304" pitchFamily="18" charset="0"/>
              </a:rPr>
              <a:t> Toll Collection System. In 2024 International Conference on Power, Energy, Control and Transmission Systems (ICPECTS) (pp. 1-7). IEEE.</a:t>
            </a:r>
          </a:p>
          <a:p>
            <a:pPr marL="354965" indent="-342265">
              <a:lnSpc>
                <a:spcPct val="150000"/>
              </a:lnSpc>
              <a:spcBef>
                <a:spcPts val="105"/>
              </a:spcBef>
              <a:buFont typeface="Wingdings" panose="05000000000000000000" pitchFamily="2" charset="2"/>
              <a:buChar char="Ø"/>
              <a:tabLst>
                <a:tab pos="354965" algn="l"/>
              </a:tabLst>
            </a:pPr>
            <a:r>
              <a:rPr lang="en-IN" sz="1400" dirty="0" err="1" smtClean="0">
                <a:latin typeface="Times New Roman" panose="02020603050405020304" pitchFamily="18" charset="0"/>
                <a:cs typeface="Times New Roman" panose="02020603050405020304" pitchFamily="18" charset="0"/>
              </a:rPr>
              <a:t>Syafei</a:t>
            </a:r>
            <a:r>
              <a:rPr lang="en-IN" sz="1400" dirty="0" smtClean="0">
                <a:latin typeface="Times New Roman" panose="02020603050405020304" pitchFamily="18" charset="0"/>
                <a:cs typeface="Times New Roman" panose="02020603050405020304" pitchFamily="18" charset="0"/>
              </a:rPr>
              <a:t>, W. A., </a:t>
            </a:r>
            <a:r>
              <a:rPr lang="en-IN" sz="1400" dirty="0" err="1" smtClean="0">
                <a:latin typeface="Times New Roman" panose="02020603050405020304" pitchFamily="18" charset="0"/>
                <a:cs typeface="Times New Roman" panose="02020603050405020304" pitchFamily="18" charset="0"/>
              </a:rPr>
              <a:t>Fatkhurrahman</a:t>
            </a:r>
            <a:r>
              <a:rPr lang="en-IN" sz="1400" dirty="0" smtClean="0">
                <a:latin typeface="Times New Roman" panose="02020603050405020304" pitchFamily="18" charset="0"/>
                <a:cs typeface="Times New Roman" panose="02020603050405020304" pitchFamily="18" charset="0"/>
              </a:rPr>
              <a:t>, M. A., </a:t>
            </a:r>
            <a:r>
              <a:rPr lang="en-IN" sz="1400" dirty="0" err="1" smtClean="0">
                <a:latin typeface="Times New Roman" panose="02020603050405020304" pitchFamily="18" charset="0"/>
                <a:cs typeface="Times New Roman" panose="02020603050405020304" pitchFamily="18" charset="0"/>
              </a:rPr>
              <a:t>Baharuddin</a:t>
            </a:r>
            <a:r>
              <a:rPr lang="en-IN" sz="1400" dirty="0" smtClean="0">
                <a:latin typeface="Times New Roman" panose="02020603050405020304" pitchFamily="18" charset="0"/>
                <a:cs typeface="Times New Roman" panose="02020603050405020304" pitchFamily="18" charset="0"/>
              </a:rPr>
              <a:t>, Y., </a:t>
            </a:r>
            <a:r>
              <a:rPr lang="en-IN" sz="1400" dirty="0" err="1" smtClean="0">
                <a:latin typeface="Times New Roman" panose="02020603050405020304" pitchFamily="18" charset="0"/>
                <a:cs typeface="Times New Roman" panose="02020603050405020304" pitchFamily="18" charset="0"/>
              </a:rPr>
              <a:t>Hidayatno</a:t>
            </a:r>
            <a:r>
              <a:rPr lang="en-IN" sz="1400" dirty="0" smtClean="0">
                <a:latin typeface="Times New Roman" panose="02020603050405020304" pitchFamily="18" charset="0"/>
                <a:cs typeface="Times New Roman" panose="02020603050405020304" pitchFamily="18" charset="0"/>
              </a:rPr>
              <a:t>, A., &amp; Ochi, H. (2018, November). Queuing free smart toll gate based on wireless technology. In 2018 International Symposium on Intelligent Signal Processing and Communication Systems (ISPACS) (pp. 24-30). IEEE.</a:t>
            </a:r>
          </a:p>
          <a:p>
            <a:pPr marL="354965" indent="-342265">
              <a:lnSpc>
                <a:spcPct val="150000"/>
              </a:lnSpc>
              <a:spcBef>
                <a:spcPts val="105"/>
              </a:spcBef>
              <a:buFont typeface="Wingdings" panose="05000000000000000000" pitchFamily="2" charset="2"/>
              <a:buChar char="Ø"/>
              <a:tabLst>
                <a:tab pos="354965" algn="l"/>
              </a:tabLst>
            </a:pPr>
            <a:r>
              <a:rPr lang="en-GB" sz="1400" dirty="0" smtClean="0">
                <a:latin typeface="Times New Roman" panose="02020603050405020304" pitchFamily="18" charset="0"/>
                <a:cs typeface="Times New Roman" panose="02020603050405020304" pitchFamily="18" charset="0"/>
              </a:rPr>
              <a:t>Sharma, D., </a:t>
            </a:r>
            <a:r>
              <a:rPr lang="en-GB" sz="1400" dirty="0" err="1" smtClean="0">
                <a:latin typeface="Times New Roman" panose="02020603050405020304" pitchFamily="18" charset="0"/>
                <a:cs typeface="Times New Roman" panose="02020603050405020304" pitchFamily="18" charset="0"/>
              </a:rPr>
              <a:t>Anawade</a:t>
            </a:r>
            <a:r>
              <a:rPr lang="en-GB" sz="1400" dirty="0" smtClean="0">
                <a:latin typeface="Times New Roman" panose="02020603050405020304" pitchFamily="18" charset="0"/>
                <a:cs typeface="Times New Roman" panose="02020603050405020304" pitchFamily="18" charset="0"/>
              </a:rPr>
              <a:t>, P., &amp; </a:t>
            </a:r>
            <a:r>
              <a:rPr lang="en-GB" sz="1400" dirty="0" err="1" smtClean="0">
                <a:latin typeface="Times New Roman" panose="02020603050405020304" pitchFamily="18" charset="0"/>
                <a:cs typeface="Times New Roman" panose="02020603050405020304" pitchFamily="18" charset="0"/>
              </a:rPr>
              <a:t>Gahane</a:t>
            </a:r>
            <a:r>
              <a:rPr lang="en-GB" sz="1400" dirty="0" smtClean="0">
                <a:latin typeface="Times New Roman" panose="02020603050405020304" pitchFamily="18" charset="0"/>
                <a:cs typeface="Times New Roman" panose="02020603050405020304" pitchFamily="18" charset="0"/>
              </a:rPr>
              <a:t>, S. (2025). Driving Toward Tomorrow: A Comparative Study of Electronic Toll Collection and Satellite-Based Tolling. ICT Analysis and Applications: Proceedings of ICT4SD 2024, Volume 4, 1162, 81.</a:t>
            </a:r>
          </a:p>
          <a:p>
            <a:pPr marL="354965" indent="-342265">
              <a:lnSpc>
                <a:spcPct val="150000"/>
              </a:lnSpc>
              <a:spcBef>
                <a:spcPts val="105"/>
              </a:spcBef>
              <a:buFont typeface="Wingdings" panose="05000000000000000000" pitchFamily="2" charset="2"/>
              <a:buChar char="Ø"/>
              <a:tabLst>
                <a:tab pos="354965" algn="l"/>
              </a:tabLst>
            </a:pPr>
            <a:r>
              <a:rPr lang="en-IN" sz="1400" dirty="0" err="1" smtClean="0">
                <a:latin typeface="Times New Roman" panose="02020603050405020304" pitchFamily="18" charset="0"/>
                <a:cs typeface="Times New Roman" panose="02020603050405020304" pitchFamily="18" charset="0"/>
              </a:rPr>
              <a:t>RaviKiran</a:t>
            </a:r>
            <a:r>
              <a:rPr lang="en-IN" sz="1400" dirty="0" smtClean="0">
                <a:latin typeface="Times New Roman" panose="02020603050405020304" pitchFamily="18" charset="0"/>
                <a:cs typeface="Times New Roman" panose="02020603050405020304" pitchFamily="18" charset="0"/>
              </a:rPr>
              <a:t>, D. N., </a:t>
            </a:r>
            <a:r>
              <a:rPr lang="en-IN" sz="1400" dirty="0" err="1" smtClean="0">
                <a:latin typeface="Times New Roman" panose="02020603050405020304" pitchFamily="18" charset="0"/>
                <a:cs typeface="Times New Roman" panose="02020603050405020304" pitchFamily="18" charset="0"/>
              </a:rPr>
              <a:t>Swetha</a:t>
            </a:r>
            <a:r>
              <a:rPr lang="en-IN" sz="1400" dirty="0" smtClean="0">
                <a:latin typeface="Times New Roman" panose="02020603050405020304" pitchFamily="18" charset="0"/>
                <a:cs typeface="Times New Roman" panose="02020603050405020304" pitchFamily="18" charset="0"/>
              </a:rPr>
              <a:t>, G., Annapurna, D. L., </a:t>
            </a:r>
            <a:r>
              <a:rPr lang="en-IN" sz="1400" dirty="0" err="1" smtClean="0">
                <a:latin typeface="Times New Roman" panose="02020603050405020304" pitchFamily="18" charset="0"/>
                <a:cs typeface="Times New Roman" panose="02020603050405020304" pitchFamily="18" charset="0"/>
              </a:rPr>
              <a:t>Teja</a:t>
            </a:r>
            <a:r>
              <a:rPr lang="en-IN" sz="1400" dirty="0" smtClean="0">
                <a:latin typeface="Times New Roman" panose="02020603050405020304" pitchFamily="18" charset="0"/>
                <a:cs typeface="Times New Roman" panose="02020603050405020304" pitchFamily="18" charset="0"/>
              </a:rPr>
              <a:t>, C. V., &amp; </a:t>
            </a:r>
            <a:r>
              <a:rPr lang="en-IN" sz="1400" dirty="0" err="1" smtClean="0">
                <a:latin typeface="Times New Roman" panose="02020603050405020304" pitchFamily="18" charset="0"/>
                <a:cs typeface="Times New Roman" panose="02020603050405020304" pitchFamily="18" charset="0"/>
              </a:rPr>
              <a:t>Karthik</a:t>
            </a:r>
            <a:r>
              <a:rPr lang="en-IN" sz="1400" dirty="0" smtClean="0">
                <a:latin typeface="Times New Roman" panose="02020603050405020304" pitchFamily="18" charset="0"/>
                <a:cs typeface="Times New Roman" panose="02020603050405020304" pitchFamily="18" charset="0"/>
              </a:rPr>
              <a:t>, A. </a:t>
            </a:r>
            <a:r>
              <a:rPr lang="en-IN" sz="1400" dirty="0" err="1" smtClean="0">
                <a:latin typeface="Times New Roman" panose="02020603050405020304" pitchFamily="18" charset="0"/>
                <a:cs typeface="Times New Roman" panose="02020603050405020304" pitchFamily="18" charset="0"/>
              </a:rPr>
              <a:t>IoT</a:t>
            </a:r>
            <a:r>
              <a:rPr lang="en-IN" sz="1400" dirty="0" smtClean="0">
                <a:latin typeface="Times New Roman" panose="02020603050405020304" pitchFamily="18" charset="0"/>
                <a:cs typeface="Times New Roman" panose="02020603050405020304" pitchFamily="18" charset="0"/>
              </a:rPr>
              <a:t> Based Advanced Automatic Toll Collection and Vehicle Detection System.</a:t>
            </a:r>
            <a:endParaRPr sz="1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976" y="2667000"/>
            <a:ext cx="5460048" cy="1244571"/>
          </a:xfrm>
          <a:prstGeom prst="rect">
            <a:avLst/>
          </a:prstGeom>
        </p:spPr>
        <p:txBody>
          <a:bodyPr vert="horz" wrap="square" lIns="0" tIns="13335" rIns="0" bIns="0" rtlCol="0">
            <a:spAutoFit/>
          </a:bodyPr>
          <a:lstStyle/>
          <a:p>
            <a:pPr marL="12700">
              <a:lnSpc>
                <a:spcPct val="100000"/>
              </a:lnSpc>
              <a:spcBef>
                <a:spcPts val="105"/>
              </a:spcBef>
            </a:pPr>
            <a:r>
              <a:rPr sz="8000" dirty="0"/>
              <a:t>Thank</a:t>
            </a:r>
            <a:r>
              <a:rPr sz="8000" spc="-100" dirty="0"/>
              <a:t> </a:t>
            </a:r>
            <a:r>
              <a:rPr sz="8000" spc="-50"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8773" y="461899"/>
            <a:ext cx="2851785" cy="696595"/>
          </a:xfrm>
          <a:prstGeom prst="rect">
            <a:avLst/>
          </a:prstGeom>
        </p:spPr>
        <p:txBody>
          <a:bodyPr vert="horz" wrap="square" lIns="0" tIns="13335" rIns="0" bIns="0" rtlCol="0">
            <a:spAutoFit/>
          </a:bodyPr>
          <a:lstStyle/>
          <a:p>
            <a:pPr marL="12700">
              <a:lnSpc>
                <a:spcPct val="100000"/>
              </a:lnSpc>
              <a:spcBef>
                <a:spcPts val="105"/>
              </a:spcBef>
            </a:pPr>
            <a:r>
              <a:rPr spc="-10"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978877" y="1295400"/>
            <a:ext cx="10134600" cy="5282214"/>
          </a:xfrm>
          <a:prstGeom prst="rect">
            <a:avLst/>
          </a:prstGeom>
        </p:spPr>
        <p:txBody>
          <a:bodyPr vert="horz" wrap="square" lIns="0" tIns="110489" rIns="0" bIns="0" rtlCol="0">
            <a:spAutoFit/>
          </a:bodyPr>
          <a:lstStyle/>
          <a:p>
            <a:pPr algn="just">
              <a:lnSpc>
                <a:spcPct val="150000"/>
              </a:lnSpc>
              <a:tabLst>
                <a:tab pos="77343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Overview of the Project</a:t>
            </a:r>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The rapid growth in vehicular transportation has increased the demand for efficient traffic and toll management systems. The Online Toll Gate Application aims to digitize and automate the toll payment process to reduce human effort, time delays, and congestion at toll plazas. This application allows vehicle users to register, link their vehicle and payment information, and automatically pay tolls as they pass through toll gates. With features like real-time toll deductions, travel history, and digital receipts, the system enhances user convenience and promotes a cashless, paperless ecosystem.</a:t>
            </a:r>
          </a:p>
          <a:p>
            <a:pPr algn="just">
              <a:lnSpc>
                <a:spcPct val="150000"/>
              </a:lnSpc>
              <a:tabLst>
                <a:tab pos="773430" algn="l"/>
              </a:tabLst>
            </a:pP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tabLst>
                <a:tab pos="77343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Traditional toll collection systems often involve:</a:t>
            </a:r>
          </a:p>
          <a:p>
            <a:pPr marL="285750" indent="-285750" algn="just">
              <a:lnSpc>
                <a:spcPct val="150000"/>
              </a:lnSpc>
              <a:buFont typeface="Arial" pitchFamily="34" charset="0"/>
              <a:buChar char="•"/>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a:latin typeface="Times New Roman" panose="02020603050405020304" pitchFamily="18" charset="0"/>
                <a:ea typeface="Calibri" panose="020F0502020204030204" pitchFamily="34" charset="0"/>
                <a:cs typeface="Times New Roman" panose="02020603050405020304" pitchFamily="18" charset="0"/>
              </a:rPr>
              <a:t>M</a:t>
            </a: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anual payment processes, resulting in long queues, delays, and inefficiencies. </a:t>
            </a:r>
          </a:p>
          <a:p>
            <a:pPr marL="285750" indent="-285750" algn="just">
              <a:lnSpc>
                <a:spcPct val="150000"/>
              </a:lnSpc>
              <a:buFont typeface="Arial" pitchFamily="34" charset="0"/>
              <a:buChar char="•"/>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Increased fuel consumption and emissions due to vehicle idling.</a:t>
            </a:r>
          </a:p>
          <a:p>
            <a:pPr marL="285750" indent="-285750" algn="just">
              <a:lnSpc>
                <a:spcPct val="150000"/>
              </a:lnSpc>
              <a:buFont typeface="Arial" pitchFamily="34" charset="0"/>
              <a:buChar char="•"/>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Lack of transparency in toll charges and transaction history.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tabLst>
                <a:tab pos="77343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Purpose of the </a:t>
            </a: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Project</a:t>
            </a:r>
          </a:p>
          <a:p>
            <a:pPr algn="just">
              <a:lnSpc>
                <a:spcPct val="150000"/>
              </a:lnSpc>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The purpose of the Online Toll Gate Application is to </a:t>
            </a:r>
          </a:p>
          <a:p>
            <a:pPr marL="285750" indent="-285750" algn="just">
              <a:lnSpc>
                <a:spcPct val="150000"/>
              </a:lnSpc>
              <a:buFont typeface="Arial" pitchFamily="34" charset="0"/>
              <a:buChar char="•"/>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Automate the toll collection process to reduce congestion and wait times,</a:t>
            </a:r>
          </a:p>
          <a:p>
            <a:pPr marL="285750" indent="-285750" algn="just">
              <a:lnSpc>
                <a:spcPct val="150000"/>
              </a:lnSpc>
              <a:buFont typeface="Arial" pitchFamily="34" charset="0"/>
              <a:buChar char="•"/>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Enhance transparency by providing real-time toll transaction records to users,</a:t>
            </a:r>
          </a:p>
          <a:p>
            <a:pPr marL="285750" indent="-285750" algn="just">
              <a:lnSpc>
                <a:spcPct val="150000"/>
              </a:lnSpc>
              <a:buFont typeface="Arial" pitchFamily="34" charset="0"/>
              <a:buChar char="•"/>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Minimize human intervention to reduce errors and operating costs.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90140">
              <a:lnSpc>
                <a:spcPct val="100000"/>
              </a:lnSpc>
              <a:spcBef>
                <a:spcPts val="105"/>
              </a:spcBef>
            </a:pPr>
            <a:r>
              <a:rPr spc="-10" dirty="0">
                <a:latin typeface="Times New Roman" panose="02020603050405020304" pitchFamily="18" charset="0"/>
                <a:cs typeface="Times New Roman" panose="02020603050405020304" pitchFamily="18" charset="0"/>
              </a:rPr>
              <a:t>Objectives</a:t>
            </a:r>
          </a:p>
        </p:txBody>
      </p:sp>
      <p:sp>
        <p:nvSpPr>
          <p:cNvPr id="3" name="object 3"/>
          <p:cNvSpPr txBox="1"/>
          <p:nvPr/>
        </p:nvSpPr>
        <p:spPr>
          <a:xfrm>
            <a:off x="533400" y="2034388"/>
            <a:ext cx="10896600" cy="3989553"/>
          </a:xfrm>
          <a:prstGeom prst="rect">
            <a:avLst/>
          </a:prstGeom>
        </p:spPr>
        <p:txBody>
          <a:bodyPr vert="horz" wrap="square" lIns="0" tIns="110489" rIns="0" bIns="0" rtlCol="0">
            <a:spAutoFit/>
          </a:bodyPr>
          <a:lstStyle/>
          <a:p>
            <a:pPr lvl="0">
              <a:lnSpc>
                <a:spcPct val="150000"/>
              </a:lnSpc>
              <a:spcBef>
                <a:spcPts val="3595"/>
              </a:spcBef>
              <a:buSzPts val="3200"/>
              <a:tabLst>
                <a:tab pos="773430" algn="l"/>
              </a:tabLst>
            </a:pPr>
            <a:r>
              <a:rPr lang="en-IN" sz="1400" b="1" spc="0" dirty="0">
                <a:effectLst/>
                <a:latin typeface="Times New Roman" panose="02020603050405020304" pitchFamily="18" charset="0"/>
                <a:ea typeface="Arial MT"/>
                <a:cs typeface="Times New Roman" panose="02020603050405020304" pitchFamily="18" charset="0"/>
              </a:rPr>
              <a:t>Clear Goals: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Automate Toll Collection Process: Enable automatic toll deduction through digital platforms.</a:t>
            </a:r>
          </a:p>
          <a:p>
            <a:pPr marL="285750" indent="-285750" algn="just">
              <a:lnSpc>
                <a:spcPct val="150000"/>
              </a:lnSpc>
              <a:buFont typeface="Wingdings" panose="05000000000000000000" pitchFamily="2" charset="2"/>
              <a:buChar char="Ø"/>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Enhance User Convenience: Allow users to pre-register their vehicles and payment details.</a:t>
            </a:r>
          </a:p>
          <a:p>
            <a:pPr marL="285750" indent="-285750" algn="just">
              <a:lnSpc>
                <a:spcPct val="150000"/>
              </a:lnSpc>
              <a:buFont typeface="Wingdings" panose="05000000000000000000" pitchFamily="2" charset="2"/>
              <a:buChar char="Ø"/>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 Reduce Traffic Congestion: Improve the flow of traffic through faster processing.</a:t>
            </a:r>
          </a:p>
          <a:p>
            <a:pPr marL="285750" indent="-285750" algn="just">
              <a:lnSpc>
                <a:spcPct val="150000"/>
              </a:lnSpc>
              <a:buFont typeface="Wingdings" panose="05000000000000000000" pitchFamily="2" charset="2"/>
              <a:buChar char="Ø"/>
              <a:tabLst>
                <a:tab pos="773430" algn="l"/>
              </a:tabLst>
            </a:pP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 Integrate with Vehicle and GPS Systems: Use vehicle registration details and GPS for location-based toll calculation.</a:t>
            </a:r>
          </a:p>
          <a:p>
            <a:pPr algn="just">
              <a:lnSpc>
                <a:spcPct val="150000"/>
              </a:lnSpc>
              <a:tabLst>
                <a:tab pos="773430" algn="l"/>
              </a:tabLst>
            </a:pPr>
            <a:r>
              <a:rPr lang="en-IN" sz="1400" b="1" spc="0" dirty="0" smtClean="0">
                <a:effectLst/>
                <a:latin typeface="Times New Roman" panose="02020603050405020304" pitchFamily="18" charset="0"/>
                <a:ea typeface="Arial MT"/>
                <a:cs typeface="Times New Roman" panose="02020603050405020304" pitchFamily="18" charset="0"/>
              </a:rPr>
              <a:t>Expected </a:t>
            </a:r>
            <a:r>
              <a:rPr lang="en-IN" sz="1400" b="1" spc="0" dirty="0">
                <a:effectLst/>
                <a:latin typeface="Times New Roman" panose="02020603050405020304" pitchFamily="18" charset="0"/>
                <a:ea typeface="Arial MT"/>
                <a:cs typeface="Times New Roman" panose="02020603050405020304" pitchFamily="18" charset="0"/>
              </a:rPr>
              <a:t>Outcomes</a:t>
            </a:r>
            <a:r>
              <a:rPr lang="en-IN" sz="1400" b="1" spc="0" dirty="0" smtClean="0">
                <a:effectLst/>
                <a:latin typeface="Times New Roman" panose="02020603050405020304" pitchFamily="18" charset="0"/>
                <a:ea typeface="Arial MT"/>
                <a:cs typeface="Times New Roman" panose="02020603050405020304" pitchFamily="18" charset="0"/>
              </a:rPr>
              <a:t>:</a:t>
            </a:r>
          </a:p>
          <a:p>
            <a:pPr marL="285750" indent="-285750" algn="just">
              <a:lnSpc>
                <a:spcPct val="150000"/>
              </a:lnSpc>
              <a:buFont typeface="Wingdings" pitchFamily="2" charset="2"/>
              <a:buChar char="Ø"/>
              <a:tabLst>
                <a:tab pos="773430" algn="l"/>
              </a:tabLst>
            </a:pPr>
            <a:r>
              <a:rPr lang="en-IN" sz="1400" spc="0" dirty="0" smtClean="0">
                <a:effectLst/>
                <a:latin typeface="Times New Roman" panose="02020603050405020304" pitchFamily="18" charset="0"/>
                <a:ea typeface="Arial MT"/>
                <a:cs typeface="Times New Roman" panose="02020603050405020304" pitchFamily="18" charset="0"/>
              </a:rPr>
              <a:t>Faster Toll Processing</a:t>
            </a:r>
          </a:p>
          <a:p>
            <a:pPr marL="285750" indent="-285750" algn="just">
              <a:lnSpc>
                <a:spcPct val="150000"/>
              </a:lnSpc>
              <a:buFont typeface="Wingdings" pitchFamily="2" charset="2"/>
              <a:buChar char="Ø"/>
              <a:tabLst>
                <a:tab pos="773430" algn="l"/>
              </a:tabLst>
            </a:pPr>
            <a:r>
              <a:rPr lang="en-IN" sz="1400" spc="0" dirty="0" smtClean="0">
                <a:effectLst/>
                <a:latin typeface="Times New Roman" panose="02020603050405020304" pitchFamily="18" charset="0"/>
                <a:ea typeface="Arial MT"/>
                <a:cs typeface="Times New Roman" panose="02020603050405020304" pitchFamily="18" charset="0"/>
              </a:rPr>
              <a:t>Improved Traffic Management</a:t>
            </a:r>
          </a:p>
          <a:p>
            <a:pPr marL="285750" indent="-285750" algn="just">
              <a:lnSpc>
                <a:spcPct val="150000"/>
              </a:lnSpc>
              <a:buFont typeface="Wingdings" pitchFamily="2" charset="2"/>
              <a:buChar char="Ø"/>
              <a:tabLst>
                <a:tab pos="773430" algn="l"/>
              </a:tabLst>
            </a:pPr>
            <a:r>
              <a:rPr lang="en-IN" sz="1400" spc="0" dirty="0" smtClean="0">
                <a:effectLst/>
                <a:latin typeface="Times New Roman" panose="02020603050405020304" pitchFamily="18" charset="0"/>
                <a:ea typeface="Arial MT"/>
                <a:cs typeface="Times New Roman" panose="02020603050405020304" pitchFamily="18" charset="0"/>
              </a:rPr>
              <a:t>User Satisfaction</a:t>
            </a:r>
          </a:p>
          <a:p>
            <a:pPr marL="285750" indent="-285750" algn="just">
              <a:lnSpc>
                <a:spcPct val="150000"/>
              </a:lnSpc>
              <a:buFont typeface="Wingdings" pitchFamily="2" charset="2"/>
              <a:buChar char="Ø"/>
              <a:tabLst>
                <a:tab pos="773430" algn="l"/>
              </a:tabLst>
            </a:pPr>
            <a:r>
              <a:rPr lang="en-IN" sz="1400" spc="0" dirty="0" smtClean="0">
                <a:effectLst/>
                <a:latin typeface="Times New Roman" panose="02020603050405020304" pitchFamily="18" charset="0"/>
                <a:ea typeface="Arial MT"/>
                <a:cs typeface="Times New Roman" panose="02020603050405020304" pitchFamily="18" charset="0"/>
              </a:rPr>
              <a:t>Reduced Operational Costs</a:t>
            </a:r>
          </a:p>
          <a:p>
            <a:pPr marL="285750" indent="-285750" algn="just">
              <a:lnSpc>
                <a:spcPct val="150000"/>
              </a:lnSpc>
              <a:buFont typeface="Wingdings" pitchFamily="2" charset="2"/>
              <a:buChar char="Ø"/>
              <a:tabLst>
                <a:tab pos="773430" algn="l"/>
              </a:tabLst>
            </a:pPr>
            <a:r>
              <a:rPr lang="en-IN" sz="1400" spc="0" dirty="0" smtClean="0">
                <a:effectLst/>
                <a:latin typeface="Times New Roman" panose="02020603050405020304" pitchFamily="18" charset="0"/>
                <a:ea typeface="Arial MT"/>
                <a:cs typeface="Times New Roman" panose="02020603050405020304" pitchFamily="18" charset="0"/>
              </a:rPr>
              <a:t>Environmentally Friendly Solution</a:t>
            </a:r>
            <a:endParaRPr lang="en-IN" sz="1400" spc="0" dirty="0">
              <a:effectLst/>
              <a:latin typeface="Times New Roman" panose="02020603050405020304" pitchFamily="18" charset="0"/>
              <a:ea typeface="Arial MT"/>
              <a:cs typeface="Times New Roman" panose="02020603050405020304" pitchFamily="18" charset="0"/>
            </a:endParaRPr>
          </a:p>
          <a:p>
            <a:pPr>
              <a:lnSpc>
                <a:spcPct val="150000"/>
              </a:lnSpc>
              <a:tabLst>
                <a:tab pos="773430" algn="l"/>
              </a:tabLs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5952" y="334147"/>
            <a:ext cx="7155941" cy="696594"/>
          </a:xfrm>
          <a:prstGeom prst="rect">
            <a:avLst/>
          </a:prstGeom>
        </p:spPr>
        <p:txBody>
          <a:bodyPr vert="horz" wrap="square" lIns="0" tIns="13335" rIns="0" bIns="0" rtlCol="0">
            <a:spAutoFit/>
          </a:bodyPr>
          <a:lstStyle/>
          <a:p>
            <a:pPr marL="12700">
              <a:lnSpc>
                <a:spcPct val="100000"/>
              </a:lnSpc>
              <a:spcBef>
                <a:spcPts val="105"/>
              </a:spcBef>
            </a:pPr>
            <a:r>
              <a:rPr spc="-20" dirty="0">
                <a:latin typeface="Times New Roman" panose="02020603050405020304" pitchFamily="18" charset="0"/>
                <a:cs typeface="Times New Roman" panose="02020603050405020304" pitchFamily="18" charset="0"/>
              </a:rPr>
              <a:t>Literature</a:t>
            </a:r>
            <a:r>
              <a:rPr spc="-1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Review</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1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Background</a:t>
            </a:r>
          </a:p>
        </p:txBody>
      </p:sp>
      <p:sp>
        <p:nvSpPr>
          <p:cNvPr id="3" name="object 3"/>
          <p:cNvSpPr txBox="1"/>
          <p:nvPr/>
        </p:nvSpPr>
        <p:spPr>
          <a:xfrm>
            <a:off x="909143" y="1534540"/>
            <a:ext cx="10825657" cy="5035993"/>
          </a:xfrm>
          <a:prstGeom prst="rect">
            <a:avLst/>
          </a:prstGeom>
        </p:spPr>
        <p:txBody>
          <a:bodyPr vert="horz" wrap="square" lIns="0" tIns="110489" rIns="0" bIns="0" rtlCol="0">
            <a:spAutoFit/>
          </a:bodyPr>
          <a:lstStyle/>
          <a:p>
            <a:r>
              <a:rPr lang="en-GB" sz="1600" b="1" dirty="0" smtClean="0">
                <a:latin typeface="Times New Roman" pitchFamily="18" charset="0"/>
                <a:cs typeface="Times New Roman" pitchFamily="18" charset="0"/>
              </a:rPr>
              <a:t>1. Data Sources:</a:t>
            </a:r>
          </a:p>
          <a:p>
            <a:r>
              <a:rPr lang="en-GB" sz="1600" dirty="0" smtClean="0">
                <a:latin typeface="Times New Roman" pitchFamily="18" charset="0"/>
                <a:cs typeface="Times New Roman" pitchFamily="18" charset="0"/>
              </a:rPr>
              <a:t>The development and evaluation of the Online Toll Gate Application are grounded in:</a:t>
            </a:r>
          </a:p>
          <a:p>
            <a:pPr marL="285750" indent="-285750">
              <a:buFont typeface="Arial" pitchFamily="34" charset="0"/>
              <a:buChar char="•"/>
            </a:pPr>
            <a:r>
              <a:rPr lang="en-GB" sz="1600" b="1" dirty="0" smtClean="0">
                <a:latin typeface="Times New Roman" pitchFamily="18" charset="0"/>
                <a:cs typeface="Times New Roman" pitchFamily="18" charset="0"/>
              </a:rPr>
              <a:t>Government reports</a:t>
            </a:r>
            <a:r>
              <a:rPr lang="en-GB" sz="1600" dirty="0" smtClean="0">
                <a:latin typeface="Times New Roman" pitchFamily="18" charset="0"/>
                <a:cs typeface="Times New Roman" pitchFamily="18" charset="0"/>
              </a:rPr>
              <a:t> and whitepapers on national highway and toll management systems.</a:t>
            </a:r>
          </a:p>
          <a:p>
            <a:pPr marL="285750" indent="-285750">
              <a:buFont typeface="Arial" pitchFamily="34" charset="0"/>
              <a:buChar char="•"/>
            </a:pPr>
            <a:r>
              <a:rPr lang="en-GB" sz="1600" b="1" dirty="0" smtClean="0">
                <a:latin typeface="Times New Roman" pitchFamily="18" charset="0"/>
                <a:cs typeface="Times New Roman" pitchFamily="18" charset="0"/>
              </a:rPr>
              <a:t>Research journals</a:t>
            </a:r>
            <a:r>
              <a:rPr lang="en-GB" sz="1600" dirty="0" smtClean="0">
                <a:latin typeface="Times New Roman" pitchFamily="18" charset="0"/>
                <a:cs typeface="Times New Roman" pitchFamily="18" charset="0"/>
              </a:rPr>
              <a:t> on Intelligent Transportation Systems (ITS) and Electronic Toll Collection (ETC).</a:t>
            </a:r>
          </a:p>
          <a:p>
            <a:pPr marL="285750" indent="-285750">
              <a:buFont typeface="Arial" pitchFamily="34" charset="0"/>
              <a:buChar char="•"/>
            </a:pPr>
            <a:r>
              <a:rPr lang="en-GB" sz="1600" b="1" dirty="0" smtClean="0">
                <a:latin typeface="Times New Roman" pitchFamily="18" charset="0"/>
                <a:cs typeface="Times New Roman" pitchFamily="18" charset="0"/>
              </a:rPr>
              <a:t>User feedback</a:t>
            </a:r>
            <a:r>
              <a:rPr lang="en-GB" sz="1600" dirty="0" smtClean="0">
                <a:latin typeface="Times New Roman" pitchFamily="18" charset="0"/>
                <a:cs typeface="Times New Roman" pitchFamily="18" charset="0"/>
              </a:rPr>
              <a:t> and traffic congestion statistics from toll plazas.</a:t>
            </a:r>
          </a:p>
          <a:p>
            <a:pPr marL="285750" indent="-285750">
              <a:buFont typeface="Arial" pitchFamily="34" charset="0"/>
              <a:buChar char="•"/>
            </a:pPr>
            <a:r>
              <a:rPr lang="en-GB" sz="1600" b="1" dirty="0" smtClean="0">
                <a:latin typeface="Times New Roman" pitchFamily="18" charset="0"/>
                <a:cs typeface="Times New Roman" pitchFamily="18" charset="0"/>
              </a:rPr>
              <a:t>Technological surveys</a:t>
            </a:r>
            <a:r>
              <a:rPr lang="en-GB" sz="1600" dirty="0" smtClean="0">
                <a:latin typeface="Times New Roman" pitchFamily="18" charset="0"/>
                <a:cs typeface="Times New Roman" pitchFamily="18" charset="0"/>
              </a:rPr>
              <a:t> on </a:t>
            </a:r>
            <a:r>
              <a:rPr lang="en-GB" sz="1600" dirty="0" err="1" smtClean="0">
                <a:latin typeface="Times New Roman" pitchFamily="18" charset="0"/>
                <a:cs typeface="Times New Roman" pitchFamily="18" charset="0"/>
              </a:rPr>
              <a:t>IoT</a:t>
            </a:r>
            <a:r>
              <a:rPr lang="en-GB" sz="1600" dirty="0" smtClean="0">
                <a:latin typeface="Times New Roman" pitchFamily="18" charset="0"/>
                <a:cs typeface="Times New Roman" pitchFamily="18" charset="0"/>
              </a:rPr>
              <a:t>, RFID, GPS, and online payment gateway systems.</a:t>
            </a:r>
          </a:p>
          <a:p>
            <a:pPr marL="285750" indent="-285750">
              <a:buFont typeface="Arial" pitchFamily="34" charset="0"/>
              <a:buChar char="•"/>
            </a:pPr>
            <a:endParaRPr lang="en-GB" sz="1600"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2. Based on Research Studies:</a:t>
            </a:r>
          </a:p>
          <a:p>
            <a:r>
              <a:rPr lang="en-GB" sz="1600" dirty="0" smtClean="0">
                <a:latin typeface="Times New Roman" pitchFamily="18" charset="0"/>
                <a:cs typeface="Times New Roman" pitchFamily="18" charset="0"/>
              </a:rPr>
              <a:t>Several studies and implementations have explored toll management solutions:</a:t>
            </a:r>
          </a:p>
          <a:p>
            <a:pPr marL="285750" indent="-285750">
              <a:buFont typeface="Arial" pitchFamily="34" charset="0"/>
              <a:buChar char="•"/>
            </a:pPr>
            <a:r>
              <a:rPr lang="en-GB" sz="1600" b="1" dirty="0" smtClean="0">
                <a:latin typeface="Times New Roman" pitchFamily="18" charset="0"/>
                <a:cs typeface="Times New Roman" pitchFamily="18" charset="0"/>
              </a:rPr>
              <a:t>Electronic Toll Collection (ETC)</a:t>
            </a:r>
            <a:r>
              <a:rPr lang="en-GB" sz="1600" dirty="0" smtClean="0">
                <a:latin typeface="Times New Roman" pitchFamily="18" charset="0"/>
                <a:cs typeface="Times New Roman" pitchFamily="18" charset="0"/>
              </a:rPr>
              <a:t> systems using RFID and DSRC have been widely adopted, demonstrating reduced wait times and increased toll booth efficiency.</a:t>
            </a:r>
          </a:p>
          <a:p>
            <a:pPr marL="285750" indent="-285750">
              <a:buFont typeface="Arial" pitchFamily="34" charset="0"/>
              <a:buChar char="•"/>
            </a:pPr>
            <a:r>
              <a:rPr lang="en-GB" sz="1600" dirty="0" smtClean="0">
                <a:latin typeface="Times New Roman" pitchFamily="18" charset="0"/>
                <a:cs typeface="Times New Roman" pitchFamily="18" charset="0"/>
              </a:rPr>
              <a:t>Studies in </a:t>
            </a:r>
            <a:r>
              <a:rPr lang="en-GB" sz="1600" b="1" dirty="0" smtClean="0">
                <a:latin typeface="Times New Roman" pitchFamily="18" charset="0"/>
                <a:cs typeface="Times New Roman" pitchFamily="18" charset="0"/>
              </a:rPr>
              <a:t>IEEE </a:t>
            </a:r>
            <a:r>
              <a:rPr lang="en-GB" sz="1600" b="1" dirty="0" err="1" smtClean="0">
                <a:latin typeface="Times New Roman" pitchFamily="18" charset="0"/>
                <a:cs typeface="Times New Roman" pitchFamily="18" charset="0"/>
              </a:rPr>
              <a:t>Xplore</a:t>
            </a:r>
            <a:r>
              <a:rPr lang="en-GB" sz="1600" dirty="0" smtClean="0">
                <a:latin typeface="Times New Roman" pitchFamily="18" charset="0"/>
                <a:cs typeface="Times New Roman" pitchFamily="18" charset="0"/>
              </a:rPr>
              <a:t> and </a:t>
            </a:r>
            <a:r>
              <a:rPr lang="en-GB" sz="1600" b="1" dirty="0" err="1" smtClean="0">
                <a:latin typeface="Times New Roman" pitchFamily="18" charset="0"/>
                <a:cs typeface="Times New Roman" pitchFamily="18" charset="0"/>
              </a:rPr>
              <a:t>ScienceDirect</a:t>
            </a:r>
            <a:r>
              <a:rPr lang="en-GB" sz="1600" dirty="0" smtClean="0">
                <a:latin typeface="Times New Roman" pitchFamily="18" charset="0"/>
                <a:cs typeface="Times New Roman" pitchFamily="18" charset="0"/>
              </a:rPr>
              <a:t> show the positive impact of digital toll systems on reducing vehicle emissions and traffic bottlenecks.</a:t>
            </a:r>
          </a:p>
          <a:p>
            <a:pPr marL="285750" indent="-285750">
              <a:buFont typeface="Arial" pitchFamily="34" charset="0"/>
              <a:buChar char="•"/>
            </a:pPr>
            <a:r>
              <a:rPr lang="en-GB" sz="1600" dirty="0" smtClean="0">
                <a:latin typeface="Times New Roman" pitchFamily="18" charset="0"/>
                <a:cs typeface="Times New Roman" pitchFamily="18" charset="0"/>
              </a:rPr>
              <a:t>Research confirms the importance of </a:t>
            </a:r>
            <a:r>
              <a:rPr lang="en-GB" sz="1600" b="1" dirty="0" smtClean="0">
                <a:latin typeface="Times New Roman" pitchFamily="18" charset="0"/>
                <a:cs typeface="Times New Roman" pitchFamily="18" charset="0"/>
              </a:rPr>
              <a:t>real-time transaction updates</a:t>
            </a:r>
            <a:r>
              <a:rPr lang="en-GB" sz="1600" dirty="0" smtClean="0">
                <a:latin typeface="Times New Roman" pitchFamily="18" charset="0"/>
                <a:cs typeface="Times New Roman" pitchFamily="18" charset="0"/>
              </a:rPr>
              <a:t> and </a:t>
            </a:r>
            <a:r>
              <a:rPr lang="en-GB" sz="1600" b="1" dirty="0" smtClean="0">
                <a:latin typeface="Times New Roman" pitchFamily="18" charset="0"/>
                <a:cs typeface="Times New Roman" pitchFamily="18" charset="0"/>
              </a:rPr>
              <a:t>system interoperability</a:t>
            </a:r>
            <a:r>
              <a:rPr lang="en-GB" sz="1600" dirty="0" smtClean="0">
                <a:latin typeface="Times New Roman" pitchFamily="18" charset="0"/>
                <a:cs typeface="Times New Roman" pitchFamily="18" charset="0"/>
              </a:rPr>
              <a:t> in enhancing user experience and system reliability.</a:t>
            </a:r>
          </a:p>
          <a:p>
            <a:pPr marL="285750" indent="-285750">
              <a:buFont typeface="Arial" pitchFamily="34" charset="0"/>
              <a:buChar char="•"/>
            </a:pPr>
            <a:endParaRPr lang="en-GB" sz="1600" dirty="0" smtClean="0">
              <a:latin typeface="Times New Roman" pitchFamily="18" charset="0"/>
              <a:cs typeface="Times New Roman" pitchFamily="18" charset="0"/>
            </a:endParaRPr>
          </a:p>
          <a:p>
            <a:r>
              <a:rPr lang="en-GB" sz="1600" b="1" dirty="0" smtClean="0">
                <a:latin typeface="Times New Roman" pitchFamily="18" charset="0"/>
                <a:cs typeface="Times New Roman" pitchFamily="18" charset="0"/>
              </a:rPr>
              <a:t>3. Research Gap:</a:t>
            </a:r>
          </a:p>
          <a:p>
            <a:pPr marL="285750" indent="-285750">
              <a:buFont typeface="Arial" pitchFamily="34" charset="0"/>
              <a:buChar char="•"/>
            </a:pPr>
            <a:r>
              <a:rPr lang="en-GB" sz="1600" dirty="0" smtClean="0">
                <a:latin typeface="Times New Roman" pitchFamily="18" charset="0"/>
                <a:cs typeface="Times New Roman" pitchFamily="18" charset="0"/>
              </a:rPr>
              <a:t>Many studies focus on </a:t>
            </a:r>
            <a:r>
              <a:rPr lang="en-GB" sz="1600" b="1" dirty="0" smtClean="0">
                <a:latin typeface="Times New Roman" pitchFamily="18" charset="0"/>
                <a:cs typeface="Times New Roman" pitchFamily="18" charset="0"/>
              </a:rPr>
              <a:t>hardware solutions</a:t>
            </a:r>
            <a:r>
              <a:rPr lang="en-GB" sz="1600" dirty="0" smtClean="0">
                <a:latin typeface="Times New Roman" pitchFamily="18" charset="0"/>
                <a:cs typeface="Times New Roman" pitchFamily="18" charset="0"/>
              </a:rPr>
              <a:t> (e.g., RFID, sensors) without integrating </a:t>
            </a:r>
            <a:r>
              <a:rPr lang="en-GB" sz="1600" b="1" dirty="0" smtClean="0">
                <a:latin typeface="Times New Roman" pitchFamily="18" charset="0"/>
                <a:cs typeface="Times New Roman" pitchFamily="18" charset="0"/>
              </a:rPr>
              <a:t>user-centric mobile/web platforms</a:t>
            </a:r>
            <a:r>
              <a:rPr lang="en-GB" sz="1600" dirty="0" smtClean="0">
                <a:latin typeface="Times New Roman" pitchFamily="18" charset="0"/>
                <a:cs typeface="Times New Roman" pitchFamily="18" charset="0"/>
              </a:rPr>
              <a:t>.</a:t>
            </a:r>
          </a:p>
          <a:p>
            <a:pPr marL="285750" indent="-285750">
              <a:buFont typeface="Arial" pitchFamily="34" charset="0"/>
              <a:buChar char="•"/>
            </a:pPr>
            <a:r>
              <a:rPr lang="en-GB" sz="1600" dirty="0" smtClean="0">
                <a:latin typeface="Times New Roman" pitchFamily="18" charset="0"/>
                <a:cs typeface="Times New Roman" pitchFamily="18" charset="0"/>
              </a:rPr>
              <a:t>A lack of </a:t>
            </a:r>
            <a:r>
              <a:rPr lang="en-GB" sz="1600" b="1" dirty="0" smtClean="0">
                <a:latin typeface="Times New Roman" pitchFamily="18" charset="0"/>
                <a:cs typeface="Times New Roman" pitchFamily="18" charset="0"/>
              </a:rPr>
              <a:t>unified systems</a:t>
            </a:r>
            <a:r>
              <a:rPr lang="en-GB" sz="1600" dirty="0" smtClean="0">
                <a:latin typeface="Times New Roman" pitchFamily="18" charset="0"/>
                <a:cs typeface="Times New Roman" pitchFamily="18" charset="0"/>
              </a:rPr>
              <a:t> that combine vehicle registration, payment processing, toll history, and route planning.</a:t>
            </a:r>
          </a:p>
          <a:p>
            <a:pPr marL="285750" indent="-285750">
              <a:buFont typeface="Arial" pitchFamily="34" charset="0"/>
              <a:buChar char="•"/>
            </a:pPr>
            <a:r>
              <a:rPr lang="en-GB" sz="1600" dirty="0" smtClean="0">
                <a:latin typeface="Times New Roman" pitchFamily="18" charset="0"/>
                <a:cs typeface="Times New Roman" pitchFamily="18" charset="0"/>
              </a:rPr>
              <a:t>Limited attention has been paid to </a:t>
            </a:r>
            <a:r>
              <a:rPr lang="en-GB" sz="1600" b="1" dirty="0" smtClean="0">
                <a:latin typeface="Times New Roman" pitchFamily="18" charset="0"/>
                <a:cs typeface="Times New Roman" pitchFamily="18" charset="0"/>
              </a:rPr>
              <a:t>user interface design</a:t>
            </a:r>
            <a:r>
              <a:rPr lang="en-GB" sz="1600" dirty="0" smtClean="0">
                <a:latin typeface="Times New Roman" pitchFamily="18" charset="0"/>
                <a:cs typeface="Times New Roman" pitchFamily="18" charset="0"/>
              </a:rPr>
              <a:t>, multi-language support, or </a:t>
            </a:r>
            <a:r>
              <a:rPr lang="en-GB" sz="1600" b="1" dirty="0" smtClean="0">
                <a:latin typeface="Times New Roman" pitchFamily="18" charset="0"/>
                <a:cs typeface="Times New Roman" pitchFamily="18" charset="0"/>
              </a:rPr>
              <a:t>payment flexibility</a:t>
            </a:r>
            <a:r>
              <a:rPr lang="en-GB" sz="1600" dirty="0" smtClean="0">
                <a:latin typeface="Times New Roman" pitchFamily="18" charset="0"/>
                <a:cs typeface="Times New Roman" pitchFamily="18" charset="0"/>
              </a:rPr>
              <a:t>.</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974" y="1828800"/>
            <a:ext cx="10589260" cy="3693319"/>
          </a:xfrm>
        </p:spPr>
        <p:txBody>
          <a:bodyPr/>
          <a:lstStyle/>
          <a:p>
            <a:r>
              <a:rPr lang="en-GB" sz="1600" b="1" dirty="0">
                <a:latin typeface="Times New Roman" pitchFamily="18" charset="0"/>
                <a:cs typeface="Times New Roman" pitchFamily="18" charset="0"/>
              </a:rPr>
              <a:t>4. Problems in Previous Studies:</a:t>
            </a:r>
          </a:p>
          <a:p>
            <a:pPr marL="285750" indent="-285750">
              <a:buFont typeface="Arial" pitchFamily="34" charset="0"/>
              <a:buChar char="•"/>
            </a:pPr>
            <a:r>
              <a:rPr lang="en-GB" sz="1600" b="1" dirty="0">
                <a:latin typeface="Times New Roman" pitchFamily="18" charset="0"/>
                <a:cs typeface="Times New Roman" pitchFamily="18" charset="0"/>
              </a:rPr>
              <a:t>System scalability issues</a:t>
            </a:r>
            <a:r>
              <a:rPr lang="en-GB" sz="1600" dirty="0">
                <a:latin typeface="Times New Roman" pitchFamily="18" charset="0"/>
                <a:cs typeface="Times New Roman" pitchFamily="18" charset="0"/>
              </a:rPr>
              <a:t> in handling high volumes of users and toll transactions.</a:t>
            </a:r>
          </a:p>
          <a:p>
            <a:pPr marL="285750" indent="-285750">
              <a:buFont typeface="Arial" pitchFamily="34" charset="0"/>
              <a:buChar char="•"/>
            </a:pPr>
            <a:r>
              <a:rPr lang="en-GB" sz="1600" b="1" dirty="0">
                <a:latin typeface="Times New Roman" pitchFamily="18" charset="0"/>
                <a:cs typeface="Times New Roman" pitchFamily="18" charset="0"/>
              </a:rPr>
              <a:t>Technical failures</a:t>
            </a:r>
            <a:r>
              <a:rPr lang="en-GB" sz="1600" dirty="0">
                <a:latin typeface="Times New Roman" pitchFamily="18" charset="0"/>
                <a:cs typeface="Times New Roman" pitchFamily="18" charset="0"/>
              </a:rPr>
              <a:t> such as tag misreads or network downtime at booths.</a:t>
            </a:r>
          </a:p>
          <a:p>
            <a:pPr marL="285750" indent="-285750">
              <a:buFont typeface="Arial" pitchFamily="34" charset="0"/>
              <a:buChar char="•"/>
            </a:pPr>
            <a:r>
              <a:rPr lang="en-GB" sz="1600" b="1" dirty="0">
                <a:latin typeface="Times New Roman" pitchFamily="18" charset="0"/>
                <a:cs typeface="Times New Roman" pitchFamily="18" charset="0"/>
              </a:rPr>
              <a:t>User dissatisfaction</a:t>
            </a:r>
            <a:r>
              <a:rPr lang="en-GB" sz="1600" dirty="0">
                <a:latin typeface="Times New Roman" pitchFamily="18" charset="0"/>
                <a:cs typeface="Times New Roman" pitchFamily="18" charset="0"/>
              </a:rPr>
              <a:t> due to lack of transparency or difficulty in accessing toll history.</a:t>
            </a:r>
          </a:p>
          <a:p>
            <a:pPr marL="285750" indent="-285750">
              <a:buFont typeface="Arial" pitchFamily="34" charset="0"/>
              <a:buChar char="•"/>
            </a:pPr>
            <a:r>
              <a:rPr lang="en-GB" sz="1600" b="1" dirty="0">
                <a:latin typeface="Times New Roman" pitchFamily="18" charset="0"/>
                <a:cs typeface="Times New Roman" pitchFamily="18" charset="0"/>
              </a:rPr>
              <a:t>Dependency on physical infrastructure</a:t>
            </a:r>
            <a:r>
              <a:rPr lang="en-GB" sz="1600" dirty="0">
                <a:latin typeface="Times New Roman" pitchFamily="18" charset="0"/>
                <a:cs typeface="Times New Roman" pitchFamily="18" charset="0"/>
              </a:rPr>
              <a:t> such as RFID gates which increases cost and limits portability.</a:t>
            </a:r>
          </a:p>
          <a:p>
            <a:pPr marL="285750" indent="-285750">
              <a:buFont typeface="Arial" pitchFamily="34" charset="0"/>
              <a:buChar char="•"/>
            </a:pPr>
            <a:r>
              <a:rPr lang="en-GB" sz="1600" dirty="0">
                <a:latin typeface="Times New Roman" pitchFamily="18" charset="0"/>
                <a:cs typeface="Times New Roman" pitchFamily="18" charset="0"/>
              </a:rPr>
              <a:t>Limited integration with </a:t>
            </a:r>
            <a:r>
              <a:rPr lang="en-GB" sz="1600" b="1" dirty="0">
                <a:latin typeface="Times New Roman" pitchFamily="18" charset="0"/>
                <a:cs typeface="Times New Roman" pitchFamily="18" charset="0"/>
              </a:rPr>
              <a:t>modern digital payment methods</a:t>
            </a:r>
            <a:r>
              <a:rPr lang="en-GB" sz="1600" dirty="0">
                <a:latin typeface="Times New Roman" pitchFamily="18" charset="0"/>
                <a:cs typeface="Times New Roman" pitchFamily="18" charset="0"/>
              </a:rPr>
              <a:t> and mobile-first platforms.</a:t>
            </a:r>
          </a:p>
          <a:p>
            <a:r>
              <a:rPr lang="en-GB" sz="1600" b="1" dirty="0">
                <a:latin typeface="Times New Roman" pitchFamily="18" charset="0"/>
                <a:cs typeface="Times New Roman" pitchFamily="18" charset="0"/>
              </a:rPr>
              <a:t>5. Why Use Online Toll Gate Application?</a:t>
            </a:r>
          </a:p>
          <a:p>
            <a:r>
              <a:rPr lang="en-GB" sz="1600" dirty="0">
                <a:latin typeface="Times New Roman" pitchFamily="18" charset="0"/>
                <a:cs typeface="Times New Roman" pitchFamily="18" charset="0"/>
              </a:rPr>
              <a:t>The </a:t>
            </a:r>
            <a:r>
              <a:rPr lang="en-GB" sz="1600" b="1" dirty="0">
                <a:latin typeface="Times New Roman" pitchFamily="18" charset="0"/>
                <a:cs typeface="Times New Roman" pitchFamily="18" charset="0"/>
              </a:rPr>
              <a:t>Online Toll Gate Application</a:t>
            </a:r>
            <a:r>
              <a:rPr lang="en-GB" sz="1600" dirty="0">
                <a:latin typeface="Times New Roman" pitchFamily="18" charset="0"/>
                <a:cs typeface="Times New Roman" pitchFamily="18" charset="0"/>
              </a:rPr>
              <a:t> is proposed as a modern solution to overcome these gaps:</a:t>
            </a:r>
          </a:p>
          <a:p>
            <a:pPr marL="285750" indent="-285750">
              <a:buFont typeface="Arial" pitchFamily="34" charset="0"/>
              <a:buChar char="•"/>
            </a:pPr>
            <a:r>
              <a:rPr lang="en-GB" sz="1600" b="1" dirty="0">
                <a:latin typeface="Times New Roman" pitchFamily="18" charset="0"/>
                <a:cs typeface="Times New Roman" pitchFamily="18" charset="0"/>
              </a:rPr>
              <a:t>Mobile and Web-based Platform:</a:t>
            </a:r>
            <a:r>
              <a:rPr lang="en-GB" sz="1600" dirty="0">
                <a:latin typeface="Times New Roman" pitchFamily="18" charset="0"/>
                <a:cs typeface="Times New Roman" pitchFamily="18" charset="0"/>
              </a:rPr>
              <a:t> Accessible from anywhere, anytime.</a:t>
            </a:r>
          </a:p>
          <a:p>
            <a:pPr marL="285750" indent="-285750">
              <a:buFont typeface="Arial" pitchFamily="34" charset="0"/>
              <a:buChar char="•"/>
            </a:pPr>
            <a:r>
              <a:rPr lang="en-GB" sz="1600" b="1" dirty="0">
                <a:latin typeface="Times New Roman" pitchFamily="18" charset="0"/>
                <a:cs typeface="Times New Roman" pitchFamily="18" charset="0"/>
              </a:rPr>
              <a:t>Real-Time Transactions:</a:t>
            </a:r>
            <a:r>
              <a:rPr lang="en-GB" sz="1600" dirty="0">
                <a:latin typeface="Times New Roman" pitchFamily="18" charset="0"/>
                <a:cs typeface="Times New Roman" pitchFamily="18" charset="0"/>
              </a:rPr>
              <a:t> Immediate toll deductions and updates to users.</a:t>
            </a:r>
          </a:p>
          <a:p>
            <a:pPr marL="285750" indent="-285750">
              <a:buFont typeface="Arial" pitchFamily="34" charset="0"/>
              <a:buChar char="•"/>
            </a:pPr>
            <a:r>
              <a:rPr lang="en-GB" sz="1600" b="1" dirty="0">
                <a:latin typeface="Times New Roman" pitchFamily="18" charset="0"/>
                <a:cs typeface="Times New Roman" pitchFamily="18" charset="0"/>
              </a:rPr>
              <a:t>Digital Wallet and UPI Integration:</a:t>
            </a:r>
            <a:r>
              <a:rPr lang="en-GB" sz="1600" dirty="0">
                <a:latin typeface="Times New Roman" pitchFamily="18" charset="0"/>
                <a:cs typeface="Times New Roman" pitchFamily="18" charset="0"/>
              </a:rPr>
              <a:t> Flexible and secure cashless payment options.</a:t>
            </a:r>
          </a:p>
          <a:p>
            <a:pPr marL="285750" indent="-285750">
              <a:buFont typeface="Arial" pitchFamily="34" charset="0"/>
              <a:buChar char="•"/>
            </a:pPr>
            <a:r>
              <a:rPr lang="en-GB" sz="1600" b="1" dirty="0">
                <a:latin typeface="Times New Roman" pitchFamily="18" charset="0"/>
                <a:cs typeface="Times New Roman" pitchFamily="18" charset="0"/>
              </a:rPr>
              <a:t>Transparent Toll History:</a:t>
            </a:r>
            <a:r>
              <a:rPr lang="en-GB" sz="1600" dirty="0">
                <a:latin typeface="Times New Roman" pitchFamily="18" charset="0"/>
                <a:cs typeface="Times New Roman" pitchFamily="18" charset="0"/>
              </a:rPr>
              <a:t> Full access to past toll receipts, routes, and costs.</a:t>
            </a:r>
          </a:p>
          <a:p>
            <a:pPr marL="285750" indent="-285750">
              <a:buFont typeface="Arial" pitchFamily="34" charset="0"/>
              <a:buChar char="•"/>
            </a:pPr>
            <a:r>
              <a:rPr lang="en-GB" sz="1600" b="1" dirty="0">
                <a:latin typeface="Times New Roman" pitchFamily="18" charset="0"/>
                <a:cs typeface="Times New Roman" pitchFamily="18" charset="0"/>
              </a:rPr>
              <a:t>Improved User Experience:</a:t>
            </a:r>
            <a:r>
              <a:rPr lang="en-GB" sz="1600" dirty="0">
                <a:latin typeface="Times New Roman" pitchFamily="18" charset="0"/>
                <a:cs typeface="Times New Roman" pitchFamily="18" charset="0"/>
              </a:rPr>
              <a:t> Intuitive UI/UX design, multi-language support, and account personalization.</a:t>
            </a:r>
          </a:p>
          <a:p>
            <a:pPr marL="285750" indent="-285750">
              <a:buFont typeface="Arial" pitchFamily="34" charset="0"/>
              <a:buChar char="•"/>
            </a:pPr>
            <a:r>
              <a:rPr lang="en-GB" sz="1600" b="1" dirty="0">
                <a:latin typeface="Times New Roman" pitchFamily="18" charset="0"/>
                <a:cs typeface="Times New Roman" pitchFamily="18" charset="0"/>
              </a:rPr>
              <a:t>Scalable and Cost-effective:</a:t>
            </a:r>
            <a:r>
              <a:rPr lang="en-GB" sz="1600" dirty="0">
                <a:latin typeface="Times New Roman" pitchFamily="18" charset="0"/>
                <a:cs typeface="Times New Roman" pitchFamily="18" charset="0"/>
              </a:rPr>
              <a:t> Minimizes physical infrastructure and human resources by relying on cloud-based services and automation</a:t>
            </a:r>
            <a:r>
              <a:rPr lang="en-GB" sz="1600" dirty="0" smtClean="0">
                <a:latin typeface="Times New Roman" pitchFamily="18" charset="0"/>
                <a:cs typeface="Times New Roman" pitchFamily="18" charset="0"/>
              </a:rPr>
              <a:t>.</a:t>
            </a:r>
            <a:endParaRPr lang="en-GB" sz="160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
        <p:nvSpPr>
          <p:cNvPr id="6" name="object 2"/>
          <p:cNvSpPr txBox="1">
            <a:spLocks noGrp="1"/>
          </p:cNvSpPr>
          <p:nvPr>
            <p:ph type="title"/>
          </p:nvPr>
        </p:nvSpPr>
        <p:spPr>
          <a:xfrm>
            <a:off x="2514600" y="514794"/>
            <a:ext cx="7155941" cy="696594"/>
          </a:xfrm>
          <a:prstGeom prst="rect">
            <a:avLst/>
          </a:prstGeom>
        </p:spPr>
        <p:txBody>
          <a:bodyPr vert="horz" wrap="square" lIns="0" tIns="13335" rIns="0" bIns="0" rtlCol="0">
            <a:spAutoFit/>
          </a:bodyPr>
          <a:lstStyle/>
          <a:p>
            <a:pPr marL="12700">
              <a:lnSpc>
                <a:spcPct val="100000"/>
              </a:lnSpc>
              <a:spcBef>
                <a:spcPts val="105"/>
              </a:spcBef>
            </a:pPr>
            <a:r>
              <a:rPr spc="-20" dirty="0">
                <a:latin typeface="Times New Roman" panose="02020603050405020304" pitchFamily="18" charset="0"/>
                <a:cs typeface="Times New Roman" panose="02020603050405020304" pitchFamily="18" charset="0"/>
              </a:rPr>
              <a:t>Literature</a:t>
            </a:r>
            <a:r>
              <a:rPr spc="-1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Review</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1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6831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047239">
              <a:lnSpc>
                <a:spcPct val="100000"/>
              </a:lnSpc>
              <a:spcBef>
                <a:spcPts val="105"/>
              </a:spcBef>
            </a:pPr>
            <a:r>
              <a:rPr lang="en-IN" spc="-10" dirty="0">
                <a:latin typeface="Times New Roman" panose="02020603050405020304" pitchFamily="18" charset="0"/>
                <a:cs typeface="Times New Roman" panose="02020603050405020304" pitchFamily="18" charset="0"/>
              </a:rPr>
              <a:t>Methodology</a:t>
            </a:r>
          </a:p>
        </p:txBody>
      </p:sp>
      <p:sp>
        <p:nvSpPr>
          <p:cNvPr id="3" name="object 3"/>
          <p:cNvSpPr txBox="1"/>
          <p:nvPr/>
        </p:nvSpPr>
        <p:spPr>
          <a:xfrm>
            <a:off x="812800" y="1905000"/>
            <a:ext cx="9825863" cy="4959049"/>
          </a:xfrm>
          <a:prstGeom prst="rect">
            <a:avLst/>
          </a:prstGeom>
        </p:spPr>
        <p:txBody>
          <a:bodyPr vert="horz" wrap="square" lIns="0" tIns="110489" rIns="0" bIns="0" rtlCol="0">
            <a:spAutoFit/>
          </a:bodyPr>
          <a:lstStyle/>
          <a:p>
            <a:pPr>
              <a:lnSpc>
                <a:spcPct val="150000"/>
              </a:lnSpc>
            </a:pPr>
            <a:r>
              <a:rPr lang="en-IN" sz="1400" b="1" dirty="0">
                <a:latin typeface="Times New Roman" panose="02020603050405020304" pitchFamily="18" charset="0"/>
                <a:cs typeface="Times New Roman" panose="02020603050405020304" pitchFamily="18" charset="0"/>
              </a:rPr>
              <a:t>Tools &amp; Frameworks Used </a:t>
            </a:r>
          </a:p>
          <a:p>
            <a:pPr marL="285750" indent="-285750">
              <a:lnSpc>
                <a:spcPct val="150000"/>
              </a:lnSpc>
              <a:buFont typeface="Arial" pitchFamily="34" charset="0"/>
              <a:buChar char="•"/>
            </a:pPr>
            <a:r>
              <a:rPr lang="en-GB" sz="1400" b="1" dirty="0" smtClean="0">
                <a:effectLst/>
                <a:latin typeface="Times New Roman" panose="02020603050405020304" pitchFamily="18" charset="0"/>
                <a:ea typeface="Calibri" panose="020F0502020204030204" pitchFamily="34" charset="0"/>
                <a:cs typeface="Times New Roman" panose="02020603050405020304" pitchFamily="18" charset="0"/>
              </a:rPr>
              <a:t>Front End –  </a:t>
            </a: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HTML,CSS</a:t>
            </a:r>
          </a:p>
          <a:p>
            <a:pPr marL="285750" indent="-285750">
              <a:lnSpc>
                <a:spcPct val="150000"/>
              </a:lnSpc>
              <a:buFont typeface="Arial" pitchFamily="34" charset="0"/>
              <a:buChar char="•"/>
            </a:pPr>
            <a:r>
              <a:rPr lang="en-GB" sz="1400" b="1" dirty="0" smtClean="0">
                <a:latin typeface="Times New Roman" panose="02020603050405020304" pitchFamily="18" charset="0"/>
                <a:ea typeface="Calibri" panose="020F0502020204030204" pitchFamily="34" charset="0"/>
                <a:cs typeface="Times New Roman" panose="02020603050405020304" pitchFamily="18" charset="0"/>
              </a:rPr>
              <a:t>Back End </a:t>
            </a:r>
            <a:r>
              <a:rPr lang="en-GB" sz="14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PHP</a:t>
            </a:r>
          </a:p>
          <a:p>
            <a:pPr marL="285750" indent="-285750">
              <a:lnSpc>
                <a:spcPct val="150000"/>
              </a:lnSpc>
              <a:buFont typeface="Arial" pitchFamily="34" charset="0"/>
              <a:buChar char="•"/>
            </a:pPr>
            <a:r>
              <a:rPr lang="en-GB" sz="1400" b="1" dirty="0" smtClean="0">
                <a:effectLst/>
                <a:latin typeface="Times New Roman" panose="02020603050405020304" pitchFamily="18" charset="0"/>
                <a:ea typeface="Calibri" panose="020F0502020204030204" pitchFamily="34" charset="0"/>
                <a:cs typeface="Times New Roman" panose="02020603050405020304" pitchFamily="18" charset="0"/>
              </a:rPr>
              <a:t>Database – </a:t>
            </a: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My SQL</a:t>
            </a:r>
          </a:p>
          <a:p>
            <a:pPr marL="285750" indent="-285750">
              <a:lnSpc>
                <a:spcPct val="150000"/>
              </a:lnSpc>
              <a:buFont typeface="Arial" pitchFamily="34" charset="0"/>
              <a:buChar char="•"/>
            </a:pPr>
            <a:r>
              <a:rPr lang="en-GB" sz="1400" b="1" dirty="0" err="1" smtClean="0">
                <a:effectLst/>
                <a:latin typeface="Times New Roman" panose="02020603050405020304" pitchFamily="18" charset="0"/>
                <a:ea typeface="Calibri" panose="020F0502020204030204" pitchFamily="34" charset="0"/>
                <a:cs typeface="Times New Roman" panose="02020603050405020304" pitchFamily="18" charset="0"/>
              </a:rPr>
              <a:t>Xamp</a:t>
            </a:r>
            <a:r>
              <a:rPr lang="en-GB" sz="14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for Integration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Development Approach</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1400" dirty="0">
                <a:effectLst/>
                <a:latin typeface="Times New Roman" panose="02020603050405020304" pitchFamily="18" charset="0"/>
                <a:ea typeface="Calibri" panose="020F0502020204030204" pitchFamily="34" charset="0"/>
                <a:cs typeface="Times New Roman" panose="02020603050405020304" pitchFamily="18" charset="0"/>
              </a:rPr>
            </a:br>
            <a:r>
              <a:rPr lang="en-GB" sz="1400" dirty="0">
                <a:latin typeface="Times New Roman" panose="02020603050405020304" pitchFamily="18" charset="0"/>
                <a:ea typeface="Calibri" panose="020F0502020204030204" pitchFamily="34" charset="0"/>
                <a:cs typeface="Times New Roman" panose="02020603050405020304" pitchFamily="18" charset="0"/>
              </a:rPr>
              <a:t>D</a:t>
            </a: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eveloped using the </a:t>
            </a:r>
            <a:r>
              <a:rPr lang="en-GB" sz="1400" b="1" dirty="0" smtClean="0">
                <a:effectLst/>
                <a:latin typeface="Times New Roman" panose="02020603050405020304" pitchFamily="18" charset="0"/>
                <a:ea typeface="Calibri" panose="020F0502020204030204" pitchFamily="34" charset="0"/>
                <a:cs typeface="Times New Roman" panose="02020603050405020304" pitchFamily="18" charset="0"/>
              </a:rPr>
              <a:t>Agile Software Development Lifecycle (SDLC)</a:t>
            </a: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.The process begins with requirement analysis to understand user needs and system functions. In the design phase, UI wireframes and backend architecture are planned. Frontend is built using HTML, CSS, JavaScript, and React.js for a responsive interface. The backend is developed using PHP, managing APIs and logic. Restful APIs are used for smooth communication between frontend and backend.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b="1" dirty="0" smtClean="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t/>
            </a:r>
            <a:br>
              <a:rPr lang="en-IN" sz="1400" dirty="0" smtClean="0">
                <a:effectLst/>
                <a:latin typeface="Times New Roman" panose="02020603050405020304" pitchFamily="18" charset="0"/>
                <a:ea typeface="Calibri" panose="020F0502020204030204" pitchFamily="34" charset="0"/>
                <a:cs typeface="Times New Roman" panose="02020603050405020304" pitchFamily="18" charset="0"/>
              </a:rPr>
            </a:br>
            <a:r>
              <a:rPr lang="en-GB" sz="1400" dirty="0" smtClean="0">
                <a:effectLst/>
                <a:latin typeface="Times New Roman" panose="02020603050405020304" pitchFamily="18" charset="0"/>
                <a:ea typeface="Calibri" panose="020F0502020204030204" pitchFamily="34" charset="0"/>
                <a:cs typeface="Times New Roman" panose="02020603050405020304" pitchFamily="18" charset="0"/>
              </a:rPr>
              <a:t>The application collects user data (name, contact, vehicle info) during registration. Toll transaction details like time, location, amount, and payment status are recorded in real time. Toll booth data, including rates and locations, is integrated into the backend system. Secondary data from government sources is used for testing and validation. All data ensures secure, transparent, and efficient toll processing.</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00355">
              <a:lnSpc>
                <a:spcPct val="100000"/>
              </a:lnSpc>
              <a:spcBef>
                <a:spcPts val="105"/>
              </a:spcBef>
            </a:pPr>
            <a:r>
              <a:rPr dirty="0">
                <a:latin typeface="Times New Roman" panose="02020603050405020304" pitchFamily="18" charset="0"/>
                <a:cs typeface="Times New Roman" panose="02020603050405020304" pitchFamily="18" charset="0"/>
              </a:rPr>
              <a:t>System</a:t>
            </a:r>
            <a:r>
              <a:rPr spc="-1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Design</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1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Architecture</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
        <p:nvSpPr>
          <p:cNvPr id="3" name="AutoShape 2" descr="automated toll collection system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automated toll collection system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1454149"/>
            <a:ext cx="7086600" cy="51857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61110">
              <a:lnSpc>
                <a:spcPct val="100000"/>
              </a:lnSpc>
              <a:spcBef>
                <a:spcPts val="105"/>
              </a:spcBef>
            </a:pPr>
            <a:r>
              <a:rPr dirty="0">
                <a:latin typeface="Times New Roman" panose="02020603050405020304" pitchFamily="18" charset="0"/>
                <a:cs typeface="Times New Roman" panose="02020603050405020304" pitchFamily="18" charset="0"/>
              </a:rPr>
              <a:t>Results</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&amp;</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Discussion</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276" y="1600201"/>
            <a:ext cx="3500918" cy="2057399"/>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200" y="1611720"/>
            <a:ext cx="3581400" cy="2104721"/>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14198" y="1600201"/>
            <a:ext cx="3620601" cy="212776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6277" y="4267200"/>
            <a:ext cx="3500918" cy="2057423"/>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2577" y="4229301"/>
            <a:ext cx="3519824" cy="2068535"/>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29600" y="4229301"/>
            <a:ext cx="3519825" cy="2068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783590">
              <a:lnSpc>
                <a:spcPct val="100000"/>
              </a:lnSpc>
              <a:spcBef>
                <a:spcPts val="105"/>
              </a:spcBef>
            </a:pPr>
            <a:r>
              <a:rPr lang="en-IN" dirty="0">
                <a:latin typeface="Times New Roman" panose="02020603050405020304" pitchFamily="18" charset="0"/>
                <a:cs typeface="Times New Roman" panose="02020603050405020304" pitchFamily="18" charset="0"/>
              </a:rPr>
              <a:t>Challenges</a:t>
            </a:r>
            <a:r>
              <a:rPr lang="en-IN" spc="-95"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&amp;</a:t>
            </a:r>
            <a:r>
              <a:rPr lang="en-IN" spc="-95"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Limitations</a:t>
            </a:r>
            <a:endParaRPr spc="-10" dirty="0">
              <a:latin typeface="Times New Roman" panose="02020603050405020304" pitchFamily="18" charset="0"/>
              <a:cs typeface="Times New Roman" panose="02020603050405020304" pitchFamily="18" charset="0"/>
            </a:endParaRPr>
          </a:p>
        </p:txBody>
      </p:sp>
      <p:sp>
        <p:nvSpPr>
          <p:cNvPr id="3" name="object 3"/>
          <p:cNvSpPr txBox="1"/>
          <p:nvPr/>
        </p:nvSpPr>
        <p:spPr>
          <a:xfrm>
            <a:off x="909142" y="1676400"/>
            <a:ext cx="10365091" cy="4959049"/>
          </a:xfrm>
          <a:prstGeom prst="rect">
            <a:avLst/>
          </a:prstGeom>
        </p:spPr>
        <p:txBody>
          <a:bodyPr vert="horz" wrap="square" lIns="0" tIns="110489" rIns="0" bIns="0" rtlCol="0">
            <a:spAutoFit/>
          </a:bodyPr>
          <a:lstStyle/>
          <a:p>
            <a:pPr>
              <a:lnSpc>
                <a:spcPct val="150000"/>
              </a:lnSpc>
            </a:pPr>
            <a:r>
              <a:rPr lang="en-IN" sz="1400" b="1" dirty="0">
                <a:latin typeface="Times New Roman" panose="02020603050405020304" pitchFamily="18" charset="0"/>
                <a:cs typeface="Times New Roman" panose="02020603050405020304" pitchFamily="18" charset="0"/>
              </a:rPr>
              <a:t>Issues Faced During Development</a:t>
            </a:r>
            <a:endParaRPr lang="en-IN"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User Authentication &amp; Security: Securing user data and sessions with JWT/</a:t>
            </a:r>
            <a:r>
              <a:rPr lang="en-GB" sz="1400" dirty="0" err="1" smtClean="0">
                <a:latin typeface="Times New Roman" panose="02020603050405020304" pitchFamily="18" charset="0"/>
                <a:cs typeface="Times New Roman" panose="02020603050405020304" pitchFamily="18" charset="0"/>
              </a:rPr>
              <a:t>OAuth</a:t>
            </a:r>
            <a:r>
              <a:rPr lang="en-GB" sz="1400" dirty="0" smtClean="0">
                <a:latin typeface="Times New Roman" panose="02020603050405020304" pitchFamily="18" charset="0"/>
                <a:cs typeface="Times New Roman" panose="02020603050405020304" pitchFamily="18" charset="0"/>
              </a:rPr>
              <a:t> added extra layers of logic and required careful implementation to avoid vulnerabilities.</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System Scalability: Designing a system capable of handling multiple users and toll booth requests simultaneously required load testing and performance tuning.</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Testing in Realistic Scenarios: Simulating real toll data (vehicle crossings, multiple toll booths, high traffic) was difficult without live access to actual toll infrastructure.</a:t>
            </a: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Possible Constraints</a:t>
            </a:r>
            <a:endParaRPr lang="en-IN"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Network Dependency: The system relies heavily on stable internet connectivity for processing real-time toll transactions.</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Hardware Integration: Full automation (e.g., RFID or ANPR vehicle detection) depends on expensive hardware which may not be readily available.</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Legal &amp; Regulatory Compliance: The application must comply with transport department regulations, which may vary by region and require continuous updates.</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User Adoption: Encouraging users to shift from manual toll payments to a digital system could be a challenge, especially in rural areas.</a:t>
            </a:r>
          </a:p>
          <a:p>
            <a:pPr marL="285750" indent="-285750">
              <a:lnSpc>
                <a:spcPct val="150000"/>
              </a:lnSpc>
              <a:buFont typeface="Wingdings" panose="05000000000000000000" pitchFamily="2" charset="2"/>
              <a:buChar char="§"/>
            </a:pPr>
            <a:r>
              <a:rPr lang="en-GB" sz="1400" dirty="0" smtClean="0">
                <a:latin typeface="Times New Roman" panose="02020603050405020304" pitchFamily="18" charset="0"/>
                <a:cs typeface="Times New Roman" panose="02020603050405020304" pitchFamily="18" charset="0"/>
              </a:rPr>
              <a:t>Data Privacy: Storing sensitive user and vehicle data requires strict compliance with data protection laws (e.g., GDPR or local equivalents).</a:t>
            </a:r>
            <a:endParaRPr lang="en-IN" sz="1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TotalTime>
  <Words>1372</Words>
  <Application>Microsoft Office PowerPoint</Application>
  <PresentationFormat>Custom</PresentationFormat>
  <Paragraphs>113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Online Toll Gate Application</vt:lpstr>
      <vt:lpstr>Introduction</vt:lpstr>
      <vt:lpstr>Objectives</vt:lpstr>
      <vt:lpstr>Literature Review / Background</vt:lpstr>
      <vt:lpstr>Literature Review / Background</vt:lpstr>
      <vt:lpstr>Methodology</vt:lpstr>
      <vt:lpstr>System Design / Architecture</vt:lpstr>
      <vt:lpstr>Results &amp; Discussion</vt:lpstr>
      <vt:lpstr>Challenges &amp; Limitations</vt:lpstr>
      <vt:lpstr>Future Scope</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Title</dc:title>
  <dc:creator>sankar</dc:creator>
  <cp:lastModifiedBy>TEJU</cp:lastModifiedBy>
  <cp:revision>13</cp:revision>
  <dcterms:created xsi:type="dcterms:W3CDTF">2025-02-28T15:07:37Z</dcterms:created>
  <dcterms:modified xsi:type="dcterms:W3CDTF">2025-05-15T07:08:29Z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2025-02-24T00:00:00Z</vt:filetime>
  </property>
  <property fmtid="{D5CDD505-2E9C-101B-9397-08002B2CF9AE}" pid="3" name="Creator">
    <vt:lpwstr>Microsoft® PowerPoint® 2019</vt:lpwstr>
  </property>
  <property fmtid="{D5CDD505-2E9C-101B-9397-08002B2CF9AE}" pid="4" name="LastSaved">
    <vt:filetime>2025-02-28T00:00:00Z</vt:filetime>
  </property>
  <property fmtid="{D5CDD505-2E9C-101B-9397-08002B2CF9AE}" pid="5" name="Producer">
    <vt:lpwstr>Microsoft® PowerPoint® 2019</vt:lpwstr>
  </property>
</Properties>
</file>