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Old Standard TT"/>
      <p:regular r:id="rId14"/>
      <p:bold r:id="rId15"/>
      <p: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ldStandardTT-bold.fntdata"/><Relationship Id="rId14" Type="http://schemas.openxmlformats.org/officeDocument/2006/relationships/font" Target="fonts/OldStandardTT-regular.fntdata"/><Relationship Id="rId16" Type="http://schemas.openxmlformats.org/officeDocument/2006/relationships/font" Target="fonts/OldStandardT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a82fb4e99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a82fb4e99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a82fb4e992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a82fb4e99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a82fb4e992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a82fb4e992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a82fb4e992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a82fb4e99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a82fb4e992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a82fb4e992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a82fb4e992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a82fb4e992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a82fb4e992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a82fb4e992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Bayesian Analysis</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Tejaswi Tripathi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Data</a:t>
            </a:r>
            <a:endParaRPr/>
          </a:p>
        </p:txBody>
      </p:sp>
      <p:sp>
        <p:nvSpPr>
          <p:cNvPr id="66" name="Google Shape;66;p14"/>
          <p:cNvSpPr txBox="1"/>
          <p:nvPr>
            <p:ph idx="1" type="body"/>
          </p:nvPr>
        </p:nvSpPr>
        <p:spPr>
          <a:xfrm>
            <a:off x="311700" y="1171600"/>
            <a:ext cx="8520600" cy="121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Our dataset contains 8 features. “Averagespread” refers to the amount that farmprice was marked up to retail price. Based on this, “averagespread” is a useful variable to predict.</a:t>
            </a:r>
            <a:endParaRPr/>
          </a:p>
        </p:txBody>
      </p:sp>
      <p:pic>
        <p:nvPicPr>
          <p:cNvPr id="67" name="Google Shape;67;p14"/>
          <p:cNvPicPr preferRelativeResize="0"/>
          <p:nvPr/>
        </p:nvPicPr>
        <p:blipFill>
          <a:blip r:embed="rId3">
            <a:alphaModFix/>
          </a:blip>
          <a:stretch>
            <a:fillRect/>
          </a:stretch>
        </p:blipFill>
        <p:spPr>
          <a:xfrm>
            <a:off x="152400" y="2501175"/>
            <a:ext cx="8839202" cy="160296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Analysis</a:t>
            </a:r>
            <a:endParaRPr/>
          </a:p>
        </p:txBody>
      </p:sp>
      <p:sp>
        <p:nvSpPr>
          <p:cNvPr id="73" name="Google Shape;73;p15"/>
          <p:cNvSpPr txBox="1"/>
          <p:nvPr>
            <p:ph idx="1" type="body"/>
          </p:nvPr>
        </p:nvSpPr>
        <p:spPr>
          <a:xfrm>
            <a:off x="311700" y="1171600"/>
            <a:ext cx="8520600" cy="541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After performing some data cleanup, we plot “farmprice” vs “averagespread”:</a:t>
            </a:r>
            <a:endParaRPr/>
          </a:p>
        </p:txBody>
      </p:sp>
      <p:pic>
        <p:nvPicPr>
          <p:cNvPr id="74" name="Google Shape;74;p15"/>
          <p:cNvPicPr preferRelativeResize="0"/>
          <p:nvPr/>
        </p:nvPicPr>
        <p:blipFill>
          <a:blip r:embed="rId3">
            <a:alphaModFix/>
          </a:blip>
          <a:stretch>
            <a:fillRect/>
          </a:stretch>
        </p:blipFill>
        <p:spPr>
          <a:xfrm>
            <a:off x="311688" y="1713100"/>
            <a:ext cx="5058774" cy="3125600"/>
          </a:xfrm>
          <a:prstGeom prst="rect">
            <a:avLst/>
          </a:prstGeom>
          <a:noFill/>
          <a:ln>
            <a:noFill/>
          </a:ln>
        </p:spPr>
      </p:pic>
      <p:sp>
        <p:nvSpPr>
          <p:cNvPr id="75" name="Google Shape;75;p15"/>
          <p:cNvSpPr txBox="1"/>
          <p:nvPr/>
        </p:nvSpPr>
        <p:spPr>
          <a:xfrm>
            <a:off x="5556000" y="1826475"/>
            <a:ext cx="3276300" cy="237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dk1"/>
                </a:solidFill>
                <a:latin typeface="Old Standard TT"/>
                <a:ea typeface="Old Standard TT"/>
                <a:cs typeface="Old Standard TT"/>
                <a:sym typeface="Old Standard TT"/>
              </a:rPr>
              <a:t>We observe a clear trend resembling the graph y = 1/x. However, we can intuit that “averagespread” must also depend on the specific product, as each product </a:t>
            </a:r>
            <a:r>
              <a:rPr lang="en" sz="1800">
                <a:solidFill>
                  <a:schemeClr val="dk1"/>
                </a:solidFill>
                <a:latin typeface="Old Standard TT"/>
                <a:ea typeface="Old Standard TT"/>
                <a:cs typeface="Old Standard TT"/>
                <a:sym typeface="Old Standard TT"/>
              </a:rPr>
              <a:t>would</a:t>
            </a:r>
            <a:r>
              <a:rPr lang="en" sz="1800">
                <a:solidFill>
                  <a:schemeClr val="dk1"/>
                </a:solidFill>
                <a:latin typeface="Old Standard TT"/>
                <a:ea typeface="Old Standard TT"/>
                <a:cs typeface="Old Standard TT"/>
                <a:sym typeface="Old Standard TT"/>
              </a:rPr>
              <a:t> have a unique trend.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6900" y="-1217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1: Linear</a:t>
            </a:r>
            <a:endParaRPr/>
          </a:p>
        </p:txBody>
      </p:sp>
      <p:pic>
        <p:nvPicPr>
          <p:cNvPr id="81" name="Google Shape;81;p16"/>
          <p:cNvPicPr preferRelativeResize="0"/>
          <p:nvPr/>
        </p:nvPicPr>
        <p:blipFill>
          <a:blip r:embed="rId3">
            <a:alphaModFix/>
          </a:blip>
          <a:stretch>
            <a:fillRect/>
          </a:stretch>
        </p:blipFill>
        <p:spPr>
          <a:xfrm>
            <a:off x="0" y="601025"/>
            <a:ext cx="3190775" cy="1267200"/>
          </a:xfrm>
          <a:prstGeom prst="rect">
            <a:avLst/>
          </a:prstGeom>
          <a:noFill/>
          <a:ln>
            <a:noFill/>
          </a:ln>
        </p:spPr>
      </p:pic>
      <p:pic>
        <p:nvPicPr>
          <p:cNvPr id="82" name="Google Shape;82;p16"/>
          <p:cNvPicPr preferRelativeResize="0"/>
          <p:nvPr/>
        </p:nvPicPr>
        <p:blipFill>
          <a:blip r:embed="rId4">
            <a:alphaModFix/>
          </a:blip>
          <a:stretch>
            <a:fillRect/>
          </a:stretch>
        </p:blipFill>
        <p:spPr>
          <a:xfrm>
            <a:off x="6900" y="1868225"/>
            <a:ext cx="5143828" cy="3178151"/>
          </a:xfrm>
          <a:prstGeom prst="rect">
            <a:avLst/>
          </a:prstGeom>
          <a:noFill/>
          <a:ln>
            <a:noFill/>
          </a:ln>
        </p:spPr>
      </p:pic>
      <p:pic>
        <p:nvPicPr>
          <p:cNvPr id="83" name="Google Shape;83;p16"/>
          <p:cNvPicPr preferRelativeResize="0"/>
          <p:nvPr/>
        </p:nvPicPr>
        <p:blipFill>
          <a:blip r:embed="rId5">
            <a:alphaModFix/>
          </a:blip>
          <a:stretch>
            <a:fillRect/>
          </a:stretch>
        </p:blipFill>
        <p:spPr>
          <a:xfrm>
            <a:off x="5455528" y="601025"/>
            <a:ext cx="3688472" cy="2278948"/>
          </a:xfrm>
          <a:prstGeom prst="rect">
            <a:avLst/>
          </a:prstGeom>
          <a:noFill/>
          <a:ln>
            <a:noFill/>
          </a:ln>
        </p:spPr>
      </p:pic>
      <p:pic>
        <p:nvPicPr>
          <p:cNvPr id="84" name="Google Shape;84;p16"/>
          <p:cNvPicPr preferRelativeResize="0"/>
          <p:nvPr/>
        </p:nvPicPr>
        <p:blipFill>
          <a:blip r:embed="rId6">
            <a:alphaModFix/>
          </a:blip>
          <a:stretch>
            <a:fillRect/>
          </a:stretch>
        </p:blipFill>
        <p:spPr>
          <a:xfrm>
            <a:off x="5546600" y="2879975"/>
            <a:ext cx="3506321" cy="2166399"/>
          </a:xfrm>
          <a:prstGeom prst="rect">
            <a:avLst/>
          </a:prstGeom>
          <a:noFill/>
          <a:ln>
            <a:noFill/>
          </a:ln>
        </p:spPr>
      </p:pic>
      <p:sp>
        <p:nvSpPr>
          <p:cNvPr id="85" name="Google Shape;85;p16"/>
          <p:cNvSpPr txBox="1"/>
          <p:nvPr/>
        </p:nvSpPr>
        <p:spPr>
          <a:xfrm>
            <a:off x="3200400" y="685800"/>
            <a:ext cx="2255100" cy="1098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sz="1800">
                <a:solidFill>
                  <a:schemeClr val="dk1"/>
                </a:solidFill>
                <a:latin typeface="Old Standard TT"/>
                <a:ea typeface="Old Standard TT"/>
                <a:cs typeface="Old Standard TT"/>
                <a:sym typeface="Old Standard TT"/>
              </a:rPr>
              <a:t>All neff_ratios and rhats are within proper bounds.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Posterior Predictive Check 1</a:t>
            </a:r>
            <a:endParaRPr/>
          </a:p>
        </p:txBody>
      </p:sp>
      <p:sp>
        <p:nvSpPr>
          <p:cNvPr id="91" name="Google Shape;91;p17"/>
          <p:cNvSpPr txBox="1"/>
          <p:nvPr>
            <p:ph idx="1" type="body"/>
          </p:nvPr>
        </p:nvSpPr>
        <p:spPr>
          <a:xfrm>
            <a:off x="155875" y="2193700"/>
            <a:ext cx="3333900" cy="13530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1200"/>
              </a:spcAft>
              <a:buNone/>
            </a:pPr>
            <a:r>
              <a:rPr lang="en"/>
              <a:t>This model may not be as accurate as we hope. </a:t>
            </a:r>
            <a:r>
              <a:rPr lang="en"/>
              <a:t>Perhaps another model would make more sense.</a:t>
            </a:r>
            <a:endParaRPr/>
          </a:p>
        </p:txBody>
      </p:sp>
      <p:pic>
        <p:nvPicPr>
          <p:cNvPr id="92" name="Google Shape;92;p17"/>
          <p:cNvPicPr preferRelativeResize="0"/>
          <p:nvPr/>
        </p:nvPicPr>
        <p:blipFill>
          <a:blip r:embed="rId3">
            <a:alphaModFix/>
          </a:blip>
          <a:stretch>
            <a:fillRect/>
          </a:stretch>
        </p:blipFill>
        <p:spPr>
          <a:xfrm>
            <a:off x="3489777" y="1171600"/>
            <a:ext cx="5498364" cy="33972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6900" y="-22882"/>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2: Interaction + Posterior Predictive Check 2</a:t>
            </a:r>
            <a:endParaRPr/>
          </a:p>
        </p:txBody>
      </p:sp>
      <p:pic>
        <p:nvPicPr>
          <p:cNvPr id="98" name="Google Shape;98;p18"/>
          <p:cNvPicPr preferRelativeResize="0"/>
          <p:nvPr/>
        </p:nvPicPr>
        <p:blipFill>
          <a:blip r:embed="rId3">
            <a:alphaModFix/>
          </a:blip>
          <a:stretch>
            <a:fillRect/>
          </a:stretch>
        </p:blipFill>
        <p:spPr>
          <a:xfrm>
            <a:off x="0" y="590327"/>
            <a:ext cx="4497050" cy="985775"/>
          </a:xfrm>
          <a:prstGeom prst="rect">
            <a:avLst/>
          </a:prstGeom>
          <a:noFill/>
          <a:ln>
            <a:noFill/>
          </a:ln>
        </p:spPr>
      </p:pic>
      <p:pic>
        <p:nvPicPr>
          <p:cNvPr id="99" name="Google Shape;99;p18"/>
          <p:cNvPicPr preferRelativeResize="0"/>
          <p:nvPr/>
        </p:nvPicPr>
        <p:blipFill>
          <a:blip r:embed="rId4">
            <a:alphaModFix/>
          </a:blip>
          <a:stretch>
            <a:fillRect/>
          </a:stretch>
        </p:blipFill>
        <p:spPr>
          <a:xfrm>
            <a:off x="6900" y="1779527"/>
            <a:ext cx="5280506" cy="3262598"/>
          </a:xfrm>
          <a:prstGeom prst="rect">
            <a:avLst/>
          </a:prstGeom>
          <a:noFill/>
          <a:ln>
            <a:noFill/>
          </a:ln>
        </p:spPr>
      </p:pic>
      <p:pic>
        <p:nvPicPr>
          <p:cNvPr id="100" name="Google Shape;100;p18"/>
          <p:cNvPicPr preferRelativeResize="0"/>
          <p:nvPr/>
        </p:nvPicPr>
        <p:blipFill>
          <a:blip r:embed="rId5">
            <a:alphaModFix/>
          </a:blip>
          <a:stretch>
            <a:fillRect/>
          </a:stretch>
        </p:blipFill>
        <p:spPr>
          <a:xfrm>
            <a:off x="5450506" y="2313568"/>
            <a:ext cx="3551793" cy="2194501"/>
          </a:xfrm>
          <a:prstGeom prst="rect">
            <a:avLst/>
          </a:prstGeom>
          <a:noFill/>
          <a:ln>
            <a:noFill/>
          </a:ln>
        </p:spPr>
      </p:pic>
      <p:sp>
        <p:nvSpPr>
          <p:cNvPr id="101" name="Google Shape;101;p18"/>
          <p:cNvSpPr txBox="1"/>
          <p:nvPr/>
        </p:nvSpPr>
        <p:spPr>
          <a:xfrm>
            <a:off x="5287400" y="533400"/>
            <a:ext cx="3808500" cy="1736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sz="1800">
                <a:solidFill>
                  <a:schemeClr val="dk1"/>
                </a:solidFill>
                <a:latin typeface="Old Standard TT"/>
                <a:ea typeface="Old Standard TT"/>
                <a:cs typeface="Old Standard TT"/>
                <a:sym typeface="Old Standard TT"/>
              </a:rPr>
              <a:t>Very few of the neff_ratios were within the proper bounds, which leads to suspect the quality of the MCMC. However, since the rhats were all good, we continue.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Predictive Accuracy</a:t>
            </a:r>
            <a:endParaRPr/>
          </a:p>
        </p:txBody>
      </p:sp>
      <p:sp>
        <p:nvSpPr>
          <p:cNvPr id="107" name="Google Shape;107;p19"/>
          <p:cNvSpPr txBox="1"/>
          <p:nvPr>
            <p:ph idx="1" type="body"/>
          </p:nvPr>
        </p:nvSpPr>
        <p:spPr>
          <a:xfrm>
            <a:off x="4572000" y="1171600"/>
            <a:ext cx="4260300" cy="3397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Running loo_compare, we find that the interaction model performs significantly better against the data than the linear model does. This can be explained by the fact that the trend of the scatterplot changes depending on the productname. Each product has a unique relationship between farmprice and averagespread, so it makes sense that the interaction model would perform better.</a:t>
            </a:r>
            <a:endParaRPr/>
          </a:p>
        </p:txBody>
      </p:sp>
      <p:pic>
        <p:nvPicPr>
          <p:cNvPr id="108" name="Google Shape;108;p19"/>
          <p:cNvPicPr preferRelativeResize="0"/>
          <p:nvPr/>
        </p:nvPicPr>
        <p:blipFill>
          <a:blip r:embed="rId3">
            <a:alphaModFix/>
          </a:blip>
          <a:stretch>
            <a:fillRect/>
          </a:stretch>
        </p:blipFill>
        <p:spPr>
          <a:xfrm>
            <a:off x="0" y="2080376"/>
            <a:ext cx="4572000" cy="10819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Improvements?</a:t>
            </a:r>
            <a:endParaRPr/>
          </a:p>
        </p:txBody>
      </p:sp>
      <p:sp>
        <p:nvSpPr>
          <p:cNvPr id="114" name="Google Shape;114;p20"/>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One strong improvement we could make is to use a </a:t>
            </a:r>
            <a:r>
              <a:rPr b="1" lang="en"/>
              <a:t>hierarchical</a:t>
            </a:r>
            <a:r>
              <a:rPr lang="en"/>
              <a:t> model, which will have fit one model for each product. Additionally, it’s possible that some products may be irrelevant to the overall trend; in this case, it </a:t>
            </a:r>
            <a:r>
              <a:rPr lang="en"/>
              <a:t>would</a:t>
            </a:r>
            <a:r>
              <a:rPr lang="en"/>
              <a:t> have been useful to implement a random forest regression model or a PCA to find the products that influence averagespread the most.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