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Lst>
  <p:sldSz cy="5143500" cx="9144000"/>
  <p:notesSz cx="6858000" cy="9144000"/>
  <p:embeddedFontLst>
    <p:embeddedFont>
      <p:font typeface="Nunito"/>
      <p:regular r:id="rId14"/>
      <p:bold r:id="rId15"/>
      <p:italic r:id="rId16"/>
      <p:boldItalic r:id="rId17"/>
    </p:embeddedFont>
    <p:embeddedFont>
      <p:font typeface="Maven Pro"/>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0B71712-12EB-49C7-9EAC-5C69249D8B6B}">
  <a:tblStyle styleId="{70B71712-12EB-49C7-9EAC-5C69249D8B6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Nunito-bold.fntdata"/><Relationship Id="rId14" Type="http://schemas.openxmlformats.org/officeDocument/2006/relationships/font" Target="fonts/Nunito-regular.fntdata"/><Relationship Id="rId17" Type="http://schemas.openxmlformats.org/officeDocument/2006/relationships/font" Target="fonts/Nunito-boldItalic.fntdata"/><Relationship Id="rId16" Type="http://schemas.openxmlformats.org/officeDocument/2006/relationships/font" Target="fonts/Nunito-italic.fntdata"/><Relationship Id="rId5" Type="http://schemas.openxmlformats.org/officeDocument/2006/relationships/slideMaster" Target="slideMasters/slideMaster1.xml"/><Relationship Id="rId19" Type="http://schemas.openxmlformats.org/officeDocument/2006/relationships/font" Target="fonts/MavenPro-bold.fntdata"/><Relationship Id="rId6" Type="http://schemas.openxmlformats.org/officeDocument/2006/relationships/notesMaster" Target="notesMasters/notesMaster1.xml"/><Relationship Id="rId18" Type="http://schemas.openxmlformats.org/officeDocument/2006/relationships/font" Target="fonts/MavenPro-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82ffb148af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82ffb148af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82ffb148af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82ffb148af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82ffb148af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82ffb148af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82ffb148af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82ffb148af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82ffb148af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82ffb148af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82ffb148af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82ffb148af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latin typeface="Calibri"/>
                <a:ea typeface="Calibri"/>
                <a:cs typeface="Calibri"/>
                <a:sym typeface="Calibri"/>
              </a:rPr>
              <a:t>Used Cars in Pakistan</a:t>
            </a:r>
            <a:endParaRPr>
              <a:latin typeface="Calibri"/>
              <a:ea typeface="Calibri"/>
              <a:cs typeface="Calibri"/>
              <a:sym typeface="Calibri"/>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a:t>
            </a:r>
            <a:r>
              <a:rPr lang="en"/>
              <a:t>nalysis in R</a:t>
            </a:r>
            <a:endParaRPr/>
          </a:p>
          <a:p>
            <a:pPr indent="0" lvl="0" marL="0" rtl="0" algn="l">
              <a:spcBef>
                <a:spcPts val="0"/>
              </a:spcBef>
              <a:spcAft>
                <a:spcPts val="0"/>
              </a:spcAft>
              <a:buNone/>
            </a:pPr>
            <a:r>
              <a:rPr lang="en"/>
              <a:t>By Tejaswi Tripathi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About</a:t>
            </a:r>
            <a:r>
              <a:rPr lang="en"/>
              <a:t> the Data</a:t>
            </a:r>
            <a:endParaRPr/>
          </a:p>
        </p:txBody>
      </p:sp>
      <p:graphicFrame>
        <p:nvGraphicFramePr>
          <p:cNvPr id="284" name="Google Shape;284;p14"/>
          <p:cNvGraphicFramePr/>
          <p:nvPr/>
        </p:nvGraphicFramePr>
        <p:xfrm>
          <a:off x="339450" y="2190750"/>
          <a:ext cx="3000000" cy="3000000"/>
        </p:xfrm>
        <a:graphic>
          <a:graphicData uri="http://schemas.openxmlformats.org/drawingml/2006/table">
            <a:tbl>
              <a:tblPr>
                <a:noFill/>
                <a:tableStyleId>{70B71712-12EB-49C7-9EAC-5C69249D8B6B}</a:tableStyleId>
              </a:tblPr>
              <a:tblGrid>
                <a:gridCol w="1209300"/>
                <a:gridCol w="1209300"/>
                <a:gridCol w="1209300"/>
                <a:gridCol w="1209300"/>
                <a:gridCol w="1209300"/>
                <a:gridCol w="1572375"/>
                <a:gridCol w="846225"/>
              </a:tblGrid>
              <a:tr h="381000">
                <a:tc>
                  <a:txBody>
                    <a:bodyPr/>
                    <a:lstStyle/>
                    <a:p>
                      <a:pPr indent="0" lvl="0" marL="0" rtl="0" algn="l">
                        <a:spcBef>
                          <a:spcPts val="0"/>
                        </a:spcBef>
                        <a:spcAft>
                          <a:spcPts val="0"/>
                        </a:spcAft>
                        <a:buNone/>
                      </a:pPr>
                      <a:r>
                        <a:rPr b="1" lang="en">
                          <a:latin typeface="Calibri"/>
                          <a:ea typeface="Calibri"/>
                          <a:cs typeface="Calibri"/>
                          <a:sym typeface="Calibri"/>
                        </a:rPr>
                        <a:t>Make</a:t>
                      </a:r>
                      <a:endParaRPr b="1">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b="1" lang="en">
                          <a:latin typeface="Calibri"/>
                          <a:ea typeface="Calibri"/>
                          <a:cs typeface="Calibri"/>
                          <a:sym typeface="Calibri"/>
                        </a:rPr>
                        <a:t>Model</a:t>
                      </a:r>
                      <a:endParaRPr b="1">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b="1" lang="en">
                          <a:latin typeface="Calibri"/>
                          <a:ea typeface="Calibri"/>
                          <a:cs typeface="Calibri"/>
                          <a:sym typeface="Calibri"/>
                        </a:rPr>
                        <a:t>City</a:t>
                      </a:r>
                      <a:endParaRPr b="1">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b="1" lang="en">
                          <a:latin typeface="Calibri"/>
                          <a:ea typeface="Calibri"/>
                          <a:cs typeface="Calibri"/>
                          <a:sym typeface="Calibri"/>
                        </a:rPr>
                        <a:t>Year</a:t>
                      </a:r>
                      <a:endParaRPr b="1">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b="1" lang="en">
                          <a:latin typeface="Calibri"/>
                          <a:ea typeface="Calibri"/>
                          <a:cs typeface="Calibri"/>
                          <a:sym typeface="Calibri"/>
                        </a:rPr>
                        <a:t>Mileage</a:t>
                      </a:r>
                      <a:endParaRPr b="1">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b="1" lang="en">
                          <a:latin typeface="Calibri"/>
                          <a:ea typeface="Calibri"/>
                          <a:cs typeface="Calibri"/>
                          <a:sym typeface="Calibri"/>
                        </a:rPr>
                        <a:t>Engine Displacement</a:t>
                      </a:r>
                      <a:endParaRPr b="1">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b="1" lang="en">
                          <a:latin typeface="Calibri"/>
                          <a:ea typeface="Calibri"/>
                          <a:cs typeface="Calibri"/>
                          <a:sym typeface="Calibri"/>
                        </a:rPr>
                        <a:t>Price in Rupees</a:t>
                      </a:r>
                      <a:endParaRPr b="1">
                        <a:latin typeface="Calibri"/>
                        <a:ea typeface="Calibri"/>
                        <a:cs typeface="Calibri"/>
                        <a:sym typeface="Calibri"/>
                      </a:endParaRPr>
                    </a:p>
                  </a:txBody>
                  <a:tcPr marT="91425" marB="91425" marR="91425" marL="91425"/>
                </a:tc>
              </a:tr>
              <a:tr h="381000">
                <a:tc>
                  <a:txBody>
                    <a:bodyPr/>
                    <a:lstStyle/>
                    <a:p>
                      <a:pPr indent="0" lvl="0" marL="0" rtl="0" algn="l">
                        <a:spcBef>
                          <a:spcPts val="0"/>
                        </a:spcBef>
                        <a:spcAft>
                          <a:spcPts val="0"/>
                        </a:spcAft>
                        <a:buNone/>
                      </a:pPr>
                      <a:r>
                        <a:rPr i="1" lang="en">
                          <a:latin typeface="Source Sans Pro"/>
                          <a:ea typeface="Source Sans Pro"/>
                          <a:cs typeface="Source Sans Pro"/>
                          <a:sym typeface="Source Sans Pro"/>
                        </a:rPr>
                        <a:t>The make of the car</a:t>
                      </a:r>
                      <a:endParaRPr i="1">
                        <a:latin typeface="Source Sans Pro"/>
                        <a:ea typeface="Source Sans Pro"/>
                        <a:cs typeface="Source Sans Pro"/>
                        <a:sym typeface="Source Sans Pro"/>
                      </a:endParaRPr>
                    </a:p>
                  </a:txBody>
                  <a:tcPr marT="91425" marB="91425" marR="91425" marL="91425"/>
                </a:tc>
                <a:tc>
                  <a:txBody>
                    <a:bodyPr/>
                    <a:lstStyle/>
                    <a:p>
                      <a:pPr indent="0" lvl="0" marL="0" rtl="0" algn="l">
                        <a:spcBef>
                          <a:spcPts val="0"/>
                        </a:spcBef>
                        <a:spcAft>
                          <a:spcPts val="0"/>
                        </a:spcAft>
                        <a:buNone/>
                      </a:pPr>
                      <a:r>
                        <a:rPr i="1" lang="en">
                          <a:latin typeface="Source Sans Pro"/>
                          <a:ea typeface="Source Sans Pro"/>
                          <a:cs typeface="Source Sans Pro"/>
                          <a:sym typeface="Source Sans Pro"/>
                        </a:rPr>
                        <a:t>The model of the car</a:t>
                      </a:r>
                      <a:endParaRPr i="1">
                        <a:latin typeface="Source Sans Pro"/>
                        <a:ea typeface="Source Sans Pro"/>
                        <a:cs typeface="Source Sans Pro"/>
                        <a:sym typeface="Source Sans Pro"/>
                      </a:endParaRPr>
                    </a:p>
                  </a:txBody>
                  <a:tcPr marT="91425" marB="91425" marR="91425" marL="91425"/>
                </a:tc>
                <a:tc>
                  <a:txBody>
                    <a:bodyPr/>
                    <a:lstStyle/>
                    <a:p>
                      <a:pPr indent="0" lvl="0" marL="0" rtl="0" algn="l">
                        <a:spcBef>
                          <a:spcPts val="0"/>
                        </a:spcBef>
                        <a:spcAft>
                          <a:spcPts val="0"/>
                        </a:spcAft>
                        <a:buNone/>
                      </a:pPr>
                      <a:r>
                        <a:rPr i="1" lang="en">
                          <a:latin typeface="Source Sans Pro"/>
                          <a:ea typeface="Source Sans Pro"/>
                          <a:cs typeface="Source Sans Pro"/>
                          <a:sym typeface="Source Sans Pro"/>
                        </a:rPr>
                        <a:t>City this car was sold in</a:t>
                      </a:r>
                      <a:endParaRPr i="1">
                        <a:latin typeface="Source Sans Pro"/>
                        <a:ea typeface="Source Sans Pro"/>
                        <a:cs typeface="Source Sans Pro"/>
                        <a:sym typeface="Source Sans Pro"/>
                      </a:endParaRPr>
                    </a:p>
                  </a:txBody>
                  <a:tcPr marT="91425" marB="91425" marR="91425" marL="91425"/>
                </a:tc>
                <a:tc>
                  <a:txBody>
                    <a:bodyPr/>
                    <a:lstStyle/>
                    <a:p>
                      <a:pPr indent="0" lvl="0" marL="0" rtl="0" algn="l">
                        <a:spcBef>
                          <a:spcPts val="0"/>
                        </a:spcBef>
                        <a:spcAft>
                          <a:spcPts val="0"/>
                        </a:spcAft>
                        <a:buNone/>
                      </a:pPr>
                      <a:r>
                        <a:rPr i="1" lang="en">
                          <a:latin typeface="Source Sans Pro"/>
                          <a:ea typeface="Source Sans Pro"/>
                          <a:cs typeface="Source Sans Pro"/>
                          <a:sym typeface="Source Sans Pro"/>
                        </a:rPr>
                        <a:t>Year of the car</a:t>
                      </a:r>
                      <a:endParaRPr i="1">
                        <a:latin typeface="Source Sans Pro"/>
                        <a:ea typeface="Source Sans Pro"/>
                        <a:cs typeface="Source Sans Pro"/>
                        <a:sym typeface="Source Sans Pro"/>
                      </a:endParaRPr>
                    </a:p>
                  </a:txBody>
                  <a:tcPr marT="91425" marB="91425" marR="91425" marL="91425"/>
                </a:tc>
                <a:tc>
                  <a:txBody>
                    <a:bodyPr/>
                    <a:lstStyle/>
                    <a:p>
                      <a:pPr indent="0" lvl="0" marL="0" rtl="0" algn="l">
                        <a:spcBef>
                          <a:spcPts val="0"/>
                        </a:spcBef>
                        <a:spcAft>
                          <a:spcPts val="0"/>
                        </a:spcAft>
                        <a:buNone/>
                      </a:pPr>
                      <a:r>
                        <a:rPr i="1" lang="en">
                          <a:latin typeface="Source Sans Pro"/>
                          <a:ea typeface="Source Sans Pro"/>
                          <a:cs typeface="Source Sans Pro"/>
                          <a:sym typeface="Source Sans Pro"/>
                        </a:rPr>
                        <a:t>How much mileage this car had at the time of sale</a:t>
                      </a:r>
                      <a:endParaRPr i="1">
                        <a:latin typeface="Source Sans Pro"/>
                        <a:ea typeface="Source Sans Pro"/>
                        <a:cs typeface="Source Sans Pro"/>
                        <a:sym typeface="Source Sans Pro"/>
                      </a:endParaRPr>
                    </a:p>
                  </a:txBody>
                  <a:tcPr marT="91425" marB="91425" marR="91425" marL="91425"/>
                </a:tc>
                <a:tc>
                  <a:txBody>
                    <a:bodyPr/>
                    <a:lstStyle/>
                    <a:p>
                      <a:pPr indent="0" lvl="0" marL="0" rtl="0" algn="l">
                        <a:spcBef>
                          <a:spcPts val="0"/>
                        </a:spcBef>
                        <a:spcAft>
                          <a:spcPts val="0"/>
                        </a:spcAft>
                        <a:buNone/>
                      </a:pPr>
                      <a:r>
                        <a:rPr i="1" lang="en">
                          <a:latin typeface="Source Sans Pro"/>
                          <a:ea typeface="Source Sans Pro"/>
                          <a:cs typeface="Source Sans Pro"/>
                          <a:sym typeface="Source Sans Pro"/>
                        </a:rPr>
                        <a:t>This car’s engine displacement</a:t>
                      </a:r>
                      <a:endParaRPr i="1">
                        <a:latin typeface="Source Sans Pro"/>
                        <a:ea typeface="Source Sans Pro"/>
                        <a:cs typeface="Source Sans Pro"/>
                        <a:sym typeface="Source Sans Pro"/>
                      </a:endParaRPr>
                    </a:p>
                  </a:txBody>
                  <a:tcPr marT="91425" marB="91425" marR="91425" marL="91425"/>
                </a:tc>
                <a:tc>
                  <a:txBody>
                    <a:bodyPr/>
                    <a:lstStyle/>
                    <a:p>
                      <a:pPr indent="0" lvl="0" marL="0" rtl="0" algn="l">
                        <a:spcBef>
                          <a:spcPts val="0"/>
                        </a:spcBef>
                        <a:spcAft>
                          <a:spcPts val="0"/>
                        </a:spcAft>
                        <a:buNone/>
                      </a:pPr>
                      <a:r>
                        <a:rPr i="1" lang="en">
                          <a:latin typeface="Source Sans Pro"/>
                          <a:ea typeface="Source Sans Pro"/>
                          <a:cs typeface="Source Sans Pro"/>
                          <a:sym typeface="Source Sans Pro"/>
                        </a:rPr>
                        <a:t>Price this car was sold at</a:t>
                      </a:r>
                      <a:endParaRPr i="1">
                        <a:latin typeface="Source Sans Pro"/>
                        <a:ea typeface="Source Sans Pro"/>
                        <a:cs typeface="Source Sans Pro"/>
                        <a:sym typeface="Source Sans Pro"/>
                      </a:endParaRPr>
                    </a:p>
                  </a:txBody>
                  <a:tcPr marT="91425" marB="91425" marR="91425" marL="914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My interest in the data</a:t>
            </a:r>
            <a:endParaRPr/>
          </a:p>
        </p:txBody>
      </p:sp>
      <p:sp>
        <p:nvSpPr>
          <p:cNvPr id="290" name="Google Shape;290;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latin typeface="Source Sans Pro"/>
                <a:ea typeface="Source Sans Pro"/>
                <a:cs typeface="Source Sans Pro"/>
                <a:sym typeface="Source Sans Pro"/>
              </a:rPr>
              <a:t>I was curious to find odd, unintuitive correlations between different columns of the data. </a:t>
            </a:r>
            <a:endParaRPr sz="1800">
              <a:latin typeface="Source Sans Pro"/>
              <a:ea typeface="Source Sans Pro"/>
              <a:cs typeface="Source Sans Pro"/>
              <a:sym typeface="Source Sans Pro"/>
            </a:endParaRPr>
          </a:p>
          <a:p>
            <a:pPr indent="0" lvl="0" marL="0" rtl="0" algn="l">
              <a:spcBef>
                <a:spcPts val="1200"/>
              </a:spcBef>
              <a:spcAft>
                <a:spcPts val="1200"/>
              </a:spcAft>
              <a:buNone/>
            </a:pPr>
            <a:r>
              <a:rPr lang="en" sz="1800">
                <a:latin typeface="Source Sans Pro"/>
                <a:ea typeface="Source Sans Pro"/>
                <a:cs typeface="Source Sans Pro"/>
                <a:sym typeface="Source Sans Pro"/>
              </a:rPr>
              <a:t>Initially I used the tapply() function to analyze the average mileage of used Toyotas for each city, then the average price of used Toyotas.</a:t>
            </a:r>
            <a:endParaRPr sz="1800">
              <a:latin typeface="Source Sans Pro"/>
              <a:ea typeface="Source Sans Pro"/>
              <a:cs typeface="Source Sans Pro"/>
              <a:sym typeface="Source Sans Pr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pic>
        <p:nvPicPr>
          <p:cNvPr id="295" name="Google Shape;295;p16"/>
          <p:cNvPicPr preferRelativeResize="0"/>
          <p:nvPr/>
        </p:nvPicPr>
        <p:blipFill>
          <a:blip r:embed="rId3">
            <a:alphaModFix/>
          </a:blip>
          <a:stretch>
            <a:fillRect/>
          </a:stretch>
        </p:blipFill>
        <p:spPr>
          <a:xfrm>
            <a:off x="0" y="606668"/>
            <a:ext cx="9143999" cy="1442064"/>
          </a:xfrm>
          <a:prstGeom prst="rect">
            <a:avLst/>
          </a:prstGeom>
          <a:noFill/>
          <a:ln>
            <a:noFill/>
          </a:ln>
        </p:spPr>
      </p:pic>
      <p:pic>
        <p:nvPicPr>
          <p:cNvPr id="296" name="Google Shape;296;p16"/>
          <p:cNvPicPr preferRelativeResize="0"/>
          <p:nvPr/>
        </p:nvPicPr>
        <p:blipFill>
          <a:blip r:embed="rId4">
            <a:alphaModFix/>
          </a:blip>
          <a:stretch>
            <a:fillRect/>
          </a:stretch>
        </p:blipFill>
        <p:spPr>
          <a:xfrm>
            <a:off x="152400" y="3128532"/>
            <a:ext cx="8839200" cy="1411705"/>
          </a:xfrm>
          <a:prstGeom prst="rect">
            <a:avLst/>
          </a:prstGeom>
          <a:noFill/>
          <a:ln>
            <a:noFill/>
          </a:ln>
        </p:spPr>
      </p:pic>
      <p:sp>
        <p:nvSpPr>
          <p:cNvPr id="297" name="Google Shape;297;p16"/>
          <p:cNvSpPr txBox="1"/>
          <p:nvPr/>
        </p:nvSpPr>
        <p:spPr>
          <a:xfrm>
            <a:off x="642450" y="206475"/>
            <a:ext cx="616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latin typeface="Source Sans Pro"/>
                <a:ea typeface="Source Sans Pro"/>
                <a:cs typeface="Source Sans Pro"/>
                <a:sym typeface="Source Sans Pro"/>
              </a:rPr>
              <a:t>Head of average mileage vector</a:t>
            </a:r>
            <a:endParaRPr i="1">
              <a:latin typeface="Source Sans Pro"/>
              <a:ea typeface="Source Sans Pro"/>
              <a:cs typeface="Source Sans Pro"/>
              <a:sym typeface="Source Sans Pro"/>
            </a:endParaRPr>
          </a:p>
        </p:txBody>
      </p:sp>
      <p:sp>
        <p:nvSpPr>
          <p:cNvPr id="298" name="Google Shape;298;p16"/>
          <p:cNvSpPr txBox="1"/>
          <p:nvPr/>
        </p:nvSpPr>
        <p:spPr>
          <a:xfrm>
            <a:off x="642450" y="2728325"/>
            <a:ext cx="616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latin typeface="Source Sans Pro"/>
                <a:ea typeface="Source Sans Pro"/>
                <a:cs typeface="Source Sans Pro"/>
                <a:sym typeface="Source Sans Pro"/>
              </a:rPr>
              <a:t>Head of average price vector</a:t>
            </a:r>
            <a:endParaRPr i="1">
              <a:latin typeface="Source Sans Pro"/>
              <a:ea typeface="Source Sans Pro"/>
              <a:cs typeface="Source Sans Pro"/>
              <a:sym typeface="Source Sans P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7"/>
          <p:cNvSpPr txBox="1"/>
          <p:nvPr>
            <p:ph type="title"/>
          </p:nvPr>
        </p:nvSpPr>
        <p:spPr>
          <a:xfrm>
            <a:off x="1303800" y="598575"/>
            <a:ext cx="7030500" cy="440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i="1" lang="en" sz="1800">
                <a:latin typeface="Source Sans Pro"/>
                <a:ea typeface="Source Sans Pro"/>
                <a:cs typeface="Source Sans Pro"/>
                <a:sym typeface="Source Sans Pro"/>
              </a:rPr>
              <a:t>This did not reveal much, until I plotted:</a:t>
            </a:r>
            <a:endParaRPr b="0" i="1" sz="1800">
              <a:latin typeface="Source Sans Pro"/>
              <a:ea typeface="Source Sans Pro"/>
              <a:cs typeface="Source Sans Pro"/>
              <a:sym typeface="Source Sans Pro"/>
            </a:endParaRPr>
          </a:p>
        </p:txBody>
      </p:sp>
      <p:sp>
        <p:nvSpPr>
          <p:cNvPr id="304" name="Google Shape;304;p17"/>
          <p:cNvSpPr txBox="1"/>
          <p:nvPr>
            <p:ph type="title"/>
          </p:nvPr>
        </p:nvSpPr>
        <p:spPr>
          <a:xfrm>
            <a:off x="152400" y="3963150"/>
            <a:ext cx="8884500" cy="440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i="1" lang="en" sz="1800">
                <a:latin typeface="Source Sans Pro"/>
                <a:ea typeface="Source Sans Pro"/>
                <a:cs typeface="Source Sans Pro"/>
                <a:sym typeface="Source Sans Pro"/>
              </a:rPr>
              <a:t>I changed the ylimit for Suzuki cars because there was an outlier in the -10000 range.</a:t>
            </a:r>
            <a:endParaRPr b="0" i="1" sz="1800">
              <a:latin typeface="Source Sans Pro"/>
              <a:ea typeface="Source Sans Pro"/>
              <a:cs typeface="Source Sans Pro"/>
              <a:sym typeface="Source Sans Pro"/>
            </a:endParaRPr>
          </a:p>
        </p:txBody>
      </p:sp>
      <p:pic>
        <p:nvPicPr>
          <p:cNvPr id="305" name="Google Shape;305;p17"/>
          <p:cNvPicPr preferRelativeResize="0"/>
          <p:nvPr/>
        </p:nvPicPr>
        <p:blipFill>
          <a:blip r:embed="rId3">
            <a:alphaModFix/>
          </a:blip>
          <a:stretch>
            <a:fillRect/>
          </a:stretch>
        </p:blipFill>
        <p:spPr>
          <a:xfrm>
            <a:off x="152400" y="1588838"/>
            <a:ext cx="8839203" cy="196581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pic>
        <p:nvPicPr>
          <p:cNvPr id="310" name="Google Shape;310;p18"/>
          <p:cNvPicPr preferRelativeResize="0"/>
          <p:nvPr/>
        </p:nvPicPr>
        <p:blipFill>
          <a:blip r:embed="rId3">
            <a:alphaModFix/>
          </a:blip>
          <a:stretch>
            <a:fillRect/>
          </a:stretch>
        </p:blipFill>
        <p:spPr>
          <a:xfrm>
            <a:off x="0" y="0"/>
            <a:ext cx="2983675" cy="2451275"/>
          </a:xfrm>
          <a:prstGeom prst="rect">
            <a:avLst/>
          </a:prstGeom>
          <a:noFill/>
          <a:ln>
            <a:noFill/>
          </a:ln>
        </p:spPr>
      </p:pic>
      <p:pic>
        <p:nvPicPr>
          <p:cNvPr id="311" name="Google Shape;311;p18"/>
          <p:cNvPicPr preferRelativeResize="0"/>
          <p:nvPr/>
        </p:nvPicPr>
        <p:blipFill>
          <a:blip r:embed="rId4">
            <a:alphaModFix/>
          </a:blip>
          <a:stretch>
            <a:fillRect/>
          </a:stretch>
        </p:blipFill>
        <p:spPr>
          <a:xfrm>
            <a:off x="5280375" y="701875"/>
            <a:ext cx="3455450" cy="2838875"/>
          </a:xfrm>
          <a:prstGeom prst="rect">
            <a:avLst/>
          </a:prstGeom>
          <a:noFill/>
          <a:ln>
            <a:noFill/>
          </a:ln>
        </p:spPr>
      </p:pic>
      <p:pic>
        <p:nvPicPr>
          <p:cNvPr id="312" name="Google Shape;312;p18"/>
          <p:cNvPicPr preferRelativeResize="0"/>
          <p:nvPr/>
        </p:nvPicPr>
        <p:blipFill>
          <a:blip r:embed="rId5">
            <a:alphaModFix/>
          </a:blip>
          <a:stretch>
            <a:fillRect/>
          </a:stretch>
        </p:blipFill>
        <p:spPr>
          <a:xfrm>
            <a:off x="2234425" y="2451279"/>
            <a:ext cx="2983675" cy="245127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19"/>
          <p:cNvSpPr txBox="1"/>
          <p:nvPr>
            <p:ph type="title"/>
          </p:nvPr>
        </p:nvSpPr>
        <p:spPr>
          <a:xfrm>
            <a:off x="1303800" y="9575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Summary</a:t>
            </a:r>
            <a:endParaRPr/>
          </a:p>
        </p:txBody>
      </p:sp>
      <p:sp>
        <p:nvSpPr>
          <p:cNvPr id="318" name="Google Shape;318;p19"/>
          <p:cNvSpPr txBox="1"/>
          <p:nvPr>
            <p:ph idx="1" type="body"/>
          </p:nvPr>
        </p:nvSpPr>
        <p:spPr>
          <a:xfrm>
            <a:off x="1303800" y="741350"/>
            <a:ext cx="7663200" cy="4140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500">
                <a:latin typeface="Source Sans Pro"/>
                <a:ea typeface="Source Sans Pro"/>
                <a:cs typeface="Source Sans Pro"/>
                <a:sym typeface="Source Sans Pro"/>
              </a:rPr>
              <a:t>The correlation between mileage and price for used Toyota cars follows a steep exponential curve. However, for used Suzuki and Daihatsu cars, it seems that they are sold at the relatively same price regardless of mileage, with not nearly as steep of a curve as for used Toyota cars. This difference in correlations surprised me.</a:t>
            </a:r>
            <a:endParaRPr sz="1500">
              <a:latin typeface="Source Sans Pro"/>
              <a:ea typeface="Source Sans Pro"/>
              <a:cs typeface="Source Sans Pro"/>
              <a:sym typeface="Source Sans Pro"/>
            </a:endParaRPr>
          </a:p>
          <a:p>
            <a:pPr indent="0" lvl="0" marL="0" rtl="0" algn="l">
              <a:spcBef>
                <a:spcPts val="1200"/>
              </a:spcBef>
              <a:spcAft>
                <a:spcPts val="0"/>
              </a:spcAft>
              <a:buNone/>
            </a:pPr>
            <a:r>
              <a:rPr lang="en" sz="1500">
                <a:latin typeface="Source Sans Pro"/>
                <a:ea typeface="Source Sans Pro"/>
                <a:cs typeface="Source Sans Pro"/>
                <a:sym typeface="Source Sans Pro"/>
              </a:rPr>
              <a:t>I believe my findings reveal the differences in perception of brands of used cars in Pakistan. With Toyota, it is possible that there is far more demand than there is supply, as opposed to other cars. I argue that because Toyota cars are viewed more as a commodity like iPhones are in the USA, there is a steep price increase for newer models. </a:t>
            </a:r>
            <a:r>
              <a:rPr lang="en" sz="1500">
                <a:latin typeface="Source Sans Pro"/>
                <a:ea typeface="Source Sans Pro"/>
                <a:cs typeface="Source Sans Pro"/>
                <a:sym typeface="Source Sans Pro"/>
              </a:rPr>
              <a:t>With used Daihatsu cars, I believe that the relatively low demand compared to Toyota leads to the smaller, flatter price curve with respect to the year. The same applies to used Suzuki cars, which as a category has a very similar graph to used Daihatsu cars.</a:t>
            </a:r>
            <a:r>
              <a:rPr lang="en" sz="1500">
                <a:latin typeface="Source Sans Pro"/>
                <a:ea typeface="Source Sans Pro"/>
                <a:cs typeface="Source Sans Pro"/>
                <a:sym typeface="Source Sans Pro"/>
              </a:rPr>
              <a:t> It is possible that used Daihatsu and used Suzuki cars are sought after for their functionality, leading to the flat price regardless of year or mileage, while used Toyota car buyers have more luxury in mind when they make their purchases. </a:t>
            </a:r>
            <a:endParaRPr sz="1500">
              <a:latin typeface="Source Sans Pro"/>
              <a:ea typeface="Source Sans Pro"/>
              <a:cs typeface="Source Sans Pro"/>
              <a:sym typeface="Source Sans Pro"/>
            </a:endParaRPr>
          </a:p>
          <a:p>
            <a:pPr indent="0" lvl="0" marL="0" rtl="0" algn="l">
              <a:spcBef>
                <a:spcPts val="1200"/>
              </a:spcBef>
              <a:spcAft>
                <a:spcPts val="1200"/>
              </a:spcAft>
              <a:buNone/>
            </a:pPr>
            <a:r>
              <a:rPr lang="en" sz="1500">
                <a:latin typeface="Source Sans Pro"/>
                <a:ea typeface="Source Sans Pro"/>
                <a:cs typeface="Source Sans Pro"/>
                <a:sym typeface="Source Sans Pro"/>
              </a:rPr>
              <a:t>You can argue that I am assuming a lot about the market for used cars in Pakistan: how can I know for sure where the demand lies based on this data? I would say that the data reveals quite a bit about where consumers in Pakistan want to spend their money on used cars. </a:t>
            </a:r>
            <a:endParaRPr sz="1500">
              <a:latin typeface="Source Sans Pro"/>
              <a:ea typeface="Source Sans Pro"/>
              <a:cs typeface="Source Sans Pro"/>
              <a:sym typeface="Source Sans Pr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