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8" r:id="rId2"/>
    <p:sldId id="343" r:id="rId3"/>
    <p:sldId id="259" r:id="rId4"/>
    <p:sldId id="344" r:id="rId5"/>
    <p:sldId id="319" r:id="rId6"/>
    <p:sldId id="320" r:id="rId7"/>
    <p:sldId id="321" r:id="rId8"/>
    <p:sldId id="322" r:id="rId9"/>
    <p:sldId id="330" r:id="rId10"/>
    <p:sldId id="331" r:id="rId11"/>
    <p:sldId id="332" r:id="rId12"/>
    <p:sldId id="334" r:id="rId13"/>
    <p:sldId id="335" r:id="rId14"/>
    <p:sldId id="336" r:id="rId15"/>
    <p:sldId id="337" r:id="rId16"/>
    <p:sldId id="338" r:id="rId17"/>
    <p:sldId id="340" r:id="rId18"/>
    <p:sldId id="341"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28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p:cViewPr>
        <p:scale>
          <a:sx n="75" d="100"/>
          <a:sy n="75" d="100"/>
        </p:scale>
        <p:origin x="-1044" y="-438"/>
      </p:cViewPr>
      <p:guideLst>
        <p:guide orient="horz" pos="2160"/>
        <p:guide pos="2880"/>
      </p:guideLst>
    </p:cSldViewPr>
  </p:slideViewPr>
  <p:notesTextViewPr>
    <p:cViewPr>
      <p:scale>
        <a:sx n="1" d="1"/>
        <a:sy n="1" d="1"/>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84EB32-4C43-48C0-A5DF-33B71EAA39A4}" type="datetimeFigureOut">
              <a:rPr lang="en-US" smtClean="0"/>
              <a:t>9/9/2014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222C54-A074-4A3B-8302-2755E7DF6003}" type="slidenum">
              <a:rPr lang="en-US" smtClean="0"/>
              <a:t>‹#›</a:t>
            </a:fld>
            <a:endParaRPr lang="en-US"/>
          </a:p>
        </p:txBody>
      </p:sp>
    </p:spTree>
    <p:extLst>
      <p:ext uri="{BB962C8B-B14F-4D97-AF65-F5344CB8AC3E}">
        <p14:creationId xmlns:p14="http://schemas.microsoft.com/office/powerpoint/2010/main" val="551409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0CD228-1D92-41D5-AC0B-E5F7093BC16F}"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F9B3230D-7CC4-4102-922B-7FEEBCA8B435}"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F9B3230D-7CC4-4102-922B-7FEEBCA8B43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F9B3230D-7CC4-4102-922B-7FEEBCA8B43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F9B3230D-7CC4-4102-922B-7FEEBCA8B43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F9B3230D-7CC4-4102-922B-7FEEBCA8B435}"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dirty="0" smtClean="0"/>
              <a:t>(c) 2014, George Heineman</a:t>
            </a:r>
            <a:endParaRPr lang="en-US" dirty="0"/>
          </a:p>
        </p:txBody>
      </p:sp>
      <p:sp>
        <p:nvSpPr>
          <p:cNvPr id="6" name="Footer Placeholder 5"/>
          <p:cNvSpPr>
            <a:spLocks noGrp="1"/>
          </p:cNvSpPr>
          <p:nvPr>
            <p:ph type="ftr" sz="quarter" idx="11"/>
          </p:nvPr>
        </p:nvSpPr>
        <p:spPr/>
        <p:txBody>
          <a:bodyPr/>
          <a:lstStyle/>
          <a:p>
            <a:r>
              <a:rPr lang="en-US" dirty="0" smtClean="0"/>
              <a:t>CS 509 : 2014/09/09</a:t>
            </a:r>
            <a:endParaRPr lang="en-US" dirty="0"/>
          </a:p>
        </p:txBody>
      </p:sp>
      <p:sp>
        <p:nvSpPr>
          <p:cNvPr id="7" name="Slide Number Placeholder 6"/>
          <p:cNvSpPr>
            <a:spLocks noGrp="1"/>
          </p:cNvSpPr>
          <p:nvPr>
            <p:ph type="sldNum" sz="quarter" idx="12"/>
          </p:nvPr>
        </p:nvSpPr>
        <p:spPr/>
        <p:txBody>
          <a:bodyPr/>
          <a:lstStyle/>
          <a:p>
            <a:fld id="{F9B3230D-7CC4-4102-922B-7FEEBCA8B43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dirty="0" smtClean="0"/>
              <a:t>(c) 2014, George Heineman</a:t>
            </a:r>
            <a:endParaRPr lang="en-US" dirty="0"/>
          </a:p>
        </p:txBody>
      </p:sp>
      <p:sp>
        <p:nvSpPr>
          <p:cNvPr id="8" name="Footer Placeholder 7"/>
          <p:cNvSpPr>
            <a:spLocks noGrp="1"/>
          </p:cNvSpPr>
          <p:nvPr>
            <p:ph type="ftr" sz="quarter" idx="11"/>
          </p:nvPr>
        </p:nvSpPr>
        <p:spPr/>
        <p:txBody>
          <a:bodyPr/>
          <a:lstStyle/>
          <a:p>
            <a:r>
              <a:rPr lang="en-US" dirty="0" smtClean="0"/>
              <a:t>CS 509 : 2014/09/09</a:t>
            </a:r>
            <a:endParaRPr lang="en-US" dirty="0"/>
          </a:p>
        </p:txBody>
      </p:sp>
      <p:sp>
        <p:nvSpPr>
          <p:cNvPr id="9" name="Slide Number Placeholder 8"/>
          <p:cNvSpPr>
            <a:spLocks noGrp="1"/>
          </p:cNvSpPr>
          <p:nvPr>
            <p:ph type="sldNum" sz="quarter" idx="12"/>
          </p:nvPr>
        </p:nvSpPr>
        <p:spPr/>
        <p:txBody>
          <a:bodyPr/>
          <a:lstStyle/>
          <a:p>
            <a:fld id="{F9B3230D-7CC4-4102-922B-7FEEBCA8B435}"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dirty="0" smtClean="0"/>
              <a:t>(c) 2014, George Heineman</a:t>
            </a:r>
            <a:endParaRPr lang="en-US" dirty="0"/>
          </a:p>
        </p:txBody>
      </p:sp>
      <p:sp>
        <p:nvSpPr>
          <p:cNvPr id="4" name="Footer Placeholder 3"/>
          <p:cNvSpPr>
            <a:spLocks noGrp="1"/>
          </p:cNvSpPr>
          <p:nvPr>
            <p:ph type="ftr" sz="quarter" idx="11"/>
          </p:nvPr>
        </p:nvSpPr>
        <p:spPr/>
        <p:txBody>
          <a:bodyPr/>
          <a:lstStyle/>
          <a:p>
            <a:r>
              <a:rPr lang="en-US" dirty="0" smtClean="0"/>
              <a:t>CS 509 : 2014/09/09</a:t>
            </a:r>
            <a:endParaRPr lang="en-US" dirty="0"/>
          </a:p>
        </p:txBody>
      </p:sp>
      <p:sp>
        <p:nvSpPr>
          <p:cNvPr id="5" name="Slide Number Placeholder 4"/>
          <p:cNvSpPr>
            <a:spLocks noGrp="1"/>
          </p:cNvSpPr>
          <p:nvPr>
            <p:ph type="sldNum" sz="quarter" idx="12"/>
          </p:nvPr>
        </p:nvSpPr>
        <p:spPr/>
        <p:txBody>
          <a:bodyPr/>
          <a:lstStyle/>
          <a:p>
            <a:fld id="{F9B3230D-7CC4-4102-922B-7FEEBCA8B43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(c) 2014, George Heineman</a:t>
            </a:r>
            <a:endParaRPr lang="en-US" dirty="0"/>
          </a:p>
        </p:txBody>
      </p:sp>
      <p:sp>
        <p:nvSpPr>
          <p:cNvPr id="3" name="Footer Placeholder 2"/>
          <p:cNvSpPr>
            <a:spLocks noGrp="1"/>
          </p:cNvSpPr>
          <p:nvPr>
            <p:ph type="ftr" sz="quarter" idx="11"/>
          </p:nvPr>
        </p:nvSpPr>
        <p:spPr/>
        <p:txBody>
          <a:bodyPr/>
          <a:lstStyle/>
          <a:p>
            <a:r>
              <a:rPr lang="en-US" dirty="0" smtClean="0"/>
              <a:t>CS 509 : 2014/09/09</a:t>
            </a:r>
            <a:endParaRPr lang="en-US" dirty="0"/>
          </a:p>
        </p:txBody>
      </p:sp>
      <p:sp>
        <p:nvSpPr>
          <p:cNvPr id="4" name="Slide Number Placeholder 3"/>
          <p:cNvSpPr>
            <a:spLocks noGrp="1"/>
          </p:cNvSpPr>
          <p:nvPr>
            <p:ph type="sldNum" sz="quarter" idx="12"/>
          </p:nvPr>
        </p:nvSpPr>
        <p:spPr/>
        <p:txBody>
          <a:bodyPr/>
          <a:lstStyle/>
          <a:p>
            <a:fld id="{F9B3230D-7CC4-4102-922B-7FEEBCA8B43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(c) 2014, George Heineman</a:t>
            </a:r>
            <a:endParaRPr lang="en-US" dirty="0"/>
          </a:p>
        </p:txBody>
      </p:sp>
      <p:sp>
        <p:nvSpPr>
          <p:cNvPr id="6" name="Footer Placeholder 5"/>
          <p:cNvSpPr>
            <a:spLocks noGrp="1"/>
          </p:cNvSpPr>
          <p:nvPr>
            <p:ph type="ftr" sz="quarter" idx="11"/>
          </p:nvPr>
        </p:nvSpPr>
        <p:spPr/>
        <p:txBody>
          <a:bodyPr/>
          <a:lstStyle/>
          <a:p>
            <a:r>
              <a:rPr lang="en-US" dirty="0" smtClean="0"/>
              <a:t>CS 509 : 2014/09/09</a:t>
            </a:r>
            <a:endParaRPr lang="en-US" dirty="0"/>
          </a:p>
        </p:txBody>
      </p:sp>
      <p:sp>
        <p:nvSpPr>
          <p:cNvPr id="7" name="Slide Number Placeholder 6"/>
          <p:cNvSpPr>
            <a:spLocks noGrp="1"/>
          </p:cNvSpPr>
          <p:nvPr>
            <p:ph type="sldNum" sz="quarter" idx="12"/>
          </p:nvPr>
        </p:nvSpPr>
        <p:spPr/>
        <p:txBody>
          <a:bodyPr/>
          <a:lstStyle/>
          <a:p>
            <a:fld id="{F9B3230D-7CC4-4102-922B-7FEEBCA8B435}"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(c) 2014, George Heineman</a:t>
            </a:r>
            <a:endParaRPr lang="en-US" dirty="0"/>
          </a:p>
        </p:txBody>
      </p:sp>
      <p:sp>
        <p:nvSpPr>
          <p:cNvPr id="6" name="Footer Placeholder 5"/>
          <p:cNvSpPr>
            <a:spLocks noGrp="1"/>
          </p:cNvSpPr>
          <p:nvPr>
            <p:ph type="ftr" sz="quarter" idx="11"/>
          </p:nvPr>
        </p:nvSpPr>
        <p:spPr/>
        <p:txBody>
          <a:bodyPr/>
          <a:lstStyle/>
          <a:p>
            <a:r>
              <a:rPr lang="en-US" dirty="0" smtClean="0"/>
              <a:t>CS 509 : 2014/09/09</a:t>
            </a:r>
            <a:endParaRPr lang="en-US" dirty="0"/>
          </a:p>
        </p:txBody>
      </p:sp>
      <p:sp>
        <p:nvSpPr>
          <p:cNvPr id="7" name="Slide Number Placeholder 6"/>
          <p:cNvSpPr>
            <a:spLocks noGrp="1"/>
          </p:cNvSpPr>
          <p:nvPr>
            <p:ph type="sldNum" sz="quarter" idx="12"/>
          </p:nvPr>
        </p:nvSpPr>
        <p:spPr/>
        <p:txBody>
          <a:bodyPr/>
          <a:lstStyle/>
          <a:p>
            <a:fld id="{F9B3230D-7CC4-4102-922B-7FEEBCA8B43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r>
              <a:rPr lang="en-US" dirty="0" smtClean="0"/>
              <a:t>(c) 2014, George Heineman</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dirty="0" smtClean="0"/>
              <a:t>CS 509 : 2014/09/09</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9B3230D-7CC4-4102-922B-7FEEBCA8B43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agilemodeling.com/essays/useCaseReuse.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nasa.gov/mission_pages/apollo/missions/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nasa.gov/mission_pages/apollo/missions/apollo7.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nasa.gov/mission_pages/apollo/missions/apollo9.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nasa.gov/mission_pages/apollo/missions/apollo11.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when2meet.com/?368256-7YyUb" TargetMode="External"/><Relationship Id="rId2" Type="http://schemas.openxmlformats.org/officeDocument/2006/relationships/hyperlink" Target="http://www.when2meet.com/?368101-Nr2u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of Software Systems</a:t>
            </a:r>
            <a:br>
              <a:rPr lang="en-US" dirty="0" smtClean="0"/>
            </a:br>
            <a:r>
              <a:rPr lang="en-US" dirty="0" smtClean="0"/>
              <a:t>CS 509</a:t>
            </a:r>
            <a:endParaRPr lang="en-US" dirty="0"/>
          </a:p>
        </p:txBody>
      </p:sp>
      <p:sp>
        <p:nvSpPr>
          <p:cNvPr id="3" name="Subtitle 2"/>
          <p:cNvSpPr>
            <a:spLocks noGrp="1"/>
          </p:cNvSpPr>
          <p:nvPr>
            <p:ph type="subTitle" idx="1"/>
          </p:nvPr>
        </p:nvSpPr>
        <p:spPr/>
        <p:txBody>
          <a:bodyPr>
            <a:normAutofit lnSpcReduction="10000"/>
          </a:bodyPr>
          <a:lstStyle/>
          <a:p>
            <a:r>
              <a:rPr lang="en-US" dirty="0" smtClean="0"/>
              <a:t>Fall 2014</a:t>
            </a:r>
          </a:p>
          <a:p>
            <a:r>
              <a:rPr lang="en-US" dirty="0" smtClean="0"/>
              <a:t>Prof. George Heineman</a:t>
            </a:r>
          </a:p>
          <a:p>
            <a:r>
              <a:rPr lang="en-US" dirty="0" smtClean="0"/>
              <a:t>WPI</a:t>
            </a:r>
          </a:p>
          <a:p>
            <a:r>
              <a:rPr lang="en-US" dirty="0" smtClean="0"/>
              <a:t>heineman@cs.wpi.edu</a:t>
            </a:r>
            <a:endParaRPr lang="en-US" dirty="0"/>
          </a:p>
        </p:txBody>
      </p:sp>
      <p:sp>
        <p:nvSpPr>
          <p:cNvPr id="5" name="Slide Number Placeholder 4"/>
          <p:cNvSpPr>
            <a:spLocks noGrp="1"/>
          </p:cNvSpPr>
          <p:nvPr>
            <p:ph type="sldNum" sz="quarter" idx="12"/>
          </p:nvPr>
        </p:nvSpPr>
        <p:spPr/>
        <p:txBody>
          <a:bodyPr/>
          <a:lstStyle/>
          <a:p>
            <a:fld id="{86D5F9E9-4119-4788-9363-2AF2E4D7EE4A}" type="slidenum">
              <a:rPr lang="en-US" smtClean="0"/>
              <a:pPr/>
              <a:t>1</a:t>
            </a:fld>
            <a:endParaRPr lang="en-US"/>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6" name="Footer Placeholder 5"/>
          <p:cNvSpPr>
            <a:spLocks noGrp="1"/>
          </p:cNvSpPr>
          <p:nvPr>
            <p:ph type="ftr" sz="quarter" idx="11"/>
          </p:nvPr>
        </p:nvSpPr>
        <p:spPr/>
        <p:txBody>
          <a:bodyPr/>
          <a:lstStyle/>
          <a:p>
            <a:r>
              <a:rPr lang="en-US" dirty="0" smtClean="0"/>
              <a:t>CS 509 : 2014/09/09</a:t>
            </a:r>
            <a:endParaRPr lang="en-US" dirty="0"/>
          </a:p>
        </p:txBody>
      </p:sp>
    </p:spTree>
    <p:extLst>
      <p:ext uri="{BB962C8B-B14F-4D97-AF65-F5344CB8AC3E}">
        <p14:creationId xmlns:p14="http://schemas.microsoft.com/office/powerpoint/2010/main" val="2320610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r>
              <a:rPr lang="en-US" dirty="0" smtClean="0"/>
              <a:t>Use Case Advice</a:t>
            </a:r>
            <a:endParaRPr lang="en-US" dirty="0"/>
          </a:p>
        </p:txBody>
      </p:sp>
      <p:sp>
        <p:nvSpPr>
          <p:cNvPr id="3" name="Content Placeholder 2"/>
          <p:cNvSpPr>
            <a:spLocks noGrp="1"/>
          </p:cNvSpPr>
          <p:nvPr>
            <p:ph idx="1"/>
          </p:nvPr>
        </p:nvSpPr>
        <p:spPr/>
        <p:txBody>
          <a:bodyPr>
            <a:normAutofit/>
          </a:bodyPr>
          <a:lstStyle/>
          <a:p>
            <a:r>
              <a:rPr lang="en-US" dirty="0" smtClean="0"/>
              <a:t>Identify all actors</a:t>
            </a:r>
          </a:p>
          <a:p>
            <a:pPr lvl="1"/>
            <a:r>
              <a:rPr lang="en-US" dirty="0" smtClean="0"/>
              <a:t>Won’t be all that many types of actors</a:t>
            </a:r>
          </a:p>
          <a:p>
            <a:r>
              <a:rPr lang="en-US" dirty="0" smtClean="0"/>
              <a:t>Define boundaries of the system</a:t>
            </a:r>
          </a:p>
          <a:p>
            <a:pPr lvl="1"/>
            <a:r>
              <a:rPr lang="en-US" dirty="0" smtClean="0"/>
              <a:t>Avoid truly low-level details</a:t>
            </a:r>
          </a:p>
          <a:p>
            <a:r>
              <a:rPr lang="en-US" dirty="0" smtClean="0"/>
              <a:t>Avoid synonyms</a:t>
            </a:r>
          </a:p>
          <a:p>
            <a:pPr lvl="1"/>
            <a:r>
              <a:rPr lang="en-US" dirty="0" smtClean="0"/>
              <a:t>Identify concepts and use same term(s) in all use cases</a:t>
            </a:r>
          </a:p>
          <a:p>
            <a:r>
              <a:rPr lang="en-US" dirty="0" smtClean="0"/>
              <a:t>Aim for completeness</a:t>
            </a:r>
          </a:p>
          <a:p>
            <a:pPr lvl="1"/>
            <a:r>
              <a:rPr lang="en-US" dirty="0" smtClean="0"/>
              <a:t>Make sure that every interaction by a user of the system is captured by a use case</a:t>
            </a:r>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86D5F9E9-4119-4788-9363-2AF2E4D7EE4A}" type="slidenum">
              <a:rPr lang="en-US" smtClean="0"/>
              <a:pPr/>
              <a:t>10</a:t>
            </a:fld>
            <a:endParaRPr lang="en-US"/>
          </a:p>
        </p:txBody>
      </p:sp>
    </p:spTree>
    <p:extLst>
      <p:ext uri="{BB962C8B-B14F-4D97-AF65-F5344CB8AC3E}">
        <p14:creationId xmlns:p14="http://schemas.microsoft.com/office/powerpoint/2010/main" val="3016225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62200" y="4038600"/>
            <a:ext cx="4724400"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533400"/>
            <a:ext cx="8229600" cy="990600"/>
          </a:xfrm>
        </p:spPr>
        <p:txBody>
          <a:bodyPr/>
          <a:lstStyle/>
          <a:p>
            <a:r>
              <a:rPr lang="en-US" dirty="0" smtClean="0"/>
              <a:t>Aside: What’s with these forms?</a:t>
            </a:r>
            <a:endParaRPr lang="en-US" dirty="0"/>
          </a:p>
        </p:txBody>
      </p:sp>
      <p:sp>
        <p:nvSpPr>
          <p:cNvPr id="3" name="Content Placeholder 2"/>
          <p:cNvSpPr>
            <a:spLocks noGrp="1"/>
          </p:cNvSpPr>
          <p:nvPr>
            <p:ph idx="1"/>
          </p:nvPr>
        </p:nvSpPr>
        <p:spPr/>
        <p:txBody>
          <a:bodyPr/>
          <a:lstStyle/>
          <a:p>
            <a:r>
              <a:rPr lang="en-US" dirty="0" smtClean="0"/>
              <a:t>A Form is a generic Graphical User Interface concept</a:t>
            </a:r>
          </a:p>
          <a:p>
            <a:pPr lvl="1"/>
            <a:r>
              <a:rPr lang="en-US" dirty="0" smtClean="0"/>
              <a:t>Avoid getting bogged down in specifics</a:t>
            </a:r>
          </a:p>
          <a:p>
            <a:pPr lvl="1"/>
            <a:r>
              <a:rPr lang="en-US" dirty="0" smtClean="0"/>
              <a:t>Focus on the functionality not the widgets</a:t>
            </a:r>
          </a:p>
          <a:p>
            <a:pPr lvl="1"/>
            <a:r>
              <a:rPr lang="en-US" dirty="0" smtClean="0"/>
              <a:t>Must conform to prevailing GUI standards as well as company design guidelines</a:t>
            </a:r>
          </a:p>
          <a:p>
            <a:r>
              <a:rPr lang="en-US" dirty="0" smtClean="0"/>
              <a:t>Storyboards/GUI mockup suitable</a:t>
            </a:r>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86D5F9E9-4119-4788-9363-2AF2E4D7EE4A}" type="slidenum">
              <a:rPr lang="en-US" smtClean="0"/>
              <a:pPr/>
              <a:t>11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191000"/>
            <a:ext cx="4277215"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1285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2514600"/>
          </a:xfrm>
        </p:spPr>
        <p:txBody>
          <a:bodyPr>
            <a:normAutofit/>
          </a:bodyPr>
          <a:lstStyle/>
          <a:p>
            <a:r>
              <a:rPr lang="en-US" sz="2000" dirty="0" smtClean="0"/>
              <a:t>Use cases focus on normal behavior and usage</a:t>
            </a:r>
          </a:p>
          <a:p>
            <a:pPr lvl="1"/>
            <a:r>
              <a:rPr lang="en-US" sz="1800" dirty="0" smtClean="0"/>
              <a:t>How do you capture extensions or exceptions?</a:t>
            </a:r>
          </a:p>
          <a:p>
            <a:pPr lvl="1"/>
            <a:r>
              <a:rPr lang="en-US" sz="1800" dirty="0" smtClean="0"/>
              <a:t>Leave original use case in its proper form</a:t>
            </a:r>
          </a:p>
          <a:p>
            <a:pPr lvl="1"/>
            <a:r>
              <a:rPr lang="en-US" sz="1800" dirty="0" smtClean="0"/>
              <a:t>Encapsulate extensions in its own use case described as extending the original use case. Note direction of the dashed arrow</a:t>
            </a:r>
          </a:p>
          <a:p>
            <a:pPr lvl="1"/>
            <a:r>
              <a:rPr lang="en-US" sz="1800" dirty="0" smtClean="0"/>
              <a:t>Start numbering with the original step# being extended</a:t>
            </a:r>
          </a:p>
          <a:p>
            <a:pPr lvl="1"/>
            <a:r>
              <a:rPr lang="en-US" sz="1800" dirty="0" smtClean="0"/>
              <a:t>Unlikely that you’ll need these. </a:t>
            </a:r>
            <a:r>
              <a:rPr lang="en-US" sz="1800" i="1" u="sng" dirty="0" smtClean="0"/>
              <a:t>Hint: I’m not looking for them!</a:t>
            </a:r>
          </a:p>
        </p:txBody>
      </p:sp>
      <p:sp>
        <p:nvSpPr>
          <p:cNvPr id="3" name="Date Placeholder 2"/>
          <p:cNvSpPr>
            <a:spLocks noGrp="1"/>
          </p:cNvSpPr>
          <p:nvPr>
            <p:ph type="dt" sz="half" idx="10"/>
          </p:nvPr>
        </p:nvSpPr>
        <p:spPr/>
        <p:txBody>
          <a:bodyPr/>
          <a:lstStyle/>
          <a:p>
            <a:r>
              <a:rPr lang="en-US" dirty="0" smtClean="0"/>
              <a:t>(c) 2014, George Heineman</a:t>
            </a:r>
            <a:endParaRPr lang="en-US" dirty="0"/>
          </a:p>
        </p:txBody>
      </p:sp>
      <p:sp>
        <p:nvSpPr>
          <p:cNvPr id="4" name="Footer Placeholder 3"/>
          <p:cNvSpPr>
            <a:spLocks noGrp="1"/>
          </p:cNvSpPr>
          <p:nvPr>
            <p:ph type="ftr" sz="quarter" idx="11"/>
          </p:nvPr>
        </p:nvSpPr>
        <p:spPr/>
        <p:txBody>
          <a:bodyPr/>
          <a:lstStyle/>
          <a:p>
            <a:r>
              <a:rPr lang="en-US" dirty="0" smtClean="0"/>
              <a:t>CS 509 : 2014/09/09</a:t>
            </a:r>
            <a:endParaRPr lang="en-US" dirty="0"/>
          </a:p>
        </p:txBody>
      </p:sp>
      <p:sp>
        <p:nvSpPr>
          <p:cNvPr id="5" name="Slide Number Placeholder 4"/>
          <p:cNvSpPr>
            <a:spLocks noGrp="1"/>
          </p:cNvSpPr>
          <p:nvPr>
            <p:ph type="sldNum" sz="quarter" idx="12"/>
          </p:nvPr>
        </p:nvSpPr>
        <p:spPr/>
        <p:txBody>
          <a:bodyPr/>
          <a:lstStyle/>
          <a:p>
            <a:fld id="{F9B3230D-7CC4-4102-922B-7FEEBCA8B435}" type="slidenum">
              <a:rPr lang="en-US" smtClean="0"/>
              <a:t>12</a:t>
            </a:fld>
            <a:endParaRPr lang="en-US"/>
          </a:p>
        </p:txBody>
      </p:sp>
      <p:sp>
        <p:nvSpPr>
          <p:cNvPr id="6" name="Title 5"/>
          <p:cNvSpPr>
            <a:spLocks noGrp="1"/>
          </p:cNvSpPr>
          <p:nvPr>
            <p:ph type="title"/>
          </p:nvPr>
        </p:nvSpPr>
        <p:spPr/>
        <p:txBody>
          <a:bodyPr/>
          <a:lstStyle/>
          <a:p>
            <a:r>
              <a:rPr lang="en-US" dirty="0" smtClean="0"/>
              <a:t>Final Use Case Concepts</a:t>
            </a:r>
            <a:endParaRPr lang="en-US" dirty="0"/>
          </a:p>
        </p:txBody>
      </p:sp>
      <p:sp>
        <p:nvSpPr>
          <p:cNvPr id="7" name="Oval 6"/>
          <p:cNvSpPr/>
          <p:nvPr/>
        </p:nvSpPr>
        <p:spPr>
          <a:xfrm>
            <a:off x="533400" y="4267200"/>
            <a:ext cx="1905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Sign In</a:t>
            </a:r>
            <a:endParaRPr lang="en-US" dirty="0"/>
          </a:p>
        </p:txBody>
      </p:sp>
      <p:sp>
        <p:nvSpPr>
          <p:cNvPr id="8" name="Oval 7"/>
          <p:cNvSpPr/>
          <p:nvPr/>
        </p:nvSpPr>
        <p:spPr>
          <a:xfrm>
            <a:off x="533400" y="5943600"/>
            <a:ext cx="1905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Invalid</a:t>
            </a:r>
            <a:br>
              <a:rPr lang="en-US" dirty="0" smtClean="0"/>
            </a:br>
            <a:r>
              <a:rPr lang="en-US" dirty="0" smtClean="0"/>
              <a:t>Credentials</a:t>
            </a:r>
            <a:endParaRPr lang="en-US" dirty="0"/>
          </a:p>
        </p:txBody>
      </p:sp>
      <p:cxnSp>
        <p:nvCxnSpPr>
          <p:cNvPr id="10" name="Straight Arrow Connector 9"/>
          <p:cNvCxnSpPr>
            <a:stCxn id="8" idx="0"/>
            <a:endCxn id="7" idx="4"/>
          </p:cNvCxnSpPr>
          <p:nvPr/>
        </p:nvCxnSpPr>
        <p:spPr>
          <a:xfrm flipV="1">
            <a:off x="1485900" y="5029200"/>
            <a:ext cx="0" cy="914400"/>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676400" y="5301734"/>
            <a:ext cx="1184940" cy="369332"/>
          </a:xfrm>
          <a:prstGeom prst="rect">
            <a:avLst/>
          </a:prstGeom>
        </p:spPr>
        <p:txBody>
          <a:bodyPr wrap="none">
            <a:spAutoFit/>
          </a:bodyPr>
          <a:lstStyle/>
          <a:p>
            <a:r>
              <a:rPr lang="en-US" dirty="0" smtClean="0"/>
              <a:t>‹‹extend››</a:t>
            </a:r>
            <a:endParaRPr lang="en-US" dirty="0"/>
          </a:p>
        </p:txBody>
      </p:sp>
      <p:sp>
        <p:nvSpPr>
          <p:cNvPr id="14" name="Rectangle 13"/>
          <p:cNvSpPr/>
          <p:nvPr/>
        </p:nvSpPr>
        <p:spPr>
          <a:xfrm>
            <a:off x="3581400" y="4267200"/>
            <a:ext cx="5105400" cy="2031325"/>
          </a:xfrm>
          <a:prstGeom prst="rect">
            <a:avLst/>
          </a:prstGeom>
          <a:ln>
            <a:solidFill>
              <a:schemeClr val="tx1"/>
            </a:solidFill>
          </a:ln>
        </p:spPr>
        <p:txBody>
          <a:bodyPr wrap="square">
            <a:spAutoFit/>
          </a:bodyPr>
          <a:lstStyle/>
          <a:p>
            <a:r>
              <a:rPr lang="en-US" dirty="0" smtClean="0"/>
              <a:t>Use Case: Invalid Credentials </a:t>
            </a:r>
            <a:r>
              <a:rPr lang="en-US" b="1" dirty="0" smtClean="0"/>
              <a:t>extends</a:t>
            </a:r>
            <a:r>
              <a:rPr lang="en-US" dirty="0" smtClean="0"/>
              <a:t> Sign in </a:t>
            </a:r>
          </a:p>
          <a:p>
            <a:r>
              <a:rPr lang="en-US" dirty="0" smtClean="0"/>
              <a:t>Entry </a:t>
            </a:r>
            <a:r>
              <a:rPr lang="en-US" dirty="0"/>
              <a:t>Condition</a:t>
            </a:r>
          </a:p>
          <a:p>
            <a:pPr lvl="1"/>
            <a:r>
              <a:rPr lang="en-US" dirty="0" smtClean="0">
                <a:solidFill>
                  <a:srgbClr val="FF0000"/>
                </a:solidFill>
              </a:rPr>
              <a:t>When user provides invalid password</a:t>
            </a:r>
            <a:endParaRPr lang="en-US" dirty="0">
              <a:solidFill>
                <a:srgbClr val="FF0000"/>
              </a:solidFill>
            </a:endParaRPr>
          </a:p>
          <a:p>
            <a:r>
              <a:rPr lang="en-US" dirty="0"/>
              <a:t>Exit Criteria</a:t>
            </a:r>
          </a:p>
          <a:p>
            <a:pPr lvl="1"/>
            <a:r>
              <a:rPr lang="en-US" dirty="0" smtClean="0">
                <a:solidFill>
                  <a:srgbClr val="FF0000"/>
                </a:solidFill>
              </a:rPr>
              <a:t>No change</a:t>
            </a:r>
            <a:endParaRPr lang="en-US" dirty="0"/>
          </a:p>
          <a:p>
            <a:r>
              <a:rPr lang="en-US" dirty="0"/>
              <a:t>Flow of Events</a:t>
            </a:r>
          </a:p>
          <a:p>
            <a:pPr marL="509587" lvl="1"/>
            <a:r>
              <a:rPr lang="en-US" dirty="0" smtClean="0"/>
              <a:t>2a. System presents Alert to user</a:t>
            </a:r>
            <a:endParaRPr lang="en-US" dirty="0">
              <a:solidFill>
                <a:srgbClr val="FF0000"/>
              </a:solidFill>
            </a:endParaRPr>
          </a:p>
        </p:txBody>
      </p:sp>
    </p:spTree>
    <p:extLst>
      <p:ext uri="{BB962C8B-B14F-4D97-AF65-F5344CB8AC3E}">
        <p14:creationId xmlns:p14="http://schemas.microsoft.com/office/powerpoint/2010/main" val="1449716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2514600"/>
          </a:xfrm>
        </p:spPr>
        <p:txBody>
          <a:bodyPr>
            <a:normAutofit/>
          </a:bodyPr>
          <a:lstStyle/>
          <a:p>
            <a:r>
              <a:rPr lang="en-US" sz="2000" dirty="0" smtClean="0"/>
              <a:t>How do you avoid redundancy when </a:t>
            </a:r>
            <a:r>
              <a:rPr lang="en-US" sz="2000" dirty="0" err="1" smtClean="0"/>
              <a:t>substeps</a:t>
            </a:r>
            <a:r>
              <a:rPr lang="en-US" sz="2000" dirty="0" smtClean="0"/>
              <a:t> are shared between two or more use cases?</a:t>
            </a:r>
          </a:p>
          <a:p>
            <a:pPr lvl="1"/>
            <a:r>
              <a:rPr lang="en-US" sz="1600" dirty="0" smtClean="0"/>
              <a:t>Use </a:t>
            </a:r>
            <a:r>
              <a:rPr lang="en-US" sz="1600" dirty="0"/>
              <a:t>‹‹include›› </a:t>
            </a:r>
            <a:r>
              <a:rPr lang="en-US" sz="1600" dirty="0" smtClean="0"/>
              <a:t>when one </a:t>
            </a:r>
            <a:r>
              <a:rPr lang="en-US" sz="1600" dirty="0"/>
              <a:t>use case needs the behavior of </a:t>
            </a:r>
            <a:r>
              <a:rPr lang="en-US" sz="1600" dirty="0" smtClean="0"/>
              <a:t>another</a:t>
            </a:r>
          </a:p>
          <a:p>
            <a:pPr lvl="1"/>
            <a:r>
              <a:rPr lang="en-US" sz="1600" dirty="0" smtClean="0"/>
              <a:t>Don’t think of it as a function call/return; rather focus on sharing of steps</a:t>
            </a:r>
          </a:p>
          <a:p>
            <a:pPr lvl="1"/>
            <a:r>
              <a:rPr lang="en-US" sz="1600" dirty="0" smtClean="0"/>
              <a:t>Step description includes specific using text, as below</a:t>
            </a:r>
          </a:p>
        </p:txBody>
      </p:sp>
      <p:sp>
        <p:nvSpPr>
          <p:cNvPr id="3" name="Date Placeholder 2"/>
          <p:cNvSpPr>
            <a:spLocks noGrp="1"/>
          </p:cNvSpPr>
          <p:nvPr>
            <p:ph type="dt" sz="half" idx="10"/>
          </p:nvPr>
        </p:nvSpPr>
        <p:spPr/>
        <p:txBody>
          <a:bodyPr/>
          <a:lstStyle/>
          <a:p>
            <a:r>
              <a:rPr lang="en-US" dirty="0" smtClean="0"/>
              <a:t>(c) 2014, George Heineman</a:t>
            </a:r>
            <a:endParaRPr lang="en-US" dirty="0"/>
          </a:p>
        </p:txBody>
      </p:sp>
      <p:sp>
        <p:nvSpPr>
          <p:cNvPr id="4" name="Footer Placeholder 3"/>
          <p:cNvSpPr>
            <a:spLocks noGrp="1"/>
          </p:cNvSpPr>
          <p:nvPr>
            <p:ph type="ftr" sz="quarter" idx="11"/>
          </p:nvPr>
        </p:nvSpPr>
        <p:spPr/>
        <p:txBody>
          <a:bodyPr/>
          <a:lstStyle/>
          <a:p>
            <a:r>
              <a:rPr lang="en-US" dirty="0" smtClean="0"/>
              <a:t>CS 509 : 2014/09/09</a:t>
            </a:r>
            <a:endParaRPr lang="en-US" dirty="0"/>
          </a:p>
        </p:txBody>
      </p:sp>
      <p:sp>
        <p:nvSpPr>
          <p:cNvPr id="5" name="Slide Number Placeholder 4"/>
          <p:cNvSpPr>
            <a:spLocks noGrp="1"/>
          </p:cNvSpPr>
          <p:nvPr>
            <p:ph type="sldNum" sz="quarter" idx="12"/>
          </p:nvPr>
        </p:nvSpPr>
        <p:spPr/>
        <p:txBody>
          <a:bodyPr/>
          <a:lstStyle/>
          <a:p>
            <a:fld id="{F9B3230D-7CC4-4102-922B-7FEEBCA8B435}" type="slidenum">
              <a:rPr lang="en-US" smtClean="0"/>
              <a:t>13</a:t>
            </a:fld>
            <a:endParaRPr lang="en-US"/>
          </a:p>
        </p:txBody>
      </p:sp>
      <p:sp>
        <p:nvSpPr>
          <p:cNvPr id="6" name="Title 5"/>
          <p:cNvSpPr>
            <a:spLocks noGrp="1"/>
          </p:cNvSpPr>
          <p:nvPr>
            <p:ph type="title"/>
          </p:nvPr>
        </p:nvSpPr>
        <p:spPr/>
        <p:txBody>
          <a:bodyPr/>
          <a:lstStyle/>
          <a:p>
            <a:r>
              <a:rPr lang="en-US" dirty="0" smtClean="0"/>
              <a:t>Final Use Case Concepts</a:t>
            </a:r>
            <a:endParaRPr lang="en-US" dirty="0"/>
          </a:p>
        </p:txBody>
      </p:sp>
      <p:sp>
        <p:nvSpPr>
          <p:cNvPr id="7" name="Oval 6"/>
          <p:cNvSpPr/>
          <p:nvPr/>
        </p:nvSpPr>
        <p:spPr>
          <a:xfrm>
            <a:off x="533400" y="4267200"/>
            <a:ext cx="1905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Sign In</a:t>
            </a:r>
            <a:endParaRPr lang="en-US" dirty="0"/>
          </a:p>
        </p:txBody>
      </p:sp>
      <p:sp>
        <p:nvSpPr>
          <p:cNvPr id="8" name="Oval 7"/>
          <p:cNvSpPr/>
          <p:nvPr/>
        </p:nvSpPr>
        <p:spPr>
          <a:xfrm>
            <a:off x="533400" y="5943600"/>
            <a:ext cx="1905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Validate</a:t>
            </a:r>
            <a:br>
              <a:rPr lang="en-US" dirty="0" smtClean="0"/>
            </a:br>
            <a:r>
              <a:rPr lang="en-US" dirty="0" smtClean="0"/>
              <a:t>Credentials</a:t>
            </a:r>
            <a:endParaRPr lang="en-US" dirty="0"/>
          </a:p>
        </p:txBody>
      </p:sp>
      <p:cxnSp>
        <p:nvCxnSpPr>
          <p:cNvPr id="10" name="Straight Arrow Connector 9"/>
          <p:cNvCxnSpPr>
            <a:stCxn id="7" idx="4"/>
            <a:endCxn id="8" idx="0"/>
          </p:cNvCxnSpPr>
          <p:nvPr/>
        </p:nvCxnSpPr>
        <p:spPr>
          <a:xfrm>
            <a:off x="1485900" y="5029200"/>
            <a:ext cx="0" cy="914400"/>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676400" y="5301734"/>
            <a:ext cx="1223412" cy="369332"/>
          </a:xfrm>
          <a:prstGeom prst="rect">
            <a:avLst/>
          </a:prstGeom>
        </p:spPr>
        <p:txBody>
          <a:bodyPr wrap="none">
            <a:spAutoFit/>
          </a:bodyPr>
          <a:lstStyle/>
          <a:p>
            <a:r>
              <a:rPr lang="en-US" dirty="0" smtClean="0"/>
              <a:t>‹‹include››</a:t>
            </a:r>
            <a:endParaRPr lang="en-US" dirty="0"/>
          </a:p>
        </p:txBody>
      </p:sp>
      <p:sp>
        <p:nvSpPr>
          <p:cNvPr id="14" name="Rectangle 13"/>
          <p:cNvSpPr/>
          <p:nvPr/>
        </p:nvSpPr>
        <p:spPr>
          <a:xfrm>
            <a:off x="3581400" y="4267200"/>
            <a:ext cx="5105400" cy="1200329"/>
          </a:xfrm>
          <a:prstGeom prst="rect">
            <a:avLst/>
          </a:prstGeom>
          <a:ln>
            <a:solidFill>
              <a:schemeClr val="tx1"/>
            </a:solidFill>
          </a:ln>
        </p:spPr>
        <p:txBody>
          <a:bodyPr wrap="square">
            <a:spAutoFit/>
          </a:bodyPr>
          <a:lstStyle/>
          <a:p>
            <a:r>
              <a:rPr lang="en-US" dirty="0" smtClean="0"/>
              <a:t>Use Case: Sign In </a:t>
            </a:r>
            <a:r>
              <a:rPr lang="en-US" b="1" dirty="0" smtClean="0"/>
              <a:t>includes </a:t>
            </a:r>
            <a:r>
              <a:rPr lang="en-US" dirty="0" err="1" smtClean="0"/>
              <a:t>ValidateCredentials</a:t>
            </a:r>
            <a:endParaRPr lang="en-US" dirty="0" smtClean="0"/>
          </a:p>
          <a:p>
            <a:r>
              <a:rPr lang="en-US" dirty="0" smtClean="0"/>
              <a:t>Flow </a:t>
            </a:r>
            <a:r>
              <a:rPr lang="en-US" dirty="0"/>
              <a:t>of Events</a:t>
            </a:r>
          </a:p>
          <a:p>
            <a:pPr marL="509587" lvl="1"/>
            <a:r>
              <a:rPr lang="en-US" dirty="0" smtClean="0"/>
              <a:t>#. Validate password using “Validate Credentials” use case</a:t>
            </a:r>
            <a:endParaRPr lang="en-US" dirty="0">
              <a:solidFill>
                <a:srgbClr val="FF0000"/>
              </a:solidFill>
            </a:endParaRPr>
          </a:p>
        </p:txBody>
      </p:sp>
    </p:spTree>
    <p:extLst>
      <p:ext uri="{BB962C8B-B14F-4D97-AF65-F5344CB8AC3E}">
        <p14:creationId xmlns:p14="http://schemas.microsoft.com/office/powerpoint/2010/main" val="152736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Other Use Case literature places no restrictions on even/odd</a:t>
            </a:r>
            <a:endParaRPr lang="en-US" dirty="0"/>
          </a:p>
        </p:txBody>
      </p:sp>
      <p:sp>
        <p:nvSpPr>
          <p:cNvPr id="3" name="Date Placeholder 2"/>
          <p:cNvSpPr>
            <a:spLocks noGrp="1"/>
          </p:cNvSpPr>
          <p:nvPr>
            <p:ph type="dt" sz="half" idx="10"/>
          </p:nvPr>
        </p:nvSpPr>
        <p:spPr/>
        <p:txBody>
          <a:bodyPr/>
          <a:lstStyle/>
          <a:p>
            <a:r>
              <a:rPr lang="en-US" dirty="0" smtClean="0"/>
              <a:t>(c) 2014, George Heineman</a:t>
            </a:r>
            <a:endParaRPr lang="en-US" dirty="0"/>
          </a:p>
        </p:txBody>
      </p:sp>
      <p:sp>
        <p:nvSpPr>
          <p:cNvPr id="4" name="Footer Placeholder 3"/>
          <p:cNvSpPr>
            <a:spLocks noGrp="1"/>
          </p:cNvSpPr>
          <p:nvPr>
            <p:ph type="ftr" sz="quarter" idx="11"/>
          </p:nvPr>
        </p:nvSpPr>
        <p:spPr/>
        <p:txBody>
          <a:bodyPr/>
          <a:lstStyle/>
          <a:p>
            <a:r>
              <a:rPr lang="en-US" dirty="0" smtClean="0"/>
              <a:t>CS 509 : 2014/09/09</a:t>
            </a:r>
            <a:endParaRPr lang="en-US" dirty="0"/>
          </a:p>
        </p:txBody>
      </p:sp>
      <p:sp>
        <p:nvSpPr>
          <p:cNvPr id="5" name="Slide Number Placeholder 4"/>
          <p:cNvSpPr>
            <a:spLocks noGrp="1"/>
          </p:cNvSpPr>
          <p:nvPr>
            <p:ph type="sldNum" sz="quarter" idx="12"/>
          </p:nvPr>
        </p:nvSpPr>
        <p:spPr/>
        <p:txBody>
          <a:bodyPr/>
          <a:lstStyle/>
          <a:p>
            <a:fld id="{F9B3230D-7CC4-4102-922B-7FEEBCA8B435}" type="slidenum">
              <a:rPr lang="en-US" smtClean="0"/>
              <a:t>14</a:t>
            </a:fld>
            <a:endParaRPr lang="en-US"/>
          </a:p>
        </p:txBody>
      </p:sp>
      <p:sp>
        <p:nvSpPr>
          <p:cNvPr id="6" name="Title 5"/>
          <p:cNvSpPr>
            <a:spLocks noGrp="1"/>
          </p:cNvSpPr>
          <p:nvPr>
            <p:ph type="title"/>
          </p:nvPr>
        </p:nvSpPr>
        <p:spPr/>
        <p:txBody>
          <a:bodyPr/>
          <a:lstStyle/>
          <a:p>
            <a:r>
              <a:rPr lang="en-US" dirty="0" smtClean="0"/>
              <a:t>Use Case: Even/Odd [</a:t>
            </a:r>
            <a:r>
              <a:rPr lang="en-US" dirty="0" smtClean="0">
                <a:hlinkClick r:id="rId2"/>
              </a:rPr>
              <a:t>link</a:t>
            </a:r>
            <a:r>
              <a:rPr lang="en-US" dirty="0" smtClean="0"/>
              <a:t>]</a:t>
            </a:r>
            <a:endParaRPr lang="en-US" dirty="0"/>
          </a:p>
        </p:txBody>
      </p:sp>
      <p:sp>
        <p:nvSpPr>
          <p:cNvPr id="7" name="Rectangle 6"/>
          <p:cNvSpPr/>
          <p:nvPr/>
        </p:nvSpPr>
        <p:spPr>
          <a:xfrm>
            <a:off x="1295400" y="2743200"/>
            <a:ext cx="7620000" cy="3816429"/>
          </a:xfrm>
          <a:prstGeom prst="rect">
            <a:avLst/>
          </a:prstGeom>
          <a:ln>
            <a:solidFill>
              <a:schemeClr val="tx1"/>
            </a:solidFill>
          </a:ln>
        </p:spPr>
        <p:txBody>
          <a:bodyPr wrap="square">
            <a:spAutoFit/>
          </a:bodyPr>
          <a:lstStyle/>
          <a:p>
            <a:r>
              <a:rPr lang="en-US" sz="1100" dirty="0" smtClean="0"/>
              <a:t>1</a:t>
            </a:r>
            <a:r>
              <a:rPr lang="en-US" sz="1100" dirty="0"/>
              <a:t>.      An </a:t>
            </a:r>
            <a:r>
              <a:rPr lang="en-US" sz="1100" b="1" dirty="0"/>
              <a:t>applicant</a:t>
            </a:r>
            <a:r>
              <a:rPr lang="en-US" sz="1100" dirty="0"/>
              <a:t> wants to enroll in the university.</a:t>
            </a:r>
          </a:p>
          <a:p>
            <a:r>
              <a:rPr lang="en-US" sz="1100" dirty="0"/>
              <a:t>2.      The </a:t>
            </a:r>
            <a:r>
              <a:rPr lang="en-US" sz="1100" b="1" dirty="0"/>
              <a:t>applicant</a:t>
            </a:r>
            <a:r>
              <a:rPr lang="en-US" sz="1100" dirty="0"/>
              <a:t> hands a filled out copy of form </a:t>
            </a:r>
            <a:r>
              <a:rPr lang="en-US" sz="1100" i="1" dirty="0"/>
              <a:t>UI13 University Application Form</a:t>
            </a:r>
            <a:r>
              <a:rPr lang="en-US" sz="1100" dirty="0"/>
              <a:t> to the registrar.  [Alternate Course A: Forms Not Filled Out] </a:t>
            </a:r>
          </a:p>
          <a:p>
            <a:r>
              <a:rPr lang="en-US" sz="1100" dirty="0"/>
              <a:t>3.      The </a:t>
            </a:r>
            <a:r>
              <a:rPr lang="en-US" sz="1100" b="1" dirty="0"/>
              <a:t>registrar</a:t>
            </a:r>
            <a:r>
              <a:rPr lang="en-US" sz="1100" dirty="0"/>
              <a:t> visually inspects the forms.</a:t>
            </a:r>
          </a:p>
          <a:p>
            <a:r>
              <a:rPr lang="en-US" sz="1100" dirty="0"/>
              <a:t>4.      The </a:t>
            </a:r>
            <a:r>
              <a:rPr lang="en-US" sz="1100" b="1" dirty="0"/>
              <a:t>registrar</a:t>
            </a:r>
            <a:r>
              <a:rPr lang="en-US" sz="1100" dirty="0"/>
              <a:t> determines that the forms have been filled out properly.  [Alternate Course B: Forms Improperly Filled Out].</a:t>
            </a:r>
          </a:p>
          <a:p>
            <a:r>
              <a:rPr lang="en-US" sz="1100" dirty="0"/>
              <a:t>5.      The </a:t>
            </a:r>
            <a:r>
              <a:rPr lang="en-US" sz="1100" b="1" dirty="0"/>
              <a:t>registrar</a:t>
            </a:r>
            <a:r>
              <a:rPr lang="en-US" sz="1100" dirty="0"/>
              <a:t> clicks on the </a:t>
            </a:r>
            <a:r>
              <a:rPr lang="en-US" sz="1100" i="1" dirty="0"/>
              <a:t>Create Student</a:t>
            </a:r>
            <a:r>
              <a:rPr lang="en-US" sz="1100" dirty="0"/>
              <a:t> icon.</a:t>
            </a:r>
          </a:p>
          <a:p>
            <a:r>
              <a:rPr lang="en-US" sz="1100" dirty="0"/>
              <a:t>6.      The </a:t>
            </a:r>
            <a:r>
              <a:rPr lang="en-US" sz="1100" b="1" dirty="0"/>
              <a:t>system</a:t>
            </a:r>
            <a:r>
              <a:rPr lang="en-US" sz="1100" dirty="0"/>
              <a:t> displays </a:t>
            </a:r>
            <a:r>
              <a:rPr lang="en-US" sz="1100" i="1" dirty="0"/>
              <a:t>UI89 Create Student Screen</a:t>
            </a:r>
            <a:r>
              <a:rPr lang="en-US" sz="1100" dirty="0"/>
              <a:t>.</a:t>
            </a:r>
          </a:p>
          <a:p>
            <a:r>
              <a:rPr lang="en-US" sz="1100" dirty="0"/>
              <a:t>7.      The </a:t>
            </a:r>
            <a:r>
              <a:rPr lang="en-US" sz="1100" b="1" dirty="0"/>
              <a:t>registrar</a:t>
            </a:r>
            <a:r>
              <a:rPr lang="en-US" sz="1100" dirty="0"/>
              <a:t> inputs the name, address, and phone number of the </a:t>
            </a:r>
            <a:r>
              <a:rPr lang="en-US" sz="1100" b="1" dirty="0"/>
              <a:t>applicant</a:t>
            </a:r>
            <a:r>
              <a:rPr lang="en-US" sz="1100" dirty="0"/>
              <a:t>. [Extension Point: </a:t>
            </a:r>
            <a:r>
              <a:rPr lang="en-US" sz="1100" i="1" dirty="0"/>
              <a:t>UC34 Perform Security Check</a:t>
            </a:r>
            <a:r>
              <a:rPr lang="en-US" sz="1100" dirty="0"/>
              <a:t>. Applicable to Step 17]</a:t>
            </a:r>
          </a:p>
          <a:p>
            <a:r>
              <a:rPr lang="en-US" sz="1100" dirty="0"/>
              <a:t>8.      The system determines that the </a:t>
            </a:r>
            <a:r>
              <a:rPr lang="en-US" sz="1100" b="1" dirty="0"/>
              <a:t>applicant</a:t>
            </a:r>
            <a:r>
              <a:rPr lang="en-US" sz="1100" dirty="0"/>
              <a:t> does not already exist within the system according to </a:t>
            </a:r>
            <a:r>
              <a:rPr lang="en-US" sz="1100" i="1" dirty="0"/>
              <a:t>BR37 Potential Match Criteria for New Students</a:t>
            </a:r>
            <a:r>
              <a:rPr lang="en-US" sz="1100" dirty="0"/>
              <a:t>. [Alternate Course F: Students Appears to Exist Within The System].</a:t>
            </a:r>
          </a:p>
          <a:p>
            <a:r>
              <a:rPr lang="en-US" sz="1100" dirty="0"/>
              <a:t>9.      The </a:t>
            </a:r>
            <a:r>
              <a:rPr lang="en-US" sz="1100" b="1" dirty="0"/>
              <a:t>system</a:t>
            </a:r>
            <a:r>
              <a:rPr lang="en-US" sz="1100" dirty="0"/>
              <a:t> determines that the </a:t>
            </a:r>
            <a:r>
              <a:rPr lang="en-US" sz="1100" b="1" dirty="0"/>
              <a:t>applicant</a:t>
            </a:r>
            <a:r>
              <a:rPr lang="en-US" sz="1100" dirty="0"/>
              <a:t> is on the eligible applicants list.  [Alternate Course G: Person is Not Eligible to Enroll]</a:t>
            </a:r>
          </a:p>
          <a:p>
            <a:r>
              <a:rPr lang="en-US" sz="1100" dirty="0"/>
              <a:t>10.   The </a:t>
            </a:r>
            <a:r>
              <a:rPr lang="en-US" sz="1100" b="1" dirty="0"/>
              <a:t>system</a:t>
            </a:r>
            <a:r>
              <a:rPr lang="en-US" sz="1100" dirty="0"/>
              <a:t> adds the </a:t>
            </a:r>
            <a:r>
              <a:rPr lang="en-US" sz="1100" b="1" dirty="0"/>
              <a:t>applicant</a:t>
            </a:r>
            <a:r>
              <a:rPr lang="en-US" sz="1100" dirty="0"/>
              <a:t> to its records.   The applicant is now considered to be a student.</a:t>
            </a:r>
          </a:p>
          <a:p>
            <a:r>
              <a:rPr lang="en-US" sz="1100" dirty="0"/>
              <a:t>11.   The </a:t>
            </a:r>
            <a:r>
              <a:rPr lang="en-US" sz="1100" b="1" dirty="0"/>
              <a:t>registrar</a:t>
            </a:r>
            <a:r>
              <a:rPr lang="en-US" sz="1100" dirty="0"/>
              <a:t> helps the </a:t>
            </a:r>
            <a:r>
              <a:rPr lang="en-US" sz="1100" b="1" dirty="0"/>
              <a:t>student</a:t>
            </a:r>
            <a:r>
              <a:rPr lang="en-US" sz="1100" dirty="0"/>
              <a:t> to enroll in seminars via the use case </a:t>
            </a:r>
            <a:r>
              <a:rPr lang="en-US" sz="1100" i="1" dirty="0"/>
              <a:t>UC 17 Enroll in Seminar</a:t>
            </a:r>
            <a:r>
              <a:rPr lang="en-US" sz="1100" dirty="0"/>
              <a:t>.</a:t>
            </a:r>
          </a:p>
          <a:p>
            <a:r>
              <a:rPr lang="en-US" sz="1100" dirty="0"/>
              <a:t>12.   The </a:t>
            </a:r>
            <a:r>
              <a:rPr lang="en-US" sz="1100" b="1" dirty="0"/>
              <a:t>system</a:t>
            </a:r>
            <a:r>
              <a:rPr lang="en-US" sz="1100" dirty="0"/>
              <a:t> calculates the required initial payment in accordance to </a:t>
            </a:r>
            <a:r>
              <a:rPr lang="en-US" sz="1100" i="1" dirty="0"/>
              <a:t>BR16 Calculate Enrollment Fees</a:t>
            </a:r>
            <a:r>
              <a:rPr lang="en-US" sz="1100" dirty="0"/>
              <a:t>.</a:t>
            </a:r>
          </a:p>
          <a:p>
            <a:r>
              <a:rPr lang="en-US" sz="1100" dirty="0"/>
              <a:t>13.   The </a:t>
            </a:r>
            <a:r>
              <a:rPr lang="en-US" sz="1100" b="1" dirty="0"/>
              <a:t>system</a:t>
            </a:r>
            <a:r>
              <a:rPr lang="en-US" sz="1100" dirty="0"/>
              <a:t> displays </a:t>
            </a:r>
            <a:r>
              <a:rPr lang="en-US" sz="1100" i="1" dirty="0"/>
              <a:t>UI15 Fee Summary Screen</a:t>
            </a:r>
            <a:r>
              <a:rPr lang="en-US" sz="1100" dirty="0"/>
              <a:t>.</a:t>
            </a:r>
          </a:p>
          <a:p>
            <a:r>
              <a:rPr lang="en-US" sz="1100" dirty="0"/>
              <a:t>14.   The </a:t>
            </a:r>
            <a:r>
              <a:rPr lang="en-US" sz="1100" b="1" dirty="0"/>
              <a:t>registrar</a:t>
            </a:r>
            <a:r>
              <a:rPr lang="en-US" sz="1100" dirty="0"/>
              <a:t> asks the </a:t>
            </a:r>
            <a:r>
              <a:rPr lang="en-US" sz="1100" b="1" dirty="0"/>
              <a:t>student</a:t>
            </a:r>
            <a:r>
              <a:rPr lang="en-US" sz="1100" dirty="0"/>
              <a:t> to pay the initial payment in accordance to BR19 Fee Payment Options.</a:t>
            </a:r>
          </a:p>
          <a:p>
            <a:r>
              <a:rPr lang="en-US" sz="1100" dirty="0"/>
              <a:t>15.   The </a:t>
            </a:r>
            <a:r>
              <a:rPr lang="en-US" sz="1100" b="1" dirty="0"/>
              <a:t>student</a:t>
            </a:r>
            <a:r>
              <a:rPr lang="en-US" sz="1100" dirty="0"/>
              <a:t> pays the initial fee.  [Alternate Course D:  The Student Can’t Pay At This Time]</a:t>
            </a:r>
          </a:p>
          <a:p>
            <a:r>
              <a:rPr lang="en-US" sz="1100" dirty="0"/>
              <a:t>16.   The </a:t>
            </a:r>
            <a:r>
              <a:rPr lang="en-US" sz="1100" b="1" dirty="0"/>
              <a:t>system</a:t>
            </a:r>
            <a:r>
              <a:rPr lang="en-US" sz="1100" dirty="0"/>
              <a:t> prints a receipt.</a:t>
            </a:r>
          </a:p>
          <a:p>
            <a:r>
              <a:rPr lang="en-US" sz="1100" dirty="0"/>
              <a:t>17.   The registrar hands the </a:t>
            </a:r>
            <a:r>
              <a:rPr lang="en-US" sz="1100" b="1" dirty="0"/>
              <a:t>student</a:t>
            </a:r>
            <a:r>
              <a:rPr lang="en-US" sz="1100" dirty="0"/>
              <a:t> the receipt</a:t>
            </a:r>
            <a:r>
              <a:rPr lang="en-US" sz="1100" dirty="0" smtClean="0"/>
              <a:t>.</a:t>
            </a:r>
            <a:endParaRPr lang="en-US" sz="1100" dirty="0"/>
          </a:p>
        </p:txBody>
      </p:sp>
      <p:sp>
        <p:nvSpPr>
          <p:cNvPr id="8" name="Rectangle 7"/>
          <p:cNvSpPr/>
          <p:nvPr/>
        </p:nvSpPr>
        <p:spPr>
          <a:xfrm>
            <a:off x="3810000" y="2373868"/>
            <a:ext cx="3236784" cy="369332"/>
          </a:xfrm>
          <a:prstGeom prst="rect">
            <a:avLst/>
          </a:prstGeom>
          <a:solidFill>
            <a:schemeClr val="bg1">
              <a:lumMod val="85000"/>
            </a:schemeClr>
          </a:solidFill>
          <a:ln>
            <a:solidFill>
              <a:schemeClr val="tx1"/>
            </a:solidFill>
          </a:ln>
        </p:spPr>
        <p:txBody>
          <a:bodyPr wrap="none">
            <a:spAutoFit/>
          </a:bodyPr>
          <a:lstStyle/>
          <a:p>
            <a:r>
              <a:rPr lang="en-US" dirty="0" smtClean="0"/>
              <a:t>Use Case: Enroll </a:t>
            </a:r>
            <a:r>
              <a:rPr lang="en-US" dirty="0"/>
              <a:t>in University</a:t>
            </a:r>
          </a:p>
        </p:txBody>
      </p:sp>
    </p:spTree>
    <p:extLst>
      <p:ext uri="{BB962C8B-B14F-4D97-AF65-F5344CB8AC3E}">
        <p14:creationId xmlns:p14="http://schemas.microsoft.com/office/powerpoint/2010/main" val="1291482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Your focus will start by identifying all actors</a:t>
            </a:r>
          </a:p>
          <a:p>
            <a:pPr lvl="1"/>
            <a:r>
              <a:rPr lang="en-US" dirty="0" smtClean="0"/>
              <a:t>Then partition system functionality into use cases</a:t>
            </a:r>
          </a:p>
          <a:p>
            <a:r>
              <a:rPr lang="en-US" dirty="0" smtClean="0"/>
              <a:t>Pay attention to all concepts and nouns</a:t>
            </a:r>
          </a:p>
          <a:p>
            <a:pPr lvl="1"/>
            <a:r>
              <a:rPr lang="en-US" dirty="0" smtClean="0"/>
              <a:t>These form the basis for OO classes moving forward</a:t>
            </a:r>
          </a:p>
          <a:p>
            <a:r>
              <a:rPr lang="en-US" dirty="0"/>
              <a:t>Use cases helps to identify slices of system behavior</a:t>
            </a:r>
          </a:p>
          <a:p>
            <a:pPr lvl="1"/>
            <a:r>
              <a:rPr lang="en-US" dirty="0"/>
              <a:t>Consider system to be a “system of interacting objects”</a:t>
            </a:r>
          </a:p>
          <a:p>
            <a:pPr lvl="1"/>
            <a:r>
              <a:rPr lang="en-US" dirty="0"/>
              <a:t>Begin process of identifying objects that must exist</a:t>
            </a:r>
          </a:p>
          <a:p>
            <a:endParaRPr lang="en-US" dirty="0" smtClean="0"/>
          </a:p>
          <a:p>
            <a:endParaRPr lang="en-US" dirty="0"/>
          </a:p>
        </p:txBody>
      </p:sp>
      <p:sp>
        <p:nvSpPr>
          <p:cNvPr id="3" name="Date Placeholder 2"/>
          <p:cNvSpPr>
            <a:spLocks noGrp="1"/>
          </p:cNvSpPr>
          <p:nvPr>
            <p:ph type="dt" sz="half" idx="10"/>
          </p:nvPr>
        </p:nvSpPr>
        <p:spPr/>
        <p:txBody>
          <a:bodyPr/>
          <a:lstStyle/>
          <a:p>
            <a:r>
              <a:rPr lang="en-US" dirty="0" smtClean="0"/>
              <a:t>(c) 2014, George Heineman</a:t>
            </a:r>
            <a:endParaRPr lang="en-US" dirty="0"/>
          </a:p>
        </p:txBody>
      </p:sp>
      <p:sp>
        <p:nvSpPr>
          <p:cNvPr id="4" name="Footer Placeholder 3"/>
          <p:cNvSpPr>
            <a:spLocks noGrp="1"/>
          </p:cNvSpPr>
          <p:nvPr>
            <p:ph type="ftr" sz="quarter" idx="11"/>
          </p:nvPr>
        </p:nvSpPr>
        <p:spPr/>
        <p:txBody>
          <a:bodyPr/>
          <a:lstStyle/>
          <a:p>
            <a:r>
              <a:rPr lang="en-US" dirty="0" smtClean="0"/>
              <a:t>CS 509 : 2014/09/09</a:t>
            </a:r>
            <a:endParaRPr lang="en-US" dirty="0"/>
          </a:p>
        </p:txBody>
      </p:sp>
      <p:sp>
        <p:nvSpPr>
          <p:cNvPr id="5" name="Slide Number Placeholder 4"/>
          <p:cNvSpPr>
            <a:spLocks noGrp="1"/>
          </p:cNvSpPr>
          <p:nvPr>
            <p:ph type="sldNum" sz="quarter" idx="12"/>
          </p:nvPr>
        </p:nvSpPr>
        <p:spPr/>
        <p:txBody>
          <a:bodyPr/>
          <a:lstStyle/>
          <a:p>
            <a:fld id="{F9B3230D-7CC4-4102-922B-7FEEBCA8B435}" type="slidenum">
              <a:rPr lang="en-US" smtClean="0"/>
              <a:t>15</a:t>
            </a:fld>
            <a:endParaRPr lang="en-US"/>
          </a:p>
        </p:txBody>
      </p:sp>
      <p:sp>
        <p:nvSpPr>
          <p:cNvPr id="6" name="Title 5"/>
          <p:cNvSpPr>
            <a:spLocks noGrp="1"/>
          </p:cNvSpPr>
          <p:nvPr>
            <p:ph type="title"/>
          </p:nvPr>
        </p:nvSpPr>
        <p:spPr/>
        <p:txBody>
          <a:bodyPr/>
          <a:lstStyle/>
          <a:p>
            <a:r>
              <a:rPr lang="en-US" dirty="0" smtClean="0"/>
              <a:t>Use Cases To Objects</a:t>
            </a:r>
            <a:endParaRPr lang="en-US" dirty="0"/>
          </a:p>
        </p:txBody>
      </p:sp>
    </p:spTree>
    <p:extLst>
      <p:ext uri="{BB962C8B-B14F-4D97-AF65-F5344CB8AC3E}">
        <p14:creationId xmlns:p14="http://schemas.microsoft.com/office/powerpoint/2010/main" val="2548314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239000" y="6019800"/>
            <a:ext cx="723900" cy="6953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Macro vs. Micro</a:t>
            </a:r>
            <a:endParaRPr lang="en-US" dirty="0"/>
          </a:p>
        </p:txBody>
      </p:sp>
      <p:sp>
        <p:nvSpPr>
          <p:cNvPr id="3" name="Content Placeholder 2"/>
          <p:cNvSpPr>
            <a:spLocks noGrp="1"/>
          </p:cNvSpPr>
          <p:nvPr>
            <p:ph idx="1"/>
          </p:nvPr>
        </p:nvSpPr>
        <p:spPr/>
        <p:txBody>
          <a:bodyPr>
            <a:normAutofit/>
          </a:bodyPr>
          <a:lstStyle/>
          <a:p>
            <a:r>
              <a:rPr lang="en-US" dirty="0" smtClean="0"/>
              <a:t>During early stages of analysis, focus on the interactions actors have with system</a:t>
            </a:r>
          </a:p>
          <a:p>
            <a:pPr lvl="1"/>
            <a:r>
              <a:rPr lang="en-US" dirty="0" smtClean="0"/>
              <a:t>More business oriented &amp; general</a:t>
            </a:r>
          </a:p>
          <a:p>
            <a:pPr lvl="1"/>
            <a:r>
              <a:rPr lang="en-US" dirty="0" smtClean="0"/>
              <a:t>What input is needed?</a:t>
            </a:r>
          </a:p>
          <a:p>
            <a:pPr lvl="1"/>
            <a:r>
              <a:rPr lang="en-US" dirty="0" smtClean="0"/>
              <a:t>How will output be reviewed?</a:t>
            </a:r>
          </a:p>
          <a:p>
            <a:pPr lvl="1">
              <a:tabLst>
                <a:tab pos="5949950" algn="l"/>
              </a:tabLst>
            </a:pPr>
            <a:r>
              <a:rPr lang="en-US" dirty="0" smtClean="0"/>
              <a:t>Error situations?</a:t>
            </a:r>
          </a:p>
          <a:p>
            <a:r>
              <a:rPr lang="en-US" dirty="0" smtClean="0"/>
              <a:t>During later stages of analysis,</a:t>
            </a:r>
            <a:br>
              <a:rPr lang="en-US" dirty="0" smtClean="0"/>
            </a:br>
            <a:r>
              <a:rPr lang="en-US" dirty="0" smtClean="0"/>
              <a:t>focus on the inner interactions</a:t>
            </a:r>
          </a:p>
          <a:p>
            <a:pPr lvl="1"/>
            <a:r>
              <a:rPr lang="en-US" dirty="0" smtClean="0"/>
              <a:t>More specific and technical</a:t>
            </a:r>
          </a:p>
          <a:p>
            <a:pPr lvl="1"/>
            <a:r>
              <a:rPr lang="en-US" dirty="0" smtClean="0"/>
              <a:t>Hidden from direct actor contact</a:t>
            </a:r>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86D5F9E9-4119-4788-9363-2AF2E4D7EE4A}" type="slidenum">
              <a:rPr lang="en-US" smtClean="0"/>
              <a:pPr/>
              <a:t>16</a:t>
            </a:fld>
            <a:endParaRPr lang="en-US"/>
          </a:p>
        </p:txBody>
      </p:sp>
      <p:sp>
        <p:nvSpPr>
          <p:cNvPr id="8" name="Rectangle 7"/>
          <p:cNvSpPr/>
          <p:nvPr/>
        </p:nvSpPr>
        <p:spPr>
          <a:xfrm>
            <a:off x="6553200" y="3429000"/>
            <a:ext cx="2057400" cy="259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629400" y="4343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0866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077200" y="3810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705600" y="5486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077200" y="5486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endCxn id="10" idx="1"/>
          </p:cNvCxnSpPr>
          <p:nvPr/>
        </p:nvCxnSpPr>
        <p:spPr>
          <a:xfrm rot="16200000" flipH="1">
            <a:off x="6777037" y="3348037"/>
            <a:ext cx="398696" cy="33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9" idx="0"/>
          </p:cNvCxnSpPr>
          <p:nvPr/>
        </p:nvCxnSpPr>
        <p:spPr>
          <a:xfrm rot="16200000" flipH="1">
            <a:off x="6300787" y="3824287"/>
            <a:ext cx="1028700"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1" idx="0"/>
          </p:cNvCxnSpPr>
          <p:nvPr/>
        </p:nvCxnSpPr>
        <p:spPr>
          <a:xfrm rot="16200000" flipH="1">
            <a:off x="8007243" y="3549543"/>
            <a:ext cx="481600" cy="39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5" idx="4"/>
          </p:cNvCxnSpPr>
          <p:nvPr/>
        </p:nvCxnSpPr>
        <p:spPr>
          <a:xfrm rot="16200000" flipV="1">
            <a:off x="6800850" y="5962650"/>
            <a:ext cx="609600"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26" idx="3"/>
            <a:endCxn id="17" idx="4"/>
          </p:cNvCxnSpPr>
          <p:nvPr/>
        </p:nvCxnSpPr>
        <p:spPr>
          <a:xfrm flipV="1">
            <a:off x="7962900" y="5867400"/>
            <a:ext cx="304800" cy="500063"/>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7467600" y="4191000"/>
            <a:ext cx="381000" cy="38100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086600" y="4648200"/>
            <a:ext cx="381000" cy="38100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467600" y="5257800"/>
            <a:ext cx="381000" cy="38100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153400" y="4572000"/>
            <a:ext cx="381000" cy="38100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696200" y="4648200"/>
            <a:ext cx="381000" cy="38100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9" idx="5"/>
            <a:endCxn id="29" idx="2"/>
          </p:cNvCxnSpPr>
          <p:nvPr/>
        </p:nvCxnSpPr>
        <p:spPr>
          <a:xfrm rot="16200000" flipH="1">
            <a:off x="6935554" y="4687654"/>
            <a:ext cx="170096" cy="131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0" idx="4"/>
            <a:endCxn id="28" idx="1"/>
          </p:cNvCxnSpPr>
          <p:nvPr/>
        </p:nvCxnSpPr>
        <p:spPr>
          <a:xfrm rot="16200000" flipH="1">
            <a:off x="7296150" y="4019550"/>
            <a:ext cx="208196" cy="246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2" idx="1"/>
            <a:endCxn id="28" idx="4"/>
          </p:cNvCxnSpPr>
          <p:nvPr/>
        </p:nvCxnSpPr>
        <p:spPr>
          <a:xfrm rot="16200000" flipV="1">
            <a:off x="7639050" y="4591050"/>
            <a:ext cx="131996" cy="93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9" idx="5"/>
            <a:endCxn id="32" idx="2"/>
          </p:cNvCxnSpPr>
          <p:nvPr/>
        </p:nvCxnSpPr>
        <p:spPr>
          <a:xfrm rot="5400000" flipH="1" flipV="1">
            <a:off x="7486650" y="4763854"/>
            <a:ext cx="134704" cy="284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9" idx="0"/>
            <a:endCxn id="28" idx="3"/>
          </p:cNvCxnSpPr>
          <p:nvPr/>
        </p:nvCxnSpPr>
        <p:spPr>
          <a:xfrm rot="5400000" flipH="1" flipV="1">
            <a:off x="7334250" y="4459054"/>
            <a:ext cx="131996" cy="246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0" idx="1"/>
            <a:endCxn id="29" idx="4"/>
          </p:cNvCxnSpPr>
          <p:nvPr/>
        </p:nvCxnSpPr>
        <p:spPr>
          <a:xfrm rot="16200000" flipV="1">
            <a:off x="7258050" y="5048250"/>
            <a:ext cx="284396" cy="246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0" idx="6"/>
            <a:endCxn id="31" idx="3"/>
          </p:cNvCxnSpPr>
          <p:nvPr/>
        </p:nvCxnSpPr>
        <p:spPr>
          <a:xfrm flipV="1">
            <a:off x="7848600" y="4897204"/>
            <a:ext cx="360596" cy="551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1" idx="4"/>
            <a:endCxn id="31" idx="0"/>
          </p:cNvCxnSpPr>
          <p:nvPr/>
        </p:nvCxnSpPr>
        <p:spPr>
          <a:xfrm rot="16200000" flipH="1">
            <a:off x="8115300" y="4343400"/>
            <a:ext cx="381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5" idx="7"/>
            <a:endCxn id="29" idx="4"/>
          </p:cNvCxnSpPr>
          <p:nvPr/>
        </p:nvCxnSpPr>
        <p:spPr>
          <a:xfrm rot="5400000" flipH="1" flipV="1">
            <a:off x="6897454" y="5162550"/>
            <a:ext cx="512996" cy="246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7" idx="1"/>
            <a:endCxn id="32" idx="4"/>
          </p:cNvCxnSpPr>
          <p:nvPr/>
        </p:nvCxnSpPr>
        <p:spPr>
          <a:xfrm rot="16200000" flipV="1">
            <a:off x="7753350" y="5162550"/>
            <a:ext cx="512996" cy="246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0" idx="6"/>
            <a:endCxn id="11" idx="2"/>
          </p:cNvCxnSpPr>
          <p:nvPr/>
        </p:nvCxnSpPr>
        <p:spPr>
          <a:xfrm>
            <a:off x="7467600" y="3848100"/>
            <a:ext cx="609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0" idx="3"/>
            <a:endCxn id="9" idx="7"/>
          </p:cNvCxnSpPr>
          <p:nvPr/>
        </p:nvCxnSpPr>
        <p:spPr>
          <a:xfrm rot="5400000">
            <a:off x="6840304" y="4097104"/>
            <a:ext cx="416392" cy="187792"/>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362" y="2635750"/>
            <a:ext cx="971550"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3071" y="2643124"/>
            <a:ext cx="971550"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55758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smtClean="0"/>
              <a:t>Breakout</a:t>
            </a:r>
            <a:endParaRPr lang="en-US" dirty="0"/>
          </a:p>
        </p:txBody>
      </p:sp>
      <p:sp>
        <p:nvSpPr>
          <p:cNvPr id="3" name="Content Placeholder 2"/>
          <p:cNvSpPr>
            <a:spLocks noGrp="1"/>
          </p:cNvSpPr>
          <p:nvPr>
            <p:ph idx="1"/>
          </p:nvPr>
        </p:nvSpPr>
        <p:spPr/>
        <p:txBody>
          <a:bodyPr/>
          <a:lstStyle/>
          <a:p>
            <a:r>
              <a:rPr lang="en-US" dirty="0" smtClean="0"/>
              <a:t>Each lecture will reserve time for groups</a:t>
            </a:r>
          </a:p>
          <a:p>
            <a:pPr lvl="1"/>
            <a:r>
              <a:rPr lang="en-US" dirty="0" smtClean="0"/>
              <a:t>Aim initially for 7:10 – 8:00</a:t>
            </a:r>
          </a:p>
          <a:p>
            <a:pPr lvl="1"/>
            <a:r>
              <a:rPr lang="en-US" dirty="0" smtClean="0"/>
              <a:t>Over time, this will expand as needed</a:t>
            </a:r>
          </a:p>
          <a:p>
            <a:r>
              <a:rPr lang="en-US" dirty="0" smtClean="0"/>
              <a:t>Break up now</a:t>
            </a:r>
          </a:p>
          <a:p>
            <a:r>
              <a:rPr lang="en-US" dirty="0" smtClean="0"/>
              <a:t>Prepare to discuss </a:t>
            </a:r>
            <a:r>
              <a:rPr lang="en-US" dirty="0" err="1" smtClean="0"/>
              <a:t>CyberPoetrySlam</a:t>
            </a:r>
            <a:r>
              <a:rPr lang="en-US" dirty="0" smtClean="0"/>
              <a:t> user stories</a:t>
            </a:r>
          </a:p>
          <a:p>
            <a:pPr lvl="1"/>
            <a:r>
              <a:rPr lang="en-US" dirty="0" smtClean="0"/>
              <a:t>Brainstorming</a:t>
            </a:r>
          </a:p>
          <a:p>
            <a:pPr lvl="1"/>
            <a:r>
              <a:rPr lang="en-US" dirty="0" smtClean="0"/>
              <a:t>Identify areas that need more specific </a:t>
            </a:r>
            <a:r>
              <a:rPr lang="en-US" dirty="0" smtClean="0"/>
              <a:t>work</a:t>
            </a:r>
          </a:p>
          <a:p>
            <a:r>
              <a:rPr lang="en-US" dirty="0" smtClean="0"/>
              <a:t>Goal of break-out session</a:t>
            </a:r>
            <a:endParaRPr lang="en-US" dirty="0" smtClean="0"/>
          </a:p>
          <a:p>
            <a:pPr lvl="1"/>
            <a:r>
              <a:rPr lang="en-US" dirty="0" smtClean="0"/>
              <a:t>Finalize User Stories Tonight</a:t>
            </a:r>
          </a:p>
          <a:p>
            <a:pPr lvl="1"/>
            <a:r>
              <a:rPr lang="en-US" dirty="0" smtClean="0"/>
              <a:t>Each team will complete Task1 using this exact same set of User Stories</a:t>
            </a:r>
            <a:endParaRPr lang="en-US" dirty="0" smtClean="0"/>
          </a:p>
          <a:p>
            <a:pPr lvl="1"/>
            <a:endParaRPr lang="en-US" dirty="0"/>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86D5F9E9-4119-4788-9363-2AF2E4D7EE4A}" type="slidenum">
              <a:rPr lang="en-US" smtClean="0"/>
              <a:pPr/>
              <a:t>17</a:t>
            </a:fld>
            <a:endParaRPr lang="en-US"/>
          </a:p>
        </p:txBody>
      </p:sp>
    </p:spTree>
    <p:extLst>
      <p:ext uri="{BB962C8B-B14F-4D97-AF65-F5344CB8AC3E}">
        <p14:creationId xmlns:p14="http://schemas.microsoft.com/office/powerpoint/2010/main" val="25603844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CyberPoetrySlam</a:t>
            </a:r>
            <a:r>
              <a:rPr lang="en-US" dirty="0" smtClean="0"/>
              <a:t> System Brainstorming</a:t>
            </a:r>
            <a:endParaRPr lang="en-US" dirty="0"/>
          </a:p>
        </p:txBody>
      </p:sp>
      <p:sp>
        <p:nvSpPr>
          <p:cNvPr id="3" name="Content Placeholder 2"/>
          <p:cNvSpPr>
            <a:spLocks noGrp="1"/>
          </p:cNvSpPr>
          <p:nvPr>
            <p:ph idx="1"/>
          </p:nvPr>
        </p:nvSpPr>
        <p:spPr/>
        <p:txBody>
          <a:bodyPr>
            <a:normAutofit/>
          </a:bodyPr>
          <a:lstStyle/>
          <a:p>
            <a:r>
              <a:rPr lang="en-US" dirty="0" smtClean="0"/>
              <a:t>Facts and parameters</a:t>
            </a:r>
          </a:p>
          <a:p>
            <a:r>
              <a:rPr lang="en-US" dirty="0" smtClean="0">
                <a:sym typeface="Symbol"/>
              </a:rPr>
              <a:t>Vague features and such</a:t>
            </a:r>
            <a:endParaRPr lang="en-US" dirty="0">
              <a:sym typeface="Symbol"/>
            </a:endParaRPr>
          </a:p>
          <a:p>
            <a:r>
              <a:rPr lang="en-US" dirty="0">
                <a:sym typeface="Symbol"/>
              </a:rPr>
              <a:t>Use case template structure</a:t>
            </a:r>
          </a:p>
          <a:p>
            <a:r>
              <a:rPr lang="en-US" dirty="0">
                <a:sym typeface="Symbol"/>
              </a:rPr>
              <a:t>Mock-up GUI </a:t>
            </a:r>
            <a:r>
              <a:rPr lang="en-US" dirty="0" smtClean="0">
                <a:sym typeface="Symbol"/>
              </a:rPr>
              <a:t>ideas</a:t>
            </a:r>
            <a:endParaRPr lang="en-US" dirty="0"/>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F9B3230D-7CC4-4102-922B-7FEEBCA8B435}" type="slidenum">
              <a:rPr lang="en-US" smtClean="0"/>
              <a:t>18</a:t>
            </a:fld>
            <a:endParaRPr lang="en-US"/>
          </a:p>
        </p:txBody>
      </p:sp>
    </p:spTree>
    <p:extLst>
      <p:ext uri="{BB962C8B-B14F-4D97-AF65-F5344CB8AC3E}">
        <p14:creationId xmlns:p14="http://schemas.microsoft.com/office/powerpoint/2010/main" val="11673190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(&amp; Non-) Requirements</a:t>
            </a:r>
            <a:endParaRPr lang="en-US" dirty="0"/>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86D5F9E9-4119-4788-9363-2AF2E4D7EE4A}" type="slidenum">
              <a:rPr lang="en-US" smtClean="0"/>
              <a:pPr/>
              <a:t>19</a:t>
            </a:fld>
            <a:endParaRPr lang="en-US"/>
          </a:p>
        </p:txBody>
      </p:sp>
      <p:sp>
        <p:nvSpPr>
          <p:cNvPr id="3" name="Content Placeholder 2"/>
          <p:cNvSpPr>
            <a:spLocks noGrp="1"/>
          </p:cNvSpPr>
          <p:nvPr>
            <p:ph sz="quarter" idx="1"/>
          </p:nvPr>
        </p:nvSpPr>
        <p:spPr/>
        <p:txBody>
          <a:bodyPr>
            <a:normAutofit/>
          </a:bodyPr>
          <a:lstStyle/>
          <a:p>
            <a:r>
              <a:rPr lang="en-US" dirty="0" smtClean="0">
                <a:hlinkClick r:id="rId2"/>
              </a:rPr>
              <a:t>NASA Apollo Missions</a:t>
            </a:r>
            <a:endParaRPr lang="en-US" dirty="0" smtClean="0"/>
          </a:p>
          <a:p>
            <a:pPr lvl="1"/>
            <a:r>
              <a:rPr lang="en-US" dirty="0" smtClean="0"/>
              <a:t>Functional</a:t>
            </a:r>
          </a:p>
          <a:p>
            <a:pPr lvl="2"/>
            <a:r>
              <a:rPr lang="en-US" dirty="0" smtClean="0"/>
              <a:t>Land Astronauts on moon and bring back safely</a:t>
            </a:r>
          </a:p>
          <a:p>
            <a:pPr lvl="1"/>
            <a:r>
              <a:rPr lang="en-US" dirty="0" smtClean="0"/>
              <a:t>Non-functional</a:t>
            </a:r>
          </a:p>
          <a:p>
            <a:pPr lvl="2"/>
            <a:r>
              <a:rPr lang="en-US" dirty="0" smtClean="0"/>
              <a:t>Establish technology to meet other national interests in space</a:t>
            </a:r>
          </a:p>
          <a:p>
            <a:pPr lvl="2"/>
            <a:r>
              <a:rPr lang="en-US" dirty="0" smtClean="0"/>
              <a:t>Achieve preeminence in space for the United States</a:t>
            </a:r>
          </a:p>
          <a:p>
            <a:pPr lvl="2"/>
            <a:r>
              <a:rPr lang="en-US" dirty="0" smtClean="0"/>
              <a:t>Carry out a program of scientific exploration of the Moon</a:t>
            </a:r>
          </a:p>
          <a:p>
            <a:pPr lvl="2"/>
            <a:r>
              <a:rPr lang="en-US" dirty="0" smtClean="0"/>
              <a:t>Develop capability to work in the lunar environment</a:t>
            </a:r>
          </a:p>
          <a:p>
            <a:pPr lvl="1"/>
            <a:endParaRPr lang="en-US" dirty="0"/>
          </a:p>
        </p:txBody>
      </p:sp>
    </p:spTree>
    <p:extLst>
      <p:ext uri="{BB962C8B-B14F-4D97-AF65-F5344CB8AC3E}">
        <p14:creationId xmlns:p14="http://schemas.microsoft.com/office/powerpoint/2010/main" val="195988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Lecture Recap</a:t>
            </a:r>
            <a:endParaRPr lang="en-US" dirty="0"/>
          </a:p>
        </p:txBody>
      </p:sp>
      <p:sp>
        <p:nvSpPr>
          <p:cNvPr id="3" name="Content Placeholder 2"/>
          <p:cNvSpPr>
            <a:spLocks noGrp="1"/>
          </p:cNvSpPr>
          <p:nvPr>
            <p:ph idx="1"/>
          </p:nvPr>
        </p:nvSpPr>
        <p:spPr/>
        <p:txBody>
          <a:bodyPr/>
          <a:lstStyle/>
          <a:p>
            <a:r>
              <a:rPr lang="en-US" dirty="0"/>
              <a:t>Lecture Recap</a:t>
            </a:r>
          </a:p>
          <a:p>
            <a:pPr lvl="1"/>
            <a:r>
              <a:rPr lang="en-US" dirty="0"/>
              <a:t>Introduction to Software Engineering</a:t>
            </a:r>
          </a:p>
          <a:p>
            <a:pPr lvl="1"/>
            <a:r>
              <a:rPr lang="en-US" dirty="0"/>
              <a:t>Requirements </a:t>
            </a:r>
            <a:r>
              <a:rPr lang="en-US" dirty="0" smtClean="0"/>
              <a:t>Elicitation Introduction</a:t>
            </a:r>
            <a:endParaRPr lang="en-US" dirty="0"/>
          </a:p>
          <a:p>
            <a:pPr lvl="1"/>
            <a:r>
              <a:rPr lang="en-US" dirty="0"/>
              <a:t>User Stories and Use Cases</a:t>
            </a:r>
          </a:p>
          <a:p>
            <a:pPr lvl="1"/>
            <a:r>
              <a:rPr lang="en-US" dirty="0"/>
              <a:t>When2Meet example system</a:t>
            </a:r>
          </a:p>
          <a:p>
            <a:r>
              <a:rPr lang="en-US" dirty="0"/>
              <a:t>Meet with group members</a:t>
            </a:r>
          </a:p>
          <a:p>
            <a:pPr lvl="1"/>
            <a:r>
              <a:rPr lang="en-US" dirty="0"/>
              <a:t>Find convenient time(s) when you can meet. </a:t>
            </a:r>
          </a:p>
          <a:p>
            <a:pPr lvl="1"/>
            <a:r>
              <a:rPr lang="en-US" dirty="0"/>
              <a:t>Group Areas defined in my.wpi.edu </a:t>
            </a:r>
            <a:endParaRPr lang="en-US" dirty="0" smtClean="0"/>
          </a:p>
          <a:p>
            <a:pPr lvl="1"/>
            <a:r>
              <a:rPr lang="en-US" dirty="0" smtClean="0"/>
              <a:t>Video available </a:t>
            </a:r>
            <a:r>
              <a:rPr lang="en-US" b="1" dirty="0" smtClean="0"/>
              <a:t>Course Materials &gt; Class Capture</a:t>
            </a:r>
            <a:endParaRPr lang="en-US" b="1" dirty="0"/>
          </a:p>
        </p:txBody>
      </p:sp>
      <p:sp>
        <p:nvSpPr>
          <p:cNvPr id="4" name="Date Placeholder 3"/>
          <p:cNvSpPr>
            <a:spLocks noGrp="1"/>
          </p:cNvSpPr>
          <p:nvPr>
            <p:ph type="dt" sz="half" idx="10"/>
          </p:nvPr>
        </p:nvSpPr>
        <p:spPr/>
        <p:txBody>
          <a:bodyPr/>
          <a:lstStyle/>
          <a:p>
            <a:r>
              <a:rPr lang="en-US" smtClean="0"/>
              <a:t>(c) 2014, George Heineman</a:t>
            </a:r>
            <a:endParaRPr lang="en-US" dirty="0"/>
          </a:p>
        </p:txBody>
      </p:sp>
      <p:sp>
        <p:nvSpPr>
          <p:cNvPr id="5" name="Footer Placeholder 4"/>
          <p:cNvSpPr>
            <a:spLocks noGrp="1"/>
          </p:cNvSpPr>
          <p:nvPr>
            <p:ph type="ftr" sz="quarter" idx="11"/>
          </p:nvPr>
        </p:nvSpPr>
        <p:spPr/>
        <p:txBody>
          <a:bodyPr/>
          <a:lstStyle/>
          <a:p>
            <a:r>
              <a:rPr lang="en-US" smtClean="0"/>
              <a:t>CS 509 : 2014/09/09</a:t>
            </a:r>
            <a:endParaRPr lang="en-US" dirty="0"/>
          </a:p>
        </p:txBody>
      </p:sp>
      <p:sp>
        <p:nvSpPr>
          <p:cNvPr id="6" name="Slide Number Placeholder 5"/>
          <p:cNvSpPr>
            <a:spLocks noGrp="1"/>
          </p:cNvSpPr>
          <p:nvPr>
            <p:ph type="sldNum" sz="quarter" idx="12"/>
          </p:nvPr>
        </p:nvSpPr>
        <p:spPr/>
        <p:txBody>
          <a:bodyPr/>
          <a:lstStyle/>
          <a:p>
            <a:fld id="{F9B3230D-7CC4-4102-922B-7FEEBCA8B435}" type="slidenum">
              <a:rPr lang="en-US" smtClean="0"/>
              <a:t>2</a:t>
            </a:fld>
            <a:endParaRPr lang="en-US"/>
          </a:p>
        </p:txBody>
      </p:sp>
    </p:spTree>
    <p:extLst>
      <p:ext uri="{BB962C8B-B14F-4D97-AF65-F5344CB8AC3E}">
        <p14:creationId xmlns:p14="http://schemas.microsoft.com/office/powerpoint/2010/main" val="3415576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NASA Apollo Timeline</a:t>
            </a:r>
            <a:endParaRPr lang="en-US" dirty="0"/>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86D5F9E9-4119-4788-9363-2AF2E4D7EE4A}" type="slidenum">
              <a:rPr lang="en-US" smtClean="0"/>
              <a:pPr/>
              <a:t>20</a:t>
            </a:fld>
            <a:endParaRPr lang="en-US"/>
          </a:p>
        </p:txBody>
      </p:sp>
      <p:sp>
        <p:nvSpPr>
          <p:cNvPr id="3" name="Content Placeholder 2"/>
          <p:cNvSpPr>
            <a:spLocks noGrp="1"/>
          </p:cNvSpPr>
          <p:nvPr>
            <p:ph sz="quarter" idx="1"/>
          </p:nvPr>
        </p:nvSpPr>
        <p:spPr/>
        <p:txBody>
          <a:bodyPr>
            <a:normAutofit/>
          </a:bodyPr>
          <a:lstStyle/>
          <a:p>
            <a:r>
              <a:rPr lang="en-US" dirty="0" smtClean="0"/>
              <a:t>Apollo 1 [Jan 27 1967]</a:t>
            </a:r>
          </a:p>
          <a:p>
            <a:pPr lvl="1"/>
            <a:r>
              <a:rPr lang="en-US" dirty="0" smtClean="0"/>
              <a:t>Astronauts Virgil Grissom, Edward White and Roger Chaffee dies in pre-flight tests</a:t>
            </a:r>
          </a:p>
          <a:p>
            <a:r>
              <a:rPr lang="en-US" dirty="0" smtClean="0"/>
              <a:t>Apollo 4 [Nov 1967]</a:t>
            </a:r>
          </a:p>
          <a:p>
            <a:pPr lvl="1"/>
            <a:r>
              <a:rPr lang="en-US" dirty="0" smtClean="0"/>
              <a:t>Saturn V launch</a:t>
            </a:r>
          </a:p>
          <a:p>
            <a:r>
              <a:rPr lang="en-US" dirty="0" smtClean="0"/>
              <a:t>Apollo 6 [Apr 1968]</a:t>
            </a:r>
          </a:p>
          <a:p>
            <a:pPr lvl="1"/>
            <a:r>
              <a:rPr lang="en-US" dirty="0" smtClean="0"/>
              <a:t>The second launch of a Saturn V</a:t>
            </a:r>
          </a:p>
          <a:p>
            <a:pPr lvl="1"/>
            <a:r>
              <a:rPr lang="en-US" dirty="0" smtClean="0"/>
              <a:t>Two first-stage engines shut down prematurely, and the third-stage engine failed to reignite after reaching orbit</a:t>
            </a:r>
            <a:endParaRPr lang="en-US" dirty="0"/>
          </a:p>
        </p:txBody>
      </p:sp>
    </p:spTree>
    <p:extLst>
      <p:ext uri="{BB962C8B-B14F-4D97-AF65-F5344CB8AC3E}">
        <p14:creationId xmlns:p14="http://schemas.microsoft.com/office/powerpoint/2010/main" val="1407816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NASA Apollo Missions (cont.)</a:t>
            </a:r>
            <a:endParaRPr lang="en-US" dirty="0"/>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86D5F9E9-4119-4788-9363-2AF2E4D7EE4A}" type="slidenum">
              <a:rPr lang="en-US" smtClean="0"/>
              <a:pPr/>
              <a:t>21</a:t>
            </a:fld>
            <a:endParaRPr lang="en-US"/>
          </a:p>
        </p:txBody>
      </p:sp>
      <p:sp>
        <p:nvSpPr>
          <p:cNvPr id="3" name="Content Placeholder 2"/>
          <p:cNvSpPr>
            <a:spLocks noGrp="1"/>
          </p:cNvSpPr>
          <p:nvPr>
            <p:ph sz="quarter" idx="1"/>
          </p:nvPr>
        </p:nvSpPr>
        <p:spPr/>
        <p:txBody>
          <a:bodyPr>
            <a:normAutofit/>
          </a:bodyPr>
          <a:lstStyle/>
          <a:p>
            <a:r>
              <a:rPr lang="en-US" dirty="0" smtClean="0">
                <a:hlinkClick r:id="rId2"/>
              </a:rPr>
              <a:t>Apollo 7</a:t>
            </a:r>
            <a:r>
              <a:rPr lang="en-US" dirty="0" smtClean="0"/>
              <a:t> (Oct. 1968) [10.8 days]</a:t>
            </a:r>
          </a:p>
          <a:p>
            <a:pPr lvl="1"/>
            <a:r>
              <a:rPr lang="en-US" dirty="0" smtClean="0"/>
              <a:t>Demonstrate command and service module, or CSM, and crew performance</a:t>
            </a:r>
          </a:p>
          <a:p>
            <a:pPr lvl="1"/>
            <a:r>
              <a:rPr lang="en-US" dirty="0" smtClean="0"/>
              <a:t>Demonstrate crew, space vehicle and mission support facilities performance during a crewed CSM mission</a:t>
            </a:r>
          </a:p>
          <a:p>
            <a:pPr lvl="1"/>
            <a:r>
              <a:rPr lang="en-US" dirty="0" smtClean="0"/>
              <a:t>Demonstrate CSM rendezvous capability</a:t>
            </a:r>
            <a:br>
              <a:rPr lang="en-US" dirty="0" smtClean="0"/>
            </a:b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6991350" y="5181600"/>
            <a:ext cx="2152650" cy="1676400"/>
          </a:xfrm>
          <a:prstGeom prst="rect">
            <a:avLst/>
          </a:prstGeom>
          <a:noFill/>
          <a:ln w="9525">
            <a:noFill/>
            <a:miter lim="800000"/>
            <a:headEnd/>
            <a:tailEnd/>
          </a:ln>
        </p:spPr>
      </p:pic>
    </p:spTree>
    <p:extLst>
      <p:ext uri="{BB962C8B-B14F-4D97-AF65-F5344CB8AC3E}">
        <p14:creationId xmlns:p14="http://schemas.microsoft.com/office/powerpoint/2010/main" val="3684394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NASA Apollo Missions (cont.)</a:t>
            </a:r>
            <a:endParaRPr lang="en-US" dirty="0"/>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86D5F9E9-4119-4788-9363-2AF2E4D7EE4A}" type="slidenum">
              <a:rPr lang="en-US" smtClean="0"/>
              <a:pPr/>
              <a:t>22</a:t>
            </a:fld>
            <a:endParaRPr lang="en-US"/>
          </a:p>
        </p:txBody>
      </p:sp>
      <p:sp>
        <p:nvSpPr>
          <p:cNvPr id="3" name="Content Placeholder 2"/>
          <p:cNvSpPr>
            <a:spLocks noGrp="1"/>
          </p:cNvSpPr>
          <p:nvPr>
            <p:ph sz="quarter" idx="1"/>
          </p:nvPr>
        </p:nvSpPr>
        <p:spPr/>
        <p:txBody>
          <a:bodyPr>
            <a:normAutofit/>
          </a:bodyPr>
          <a:lstStyle/>
          <a:p>
            <a:r>
              <a:rPr lang="en-US" dirty="0" smtClean="0"/>
              <a:t>Apollo 8 (Dec. 1968) [6.1 days]</a:t>
            </a:r>
          </a:p>
          <a:p>
            <a:pPr lvl="1"/>
            <a:r>
              <a:rPr lang="en-US" dirty="0" smtClean="0"/>
              <a:t>Coordinated performance of the crew, the command and service module, or CSM, and the support facilities</a:t>
            </a:r>
          </a:p>
          <a:p>
            <a:pPr lvl="1"/>
            <a:r>
              <a:rPr lang="en-US" dirty="0" smtClean="0"/>
              <a:t>Demonstrate </a:t>
            </a:r>
            <a:r>
              <a:rPr lang="en-US" dirty="0" err="1" smtClean="0"/>
              <a:t>translunar</a:t>
            </a:r>
            <a:r>
              <a:rPr lang="en-US" dirty="0" smtClean="0"/>
              <a:t> injection; CSM navigation, communications and midcourse corrections; consumable assessment; and passive thermal control</a:t>
            </a:r>
          </a:p>
          <a:p>
            <a:pPr lvl="1"/>
            <a:r>
              <a:rPr lang="en-US" dirty="0" smtClean="0"/>
              <a:t>Refine the systems and procedures relating to future lunar operations</a:t>
            </a:r>
          </a:p>
          <a:p>
            <a:pPr lvl="1"/>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991350" y="5048250"/>
            <a:ext cx="2152650" cy="1809750"/>
          </a:xfrm>
          <a:prstGeom prst="rect">
            <a:avLst/>
          </a:prstGeom>
          <a:noFill/>
          <a:ln w="9525">
            <a:noFill/>
            <a:miter lim="800000"/>
            <a:headEnd/>
            <a:tailEnd/>
          </a:ln>
        </p:spPr>
      </p:pic>
    </p:spTree>
    <p:extLst>
      <p:ext uri="{BB962C8B-B14F-4D97-AF65-F5344CB8AC3E}">
        <p14:creationId xmlns:p14="http://schemas.microsoft.com/office/powerpoint/2010/main" val="39980055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NASA Apollo Missions (cont.)</a:t>
            </a:r>
            <a:endParaRPr lang="en-US" dirty="0"/>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86D5F9E9-4119-4788-9363-2AF2E4D7EE4A}" type="slidenum">
              <a:rPr lang="en-US" smtClean="0"/>
              <a:pPr/>
              <a:t>23</a:t>
            </a:fld>
            <a:endParaRPr lang="en-US"/>
          </a:p>
        </p:txBody>
      </p:sp>
      <p:sp>
        <p:nvSpPr>
          <p:cNvPr id="3" name="Content Placeholder 2"/>
          <p:cNvSpPr>
            <a:spLocks noGrp="1"/>
          </p:cNvSpPr>
          <p:nvPr>
            <p:ph sz="quarter" idx="1"/>
          </p:nvPr>
        </p:nvSpPr>
        <p:spPr/>
        <p:txBody>
          <a:bodyPr>
            <a:normAutofit/>
          </a:bodyPr>
          <a:lstStyle/>
          <a:p>
            <a:r>
              <a:rPr lang="en-US" dirty="0" smtClean="0">
                <a:hlinkClick r:id="rId2"/>
              </a:rPr>
              <a:t>Apollo 9</a:t>
            </a:r>
            <a:r>
              <a:rPr lang="en-US" dirty="0" smtClean="0"/>
              <a:t> (Mar. 1969) [10.1 days; 10 seconds more than planned]</a:t>
            </a:r>
          </a:p>
          <a:p>
            <a:pPr lvl="1"/>
            <a:r>
              <a:rPr lang="en-US" dirty="0" smtClean="0"/>
              <a:t>Earth-orbital engineering test of the first crewed lunar module, or LM</a:t>
            </a:r>
          </a:p>
          <a:p>
            <a:pPr lvl="1"/>
            <a:r>
              <a:rPr lang="en-US" dirty="0" smtClean="0"/>
              <a:t>Concurrent prime objectives included an overall checkout of launch vehicle and spacecraft systems, the crew, and procedures</a:t>
            </a:r>
          </a:p>
          <a:p>
            <a:pPr lvl="1"/>
            <a:r>
              <a:rPr lang="en-US" dirty="0" smtClean="0"/>
              <a:t>CSM and LM rendezvous and docking</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6991350" y="4724400"/>
            <a:ext cx="2152650" cy="2133600"/>
          </a:xfrm>
          <a:prstGeom prst="rect">
            <a:avLst/>
          </a:prstGeom>
          <a:noFill/>
          <a:ln w="9525">
            <a:noFill/>
            <a:miter lim="800000"/>
            <a:headEnd/>
            <a:tailEnd/>
          </a:ln>
        </p:spPr>
      </p:pic>
    </p:spTree>
    <p:extLst>
      <p:ext uri="{BB962C8B-B14F-4D97-AF65-F5344CB8AC3E}">
        <p14:creationId xmlns:p14="http://schemas.microsoft.com/office/powerpoint/2010/main" val="2626954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NASA Apollo Missions (cont.)</a:t>
            </a:r>
            <a:endParaRPr lang="en-US" dirty="0"/>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86D5F9E9-4119-4788-9363-2AF2E4D7EE4A}" type="slidenum">
              <a:rPr lang="en-US" smtClean="0"/>
              <a:pPr/>
              <a:t>24</a:t>
            </a:fld>
            <a:endParaRPr lang="en-US"/>
          </a:p>
        </p:txBody>
      </p:sp>
      <p:sp>
        <p:nvSpPr>
          <p:cNvPr id="3" name="Content Placeholder 2"/>
          <p:cNvSpPr>
            <a:spLocks noGrp="1"/>
          </p:cNvSpPr>
          <p:nvPr>
            <p:ph sz="quarter" idx="1"/>
          </p:nvPr>
        </p:nvSpPr>
        <p:spPr/>
        <p:txBody>
          <a:bodyPr>
            <a:normAutofit/>
          </a:bodyPr>
          <a:lstStyle/>
          <a:p>
            <a:r>
              <a:rPr lang="en-US" dirty="0" smtClean="0"/>
              <a:t>Apollo 10 (May 1969) [8 days]</a:t>
            </a:r>
          </a:p>
          <a:p>
            <a:pPr lvl="1"/>
            <a:r>
              <a:rPr lang="en-US" dirty="0" smtClean="0"/>
              <a:t>All aspects of an actual crewed lunar landing, except the landing</a:t>
            </a:r>
          </a:p>
          <a:p>
            <a:pPr lvl="1"/>
            <a:r>
              <a:rPr lang="en-US" dirty="0" smtClean="0"/>
              <a:t>Complete, crewed Apollo spacecraft to operate around the moon</a:t>
            </a:r>
          </a:p>
          <a:p>
            <a:pPr lvl="1"/>
            <a:r>
              <a:rPr lang="en-US" dirty="0" smtClean="0"/>
              <a:t>Objectives included a scheduled eight-hour lunar orbit of the separated lunar module</a:t>
            </a:r>
          </a:p>
          <a:p>
            <a:pPr lvl="1"/>
            <a:r>
              <a:rPr lang="en-US" dirty="0" smtClean="0"/>
              <a:t>Descent to about nine miles off the moon's surface before ascending for rendezvous</a:t>
            </a:r>
          </a:p>
          <a:p>
            <a:pPr lvl="1"/>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6991350" y="4743450"/>
            <a:ext cx="2152650" cy="2114550"/>
          </a:xfrm>
          <a:prstGeom prst="rect">
            <a:avLst/>
          </a:prstGeom>
          <a:noFill/>
          <a:ln w="9525">
            <a:noFill/>
            <a:miter lim="800000"/>
            <a:headEnd/>
            <a:tailEnd/>
          </a:ln>
        </p:spPr>
      </p:pic>
    </p:spTree>
    <p:extLst>
      <p:ext uri="{BB962C8B-B14F-4D97-AF65-F5344CB8AC3E}">
        <p14:creationId xmlns:p14="http://schemas.microsoft.com/office/powerpoint/2010/main" val="42392466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NASA Apollo Missions (cont.)</a:t>
            </a:r>
            <a:endParaRPr lang="en-US" dirty="0"/>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86D5F9E9-4119-4788-9363-2AF2E4D7EE4A}" type="slidenum">
              <a:rPr lang="en-US" smtClean="0"/>
              <a:pPr/>
              <a:t>25</a:t>
            </a:fld>
            <a:endParaRPr lang="en-US"/>
          </a:p>
        </p:txBody>
      </p:sp>
      <p:sp>
        <p:nvSpPr>
          <p:cNvPr id="3" name="Content Placeholder 2"/>
          <p:cNvSpPr>
            <a:spLocks noGrp="1"/>
          </p:cNvSpPr>
          <p:nvPr>
            <p:ph sz="quarter" idx="1"/>
          </p:nvPr>
        </p:nvSpPr>
        <p:spPr/>
        <p:txBody>
          <a:bodyPr/>
          <a:lstStyle/>
          <a:p>
            <a:r>
              <a:rPr lang="en-US" dirty="0" smtClean="0">
                <a:hlinkClick r:id="rId2"/>
              </a:rPr>
              <a:t>Apollo 11</a:t>
            </a:r>
            <a:r>
              <a:rPr lang="en-US" dirty="0" smtClean="0"/>
              <a:t> (July 1969) [8.5 days]</a:t>
            </a:r>
          </a:p>
          <a:p>
            <a:pPr lvl="1"/>
            <a:r>
              <a:rPr lang="en-US" dirty="0" smtClean="0"/>
              <a:t>The primary objective of Apollo 11 was to complete a national goal set by President John F. Kennedy on May 25, 1961: perform a crewed lunar landing and return to Earth</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6991350" y="4743450"/>
            <a:ext cx="2152650" cy="2114550"/>
          </a:xfrm>
          <a:prstGeom prst="rect">
            <a:avLst/>
          </a:prstGeom>
          <a:noFill/>
          <a:ln w="9525">
            <a:noFill/>
            <a:miter lim="800000"/>
            <a:headEnd/>
            <a:tailEnd/>
          </a:ln>
        </p:spPr>
      </p:pic>
    </p:spTree>
    <p:extLst>
      <p:ext uri="{BB962C8B-B14F-4D97-AF65-F5344CB8AC3E}">
        <p14:creationId xmlns:p14="http://schemas.microsoft.com/office/powerpoint/2010/main" val="1698831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Class Diagrams</a:t>
            </a:r>
            <a:endParaRPr lang="en-US" dirty="0"/>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86D5F9E9-4119-4788-9363-2AF2E4D7EE4A}" type="slidenum">
              <a:rPr lang="en-US" smtClean="0"/>
              <a:pPr/>
              <a:t>26</a:t>
            </a:fld>
            <a:endParaRPr lang="en-US"/>
          </a:p>
        </p:txBody>
      </p:sp>
      <p:sp>
        <p:nvSpPr>
          <p:cNvPr id="3" name="Content Placeholder 2"/>
          <p:cNvSpPr>
            <a:spLocks noGrp="1"/>
          </p:cNvSpPr>
          <p:nvPr>
            <p:ph sz="quarter" idx="1"/>
          </p:nvPr>
        </p:nvSpPr>
        <p:spPr/>
        <p:txBody>
          <a:bodyPr/>
          <a:lstStyle/>
          <a:p>
            <a:r>
              <a:rPr lang="en-US" dirty="0" smtClean="0"/>
              <a:t>Data Types </a:t>
            </a:r>
          </a:p>
          <a:p>
            <a:r>
              <a:rPr lang="en-US" dirty="0" smtClean="0"/>
              <a:t>Classes</a:t>
            </a:r>
          </a:p>
          <a:p>
            <a:r>
              <a:rPr lang="en-US" dirty="0" smtClean="0"/>
              <a:t>UML Notations</a:t>
            </a:r>
          </a:p>
          <a:p>
            <a:endParaRPr lang="en-US" dirty="0" smtClean="0"/>
          </a:p>
          <a:p>
            <a:r>
              <a:rPr lang="en-US" dirty="0" smtClean="0"/>
              <a:t>Industry-standard solutions for modeling structure</a:t>
            </a:r>
            <a:endParaRPr lang="en-US" dirty="0"/>
          </a:p>
        </p:txBody>
      </p:sp>
    </p:spTree>
    <p:extLst>
      <p:ext uri="{BB962C8B-B14F-4D97-AF65-F5344CB8AC3E}">
        <p14:creationId xmlns:p14="http://schemas.microsoft.com/office/powerpoint/2010/main" val="3059689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Abstract Data Type (ADT)</a:t>
            </a:r>
          </a:p>
        </p:txBody>
      </p:sp>
      <p:sp>
        <p:nvSpPr>
          <p:cNvPr id="6" name="Date Placeholder 3"/>
          <p:cNvSpPr>
            <a:spLocks noGrp="1"/>
          </p:cNvSpPr>
          <p:nvPr>
            <p:ph type="dt" sz="half" idx="10"/>
          </p:nvPr>
        </p:nvSpPr>
        <p:spPr/>
        <p:txBody>
          <a:bodyPr/>
          <a:lstStyle/>
          <a:p>
            <a:r>
              <a:rPr lang="en-US" dirty="0" smtClean="0"/>
              <a:t>(c) 2014, George Heineman</a:t>
            </a:r>
            <a:endParaRPr lang="en-US" dirty="0"/>
          </a:p>
        </p:txBody>
      </p:sp>
      <p:sp>
        <p:nvSpPr>
          <p:cNvPr id="7" name="Footer Placeholder 4"/>
          <p:cNvSpPr>
            <a:spLocks noGrp="1"/>
          </p:cNvSpPr>
          <p:nvPr>
            <p:ph type="ftr" sz="quarter" idx="11"/>
          </p:nvPr>
        </p:nvSpPr>
        <p:spPr/>
        <p:txBody>
          <a:bodyPr/>
          <a:lstStyle/>
          <a:p>
            <a:r>
              <a:rPr lang="en-US" dirty="0" smtClean="0"/>
              <a:t>CS 509 : 2014/09/09</a:t>
            </a:r>
            <a:endParaRPr lang="en-US" dirty="0"/>
          </a:p>
        </p:txBody>
      </p:sp>
      <p:sp>
        <p:nvSpPr>
          <p:cNvPr id="8" name="Slide Number Placeholder 5"/>
          <p:cNvSpPr>
            <a:spLocks noGrp="1"/>
          </p:cNvSpPr>
          <p:nvPr>
            <p:ph type="sldNum" sz="quarter" idx="12"/>
          </p:nvPr>
        </p:nvSpPr>
        <p:spPr/>
        <p:txBody>
          <a:bodyPr/>
          <a:lstStyle/>
          <a:p>
            <a:fld id="{90653EF3-9E8F-4380-A1EB-9B3535A3C880}" type="slidenum">
              <a:rPr lang="en-US"/>
              <a:pPr/>
              <a:t>27</a:t>
            </a:fld>
            <a:endParaRPr lang="en-US"/>
          </a:p>
        </p:txBody>
      </p:sp>
      <p:sp>
        <p:nvSpPr>
          <p:cNvPr id="9" name="Content Placeholder 8"/>
          <p:cNvSpPr>
            <a:spLocks noGrp="1"/>
          </p:cNvSpPr>
          <p:nvPr>
            <p:ph sz="quarter" idx="1"/>
          </p:nvPr>
        </p:nvSpPr>
        <p:spPr>
          <a:xfrm>
            <a:off x="457200" y="1600200"/>
            <a:ext cx="8229600" cy="4724399"/>
          </a:xfrm>
        </p:spPr>
        <p:txBody>
          <a:bodyPr>
            <a:normAutofit/>
          </a:bodyPr>
          <a:lstStyle/>
          <a:p>
            <a:r>
              <a:rPr lang="en-US" dirty="0" smtClean="0"/>
              <a:t>Core Computer Science abstraction</a:t>
            </a:r>
          </a:p>
          <a:p>
            <a:pPr lvl="1"/>
            <a:r>
              <a:rPr lang="en-US" dirty="0" smtClean="0"/>
              <a:t>Free programmer from knowing too many details</a:t>
            </a:r>
          </a:p>
          <a:p>
            <a:pPr lvl="1"/>
            <a:r>
              <a:rPr lang="en-US" dirty="0" smtClean="0"/>
              <a:t>Built-in extensibility</a:t>
            </a:r>
          </a:p>
          <a:p>
            <a:r>
              <a:rPr lang="en-US" dirty="0" smtClean="0"/>
              <a:t>Each PL treats concept differently</a:t>
            </a:r>
          </a:p>
          <a:p>
            <a:r>
              <a:rPr lang="en-US" dirty="0" smtClean="0"/>
              <a:t>Expose </a:t>
            </a:r>
            <a:r>
              <a:rPr lang="en-US" dirty="0"/>
              <a:t>concept </a:t>
            </a:r>
            <a:r>
              <a:rPr lang="en-US" dirty="0" smtClean="0"/>
              <a:t>but not</a:t>
            </a:r>
            <a:br>
              <a:rPr lang="en-US" dirty="0" smtClean="0"/>
            </a:br>
            <a:r>
              <a:rPr lang="en-US" dirty="0" smtClean="0"/>
              <a:t>implementation </a:t>
            </a:r>
            <a:r>
              <a:rPr lang="en-US" dirty="0"/>
              <a:t>decisions</a:t>
            </a:r>
          </a:p>
          <a:p>
            <a:pPr lvl="1"/>
            <a:r>
              <a:rPr lang="en-US" dirty="0"/>
              <a:t>Though some decisions must be </a:t>
            </a:r>
            <a:r>
              <a:rPr lang="en-US" dirty="0" smtClean="0"/>
              <a:t>visible</a:t>
            </a:r>
            <a:br>
              <a:rPr lang="en-US" dirty="0" smtClean="0"/>
            </a:br>
            <a:r>
              <a:rPr lang="en-US" dirty="0" smtClean="0"/>
              <a:t> </a:t>
            </a:r>
            <a:r>
              <a:rPr lang="en-US" dirty="0"/>
              <a:t>(such as name of operations)</a:t>
            </a:r>
          </a:p>
          <a:p>
            <a:endParaRPr lang="en-US" dirty="0" smtClean="0"/>
          </a:p>
        </p:txBody>
      </p:sp>
      <p:sp>
        <p:nvSpPr>
          <p:cNvPr id="46084" name="Rectangle 4"/>
          <p:cNvSpPr>
            <a:spLocks noChangeArrowheads="1"/>
          </p:cNvSpPr>
          <p:nvPr/>
        </p:nvSpPr>
        <p:spPr bwMode="auto">
          <a:xfrm>
            <a:off x="5980914" y="2971800"/>
            <a:ext cx="2895600" cy="954107"/>
          </a:xfrm>
          <a:prstGeom prst="rect">
            <a:avLst/>
          </a:prstGeom>
          <a:noFill/>
          <a:ln w="9525">
            <a:solidFill>
              <a:srgbClr val="79551B"/>
            </a:solidFill>
            <a:miter lim="800000"/>
            <a:headEnd/>
            <a:tailEnd/>
          </a:ln>
          <a:effectLst/>
        </p:spPr>
        <p:txBody>
          <a:bodyPr wrap="square">
            <a:spAutoFit/>
          </a:bodyPr>
          <a:lstStyle/>
          <a:p>
            <a:r>
              <a:rPr lang="en-US" sz="1400" b="1" dirty="0" err="1">
                <a:solidFill>
                  <a:srgbClr val="79551B"/>
                </a:solidFill>
                <a:latin typeface="Consolas" pitchFamily="49" charset="0"/>
                <a:cs typeface="Consolas" pitchFamily="49" charset="0"/>
              </a:rPr>
              <a:t>typedef</a:t>
            </a:r>
            <a:r>
              <a:rPr lang="en-US" sz="1400" b="1" dirty="0">
                <a:solidFill>
                  <a:srgbClr val="79551B"/>
                </a:solidFill>
                <a:latin typeface="Consolas" pitchFamily="49" charset="0"/>
                <a:cs typeface="Consolas" pitchFamily="49" charset="0"/>
              </a:rPr>
              <a:t> </a:t>
            </a:r>
            <a:r>
              <a:rPr lang="en-US" sz="1400" b="1" dirty="0" err="1">
                <a:solidFill>
                  <a:srgbClr val="79551B"/>
                </a:solidFill>
                <a:latin typeface="Consolas" pitchFamily="49" charset="0"/>
                <a:cs typeface="Consolas" pitchFamily="49" charset="0"/>
              </a:rPr>
              <a:t>struct</a:t>
            </a:r>
            <a:r>
              <a:rPr lang="en-US" sz="1400" b="1" dirty="0">
                <a:solidFill>
                  <a:srgbClr val="79551B"/>
                </a:solidFill>
                <a:latin typeface="Consolas" pitchFamily="49" charset="0"/>
                <a:cs typeface="Consolas" pitchFamily="49" charset="0"/>
              </a:rPr>
              <a:t> </a:t>
            </a:r>
            <a:r>
              <a:rPr lang="en-US" sz="1400" dirty="0" smtClean="0">
                <a:solidFill>
                  <a:srgbClr val="79551B"/>
                </a:solidFill>
                <a:latin typeface="Consolas" pitchFamily="49" charset="0"/>
                <a:cs typeface="Consolas" pitchFamily="49" charset="0"/>
              </a:rPr>
              <a:t>meeting {</a:t>
            </a:r>
            <a:endParaRPr lang="en-US" sz="1400" dirty="0">
              <a:solidFill>
                <a:srgbClr val="79551B"/>
              </a:solidFill>
              <a:latin typeface="Consolas" pitchFamily="49" charset="0"/>
              <a:cs typeface="Consolas" pitchFamily="49" charset="0"/>
            </a:endParaRPr>
          </a:p>
          <a:p>
            <a:r>
              <a:rPr lang="en-US" sz="1400" dirty="0">
                <a:solidFill>
                  <a:srgbClr val="79551B"/>
                </a:solidFill>
                <a:latin typeface="Consolas" pitchFamily="49" charset="0"/>
                <a:cs typeface="Consolas" pitchFamily="49" charset="0"/>
              </a:rPr>
              <a:t>  </a:t>
            </a:r>
            <a:r>
              <a:rPr lang="en-US" sz="1400" b="1" dirty="0" smtClean="0">
                <a:solidFill>
                  <a:srgbClr val="79551B"/>
                </a:solidFill>
                <a:latin typeface="Consolas" pitchFamily="49" charset="0"/>
                <a:cs typeface="Consolas" pitchFamily="49" charset="0"/>
              </a:rPr>
              <a:t>char</a:t>
            </a:r>
            <a:r>
              <a:rPr lang="en-US" sz="1400" dirty="0" smtClean="0">
                <a:solidFill>
                  <a:srgbClr val="79551B"/>
                </a:solidFill>
                <a:latin typeface="Consolas" pitchFamily="49" charset="0"/>
                <a:cs typeface="Consolas" pitchFamily="49" charset="0"/>
              </a:rPr>
              <a:t> name[64];</a:t>
            </a:r>
          </a:p>
          <a:p>
            <a:r>
              <a:rPr lang="en-US" sz="1400" dirty="0">
                <a:solidFill>
                  <a:srgbClr val="79551B"/>
                </a:solidFill>
                <a:latin typeface="Consolas" pitchFamily="49" charset="0"/>
                <a:cs typeface="Consolas" pitchFamily="49" charset="0"/>
              </a:rPr>
              <a:t> </a:t>
            </a:r>
            <a:r>
              <a:rPr lang="en-US" sz="1400" dirty="0" smtClean="0">
                <a:solidFill>
                  <a:srgbClr val="79551B"/>
                </a:solidFill>
                <a:latin typeface="Consolas" pitchFamily="49" charset="0"/>
                <a:cs typeface="Consolas" pitchFamily="49" charset="0"/>
              </a:rPr>
              <a:t> …</a:t>
            </a:r>
            <a:endParaRPr lang="en-US" sz="1400" dirty="0">
              <a:solidFill>
                <a:srgbClr val="79551B"/>
              </a:solidFill>
              <a:latin typeface="Consolas" pitchFamily="49" charset="0"/>
              <a:cs typeface="Consolas" pitchFamily="49" charset="0"/>
            </a:endParaRPr>
          </a:p>
          <a:p>
            <a:r>
              <a:rPr lang="en-US" sz="1400" dirty="0">
                <a:solidFill>
                  <a:srgbClr val="79551B"/>
                </a:solidFill>
                <a:latin typeface="Consolas" pitchFamily="49" charset="0"/>
                <a:cs typeface="Consolas" pitchFamily="49" charset="0"/>
              </a:rPr>
              <a:t>} </a:t>
            </a:r>
            <a:r>
              <a:rPr lang="en-US" sz="1400" dirty="0" smtClean="0">
                <a:solidFill>
                  <a:srgbClr val="79551B"/>
                </a:solidFill>
                <a:latin typeface="Consolas" pitchFamily="49" charset="0"/>
                <a:cs typeface="Consolas" pitchFamily="49" charset="0"/>
              </a:rPr>
              <a:t>MEETING;</a:t>
            </a:r>
            <a:endParaRPr lang="en-US" sz="1400" dirty="0">
              <a:solidFill>
                <a:srgbClr val="79551B"/>
              </a:solidFill>
              <a:latin typeface="Consolas" pitchFamily="49" charset="0"/>
              <a:cs typeface="Consolas" pitchFamily="49" charset="0"/>
            </a:endParaRPr>
          </a:p>
        </p:txBody>
      </p:sp>
      <p:sp>
        <p:nvSpPr>
          <p:cNvPr id="46085" name="Rectangle 5"/>
          <p:cNvSpPr>
            <a:spLocks noChangeArrowheads="1"/>
          </p:cNvSpPr>
          <p:nvPr/>
        </p:nvSpPr>
        <p:spPr bwMode="auto">
          <a:xfrm>
            <a:off x="5980914" y="4953000"/>
            <a:ext cx="2895600" cy="1384995"/>
          </a:xfrm>
          <a:prstGeom prst="rect">
            <a:avLst/>
          </a:prstGeom>
          <a:noFill/>
          <a:ln w="9525">
            <a:solidFill>
              <a:srgbClr val="79551B"/>
            </a:solidFill>
            <a:miter lim="800000"/>
            <a:headEnd/>
            <a:tailEnd/>
          </a:ln>
          <a:effectLst/>
        </p:spPr>
        <p:txBody>
          <a:bodyPr wrap="square">
            <a:spAutoFit/>
          </a:bodyPr>
          <a:lstStyle/>
          <a:p>
            <a:r>
              <a:rPr lang="en-US" sz="1400" b="1" dirty="0" smtClean="0">
                <a:solidFill>
                  <a:srgbClr val="7030A0"/>
                </a:solidFill>
                <a:latin typeface="Consolas" pitchFamily="49" charset="0"/>
                <a:cs typeface="Consolas" pitchFamily="49" charset="0"/>
              </a:rPr>
              <a:t>public class </a:t>
            </a:r>
            <a:r>
              <a:rPr lang="en-US" sz="1400" dirty="0" smtClean="0">
                <a:solidFill>
                  <a:srgbClr val="7030A0"/>
                </a:solidFill>
                <a:latin typeface="Consolas" pitchFamily="49" charset="0"/>
                <a:cs typeface="Consolas" pitchFamily="49" charset="0"/>
              </a:rPr>
              <a:t>Meeting {</a:t>
            </a:r>
            <a:endParaRPr lang="en-US" sz="1400" dirty="0" smtClean="0">
              <a:solidFill>
                <a:srgbClr val="7030A0"/>
              </a:solidFill>
              <a:latin typeface="Consolas" pitchFamily="49" charset="0"/>
              <a:cs typeface="Consolas" pitchFamily="49" charset="0"/>
            </a:endParaRPr>
          </a:p>
          <a:p>
            <a:endParaRPr lang="en-US" sz="1400" dirty="0" smtClean="0">
              <a:solidFill>
                <a:srgbClr val="7030A0"/>
              </a:solidFill>
              <a:latin typeface="Consolas" pitchFamily="49" charset="0"/>
              <a:cs typeface="Consolas" pitchFamily="49" charset="0"/>
            </a:endParaRPr>
          </a:p>
          <a:p>
            <a:r>
              <a:rPr lang="en-US" sz="1400" dirty="0" smtClean="0">
                <a:solidFill>
                  <a:srgbClr val="7030A0"/>
                </a:solidFill>
                <a:latin typeface="Consolas" pitchFamily="49" charset="0"/>
                <a:cs typeface="Consolas" pitchFamily="49" charset="0"/>
              </a:rPr>
              <a:t>  </a:t>
            </a:r>
            <a:r>
              <a:rPr lang="en-US" sz="1400" b="1" dirty="0" smtClean="0">
                <a:solidFill>
                  <a:srgbClr val="7030A0"/>
                </a:solidFill>
                <a:latin typeface="Consolas" pitchFamily="49" charset="0"/>
                <a:cs typeface="Consolas" pitchFamily="49" charset="0"/>
              </a:rPr>
              <a:t>private </a:t>
            </a:r>
            <a:r>
              <a:rPr lang="en-US" sz="1400" b="1" dirty="0" smtClean="0">
                <a:solidFill>
                  <a:srgbClr val="7030A0"/>
                </a:solidFill>
                <a:latin typeface="Consolas" pitchFamily="49" charset="0"/>
                <a:cs typeface="Consolas" pitchFamily="49" charset="0"/>
              </a:rPr>
              <a:t>char *name;</a:t>
            </a:r>
          </a:p>
          <a:p>
            <a:endParaRPr lang="en-US" sz="1400" b="1" dirty="0" smtClean="0">
              <a:solidFill>
                <a:srgbClr val="7030A0"/>
              </a:solidFill>
              <a:latin typeface="Consolas" pitchFamily="49" charset="0"/>
              <a:cs typeface="Consolas" pitchFamily="49" charset="0"/>
            </a:endParaRPr>
          </a:p>
          <a:p>
            <a:r>
              <a:rPr lang="en-US" sz="1400" b="1" dirty="0">
                <a:solidFill>
                  <a:srgbClr val="7030A0"/>
                </a:solidFill>
                <a:latin typeface="Consolas" pitchFamily="49" charset="0"/>
                <a:cs typeface="Consolas" pitchFamily="49" charset="0"/>
              </a:rPr>
              <a:t> </a:t>
            </a:r>
            <a:r>
              <a:rPr lang="en-US" sz="1400" b="1" dirty="0" smtClean="0">
                <a:solidFill>
                  <a:srgbClr val="7030A0"/>
                </a:solidFill>
                <a:latin typeface="Consolas" pitchFamily="49" charset="0"/>
                <a:cs typeface="Consolas" pitchFamily="49" charset="0"/>
              </a:rPr>
              <a:t> …</a:t>
            </a:r>
            <a:endParaRPr lang="en-US" sz="1400" dirty="0" smtClean="0">
              <a:solidFill>
                <a:srgbClr val="7030A0"/>
              </a:solidFill>
              <a:latin typeface="Consolas" pitchFamily="49" charset="0"/>
              <a:cs typeface="Consolas" pitchFamily="49" charset="0"/>
            </a:endParaRPr>
          </a:p>
          <a:p>
            <a:r>
              <a:rPr lang="en-US" sz="1400" dirty="0" smtClean="0">
                <a:solidFill>
                  <a:srgbClr val="7030A0"/>
                </a:solidFill>
                <a:latin typeface="Consolas" pitchFamily="49" charset="0"/>
                <a:cs typeface="Consolas" pitchFamily="49" charset="0"/>
              </a:rPr>
              <a:t>}</a:t>
            </a:r>
            <a:endParaRPr lang="en-US" sz="1400" dirty="0">
              <a:solidFill>
                <a:srgbClr val="7030A0"/>
              </a:solidFill>
              <a:latin typeface="Consolas" pitchFamily="49" charset="0"/>
              <a:cs typeface="Consolas" pitchFamily="49" charset="0"/>
            </a:endParaRPr>
          </a:p>
        </p:txBody>
      </p:sp>
    </p:spTree>
    <p:extLst>
      <p:ext uri="{BB962C8B-B14F-4D97-AF65-F5344CB8AC3E}">
        <p14:creationId xmlns:p14="http://schemas.microsoft.com/office/powerpoint/2010/main" val="32068534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Inheritance</a:t>
            </a:r>
            <a:endParaRPr lang="en-US" dirty="0"/>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86D5F9E9-4119-4788-9363-2AF2E4D7EE4A}" type="slidenum">
              <a:rPr lang="en-US" smtClean="0"/>
              <a:pPr/>
              <a:t>28</a:t>
            </a:fld>
            <a:endParaRPr lang="en-US" dirty="0"/>
          </a:p>
        </p:txBody>
      </p:sp>
      <p:sp>
        <p:nvSpPr>
          <p:cNvPr id="3" name="Content Placeholder 2"/>
          <p:cNvSpPr>
            <a:spLocks noGrp="1"/>
          </p:cNvSpPr>
          <p:nvPr>
            <p:ph sz="quarter" idx="1"/>
          </p:nvPr>
        </p:nvSpPr>
        <p:spPr/>
        <p:txBody>
          <a:bodyPr/>
          <a:lstStyle/>
          <a:p>
            <a:r>
              <a:rPr lang="en-US" dirty="0" smtClean="0"/>
              <a:t>The ability to extend existing types to define new types</a:t>
            </a:r>
          </a:p>
          <a:p>
            <a:pPr lvl="1"/>
            <a:r>
              <a:rPr lang="en-US" dirty="0" smtClean="0"/>
              <a:t>In C, similar types are distinct</a:t>
            </a:r>
          </a:p>
          <a:p>
            <a:pPr lvl="1"/>
            <a:r>
              <a:rPr lang="en-US" dirty="0" smtClean="0"/>
              <a:t>Code to process lists will be</a:t>
            </a:r>
            <a:br>
              <a:rPr lang="en-US" dirty="0" smtClean="0"/>
            </a:br>
            <a:r>
              <a:rPr lang="en-US" dirty="0" smtClean="0"/>
              <a:t>nearly identical, but you can’t </a:t>
            </a:r>
            <a:br>
              <a:rPr lang="en-US" dirty="0" smtClean="0"/>
            </a:br>
            <a:r>
              <a:rPr lang="en-US" dirty="0" smtClean="0"/>
              <a:t>share that </a:t>
            </a:r>
            <a:r>
              <a:rPr lang="en-US" dirty="0" smtClean="0"/>
              <a:t>code</a:t>
            </a:r>
          </a:p>
          <a:p>
            <a:r>
              <a:rPr lang="en-US" dirty="0" smtClean="0"/>
              <a:t>OO Modeling Improvement</a:t>
            </a:r>
          </a:p>
          <a:p>
            <a:pPr lvl="1"/>
            <a:r>
              <a:rPr lang="en-US" dirty="0" smtClean="0"/>
              <a:t>Separate what is fixed from what varies</a:t>
            </a:r>
            <a:endParaRPr lang="en-US" dirty="0" smtClean="0"/>
          </a:p>
          <a:p>
            <a:pPr lvl="1"/>
            <a:endParaRPr lang="en-US" dirty="0" smtClean="0"/>
          </a:p>
          <a:p>
            <a:pPr>
              <a:buNone/>
            </a:pPr>
            <a:endParaRPr lang="en-US" dirty="0"/>
          </a:p>
        </p:txBody>
      </p:sp>
      <p:sp>
        <p:nvSpPr>
          <p:cNvPr id="7" name="Rectangle 4"/>
          <p:cNvSpPr>
            <a:spLocks noChangeArrowheads="1"/>
          </p:cNvSpPr>
          <p:nvPr/>
        </p:nvSpPr>
        <p:spPr bwMode="auto">
          <a:xfrm>
            <a:off x="6096000" y="2395478"/>
            <a:ext cx="2971800" cy="2554545"/>
          </a:xfrm>
          <a:prstGeom prst="rect">
            <a:avLst/>
          </a:prstGeom>
          <a:noFill/>
          <a:ln w="9525">
            <a:solidFill>
              <a:srgbClr val="79551B"/>
            </a:solidFill>
            <a:miter lim="800000"/>
            <a:headEnd/>
            <a:tailEnd/>
          </a:ln>
          <a:effectLst/>
        </p:spPr>
        <p:txBody>
          <a:bodyPr wrap="square">
            <a:spAutoFit/>
          </a:bodyPr>
          <a:lstStyle/>
          <a:p>
            <a:r>
              <a:rPr lang="en-US" sz="1600" b="1" dirty="0" err="1">
                <a:solidFill>
                  <a:srgbClr val="79551B"/>
                </a:solidFill>
                <a:latin typeface="Consolas" pitchFamily="49" charset="0"/>
                <a:cs typeface="Consolas" pitchFamily="49" charset="0"/>
              </a:rPr>
              <a:t>typedef</a:t>
            </a:r>
            <a:r>
              <a:rPr lang="en-US" sz="1600" b="1" dirty="0">
                <a:solidFill>
                  <a:srgbClr val="79551B"/>
                </a:solidFill>
                <a:latin typeface="Consolas" pitchFamily="49" charset="0"/>
                <a:cs typeface="Consolas" pitchFamily="49" charset="0"/>
              </a:rPr>
              <a:t> </a:t>
            </a:r>
            <a:r>
              <a:rPr lang="en-US" sz="1600" b="1" dirty="0" err="1">
                <a:solidFill>
                  <a:srgbClr val="79551B"/>
                </a:solidFill>
                <a:latin typeface="Consolas" pitchFamily="49" charset="0"/>
                <a:cs typeface="Consolas" pitchFamily="49" charset="0"/>
              </a:rPr>
              <a:t>struct</a:t>
            </a:r>
            <a:r>
              <a:rPr lang="en-US" sz="1600" b="1" dirty="0">
                <a:solidFill>
                  <a:srgbClr val="79551B"/>
                </a:solidFill>
                <a:latin typeface="Consolas" pitchFamily="49" charset="0"/>
                <a:cs typeface="Consolas" pitchFamily="49" charset="0"/>
              </a:rPr>
              <a:t> </a:t>
            </a:r>
            <a:r>
              <a:rPr lang="en-US" sz="1600" dirty="0" smtClean="0">
                <a:solidFill>
                  <a:srgbClr val="79551B"/>
                </a:solidFill>
                <a:latin typeface="Consolas" pitchFamily="49" charset="0"/>
                <a:cs typeface="Consolas" pitchFamily="49" charset="0"/>
              </a:rPr>
              <a:t>list {</a:t>
            </a:r>
            <a:endParaRPr lang="en-US" sz="1600" dirty="0">
              <a:solidFill>
                <a:srgbClr val="79551B"/>
              </a:solidFill>
              <a:latin typeface="Consolas" pitchFamily="49" charset="0"/>
              <a:cs typeface="Consolas" pitchFamily="49" charset="0"/>
            </a:endParaRPr>
          </a:p>
          <a:p>
            <a:r>
              <a:rPr lang="en-US" sz="1600" dirty="0">
                <a:solidFill>
                  <a:srgbClr val="79551B"/>
                </a:solidFill>
                <a:latin typeface="Consolas" pitchFamily="49" charset="0"/>
                <a:cs typeface="Consolas" pitchFamily="49" charset="0"/>
              </a:rPr>
              <a:t>    </a:t>
            </a:r>
            <a:r>
              <a:rPr lang="en-US" sz="1600" b="1" dirty="0" err="1" smtClean="0">
                <a:solidFill>
                  <a:srgbClr val="79551B"/>
                </a:solidFill>
                <a:latin typeface="Consolas" pitchFamily="49" charset="0"/>
                <a:cs typeface="Consolas" pitchFamily="49" charset="0"/>
              </a:rPr>
              <a:t>int</a:t>
            </a:r>
            <a:r>
              <a:rPr lang="en-US" sz="1600" dirty="0" smtClean="0">
                <a:solidFill>
                  <a:srgbClr val="79551B"/>
                </a:solidFill>
                <a:latin typeface="Consolas" pitchFamily="49" charset="0"/>
                <a:cs typeface="Consolas" pitchFamily="49" charset="0"/>
              </a:rPr>
              <a:t>          </a:t>
            </a:r>
            <a:r>
              <a:rPr lang="en-US" sz="1600" dirty="0" smtClean="0">
                <a:solidFill>
                  <a:srgbClr val="79551B"/>
                </a:solidFill>
                <a:latin typeface="Consolas" pitchFamily="49" charset="0"/>
                <a:cs typeface="Consolas" pitchFamily="49" charset="0"/>
              </a:rPr>
              <a:t>value</a:t>
            </a:r>
            <a:r>
              <a:rPr lang="en-US" sz="1600" dirty="0" smtClean="0">
                <a:solidFill>
                  <a:srgbClr val="79551B"/>
                </a:solidFill>
                <a:latin typeface="Consolas" pitchFamily="49" charset="0"/>
                <a:cs typeface="Consolas" pitchFamily="49" charset="0"/>
              </a:rPr>
              <a:t>;</a:t>
            </a:r>
            <a:br>
              <a:rPr lang="en-US" sz="1600" dirty="0" smtClean="0">
                <a:solidFill>
                  <a:srgbClr val="79551B"/>
                </a:solidFill>
                <a:latin typeface="Consolas" pitchFamily="49" charset="0"/>
                <a:cs typeface="Consolas" pitchFamily="49" charset="0"/>
              </a:rPr>
            </a:br>
            <a:r>
              <a:rPr lang="en-US" sz="1600" dirty="0" smtClean="0">
                <a:solidFill>
                  <a:srgbClr val="79551B"/>
                </a:solidFill>
                <a:latin typeface="Consolas" pitchFamily="49" charset="0"/>
                <a:cs typeface="Consolas" pitchFamily="49" charset="0"/>
              </a:rPr>
              <a:t>    </a:t>
            </a:r>
            <a:r>
              <a:rPr lang="en-US" sz="1600" b="1" dirty="0" err="1" smtClean="0">
                <a:solidFill>
                  <a:srgbClr val="79551B"/>
                </a:solidFill>
                <a:latin typeface="Consolas" pitchFamily="49" charset="0"/>
                <a:cs typeface="Consolas" pitchFamily="49" charset="0"/>
              </a:rPr>
              <a:t>struct</a:t>
            </a:r>
            <a:r>
              <a:rPr lang="en-US" sz="1600" b="1" dirty="0" smtClean="0">
                <a:solidFill>
                  <a:srgbClr val="79551B"/>
                </a:solidFill>
                <a:latin typeface="Consolas" pitchFamily="49" charset="0"/>
                <a:cs typeface="Consolas" pitchFamily="49" charset="0"/>
              </a:rPr>
              <a:t> list  </a:t>
            </a:r>
            <a:r>
              <a:rPr lang="en-US" sz="1600" dirty="0" smtClean="0">
                <a:solidFill>
                  <a:srgbClr val="79551B"/>
                </a:solidFill>
                <a:latin typeface="Consolas" pitchFamily="49" charset="0"/>
                <a:cs typeface="Consolas" pitchFamily="49" charset="0"/>
              </a:rPr>
              <a:t>*next;</a:t>
            </a:r>
            <a:endParaRPr lang="en-US" sz="1600" dirty="0">
              <a:solidFill>
                <a:srgbClr val="79551B"/>
              </a:solidFill>
              <a:latin typeface="Consolas" pitchFamily="49" charset="0"/>
              <a:cs typeface="Consolas" pitchFamily="49" charset="0"/>
            </a:endParaRPr>
          </a:p>
          <a:p>
            <a:r>
              <a:rPr lang="en-US" sz="1600" dirty="0">
                <a:solidFill>
                  <a:srgbClr val="79551B"/>
                </a:solidFill>
                <a:latin typeface="Consolas" pitchFamily="49" charset="0"/>
                <a:cs typeface="Consolas" pitchFamily="49" charset="0"/>
              </a:rPr>
              <a:t>} </a:t>
            </a:r>
            <a:r>
              <a:rPr lang="en-US" sz="1600" dirty="0" smtClean="0">
                <a:solidFill>
                  <a:srgbClr val="79551B"/>
                </a:solidFill>
                <a:latin typeface="Consolas" pitchFamily="49" charset="0"/>
                <a:cs typeface="Consolas" pitchFamily="49" charset="0"/>
              </a:rPr>
              <a:t>LIST_INT;</a:t>
            </a:r>
          </a:p>
          <a:p>
            <a:endParaRPr lang="en-US" sz="1600" dirty="0" smtClean="0">
              <a:solidFill>
                <a:srgbClr val="79551B"/>
              </a:solidFill>
              <a:latin typeface="Consolas" pitchFamily="49" charset="0"/>
              <a:cs typeface="Consolas" pitchFamily="49" charset="0"/>
            </a:endParaRPr>
          </a:p>
          <a:p>
            <a:r>
              <a:rPr lang="en-US" sz="1600" b="1" dirty="0" err="1" smtClean="0">
                <a:solidFill>
                  <a:srgbClr val="79551B"/>
                </a:solidFill>
                <a:latin typeface="Consolas" pitchFamily="49" charset="0"/>
                <a:cs typeface="Consolas" pitchFamily="49" charset="0"/>
              </a:rPr>
              <a:t>typedef</a:t>
            </a:r>
            <a:r>
              <a:rPr lang="en-US" sz="1600" b="1" dirty="0" smtClean="0">
                <a:solidFill>
                  <a:srgbClr val="79551B"/>
                </a:solidFill>
                <a:latin typeface="Consolas" pitchFamily="49" charset="0"/>
                <a:cs typeface="Consolas" pitchFamily="49" charset="0"/>
              </a:rPr>
              <a:t> </a:t>
            </a:r>
            <a:r>
              <a:rPr lang="en-US" sz="1600" b="1" dirty="0" err="1" smtClean="0">
                <a:solidFill>
                  <a:srgbClr val="79551B"/>
                </a:solidFill>
                <a:latin typeface="Consolas" pitchFamily="49" charset="0"/>
                <a:cs typeface="Consolas" pitchFamily="49" charset="0"/>
              </a:rPr>
              <a:t>struct</a:t>
            </a:r>
            <a:r>
              <a:rPr lang="en-US" sz="1600" b="1" dirty="0" smtClean="0">
                <a:solidFill>
                  <a:srgbClr val="79551B"/>
                </a:solidFill>
                <a:latin typeface="Consolas" pitchFamily="49" charset="0"/>
                <a:cs typeface="Consolas" pitchFamily="49" charset="0"/>
              </a:rPr>
              <a:t> </a:t>
            </a:r>
            <a:r>
              <a:rPr lang="en-US" sz="1600" dirty="0" err="1" smtClean="0">
                <a:solidFill>
                  <a:srgbClr val="79551B"/>
                </a:solidFill>
                <a:latin typeface="Consolas" pitchFamily="49" charset="0"/>
                <a:cs typeface="Consolas" pitchFamily="49" charset="0"/>
              </a:rPr>
              <a:t>dbl_list</a:t>
            </a:r>
            <a:r>
              <a:rPr lang="en-US" sz="1600" dirty="0" smtClean="0">
                <a:solidFill>
                  <a:srgbClr val="79551B"/>
                </a:solidFill>
                <a:latin typeface="Consolas" pitchFamily="49" charset="0"/>
                <a:cs typeface="Consolas" pitchFamily="49" charset="0"/>
              </a:rPr>
              <a:t> {</a:t>
            </a:r>
          </a:p>
          <a:p>
            <a:r>
              <a:rPr lang="en-US" sz="1600" dirty="0" smtClean="0">
                <a:solidFill>
                  <a:srgbClr val="79551B"/>
                </a:solidFill>
                <a:latin typeface="Consolas" pitchFamily="49" charset="0"/>
                <a:cs typeface="Consolas" pitchFamily="49" charset="0"/>
              </a:rPr>
              <a:t>    </a:t>
            </a:r>
            <a:r>
              <a:rPr lang="en-US" sz="1600" b="1" dirty="0" err="1" smtClean="0">
                <a:solidFill>
                  <a:srgbClr val="79551B"/>
                </a:solidFill>
                <a:latin typeface="Consolas" pitchFamily="49" charset="0"/>
                <a:cs typeface="Consolas" pitchFamily="49" charset="0"/>
              </a:rPr>
              <a:t>int</a:t>
            </a:r>
            <a:r>
              <a:rPr lang="en-US" sz="1600" b="1" dirty="0" smtClean="0">
                <a:solidFill>
                  <a:srgbClr val="79551B"/>
                </a:solidFill>
                <a:latin typeface="Consolas" pitchFamily="49" charset="0"/>
                <a:cs typeface="Consolas" pitchFamily="49" charset="0"/>
              </a:rPr>
              <a:t>      </a:t>
            </a:r>
            <a:r>
              <a:rPr lang="en-US" sz="1600" dirty="0" smtClean="0">
                <a:solidFill>
                  <a:srgbClr val="79551B"/>
                </a:solidFill>
                <a:latin typeface="Consolas" pitchFamily="49" charset="0"/>
                <a:cs typeface="Consolas" pitchFamily="49" charset="0"/>
              </a:rPr>
              <a:t>    value</a:t>
            </a:r>
            <a:r>
              <a:rPr lang="en-US" sz="1600" dirty="0" smtClean="0">
                <a:solidFill>
                  <a:srgbClr val="79551B"/>
                </a:solidFill>
                <a:latin typeface="Consolas" pitchFamily="49" charset="0"/>
                <a:cs typeface="Consolas" pitchFamily="49" charset="0"/>
              </a:rPr>
              <a:t>;</a:t>
            </a:r>
            <a:br>
              <a:rPr lang="en-US" sz="1600" dirty="0" smtClean="0">
                <a:solidFill>
                  <a:srgbClr val="79551B"/>
                </a:solidFill>
                <a:latin typeface="Consolas" pitchFamily="49" charset="0"/>
                <a:cs typeface="Consolas" pitchFamily="49" charset="0"/>
              </a:rPr>
            </a:br>
            <a:r>
              <a:rPr lang="en-US" sz="1600" dirty="0" smtClean="0">
                <a:solidFill>
                  <a:srgbClr val="79551B"/>
                </a:solidFill>
                <a:latin typeface="Consolas" pitchFamily="49" charset="0"/>
                <a:cs typeface="Consolas" pitchFamily="49" charset="0"/>
              </a:rPr>
              <a:t>    </a:t>
            </a:r>
            <a:r>
              <a:rPr lang="en-US" sz="1600" b="1" dirty="0" err="1" smtClean="0">
                <a:solidFill>
                  <a:srgbClr val="79551B"/>
                </a:solidFill>
                <a:latin typeface="Consolas" pitchFamily="49" charset="0"/>
                <a:cs typeface="Consolas" pitchFamily="49" charset="0"/>
              </a:rPr>
              <a:t>struct</a:t>
            </a:r>
            <a:r>
              <a:rPr lang="en-US" sz="1600" b="1" dirty="0" smtClean="0">
                <a:solidFill>
                  <a:srgbClr val="79551B"/>
                </a:solidFill>
                <a:latin typeface="Consolas" pitchFamily="49" charset="0"/>
                <a:cs typeface="Consolas" pitchFamily="49" charset="0"/>
              </a:rPr>
              <a:t> list  </a:t>
            </a:r>
            <a:r>
              <a:rPr lang="en-US" sz="1600" dirty="0" smtClean="0">
                <a:solidFill>
                  <a:srgbClr val="79551B"/>
                </a:solidFill>
                <a:latin typeface="Consolas" pitchFamily="49" charset="0"/>
                <a:cs typeface="Consolas" pitchFamily="49" charset="0"/>
              </a:rPr>
              <a:t>*</a:t>
            </a:r>
            <a:r>
              <a:rPr lang="en-US" sz="1600" dirty="0" smtClean="0">
                <a:solidFill>
                  <a:srgbClr val="79551B"/>
                </a:solidFill>
                <a:latin typeface="Consolas" pitchFamily="49" charset="0"/>
                <a:cs typeface="Consolas" pitchFamily="49" charset="0"/>
              </a:rPr>
              <a:t>next;</a:t>
            </a:r>
          </a:p>
          <a:p>
            <a:r>
              <a:rPr lang="en-US" sz="1600" dirty="0" smtClean="0">
                <a:solidFill>
                  <a:srgbClr val="79551B"/>
                </a:solidFill>
                <a:latin typeface="Consolas" pitchFamily="49" charset="0"/>
                <a:cs typeface="Consolas" pitchFamily="49" charset="0"/>
              </a:rPr>
              <a:t>    </a:t>
            </a:r>
            <a:r>
              <a:rPr lang="en-US" sz="1600" b="1" dirty="0" err="1" smtClean="0">
                <a:solidFill>
                  <a:srgbClr val="79551B"/>
                </a:solidFill>
                <a:latin typeface="Consolas" pitchFamily="49" charset="0"/>
                <a:cs typeface="Consolas" pitchFamily="49" charset="0"/>
              </a:rPr>
              <a:t>struct</a:t>
            </a:r>
            <a:r>
              <a:rPr lang="en-US" sz="1600" b="1" dirty="0" smtClean="0">
                <a:solidFill>
                  <a:srgbClr val="79551B"/>
                </a:solidFill>
                <a:latin typeface="Consolas" pitchFamily="49" charset="0"/>
                <a:cs typeface="Consolas" pitchFamily="49" charset="0"/>
              </a:rPr>
              <a:t> list  </a:t>
            </a:r>
            <a:r>
              <a:rPr lang="en-US" sz="1600" dirty="0" smtClean="0">
                <a:solidFill>
                  <a:srgbClr val="79551B"/>
                </a:solidFill>
                <a:latin typeface="Consolas" pitchFamily="49" charset="0"/>
                <a:cs typeface="Consolas" pitchFamily="49" charset="0"/>
              </a:rPr>
              <a:t>*</a:t>
            </a:r>
            <a:r>
              <a:rPr lang="en-US" sz="1600" dirty="0" err="1" smtClean="0">
                <a:solidFill>
                  <a:srgbClr val="79551B"/>
                </a:solidFill>
                <a:latin typeface="Consolas" pitchFamily="49" charset="0"/>
                <a:cs typeface="Consolas" pitchFamily="49" charset="0"/>
              </a:rPr>
              <a:t>prev</a:t>
            </a:r>
            <a:r>
              <a:rPr lang="en-US" sz="1600" dirty="0" smtClean="0">
                <a:solidFill>
                  <a:srgbClr val="79551B"/>
                </a:solidFill>
                <a:latin typeface="Consolas" pitchFamily="49" charset="0"/>
                <a:cs typeface="Consolas" pitchFamily="49" charset="0"/>
              </a:rPr>
              <a:t>;</a:t>
            </a:r>
          </a:p>
          <a:p>
            <a:r>
              <a:rPr lang="en-US" sz="1600" dirty="0" smtClean="0">
                <a:solidFill>
                  <a:srgbClr val="79551B"/>
                </a:solidFill>
                <a:latin typeface="Consolas" pitchFamily="49" charset="0"/>
                <a:cs typeface="Consolas" pitchFamily="49" charset="0"/>
              </a:rPr>
              <a:t>} DBL_LIST_INT;</a:t>
            </a:r>
          </a:p>
        </p:txBody>
      </p:sp>
      <p:sp>
        <p:nvSpPr>
          <p:cNvPr id="8" name="Rectangle 4"/>
          <p:cNvSpPr>
            <a:spLocks noChangeArrowheads="1"/>
          </p:cNvSpPr>
          <p:nvPr/>
        </p:nvSpPr>
        <p:spPr bwMode="auto">
          <a:xfrm>
            <a:off x="3721100" y="5054025"/>
            <a:ext cx="5334000" cy="584775"/>
          </a:xfrm>
          <a:prstGeom prst="rect">
            <a:avLst/>
          </a:prstGeom>
          <a:noFill/>
          <a:ln w="9525">
            <a:solidFill>
              <a:srgbClr val="79551B"/>
            </a:solidFill>
            <a:miter lim="800000"/>
            <a:headEnd/>
            <a:tailEnd/>
          </a:ln>
          <a:effectLst/>
        </p:spPr>
        <p:txBody>
          <a:bodyPr wrap="square">
            <a:spAutoFit/>
          </a:bodyPr>
          <a:lstStyle/>
          <a:p>
            <a:pPr algn="r"/>
            <a:r>
              <a:rPr lang="en-US" sz="1600" b="1" dirty="0" err="1" smtClean="0">
                <a:solidFill>
                  <a:srgbClr val="79551B"/>
                </a:solidFill>
                <a:latin typeface="Consolas" pitchFamily="49" charset="0"/>
                <a:cs typeface="Consolas" pitchFamily="49" charset="0"/>
              </a:rPr>
              <a:t>int</a:t>
            </a:r>
            <a:r>
              <a:rPr lang="en-US" sz="1600" b="1" dirty="0" smtClean="0">
                <a:solidFill>
                  <a:srgbClr val="79551B"/>
                </a:solidFill>
                <a:latin typeface="Consolas" pitchFamily="49" charset="0"/>
                <a:cs typeface="Consolas" pitchFamily="49" charset="0"/>
              </a:rPr>
              <a:t> </a:t>
            </a:r>
            <a:r>
              <a:rPr lang="en-US" sz="1600" dirty="0" smtClean="0">
                <a:solidFill>
                  <a:srgbClr val="79551B"/>
                </a:solidFill>
                <a:latin typeface="Consolas" pitchFamily="49" charset="0"/>
                <a:cs typeface="Consolas" pitchFamily="49" charset="0"/>
              </a:rPr>
              <a:t>contains (LIST_INT *list, </a:t>
            </a:r>
            <a:r>
              <a:rPr lang="en-US" sz="1600" b="1" dirty="0" err="1" smtClean="0">
                <a:solidFill>
                  <a:srgbClr val="79551B"/>
                </a:solidFill>
                <a:latin typeface="Consolas" pitchFamily="49" charset="0"/>
                <a:cs typeface="Consolas" pitchFamily="49" charset="0"/>
              </a:rPr>
              <a:t>int</a:t>
            </a:r>
            <a:r>
              <a:rPr lang="en-US" sz="1600" dirty="0" smtClean="0">
                <a:solidFill>
                  <a:srgbClr val="79551B"/>
                </a:solidFill>
                <a:latin typeface="Consolas" pitchFamily="49" charset="0"/>
                <a:cs typeface="Consolas" pitchFamily="49" charset="0"/>
              </a:rPr>
              <a:t> v) { … }</a:t>
            </a:r>
          </a:p>
          <a:p>
            <a:pPr algn="r"/>
            <a:r>
              <a:rPr lang="en-US" sz="1600" b="1" dirty="0" err="1" smtClean="0">
                <a:solidFill>
                  <a:srgbClr val="79551B"/>
                </a:solidFill>
                <a:latin typeface="Consolas" pitchFamily="49" charset="0"/>
                <a:cs typeface="Consolas" pitchFamily="49" charset="0"/>
              </a:rPr>
              <a:t>int</a:t>
            </a:r>
            <a:r>
              <a:rPr lang="en-US" sz="1600" b="1" dirty="0" smtClean="0">
                <a:solidFill>
                  <a:srgbClr val="79551B"/>
                </a:solidFill>
                <a:latin typeface="Consolas" pitchFamily="49" charset="0"/>
                <a:cs typeface="Consolas" pitchFamily="49" charset="0"/>
              </a:rPr>
              <a:t> </a:t>
            </a:r>
            <a:r>
              <a:rPr lang="en-US" sz="1600" dirty="0" smtClean="0">
                <a:solidFill>
                  <a:srgbClr val="79551B"/>
                </a:solidFill>
                <a:latin typeface="Consolas" pitchFamily="49" charset="0"/>
                <a:cs typeface="Consolas" pitchFamily="49" charset="0"/>
              </a:rPr>
              <a:t>contains (DBL_LIST_INT *list, </a:t>
            </a:r>
            <a:r>
              <a:rPr lang="en-US" sz="1600" b="1" dirty="0" err="1" smtClean="0">
                <a:solidFill>
                  <a:srgbClr val="79551B"/>
                </a:solidFill>
                <a:latin typeface="Consolas" pitchFamily="49" charset="0"/>
                <a:cs typeface="Consolas" pitchFamily="49" charset="0"/>
              </a:rPr>
              <a:t>int</a:t>
            </a:r>
            <a:r>
              <a:rPr lang="en-US" sz="1600" dirty="0" smtClean="0">
                <a:solidFill>
                  <a:srgbClr val="79551B"/>
                </a:solidFill>
                <a:latin typeface="Consolas" pitchFamily="49" charset="0"/>
                <a:cs typeface="Consolas" pitchFamily="49" charset="0"/>
              </a:rPr>
              <a:t> v) { … }</a:t>
            </a:r>
          </a:p>
        </p:txBody>
      </p:sp>
      <p:sp>
        <p:nvSpPr>
          <p:cNvPr id="9" name="Rectangle 4"/>
          <p:cNvSpPr>
            <a:spLocks noChangeArrowheads="1"/>
          </p:cNvSpPr>
          <p:nvPr/>
        </p:nvSpPr>
        <p:spPr bwMode="auto">
          <a:xfrm>
            <a:off x="152400" y="6314540"/>
            <a:ext cx="5715000" cy="338554"/>
          </a:xfrm>
          <a:prstGeom prst="rect">
            <a:avLst/>
          </a:prstGeom>
          <a:noFill/>
          <a:ln w="9525">
            <a:solidFill>
              <a:srgbClr val="79551B"/>
            </a:solidFill>
            <a:miter lim="800000"/>
            <a:headEnd/>
            <a:tailEnd/>
          </a:ln>
          <a:effectLst/>
        </p:spPr>
        <p:txBody>
          <a:bodyPr wrap="square">
            <a:spAutoFit/>
          </a:bodyPr>
          <a:lstStyle/>
          <a:p>
            <a:r>
              <a:rPr lang="en-US" sz="1600" b="1" dirty="0" smtClean="0">
                <a:solidFill>
                  <a:srgbClr val="7030A0"/>
                </a:solidFill>
                <a:latin typeface="Consolas" pitchFamily="49" charset="0"/>
                <a:cs typeface="Consolas" pitchFamily="49" charset="0"/>
              </a:rPr>
              <a:t>public class </a:t>
            </a:r>
            <a:r>
              <a:rPr lang="en-US" sz="1600" b="1" dirty="0" err="1" smtClean="0">
                <a:solidFill>
                  <a:srgbClr val="7030A0"/>
                </a:solidFill>
                <a:latin typeface="Consolas" pitchFamily="49" charset="0"/>
                <a:cs typeface="Consolas" pitchFamily="49" charset="0"/>
              </a:rPr>
              <a:t>ArrayList</a:t>
            </a:r>
            <a:r>
              <a:rPr lang="en-US" sz="1600" b="1" dirty="0" smtClean="0">
                <a:solidFill>
                  <a:srgbClr val="7030A0"/>
                </a:solidFill>
                <a:latin typeface="Consolas" pitchFamily="49" charset="0"/>
                <a:cs typeface="Consolas" pitchFamily="49" charset="0"/>
              </a:rPr>
              <a:t>&lt;E&gt; extends </a:t>
            </a:r>
            <a:r>
              <a:rPr lang="en-US" sz="1600" b="1" dirty="0" err="1" smtClean="0">
                <a:solidFill>
                  <a:srgbClr val="7030A0"/>
                </a:solidFill>
                <a:latin typeface="Consolas" pitchFamily="49" charset="0"/>
                <a:cs typeface="Consolas" pitchFamily="49" charset="0"/>
              </a:rPr>
              <a:t>AbstractList</a:t>
            </a:r>
            <a:r>
              <a:rPr lang="en-US" sz="1600" b="1" dirty="0" smtClean="0">
                <a:solidFill>
                  <a:srgbClr val="7030A0"/>
                </a:solidFill>
                <a:latin typeface="Consolas" pitchFamily="49" charset="0"/>
                <a:cs typeface="Consolas" pitchFamily="49" charset="0"/>
              </a:rPr>
              <a:t>&lt;E&gt;</a:t>
            </a:r>
            <a:endParaRPr lang="en-US" sz="1600" dirty="0" smtClean="0">
              <a:solidFill>
                <a:srgbClr val="7030A0"/>
              </a:solidFill>
              <a:latin typeface="Consolas" pitchFamily="49" charset="0"/>
              <a:cs typeface="Consolas" pitchFamily="49" charset="0"/>
            </a:endParaRPr>
          </a:p>
        </p:txBody>
      </p:sp>
    </p:spTree>
    <p:extLst>
      <p:ext uri="{BB962C8B-B14F-4D97-AF65-F5344CB8AC3E}">
        <p14:creationId xmlns:p14="http://schemas.microsoft.com/office/powerpoint/2010/main" val="19927796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Terms and Definitions</a:t>
            </a:r>
          </a:p>
        </p:txBody>
      </p:sp>
      <p:sp>
        <p:nvSpPr>
          <p:cNvPr id="6" name="Date Placeholder 3"/>
          <p:cNvSpPr>
            <a:spLocks noGrp="1"/>
          </p:cNvSpPr>
          <p:nvPr>
            <p:ph type="dt" sz="half" idx="10"/>
          </p:nvPr>
        </p:nvSpPr>
        <p:spPr/>
        <p:txBody>
          <a:bodyPr/>
          <a:lstStyle/>
          <a:p>
            <a:r>
              <a:rPr lang="en-US" dirty="0" smtClean="0"/>
              <a:t>(c) 2014, George Heineman</a:t>
            </a:r>
            <a:endParaRPr lang="en-US" dirty="0"/>
          </a:p>
        </p:txBody>
      </p:sp>
      <p:sp>
        <p:nvSpPr>
          <p:cNvPr id="7" name="Footer Placeholder 4"/>
          <p:cNvSpPr>
            <a:spLocks noGrp="1"/>
          </p:cNvSpPr>
          <p:nvPr>
            <p:ph type="ftr" sz="quarter" idx="11"/>
          </p:nvPr>
        </p:nvSpPr>
        <p:spPr/>
        <p:txBody>
          <a:bodyPr/>
          <a:lstStyle/>
          <a:p>
            <a:r>
              <a:rPr lang="en-US" dirty="0" smtClean="0"/>
              <a:t>CS 509 : 2014/09/09</a:t>
            </a:r>
            <a:endParaRPr lang="en-US" dirty="0"/>
          </a:p>
        </p:txBody>
      </p:sp>
      <p:sp>
        <p:nvSpPr>
          <p:cNvPr id="8" name="Slide Number Placeholder 5"/>
          <p:cNvSpPr>
            <a:spLocks noGrp="1"/>
          </p:cNvSpPr>
          <p:nvPr>
            <p:ph type="sldNum" sz="quarter" idx="12"/>
          </p:nvPr>
        </p:nvSpPr>
        <p:spPr/>
        <p:txBody>
          <a:bodyPr/>
          <a:lstStyle/>
          <a:p>
            <a:fld id="{3DC11274-CBBB-4890-A521-579F84C8C8D5}" type="slidenum">
              <a:rPr lang="en-US"/>
              <a:pPr/>
              <a:t>29</a:t>
            </a:fld>
            <a:endParaRPr lang="en-US"/>
          </a:p>
        </p:txBody>
      </p:sp>
      <p:sp>
        <p:nvSpPr>
          <p:cNvPr id="41987" name="Rectangle 3"/>
          <p:cNvSpPr>
            <a:spLocks noGrp="1" noChangeArrowheads="1"/>
          </p:cNvSpPr>
          <p:nvPr>
            <p:ph sz="quarter" idx="1"/>
          </p:nvPr>
        </p:nvSpPr>
        <p:spPr/>
        <p:txBody>
          <a:bodyPr/>
          <a:lstStyle/>
          <a:p>
            <a:r>
              <a:rPr lang="en-US" dirty="0"/>
              <a:t>Class </a:t>
            </a:r>
            <a:r>
              <a:rPr lang="en-US" dirty="0" smtClean="0"/>
              <a:t>definition</a:t>
            </a:r>
            <a:endParaRPr lang="en-US" dirty="0"/>
          </a:p>
          <a:p>
            <a:pPr lvl="1"/>
            <a:r>
              <a:rPr lang="en-US" dirty="0"/>
              <a:t>A generalized description of a collection of similar </a:t>
            </a:r>
            <a:r>
              <a:rPr lang="en-US" dirty="0" smtClean="0"/>
              <a:t>objects</a:t>
            </a:r>
          </a:p>
          <a:p>
            <a:pPr lvl="1"/>
            <a:r>
              <a:rPr lang="en-US" dirty="0" smtClean="0"/>
              <a:t>New classes can be defined by extending existing ones</a:t>
            </a:r>
            <a:endParaRPr lang="en-US" dirty="0"/>
          </a:p>
          <a:p>
            <a:r>
              <a:rPr lang="en-US" dirty="0"/>
              <a:t>Object </a:t>
            </a:r>
            <a:r>
              <a:rPr lang="en-US" dirty="0" smtClean="0"/>
              <a:t>definition</a:t>
            </a:r>
          </a:p>
          <a:p>
            <a:pPr lvl="1"/>
            <a:r>
              <a:rPr lang="en-US" dirty="0" smtClean="0"/>
              <a:t>An </a:t>
            </a:r>
            <a:r>
              <a:rPr lang="en-US" dirty="0"/>
              <a:t>instance of a class</a:t>
            </a:r>
          </a:p>
          <a:p>
            <a:endParaRPr lang="en-US" dirty="0"/>
          </a:p>
          <a:p>
            <a:endParaRPr lang="en-US" dirty="0"/>
          </a:p>
        </p:txBody>
      </p:sp>
      <p:sp>
        <p:nvSpPr>
          <p:cNvPr id="41988" name="Text Box 4"/>
          <p:cNvSpPr txBox="1">
            <a:spLocks noChangeArrowheads="1"/>
          </p:cNvSpPr>
          <p:nvPr/>
        </p:nvSpPr>
        <p:spPr bwMode="auto">
          <a:xfrm>
            <a:off x="1828800" y="5165725"/>
            <a:ext cx="2371725" cy="1006475"/>
          </a:xfrm>
          <a:prstGeom prst="rect">
            <a:avLst/>
          </a:prstGeom>
          <a:noFill/>
          <a:ln w="9525">
            <a:noFill/>
            <a:miter lim="800000"/>
            <a:headEnd/>
            <a:tailEnd/>
          </a:ln>
          <a:effectLst/>
        </p:spPr>
        <p:txBody>
          <a:bodyPr wrap="none">
            <a:spAutoFit/>
          </a:bodyPr>
          <a:lstStyle/>
          <a:p>
            <a:pPr>
              <a:spcBef>
                <a:spcPct val="20000"/>
              </a:spcBef>
            </a:pPr>
            <a:r>
              <a:rPr lang="en-US" sz="2000" i="1" dirty="0">
                <a:latin typeface="Times New Roman" pitchFamily="18" charset="0"/>
              </a:rPr>
              <a:t>In real life, the object</a:t>
            </a:r>
            <a:br>
              <a:rPr lang="en-US" sz="2000" i="1" dirty="0">
                <a:latin typeface="Times New Roman" pitchFamily="18" charset="0"/>
              </a:rPr>
            </a:br>
            <a:r>
              <a:rPr lang="en-US" sz="2000" i="1" dirty="0">
                <a:latin typeface="Times New Roman" pitchFamily="18" charset="0"/>
              </a:rPr>
              <a:t>comes first, then the </a:t>
            </a:r>
            <a:br>
              <a:rPr lang="en-US" sz="2000" i="1" dirty="0">
                <a:latin typeface="Times New Roman" pitchFamily="18" charset="0"/>
              </a:rPr>
            </a:br>
            <a:r>
              <a:rPr lang="en-US" sz="2000" i="1" dirty="0">
                <a:latin typeface="Times New Roman" pitchFamily="18" charset="0"/>
              </a:rPr>
              <a:t>class.</a:t>
            </a:r>
          </a:p>
        </p:txBody>
      </p:sp>
      <p:sp>
        <p:nvSpPr>
          <p:cNvPr id="41989" name="Text Box 5"/>
          <p:cNvSpPr txBox="1">
            <a:spLocks noChangeArrowheads="1"/>
          </p:cNvSpPr>
          <p:nvPr/>
        </p:nvSpPr>
        <p:spPr bwMode="auto">
          <a:xfrm>
            <a:off x="5410200" y="5165725"/>
            <a:ext cx="2795588" cy="1006475"/>
          </a:xfrm>
          <a:prstGeom prst="rect">
            <a:avLst/>
          </a:prstGeom>
          <a:noFill/>
          <a:ln w="9525">
            <a:noFill/>
            <a:miter lim="800000"/>
            <a:headEnd/>
            <a:tailEnd/>
          </a:ln>
          <a:effectLst/>
        </p:spPr>
        <p:txBody>
          <a:bodyPr wrap="none">
            <a:spAutoFit/>
          </a:bodyPr>
          <a:lstStyle/>
          <a:p>
            <a:pPr>
              <a:spcBef>
                <a:spcPct val="20000"/>
              </a:spcBef>
            </a:pPr>
            <a:r>
              <a:rPr lang="en-US" sz="2000" i="1">
                <a:latin typeface="Times New Roman" pitchFamily="18" charset="0"/>
              </a:rPr>
              <a:t>In Software Engineering,</a:t>
            </a:r>
            <a:br>
              <a:rPr lang="en-US" sz="2000" i="1">
                <a:latin typeface="Times New Roman" pitchFamily="18" charset="0"/>
              </a:rPr>
            </a:br>
            <a:r>
              <a:rPr lang="en-US" sz="2000" i="1">
                <a:latin typeface="Times New Roman" pitchFamily="18" charset="0"/>
              </a:rPr>
              <a:t>the class comes first, then</a:t>
            </a:r>
            <a:br>
              <a:rPr lang="en-US" sz="2000" i="1">
                <a:latin typeface="Times New Roman" pitchFamily="18" charset="0"/>
              </a:rPr>
            </a:br>
            <a:r>
              <a:rPr lang="en-US" sz="2000" i="1">
                <a:latin typeface="Times New Roman" pitchFamily="18" charset="0"/>
              </a:rPr>
              <a:t>the object is instantiated.</a:t>
            </a:r>
          </a:p>
        </p:txBody>
      </p:sp>
    </p:spTree>
    <p:extLst>
      <p:ext uri="{BB962C8B-B14F-4D97-AF65-F5344CB8AC3E}">
        <p14:creationId xmlns:p14="http://schemas.microsoft.com/office/powerpoint/2010/main" val="3164555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pPr>
              <a:tabLst>
                <a:tab pos="4168775" algn="l"/>
                <a:tab pos="5141913" algn="l"/>
              </a:tabLst>
            </a:pPr>
            <a:r>
              <a:rPr lang="en-US" dirty="0" smtClean="0"/>
              <a:t>Lecture 2</a:t>
            </a:r>
          </a:p>
          <a:p>
            <a:pPr lvl="1">
              <a:tabLst>
                <a:tab pos="4168775" algn="l"/>
                <a:tab pos="5141913" algn="l"/>
              </a:tabLst>
            </a:pPr>
            <a:r>
              <a:rPr lang="en-US" dirty="0" smtClean="0"/>
              <a:t>Use Case Lecture 		</a:t>
            </a:r>
            <a:r>
              <a:rPr lang="en-US" sz="1800" dirty="0" smtClean="0">
                <a:solidFill>
                  <a:schemeClr val="bg1">
                    <a:lumMod val="65000"/>
                  </a:schemeClr>
                </a:solidFill>
              </a:rPr>
              <a:t>(User Stories </a:t>
            </a:r>
            <a:r>
              <a:rPr lang="en-US" sz="1800" dirty="0" smtClean="0">
                <a:solidFill>
                  <a:schemeClr val="bg1">
                    <a:lumMod val="65000"/>
                  </a:schemeClr>
                </a:solidFill>
                <a:sym typeface="Wingdings" panose="05000000000000000000" pitchFamily="2" charset="2"/>
              </a:rPr>
              <a:t> Use Cases)</a:t>
            </a:r>
            <a:endParaRPr lang="en-US" dirty="0" smtClean="0">
              <a:solidFill>
                <a:schemeClr val="bg1">
                  <a:lumMod val="65000"/>
                </a:schemeClr>
              </a:solidFill>
            </a:endParaRPr>
          </a:p>
          <a:p>
            <a:pPr lvl="1">
              <a:tabLst>
                <a:tab pos="4168775" algn="l"/>
                <a:tab pos="5141913" algn="l"/>
              </a:tabLst>
            </a:pPr>
            <a:r>
              <a:rPr lang="en-US" dirty="0" smtClean="0"/>
              <a:t>Group Break-out to discuss User Stories 	</a:t>
            </a:r>
            <a:r>
              <a:rPr lang="en-US" sz="1800" dirty="0" smtClean="0">
                <a:solidFill>
                  <a:schemeClr val="bg1">
                    <a:lumMod val="65000"/>
                  </a:schemeClr>
                </a:solidFill>
              </a:rPr>
              <a:t>(Finalize Tonight)</a:t>
            </a:r>
          </a:p>
          <a:p>
            <a:pPr>
              <a:tabLst>
                <a:tab pos="4168775" algn="l"/>
                <a:tab pos="5141913" algn="l"/>
              </a:tabLst>
            </a:pPr>
            <a:r>
              <a:rPr lang="en-US" dirty="0" smtClean="0"/>
              <a:t>Task 1 Elements</a:t>
            </a:r>
          </a:p>
          <a:p>
            <a:pPr lvl="1">
              <a:tabLst>
                <a:tab pos="4168775" algn="l"/>
                <a:tab pos="5141913" algn="l"/>
              </a:tabLst>
            </a:pPr>
            <a:r>
              <a:rPr lang="en-US" dirty="0" smtClean="0"/>
              <a:t>Functional Requirements 	[3.2]	</a:t>
            </a:r>
            <a:r>
              <a:rPr lang="en-US" sz="1800" dirty="0" smtClean="0">
                <a:solidFill>
                  <a:schemeClr val="bg1">
                    <a:lumMod val="65000"/>
                  </a:schemeClr>
                </a:solidFill>
              </a:rPr>
              <a:t>(Discussions Tonight)</a:t>
            </a:r>
            <a:endParaRPr lang="en-US" dirty="0" smtClean="0">
              <a:solidFill>
                <a:schemeClr val="bg1">
                  <a:lumMod val="65000"/>
                </a:schemeClr>
              </a:solidFill>
            </a:endParaRPr>
          </a:p>
          <a:p>
            <a:pPr lvl="1">
              <a:tabLst>
                <a:tab pos="4168775" algn="l"/>
                <a:tab pos="5141913" algn="l"/>
              </a:tabLst>
            </a:pPr>
            <a:r>
              <a:rPr lang="en-US" dirty="0" smtClean="0"/>
              <a:t>Non-functional Requirements 	[3.3]	</a:t>
            </a:r>
            <a:r>
              <a:rPr lang="en-US" sz="1800" dirty="0" smtClean="0">
                <a:solidFill>
                  <a:schemeClr val="bg1">
                    <a:lumMod val="65000"/>
                  </a:schemeClr>
                </a:solidFill>
              </a:rPr>
              <a:t>(</a:t>
            </a:r>
            <a:r>
              <a:rPr lang="en-US" sz="1800" dirty="0">
                <a:solidFill>
                  <a:schemeClr val="bg1">
                    <a:lumMod val="65000"/>
                  </a:schemeClr>
                </a:solidFill>
              </a:rPr>
              <a:t>Discussions Tonight</a:t>
            </a:r>
            <a:r>
              <a:rPr lang="en-US" sz="1800" dirty="0" smtClean="0">
                <a:solidFill>
                  <a:schemeClr val="bg1">
                    <a:lumMod val="65000"/>
                  </a:schemeClr>
                </a:solidFill>
              </a:rPr>
              <a:t>)</a:t>
            </a:r>
          </a:p>
          <a:p>
            <a:pPr lvl="1">
              <a:tabLst>
                <a:tab pos="4168775" algn="l"/>
                <a:tab pos="5141913" algn="l"/>
              </a:tabLst>
            </a:pPr>
            <a:r>
              <a:rPr lang="en-US" dirty="0" smtClean="0"/>
              <a:t>Use Case Model	[3.4.2]	</a:t>
            </a:r>
            <a:r>
              <a:rPr lang="en-US" sz="1800" dirty="0" smtClean="0">
                <a:solidFill>
                  <a:schemeClr val="bg1">
                    <a:lumMod val="65000"/>
                  </a:schemeClr>
                </a:solidFill>
              </a:rPr>
              <a:t>(Use Case Diagrams)</a:t>
            </a:r>
            <a:endParaRPr lang="en-US" dirty="0" smtClean="0">
              <a:solidFill>
                <a:schemeClr val="bg1">
                  <a:lumMod val="65000"/>
                </a:schemeClr>
              </a:solidFill>
            </a:endParaRPr>
          </a:p>
          <a:p>
            <a:pPr lvl="1">
              <a:tabLst>
                <a:tab pos="4168775" algn="l"/>
                <a:tab pos="5141913" algn="l"/>
              </a:tabLst>
            </a:pPr>
            <a:r>
              <a:rPr lang="en-US" dirty="0" smtClean="0"/>
              <a:t>Object Model	[3.4.3]	</a:t>
            </a:r>
            <a:r>
              <a:rPr lang="en-US" sz="1800" dirty="0" smtClean="0">
                <a:solidFill>
                  <a:schemeClr val="bg1">
                    <a:lumMod val="65000"/>
                  </a:schemeClr>
                </a:solidFill>
              </a:rPr>
              <a:t>(Class Diagrams)</a:t>
            </a:r>
            <a:endParaRPr lang="en-US" dirty="0" smtClean="0">
              <a:solidFill>
                <a:schemeClr val="bg1">
                  <a:lumMod val="65000"/>
                </a:schemeClr>
              </a:solidFill>
            </a:endParaRPr>
          </a:p>
          <a:p>
            <a:pPr lvl="1">
              <a:tabLst>
                <a:tab pos="4168775" algn="l"/>
                <a:tab pos="5141913" algn="l"/>
              </a:tabLst>
            </a:pPr>
            <a:r>
              <a:rPr lang="en-US" dirty="0" err="1" smtClean="0"/>
              <a:t>StoryBoard</a:t>
            </a:r>
            <a:r>
              <a:rPr lang="en-US" dirty="0" smtClean="0"/>
              <a:t> GUIs	[3.4.4]	</a:t>
            </a:r>
            <a:r>
              <a:rPr lang="en-US" sz="1800" dirty="0" smtClean="0">
                <a:solidFill>
                  <a:schemeClr val="bg1">
                    <a:lumMod val="65000"/>
                  </a:schemeClr>
                </a:solidFill>
              </a:rPr>
              <a:t>(User Interface)</a:t>
            </a:r>
            <a:endParaRPr lang="en-US" dirty="0" smtClean="0">
              <a:solidFill>
                <a:schemeClr val="bg1">
                  <a:lumMod val="65000"/>
                </a:schemeClr>
              </a:solidFill>
            </a:endParaRPr>
          </a:p>
          <a:p>
            <a:pPr>
              <a:tabLst>
                <a:tab pos="4168775" algn="l"/>
                <a:tab pos="5141913" algn="l"/>
              </a:tabLst>
            </a:pPr>
            <a:r>
              <a:rPr lang="en-US" dirty="0" smtClean="0"/>
              <a:t>Reports</a:t>
            </a:r>
          </a:p>
          <a:p>
            <a:pPr lvl="1">
              <a:tabLst>
                <a:tab pos="4168775" algn="l"/>
                <a:tab pos="5141913" algn="l"/>
              </a:tabLst>
            </a:pPr>
            <a:r>
              <a:rPr lang="en-US" dirty="0" smtClean="0"/>
              <a:t>Individual Report</a:t>
            </a:r>
          </a:p>
          <a:p>
            <a:pPr lvl="1">
              <a:tabLst>
                <a:tab pos="4168775" algn="l"/>
                <a:tab pos="5141913" algn="l"/>
              </a:tabLst>
            </a:pPr>
            <a:r>
              <a:rPr lang="en-US" dirty="0" smtClean="0"/>
              <a:t>Group Report</a:t>
            </a:r>
            <a:endParaRPr lang="en-US" dirty="0" smtClean="0"/>
          </a:p>
          <a:p>
            <a:pPr>
              <a:tabLst>
                <a:tab pos="4168775" algn="l"/>
                <a:tab pos="5141913" algn="l"/>
              </a:tabLst>
            </a:pPr>
            <a:endParaRPr lang="en-US" dirty="0"/>
          </a:p>
        </p:txBody>
      </p:sp>
      <p:sp>
        <p:nvSpPr>
          <p:cNvPr id="6" name="Footer Placeholder 5"/>
          <p:cNvSpPr>
            <a:spLocks noGrp="1"/>
          </p:cNvSpPr>
          <p:nvPr>
            <p:ph type="ftr" sz="quarter" idx="11"/>
          </p:nvPr>
        </p:nvSpPr>
        <p:spPr/>
        <p:txBody>
          <a:bodyPr/>
          <a:lstStyle/>
          <a:p>
            <a:r>
              <a:rPr lang="en-US" dirty="0" smtClean="0"/>
              <a:t>CS 509 : 2014/09/09</a:t>
            </a:r>
            <a:endParaRPr lang="en-US" dirty="0"/>
          </a:p>
        </p:txBody>
      </p:sp>
      <p:sp>
        <p:nvSpPr>
          <p:cNvPr id="5" name="Slide Number Placeholder 4"/>
          <p:cNvSpPr>
            <a:spLocks noGrp="1"/>
          </p:cNvSpPr>
          <p:nvPr>
            <p:ph type="sldNum" sz="quarter" idx="12"/>
          </p:nvPr>
        </p:nvSpPr>
        <p:spPr/>
        <p:txBody>
          <a:bodyPr/>
          <a:lstStyle/>
          <a:p>
            <a:fld id="{86D5F9E9-4119-4788-9363-2AF2E4D7EE4A}" type="slidenum">
              <a:rPr lang="en-US" smtClean="0"/>
              <a:pPr/>
              <a:t>3</a:t>
            </a:fld>
            <a:endParaRPr lang="en-US" dirty="0"/>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Tree>
    <p:extLst>
      <p:ext uri="{BB962C8B-B14F-4D97-AF65-F5344CB8AC3E}">
        <p14:creationId xmlns:p14="http://schemas.microsoft.com/office/powerpoint/2010/main" val="13576137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Object-Oriented Class</a:t>
            </a:r>
          </a:p>
        </p:txBody>
      </p:sp>
      <p:sp>
        <p:nvSpPr>
          <p:cNvPr id="10" name="Date Placeholder 3"/>
          <p:cNvSpPr>
            <a:spLocks noGrp="1"/>
          </p:cNvSpPr>
          <p:nvPr>
            <p:ph type="dt" sz="half" idx="10"/>
          </p:nvPr>
        </p:nvSpPr>
        <p:spPr/>
        <p:txBody>
          <a:bodyPr/>
          <a:lstStyle/>
          <a:p>
            <a:r>
              <a:rPr lang="en-US" dirty="0" smtClean="0"/>
              <a:t>(c) 2014, George Heineman</a:t>
            </a:r>
            <a:endParaRPr lang="en-US" dirty="0"/>
          </a:p>
        </p:txBody>
      </p:sp>
      <p:sp>
        <p:nvSpPr>
          <p:cNvPr id="11" name="Footer Placeholder 4"/>
          <p:cNvSpPr>
            <a:spLocks noGrp="1"/>
          </p:cNvSpPr>
          <p:nvPr>
            <p:ph type="ftr" sz="quarter" idx="11"/>
          </p:nvPr>
        </p:nvSpPr>
        <p:spPr/>
        <p:txBody>
          <a:bodyPr/>
          <a:lstStyle/>
          <a:p>
            <a:r>
              <a:rPr lang="en-US" dirty="0" smtClean="0"/>
              <a:t>CS 509 : 2014/09/09</a:t>
            </a:r>
            <a:endParaRPr lang="en-US" dirty="0"/>
          </a:p>
        </p:txBody>
      </p:sp>
      <p:sp>
        <p:nvSpPr>
          <p:cNvPr id="12" name="Slide Number Placeholder 5"/>
          <p:cNvSpPr>
            <a:spLocks noGrp="1"/>
          </p:cNvSpPr>
          <p:nvPr>
            <p:ph type="sldNum" sz="quarter" idx="12"/>
          </p:nvPr>
        </p:nvSpPr>
        <p:spPr/>
        <p:txBody>
          <a:bodyPr/>
          <a:lstStyle/>
          <a:p>
            <a:fld id="{4D198B21-4078-4E21-86FC-103FFBA2C05C}" type="slidenum">
              <a:rPr lang="en-US"/>
              <a:pPr/>
              <a:t>30</a:t>
            </a:fld>
            <a:endParaRPr lang="en-US" dirty="0"/>
          </a:p>
        </p:txBody>
      </p:sp>
      <p:sp>
        <p:nvSpPr>
          <p:cNvPr id="43011" name="Rectangle 3"/>
          <p:cNvSpPr>
            <a:spLocks noGrp="1" noChangeArrowheads="1"/>
          </p:cNvSpPr>
          <p:nvPr>
            <p:ph sz="quarter" idx="1"/>
          </p:nvPr>
        </p:nvSpPr>
        <p:spPr>
          <a:xfrm>
            <a:off x="457200" y="1600200"/>
            <a:ext cx="8458200" cy="4876800"/>
          </a:xfrm>
        </p:spPr>
        <p:txBody>
          <a:bodyPr>
            <a:normAutofit/>
          </a:bodyPr>
          <a:lstStyle/>
          <a:p>
            <a:r>
              <a:rPr lang="en-US" sz="2800" dirty="0"/>
              <a:t>Class</a:t>
            </a:r>
          </a:p>
          <a:p>
            <a:pPr lvl="1"/>
            <a:r>
              <a:rPr lang="en-US" dirty="0"/>
              <a:t>Name</a:t>
            </a:r>
          </a:p>
          <a:p>
            <a:pPr lvl="1"/>
            <a:r>
              <a:rPr lang="en-US" dirty="0"/>
              <a:t>Methods</a:t>
            </a:r>
          </a:p>
          <a:p>
            <a:pPr lvl="1"/>
            <a:r>
              <a:rPr lang="en-US" dirty="0"/>
              <a:t>Attributes</a:t>
            </a:r>
          </a:p>
          <a:p>
            <a:pPr lvl="1"/>
            <a:r>
              <a:rPr lang="en-US" i="1" dirty="0"/>
              <a:t>Public declarations</a:t>
            </a:r>
          </a:p>
          <a:p>
            <a:pPr lvl="1"/>
            <a:r>
              <a:rPr lang="en-US" i="1" dirty="0"/>
              <a:t>Private implementation</a:t>
            </a:r>
          </a:p>
          <a:p>
            <a:r>
              <a:rPr lang="en-US" sz="2800" dirty="0"/>
              <a:t>Object</a:t>
            </a:r>
          </a:p>
          <a:p>
            <a:pPr lvl="1"/>
            <a:r>
              <a:rPr lang="en-US" dirty="0"/>
              <a:t>Has all </a:t>
            </a:r>
            <a:r>
              <a:rPr lang="en-US" dirty="0" smtClean="0"/>
              <a:t>attributes of </a:t>
            </a:r>
            <a:r>
              <a:rPr lang="en-US" dirty="0"/>
              <a:t>class (“belongs” to the class)</a:t>
            </a:r>
          </a:p>
          <a:p>
            <a:pPr lvl="1"/>
            <a:r>
              <a:rPr lang="en-US" dirty="0"/>
              <a:t>Exhibits specified functionality</a:t>
            </a:r>
          </a:p>
        </p:txBody>
      </p:sp>
      <p:sp>
        <p:nvSpPr>
          <p:cNvPr id="43016" name="Oval 8"/>
          <p:cNvSpPr>
            <a:spLocks noChangeArrowheads="1"/>
          </p:cNvSpPr>
          <p:nvPr/>
        </p:nvSpPr>
        <p:spPr bwMode="auto">
          <a:xfrm>
            <a:off x="7086600" y="1524000"/>
            <a:ext cx="1143000" cy="1143000"/>
          </a:xfrm>
          <a:prstGeom prst="ellipse">
            <a:avLst/>
          </a:prstGeom>
          <a:solidFill>
            <a:srgbClr val="FFC000"/>
          </a:solidFill>
          <a:ln w="9525">
            <a:solidFill>
              <a:schemeClr val="tx1"/>
            </a:solidFill>
            <a:round/>
            <a:headEnd/>
            <a:tailEnd/>
          </a:ln>
          <a:effectLst/>
        </p:spPr>
        <p:txBody>
          <a:bodyPr wrap="none" anchor="ctr"/>
          <a:lstStyle/>
          <a:p>
            <a:pPr>
              <a:spcBef>
                <a:spcPct val="20000"/>
              </a:spcBef>
            </a:pPr>
            <a:r>
              <a:rPr lang="en-US" sz="1600" dirty="0">
                <a:latin typeface="Times New Roman" pitchFamily="18" charset="0"/>
              </a:rPr>
              <a:t>board:</a:t>
            </a:r>
            <a:br>
              <a:rPr lang="en-US" sz="1600" dirty="0">
                <a:latin typeface="Times New Roman" pitchFamily="18" charset="0"/>
              </a:rPr>
            </a:br>
            <a:r>
              <a:rPr lang="en-US" sz="1000" dirty="0">
                <a:latin typeface="Courier" pitchFamily="49" charset="0"/>
                <a:cs typeface="Courier New" pitchFamily="49" charset="0"/>
              </a:rPr>
              <a:t>[ ,X, ]</a:t>
            </a:r>
            <a:br>
              <a:rPr lang="en-US" sz="1000" dirty="0">
                <a:latin typeface="Courier" pitchFamily="49" charset="0"/>
                <a:cs typeface="Courier New" pitchFamily="49" charset="0"/>
              </a:rPr>
            </a:br>
            <a:r>
              <a:rPr lang="en-US" sz="1000" dirty="0">
                <a:latin typeface="Courier" pitchFamily="49" charset="0"/>
                <a:cs typeface="Courier New" pitchFamily="49" charset="0"/>
              </a:rPr>
              <a:t>[O,O,X]</a:t>
            </a:r>
            <a:br>
              <a:rPr lang="en-US" sz="1000" dirty="0">
                <a:latin typeface="Courier" pitchFamily="49" charset="0"/>
                <a:cs typeface="Courier New" pitchFamily="49" charset="0"/>
              </a:rPr>
            </a:br>
            <a:r>
              <a:rPr lang="en-US" sz="1000" dirty="0">
                <a:latin typeface="Courier" pitchFamily="49" charset="0"/>
                <a:cs typeface="Courier New" pitchFamily="49" charset="0"/>
              </a:rPr>
              <a:t>[O,X, ]</a:t>
            </a:r>
            <a:br>
              <a:rPr lang="en-US" sz="1000" dirty="0">
                <a:latin typeface="Courier" pitchFamily="49" charset="0"/>
                <a:cs typeface="Courier New" pitchFamily="49" charset="0"/>
              </a:rPr>
            </a:br>
            <a:endParaRPr lang="en-US" sz="1000" dirty="0">
              <a:latin typeface="Courier" pitchFamily="49" charset="0"/>
              <a:cs typeface="Courier New" pitchFamily="49" charset="0"/>
            </a:endParaRPr>
          </a:p>
        </p:txBody>
      </p:sp>
      <p:sp>
        <p:nvSpPr>
          <p:cNvPr id="43017" name="Oval 9"/>
          <p:cNvSpPr>
            <a:spLocks noChangeArrowheads="1"/>
          </p:cNvSpPr>
          <p:nvPr/>
        </p:nvSpPr>
        <p:spPr bwMode="auto">
          <a:xfrm>
            <a:off x="6858000" y="3124200"/>
            <a:ext cx="1143000" cy="1143000"/>
          </a:xfrm>
          <a:prstGeom prst="ellipse">
            <a:avLst/>
          </a:prstGeom>
          <a:solidFill>
            <a:srgbClr val="FFC000"/>
          </a:solidFill>
          <a:ln w="9525">
            <a:solidFill>
              <a:schemeClr val="tx1"/>
            </a:solidFill>
            <a:round/>
            <a:headEnd/>
            <a:tailEnd/>
          </a:ln>
          <a:effectLst/>
        </p:spPr>
        <p:txBody>
          <a:bodyPr wrap="none" anchor="ctr"/>
          <a:lstStyle/>
          <a:p>
            <a:pPr>
              <a:spcBef>
                <a:spcPct val="20000"/>
              </a:spcBef>
            </a:pPr>
            <a:r>
              <a:rPr lang="en-US" sz="1600" dirty="0">
                <a:latin typeface="Times New Roman" pitchFamily="18" charset="0"/>
              </a:rPr>
              <a:t>board:</a:t>
            </a:r>
            <a:br>
              <a:rPr lang="en-US" sz="1600" dirty="0">
                <a:latin typeface="Times New Roman" pitchFamily="18" charset="0"/>
              </a:rPr>
            </a:br>
            <a:r>
              <a:rPr lang="en-US" sz="1000" dirty="0">
                <a:latin typeface="Courier" pitchFamily="49" charset="0"/>
              </a:rPr>
              <a:t>[ ,X, ]</a:t>
            </a:r>
            <a:br>
              <a:rPr lang="en-US" sz="1000" dirty="0">
                <a:latin typeface="Courier" pitchFamily="49" charset="0"/>
              </a:rPr>
            </a:br>
            <a:r>
              <a:rPr lang="en-US" sz="1000" dirty="0">
                <a:latin typeface="Courier" pitchFamily="49" charset="0"/>
              </a:rPr>
              <a:t>[O,X, ]</a:t>
            </a:r>
            <a:br>
              <a:rPr lang="en-US" sz="1000" dirty="0">
                <a:latin typeface="Courier" pitchFamily="49" charset="0"/>
              </a:rPr>
            </a:br>
            <a:r>
              <a:rPr lang="en-US" sz="1000" dirty="0">
                <a:latin typeface="Courier" pitchFamily="49" charset="0"/>
              </a:rPr>
              <a:t>[O,X, ]</a:t>
            </a:r>
            <a:br>
              <a:rPr lang="en-US" sz="1000" dirty="0">
                <a:latin typeface="Courier" pitchFamily="49" charset="0"/>
              </a:rPr>
            </a:br>
            <a:endParaRPr lang="en-US" sz="1000" dirty="0">
              <a:latin typeface="Courier" pitchFamily="49" charset="0"/>
            </a:endParaRPr>
          </a:p>
        </p:txBody>
      </p:sp>
      <p:grpSp>
        <p:nvGrpSpPr>
          <p:cNvPr id="2" name="Group 4"/>
          <p:cNvGrpSpPr>
            <a:grpSpLocks noChangeAspect="1"/>
          </p:cNvGrpSpPr>
          <p:nvPr/>
        </p:nvGrpSpPr>
        <p:grpSpPr bwMode="auto">
          <a:xfrm>
            <a:off x="4112418" y="1630212"/>
            <a:ext cx="2201863" cy="1905000"/>
            <a:chOff x="2496" y="768"/>
            <a:chExt cx="1387" cy="1200"/>
          </a:xfrm>
        </p:grpSpPr>
        <p:sp>
          <p:nvSpPr>
            <p:cNvPr id="3" name="AutoShape 3"/>
            <p:cNvSpPr>
              <a:spLocks noChangeAspect="1" noChangeArrowheads="1" noTextEdit="1"/>
            </p:cNvSpPr>
            <p:nvPr/>
          </p:nvSpPr>
          <p:spPr bwMode="auto">
            <a:xfrm>
              <a:off x="2496" y="768"/>
              <a:ext cx="1387"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Rectangle 5"/>
            <p:cNvSpPr>
              <a:spLocks noChangeArrowheads="1"/>
            </p:cNvSpPr>
            <p:nvPr/>
          </p:nvSpPr>
          <p:spPr bwMode="auto">
            <a:xfrm>
              <a:off x="2646" y="918"/>
              <a:ext cx="1080" cy="893"/>
            </a:xfrm>
            <a:prstGeom prst="rect">
              <a:avLst/>
            </a:prstGeom>
            <a:solidFill>
              <a:srgbClr val="FFFFB9"/>
            </a:solidFill>
            <a:ln w="7">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 name="Rectangle 6"/>
            <p:cNvSpPr>
              <a:spLocks noChangeArrowheads="1"/>
            </p:cNvSpPr>
            <p:nvPr/>
          </p:nvSpPr>
          <p:spPr bwMode="auto">
            <a:xfrm>
              <a:off x="3066" y="948"/>
              <a:ext cx="3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Tahoma" pitchFamily="34" charset="0"/>
                  <a:cs typeface="Arial" pitchFamily="34" charset="0"/>
                </a:rPr>
                <a:t>Board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7"/>
            <p:cNvSpPr>
              <a:spLocks noChangeArrowheads="1"/>
            </p:cNvSpPr>
            <p:nvPr/>
          </p:nvSpPr>
          <p:spPr bwMode="auto">
            <a:xfrm>
              <a:off x="2683" y="1113"/>
              <a:ext cx="56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ahoma" pitchFamily="34" charset="0"/>
                  <a:cs typeface="Arial" pitchFamily="34" charset="0"/>
                </a:rPr>
                <a:t>+char board[][]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Line 8"/>
            <p:cNvSpPr>
              <a:spLocks noChangeShapeType="1"/>
            </p:cNvSpPr>
            <p:nvPr/>
          </p:nvSpPr>
          <p:spPr bwMode="auto">
            <a:xfrm>
              <a:off x="2646" y="1083"/>
              <a:ext cx="1087" cy="0"/>
            </a:xfrm>
            <a:prstGeom prst="line">
              <a:avLst/>
            </a:prstGeom>
            <a:noFill/>
            <a:ln w="7">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9"/>
            <p:cNvSpPr>
              <a:spLocks noChangeArrowheads="1"/>
            </p:cNvSpPr>
            <p:nvPr/>
          </p:nvSpPr>
          <p:spPr bwMode="auto">
            <a:xfrm>
              <a:off x="2683" y="1278"/>
              <a:ext cx="32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ahoma" pitchFamily="34" charset="0"/>
                  <a:cs typeface="Arial" pitchFamily="34" charset="0"/>
                </a:rPr>
                <a:t>+Board()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10"/>
            <p:cNvSpPr>
              <a:spLocks noChangeArrowheads="1"/>
            </p:cNvSpPr>
            <p:nvPr/>
          </p:nvSpPr>
          <p:spPr bwMode="auto">
            <a:xfrm>
              <a:off x="2683" y="1376"/>
              <a:ext cx="78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+char getWinner()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1"/>
            <p:cNvSpPr>
              <a:spLocks noChangeArrowheads="1"/>
            </p:cNvSpPr>
            <p:nvPr/>
          </p:nvSpPr>
          <p:spPr bwMode="auto">
            <a:xfrm>
              <a:off x="2683" y="1473"/>
              <a:ext cx="81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+boolean isInPlay()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12"/>
            <p:cNvSpPr>
              <a:spLocks noChangeArrowheads="1"/>
            </p:cNvSpPr>
            <p:nvPr/>
          </p:nvSpPr>
          <p:spPr bwMode="auto">
            <a:xfrm>
              <a:off x="2683" y="1571"/>
              <a:ext cx="115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+boolean play(int, int, char)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13"/>
            <p:cNvSpPr>
              <a:spLocks noChangeArrowheads="1"/>
            </p:cNvSpPr>
            <p:nvPr/>
          </p:nvSpPr>
          <p:spPr bwMode="auto">
            <a:xfrm>
              <a:off x="2683" y="1668"/>
              <a:ext cx="78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+boolean isDraw()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Line 14"/>
            <p:cNvSpPr>
              <a:spLocks noChangeShapeType="1"/>
            </p:cNvSpPr>
            <p:nvPr/>
          </p:nvSpPr>
          <p:spPr bwMode="auto">
            <a:xfrm>
              <a:off x="2646" y="1230"/>
              <a:ext cx="1080" cy="0"/>
            </a:xfrm>
            <a:prstGeom prst="line">
              <a:avLst/>
            </a:prstGeom>
            <a:noFill/>
            <a:ln w="7">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161144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Objects are instantiated</a:t>
            </a:r>
          </a:p>
        </p:txBody>
      </p:sp>
      <p:sp>
        <p:nvSpPr>
          <p:cNvPr id="5" name="Date Placeholder 3"/>
          <p:cNvSpPr>
            <a:spLocks noGrp="1"/>
          </p:cNvSpPr>
          <p:nvPr>
            <p:ph type="dt" sz="half" idx="10"/>
          </p:nvPr>
        </p:nvSpPr>
        <p:spPr/>
        <p:txBody>
          <a:bodyPr/>
          <a:lstStyle/>
          <a:p>
            <a:r>
              <a:rPr lang="en-US" dirty="0" smtClean="0"/>
              <a:t>(c) 2014, George Heineman</a:t>
            </a:r>
            <a:endParaRPr lang="en-US" dirty="0"/>
          </a:p>
        </p:txBody>
      </p:sp>
      <p:sp>
        <p:nvSpPr>
          <p:cNvPr id="6" name="Footer Placeholder 4"/>
          <p:cNvSpPr>
            <a:spLocks noGrp="1"/>
          </p:cNvSpPr>
          <p:nvPr>
            <p:ph type="ftr" sz="quarter" idx="11"/>
          </p:nvPr>
        </p:nvSpPr>
        <p:spPr/>
        <p:txBody>
          <a:bodyPr/>
          <a:lstStyle/>
          <a:p>
            <a:r>
              <a:rPr lang="en-US" dirty="0" smtClean="0"/>
              <a:t>CS 509 : 2014/09/09</a:t>
            </a:r>
            <a:endParaRPr lang="en-US" dirty="0"/>
          </a:p>
        </p:txBody>
      </p:sp>
      <p:sp>
        <p:nvSpPr>
          <p:cNvPr id="7" name="Slide Number Placeholder 5"/>
          <p:cNvSpPr>
            <a:spLocks noGrp="1"/>
          </p:cNvSpPr>
          <p:nvPr>
            <p:ph type="sldNum" sz="quarter" idx="12"/>
          </p:nvPr>
        </p:nvSpPr>
        <p:spPr/>
        <p:txBody>
          <a:bodyPr/>
          <a:lstStyle/>
          <a:p>
            <a:fld id="{892BBD4E-158C-4C29-ABE2-F30A32CBCB18}" type="slidenum">
              <a:rPr lang="en-US"/>
              <a:pPr/>
              <a:t>31</a:t>
            </a:fld>
            <a:endParaRPr lang="en-US"/>
          </a:p>
        </p:txBody>
      </p:sp>
      <p:sp>
        <p:nvSpPr>
          <p:cNvPr id="44035" name="Rectangle 3"/>
          <p:cNvSpPr>
            <a:spLocks noGrp="1" noChangeArrowheads="1"/>
          </p:cNvSpPr>
          <p:nvPr>
            <p:ph sz="quarter" idx="1"/>
          </p:nvPr>
        </p:nvSpPr>
        <p:spPr>
          <a:xfrm>
            <a:off x="1828800" y="1676400"/>
            <a:ext cx="6553200" cy="3886200"/>
          </a:xfrm>
        </p:spPr>
        <p:txBody>
          <a:bodyPr>
            <a:normAutofit/>
          </a:bodyPr>
          <a:lstStyle/>
          <a:p>
            <a:pPr>
              <a:buFontTx/>
              <a:buNone/>
            </a:pPr>
            <a:r>
              <a:rPr lang="en-US" sz="1600" dirty="0" smtClean="0">
                <a:latin typeface="Courier New" pitchFamily="49" charset="0"/>
                <a:cs typeface="Courier New" pitchFamily="49" charset="0"/>
              </a:rPr>
              <a:t>Board b1 </a:t>
            </a:r>
            <a:r>
              <a:rPr lang="en-US" sz="1600" dirty="0">
                <a:latin typeface="Courier New" pitchFamily="49" charset="0"/>
                <a:cs typeface="Courier New" pitchFamily="49" charset="0"/>
              </a:rPr>
              <a:t>= new Board </a:t>
            </a:r>
            <a:r>
              <a:rPr lang="en-US" sz="1600" dirty="0" smtClean="0">
                <a:latin typeface="Courier New" pitchFamily="49" charset="0"/>
                <a:cs typeface="Courier New" pitchFamily="49" charset="0"/>
              </a:rPr>
              <a:t>();</a:t>
            </a:r>
          </a:p>
          <a:p>
            <a:pPr>
              <a:buFontTx/>
              <a:buNone/>
            </a:pPr>
            <a:r>
              <a:rPr lang="en-US" sz="1600" dirty="0" smtClean="0">
                <a:latin typeface="Courier New" pitchFamily="49" charset="0"/>
                <a:cs typeface="Courier New" pitchFamily="49" charset="0"/>
              </a:rPr>
              <a:t>Board b2 = new Board ();</a:t>
            </a:r>
          </a:p>
          <a:p>
            <a:pPr>
              <a:buFontTx/>
              <a:buNone/>
            </a:pPr>
            <a:endParaRPr lang="en-US" sz="1600" dirty="0">
              <a:latin typeface="Courier New" pitchFamily="49" charset="0"/>
              <a:cs typeface="Courier New" pitchFamily="49" charset="0"/>
            </a:endParaRPr>
          </a:p>
          <a:p>
            <a:pPr>
              <a:buFontTx/>
              <a:buNone/>
            </a:pPr>
            <a:endParaRPr lang="en-US" sz="1600" dirty="0" smtClean="0">
              <a:latin typeface="Courier New" pitchFamily="49" charset="0"/>
              <a:cs typeface="Courier New" pitchFamily="49" charset="0"/>
            </a:endParaRPr>
          </a:p>
          <a:p>
            <a:pPr>
              <a:buFontTx/>
              <a:buNone/>
            </a:pPr>
            <a:endParaRPr lang="en-US" sz="1600" dirty="0">
              <a:latin typeface="Courier New" pitchFamily="49" charset="0"/>
              <a:cs typeface="Courier New" pitchFamily="49" charset="0"/>
            </a:endParaRPr>
          </a:p>
          <a:p>
            <a:pPr>
              <a:buFontTx/>
              <a:buNone/>
            </a:pPr>
            <a:endParaRPr lang="en-US" sz="1600" dirty="0" smtClean="0">
              <a:latin typeface="Courier New" pitchFamily="49" charset="0"/>
              <a:cs typeface="Courier New" pitchFamily="49" charset="0"/>
            </a:endParaRPr>
          </a:p>
          <a:p>
            <a:pPr>
              <a:buFontTx/>
              <a:buNone/>
            </a:pPr>
            <a:endParaRPr lang="en-US" sz="1600" dirty="0">
              <a:latin typeface="Courier New" pitchFamily="49" charset="0"/>
              <a:cs typeface="Courier New" pitchFamily="49" charset="0"/>
            </a:endParaRPr>
          </a:p>
          <a:p>
            <a:pPr>
              <a:buFontTx/>
              <a:buNone/>
            </a:pPr>
            <a:r>
              <a:rPr lang="en-US" sz="1600" dirty="0" smtClean="0">
                <a:latin typeface="Courier New" pitchFamily="49" charset="0"/>
                <a:cs typeface="Courier New" pitchFamily="49" charset="0"/>
              </a:rPr>
              <a:t>b1.play (0, 2, ‘X’)</a:t>
            </a:r>
            <a:endParaRPr lang="en-US" sz="1600" dirty="0">
              <a:latin typeface="Courier New" pitchFamily="49" charset="0"/>
              <a:cs typeface="Courier New" pitchFamily="49" charset="0"/>
            </a:endParaRPr>
          </a:p>
        </p:txBody>
      </p:sp>
      <p:sp>
        <p:nvSpPr>
          <p:cNvPr id="44038" name="Oval 6"/>
          <p:cNvSpPr>
            <a:spLocks noChangeArrowheads="1"/>
          </p:cNvSpPr>
          <p:nvPr/>
        </p:nvSpPr>
        <p:spPr bwMode="auto">
          <a:xfrm>
            <a:off x="7315200" y="2298035"/>
            <a:ext cx="1143000" cy="1143000"/>
          </a:xfrm>
          <a:prstGeom prst="ellipse">
            <a:avLst/>
          </a:prstGeom>
          <a:solidFill>
            <a:srgbClr val="FFC000"/>
          </a:solidFill>
          <a:ln w="9525">
            <a:solidFill>
              <a:schemeClr val="tx1"/>
            </a:solidFill>
            <a:round/>
            <a:headEnd/>
            <a:tailEnd/>
          </a:ln>
          <a:effectLst/>
        </p:spPr>
        <p:txBody>
          <a:bodyPr wrap="none" anchor="ctr"/>
          <a:lstStyle/>
          <a:p>
            <a:pPr algn="ctr">
              <a:spcBef>
                <a:spcPct val="20000"/>
              </a:spcBef>
            </a:pPr>
            <a:r>
              <a:rPr lang="en-US" sz="1600" dirty="0">
                <a:latin typeface="Times New Roman" pitchFamily="18" charset="0"/>
              </a:rPr>
              <a:t>board:</a:t>
            </a:r>
            <a:br>
              <a:rPr lang="en-US" sz="1600" dirty="0">
                <a:latin typeface="Times New Roman" pitchFamily="18" charset="0"/>
              </a:rPr>
            </a:br>
            <a:r>
              <a:rPr lang="en-US" sz="1000" dirty="0">
                <a:latin typeface="Courier New" pitchFamily="49" charset="0"/>
              </a:rPr>
              <a:t>[ , , ]</a:t>
            </a:r>
            <a:br>
              <a:rPr lang="en-US" sz="1000" dirty="0">
                <a:latin typeface="Courier New" pitchFamily="49" charset="0"/>
              </a:rPr>
            </a:br>
            <a:r>
              <a:rPr lang="en-US" sz="1000" dirty="0">
                <a:latin typeface="Courier New" pitchFamily="49" charset="0"/>
              </a:rPr>
              <a:t>[ , , ]</a:t>
            </a:r>
            <a:br>
              <a:rPr lang="en-US" sz="1000" dirty="0">
                <a:latin typeface="Courier New" pitchFamily="49" charset="0"/>
              </a:rPr>
            </a:br>
            <a:r>
              <a:rPr lang="en-US" sz="1000" dirty="0">
                <a:latin typeface="Courier New" pitchFamily="49" charset="0"/>
              </a:rPr>
              <a:t>[ , , ]</a:t>
            </a:r>
            <a:r>
              <a:rPr lang="en-US" sz="1600" dirty="0">
                <a:latin typeface="Times New Roman" pitchFamily="18" charset="0"/>
              </a:rPr>
              <a:t/>
            </a:r>
            <a:br>
              <a:rPr lang="en-US" sz="1600" dirty="0">
                <a:latin typeface="Times New Roman" pitchFamily="18" charset="0"/>
              </a:rPr>
            </a:br>
            <a:endParaRPr lang="en-US" sz="1600" dirty="0">
              <a:latin typeface="Times New Roman" pitchFamily="18" charset="0"/>
            </a:endParaRPr>
          </a:p>
        </p:txBody>
      </p:sp>
      <p:sp>
        <p:nvSpPr>
          <p:cNvPr id="8" name="Oval 6"/>
          <p:cNvSpPr>
            <a:spLocks noChangeArrowheads="1"/>
          </p:cNvSpPr>
          <p:nvPr/>
        </p:nvSpPr>
        <p:spPr bwMode="auto">
          <a:xfrm>
            <a:off x="5410200" y="2286000"/>
            <a:ext cx="1143000" cy="1143000"/>
          </a:xfrm>
          <a:prstGeom prst="ellipse">
            <a:avLst/>
          </a:prstGeom>
          <a:solidFill>
            <a:srgbClr val="FFC000"/>
          </a:solidFill>
          <a:ln w="9525">
            <a:solidFill>
              <a:schemeClr val="tx1"/>
            </a:solidFill>
            <a:round/>
            <a:headEnd/>
            <a:tailEnd/>
          </a:ln>
          <a:effectLst/>
        </p:spPr>
        <p:txBody>
          <a:bodyPr wrap="none" anchor="ctr"/>
          <a:lstStyle/>
          <a:p>
            <a:pPr algn="ctr">
              <a:spcBef>
                <a:spcPct val="20000"/>
              </a:spcBef>
            </a:pPr>
            <a:r>
              <a:rPr lang="en-US" sz="1600" dirty="0">
                <a:latin typeface="Times New Roman" pitchFamily="18" charset="0"/>
              </a:rPr>
              <a:t>board:</a:t>
            </a:r>
            <a:br>
              <a:rPr lang="en-US" sz="1600" dirty="0">
                <a:latin typeface="Times New Roman" pitchFamily="18" charset="0"/>
              </a:rPr>
            </a:br>
            <a:r>
              <a:rPr lang="en-US" sz="1000" dirty="0">
                <a:latin typeface="Courier New" pitchFamily="49" charset="0"/>
              </a:rPr>
              <a:t>[ , , ]</a:t>
            </a:r>
            <a:br>
              <a:rPr lang="en-US" sz="1000" dirty="0">
                <a:latin typeface="Courier New" pitchFamily="49" charset="0"/>
              </a:rPr>
            </a:br>
            <a:r>
              <a:rPr lang="en-US" sz="1000" dirty="0">
                <a:latin typeface="Courier New" pitchFamily="49" charset="0"/>
              </a:rPr>
              <a:t>[ , , ]</a:t>
            </a:r>
            <a:br>
              <a:rPr lang="en-US" sz="1000" dirty="0">
                <a:latin typeface="Courier New" pitchFamily="49" charset="0"/>
              </a:rPr>
            </a:br>
            <a:r>
              <a:rPr lang="en-US" sz="1000" dirty="0">
                <a:latin typeface="Courier New" pitchFamily="49" charset="0"/>
              </a:rPr>
              <a:t>[ , , ]</a:t>
            </a:r>
            <a:r>
              <a:rPr lang="en-US" sz="1600" dirty="0">
                <a:latin typeface="Times New Roman" pitchFamily="18" charset="0"/>
              </a:rPr>
              <a:t/>
            </a:r>
            <a:br>
              <a:rPr lang="en-US" sz="1600" dirty="0">
                <a:latin typeface="Times New Roman" pitchFamily="18" charset="0"/>
              </a:rPr>
            </a:br>
            <a:endParaRPr lang="en-US" sz="1600" dirty="0">
              <a:latin typeface="Times New Roman" pitchFamily="18" charset="0"/>
            </a:endParaRPr>
          </a:p>
        </p:txBody>
      </p:sp>
      <p:sp>
        <p:nvSpPr>
          <p:cNvPr id="2" name="Rectangle 1"/>
          <p:cNvSpPr/>
          <p:nvPr/>
        </p:nvSpPr>
        <p:spPr>
          <a:xfrm>
            <a:off x="5659176" y="3429000"/>
            <a:ext cx="460382" cy="369332"/>
          </a:xfrm>
          <a:prstGeom prst="rect">
            <a:avLst/>
          </a:prstGeom>
        </p:spPr>
        <p:txBody>
          <a:bodyPr wrap="none">
            <a:spAutoFit/>
          </a:bodyPr>
          <a:lstStyle/>
          <a:p>
            <a:r>
              <a:rPr lang="en-US" dirty="0" smtClean="0">
                <a:latin typeface="Courier New" pitchFamily="49" charset="0"/>
                <a:cs typeface="Courier New" pitchFamily="49" charset="0"/>
              </a:rPr>
              <a:t>b1</a:t>
            </a:r>
            <a:endParaRPr lang="en-US" dirty="0"/>
          </a:p>
        </p:txBody>
      </p:sp>
      <p:sp>
        <p:nvSpPr>
          <p:cNvPr id="10" name="Rectangle 9"/>
          <p:cNvSpPr/>
          <p:nvPr/>
        </p:nvSpPr>
        <p:spPr>
          <a:xfrm>
            <a:off x="7564176" y="3468952"/>
            <a:ext cx="460382" cy="369332"/>
          </a:xfrm>
          <a:prstGeom prst="rect">
            <a:avLst/>
          </a:prstGeom>
        </p:spPr>
        <p:txBody>
          <a:bodyPr wrap="none">
            <a:spAutoFit/>
          </a:bodyPr>
          <a:lstStyle/>
          <a:p>
            <a:r>
              <a:rPr lang="en-US" dirty="0" smtClean="0">
                <a:latin typeface="Courier New" pitchFamily="49" charset="0"/>
                <a:cs typeface="Courier New" pitchFamily="49" charset="0"/>
              </a:rPr>
              <a:t>b2</a:t>
            </a:r>
            <a:endParaRPr lang="en-US" dirty="0"/>
          </a:p>
        </p:txBody>
      </p:sp>
      <p:sp>
        <p:nvSpPr>
          <p:cNvPr id="11" name="Oval 6"/>
          <p:cNvSpPr>
            <a:spLocks noChangeArrowheads="1"/>
          </p:cNvSpPr>
          <p:nvPr/>
        </p:nvSpPr>
        <p:spPr bwMode="auto">
          <a:xfrm>
            <a:off x="7315200" y="4631951"/>
            <a:ext cx="1143000" cy="1143000"/>
          </a:xfrm>
          <a:prstGeom prst="ellipse">
            <a:avLst/>
          </a:prstGeom>
          <a:solidFill>
            <a:srgbClr val="FFC000"/>
          </a:solidFill>
          <a:ln w="9525">
            <a:solidFill>
              <a:schemeClr val="tx1"/>
            </a:solidFill>
            <a:round/>
            <a:headEnd/>
            <a:tailEnd/>
          </a:ln>
          <a:effectLst/>
        </p:spPr>
        <p:txBody>
          <a:bodyPr wrap="none" anchor="ctr"/>
          <a:lstStyle/>
          <a:p>
            <a:pPr algn="ctr">
              <a:spcBef>
                <a:spcPct val="20000"/>
              </a:spcBef>
            </a:pPr>
            <a:r>
              <a:rPr lang="en-US" sz="1600" dirty="0">
                <a:latin typeface="Times New Roman" pitchFamily="18" charset="0"/>
              </a:rPr>
              <a:t>board:</a:t>
            </a:r>
            <a:br>
              <a:rPr lang="en-US" sz="1600" dirty="0">
                <a:latin typeface="Times New Roman" pitchFamily="18" charset="0"/>
              </a:rPr>
            </a:br>
            <a:r>
              <a:rPr lang="en-US" sz="1000" dirty="0">
                <a:latin typeface="Courier New" pitchFamily="49" charset="0"/>
              </a:rPr>
              <a:t>[ , , ]</a:t>
            </a:r>
            <a:br>
              <a:rPr lang="en-US" sz="1000" dirty="0">
                <a:latin typeface="Courier New" pitchFamily="49" charset="0"/>
              </a:rPr>
            </a:br>
            <a:r>
              <a:rPr lang="en-US" sz="1000" dirty="0">
                <a:latin typeface="Courier New" pitchFamily="49" charset="0"/>
              </a:rPr>
              <a:t>[ , , ]</a:t>
            </a:r>
            <a:br>
              <a:rPr lang="en-US" sz="1000" dirty="0">
                <a:latin typeface="Courier New" pitchFamily="49" charset="0"/>
              </a:rPr>
            </a:br>
            <a:r>
              <a:rPr lang="en-US" sz="1000" dirty="0">
                <a:latin typeface="Courier New" pitchFamily="49" charset="0"/>
              </a:rPr>
              <a:t>[ , , ]</a:t>
            </a:r>
            <a:r>
              <a:rPr lang="en-US" sz="1600" dirty="0">
                <a:latin typeface="Times New Roman" pitchFamily="18" charset="0"/>
              </a:rPr>
              <a:t/>
            </a:r>
            <a:br>
              <a:rPr lang="en-US" sz="1600" dirty="0">
                <a:latin typeface="Times New Roman" pitchFamily="18" charset="0"/>
              </a:rPr>
            </a:br>
            <a:endParaRPr lang="en-US" sz="1600" dirty="0">
              <a:latin typeface="Times New Roman" pitchFamily="18" charset="0"/>
            </a:endParaRPr>
          </a:p>
        </p:txBody>
      </p:sp>
      <p:sp>
        <p:nvSpPr>
          <p:cNvPr id="12" name="Oval 6"/>
          <p:cNvSpPr>
            <a:spLocks noChangeArrowheads="1"/>
          </p:cNvSpPr>
          <p:nvPr/>
        </p:nvSpPr>
        <p:spPr bwMode="auto">
          <a:xfrm>
            <a:off x="5410200" y="4619916"/>
            <a:ext cx="1143000" cy="1143000"/>
          </a:xfrm>
          <a:prstGeom prst="ellipse">
            <a:avLst/>
          </a:prstGeom>
          <a:solidFill>
            <a:srgbClr val="FFC000"/>
          </a:solidFill>
          <a:ln w="9525">
            <a:solidFill>
              <a:schemeClr val="tx1"/>
            </a:solidFill>
            <a:round/>
            <a:headEnd/>
            <a:tailEnd/>
          </a:ln>
          <a:effectLst/>
        </p:spPr>
        <p:txBody>
          <a:bodyPr wrap="none" anchor="ctr"/>
          <a:lstStyle/>
          <a:p>
            <a:pPr algn="ctr">
              <a:spcBef>
                <a:spcPct val="20000"/>
              </a:spcBef>
            </a:pPr>
            <a:r>
              <a:rPr lang="en-US" sz="1600" dirty="0">
                <a:latin typeface="Times New Roman" pitchFamily="18" charset="0"/>
              </a:rPr>
              <a:t>board:</a:t>
            </a:r>
            <a:br>
              <a:rPr lang="en-US" sz="1600" dirty="0">
                <a:latin typeface="Times New Roman" pitchFamily="18" charset="0"/>
              </a:rPr>
            </a:br>
            <a:r>
              <a:rPr lang="en-US" sz="1000" dirty="0">
                <a:latin typeface="Courier New" pitchFamily="49" charset="0"/>
              </a:rPr>
              <a:t>[ , </a:t>
            </a:r>
            <a:r>
              <a:rPr lang="en-US" sz="1000" dirty="0" smtClean="0">
                <a:latin typeface="Courier New" pitchFamily="49" charset="0"/>
              </a:rPr>
              <a:t>,X]</a:t>
            </a:r>
            <a:r>
              <a:rPr lang="en-US" sz="1000" dirty="0">
                <a:latin typeface="Courier New" pitchFamily="49" charset="0"/>
              </a:rPr>
              <a:t/>
            </a:r>
            <a:br>
              <a:rPr lang="en-US" sz="1000" dirty="0">
                <a:latin typeface="Courier New" pitchFamily="49" charset="0"/>
              </a:rPr>
            </a:br>
            <a:r>
              <a:rPr lang="en-US" sz="1000" dirty="0">
                <a:latin typeface="Courier New" pitchFamily="49" charset="0"/>
              </a:rPr>
              <a:t>[ , , ]</a:t>
            </a:r>
            <a:br>
              <a:rPr lang="en-US" sz="1000" dirty="0">
                <a:latin typeface="Courier New" pitchFamily="49" charset="0"/>
              </a:rPr>
            </a:br>
            <a:r>
              <a:rPr lang="en-US" sz="1000" dirty="0">
                <a:latin typeface="Courier New" pitchFamily="49" charset="0"/>
              </a:rPr>
              <a:t>[ , , ]</a:t>
            </a:r>
            <a:r>
              <a:rPr lang="en-US" sz="1600" dirty="0">
                <a:latin typeface="Times New Roman" pitchFamily="18" charset="0"/>
              </a:rPr>
              <a:t/>
            </a:r>
            <a:br>
              <a:rPr lang="en-US" sz="1600" dirty="0">
                <a:latin typeface="Times New Roman" pitchFamily="18" charset="0"/>
              </a:rPr>
            </a:br>
            <a:endParaRPr lang="en-US" sz="1600" dirty="0">
              <a:latin typeface="Times New Roman" pitchFamily="18" charset="0"/>
            </a:endParaRPr>
          </a:p>
        </p:txBody>
      </p:sp>
      <p:sp>
        <p:nvSpPr>
          <p:cNvPr id="13" name="Rectangle 12"/>
          <p:cNvSpPr/>
          <p:nvPr/>
        </p:nvSpPr>
        <p:spPr>
          <a:xfrm>
            <a:off x="5659176" y="5762916"/>
            <a:ext cx="460382" cy="369332"/>
          </a:xfrm>
          <a:prstGeom prst="rect">
            <a:avLst/>
          </a:prstGeom>
        </p:spPr>
        <p:txBody>
          <a:bodyPr wrap="none">
            <a:spAutoFit/>
          </a:bodyPr>
          <a:lstStyle/>
          <a:p>
            <a:r>
              <a:rPr lang="en-US" dirty="0" smtClean="0">
                <a:latin typeface="Courier New" pitchFamily="49" charset="0"/>
                <a:cs typeface="Courier New" pitchFamily="49" charset="0"/>
              </a:rPr>
              <a:t>b1</a:t>
            </a:r>
            <a:endParaRPr lang="en-US" dirty="0"/>
          </a:p>
        </p:txBody>
      </p:sp>
      <p:sp>
        <p:nvSpPr>
          <p:cNvPr id="14" name="Rectangle 13"/>
          <p:cNvSpPr/>
          <p:nvPr/>
        </p:nvSpPr>
        <p:spPr>
          <a:xfrm>
            <a:off x="7564176" y="5802868"/>
            <a:ext cx="460382" cy="369332"/>
          </a:xfrm>
          <a:prstGeom prst="rect">
            <a:avLst/>
          </a:prstGeom>
        </p:spPr>
        <p:txBody>
          <a:bodyPr wrap="none">
            <a:spAutoFit/>
          </a:bodyPr>
          <a:lstStyle/>
          <a:p>
            <a:r>
              <a:rPr lang="en-US" dirty="0" smtClean="0">
                <a:latin typeface="Courier New" pitchFamily="49" charset="0"/>
                <a:cs typeface="Courier New" pitchFamily="49" charset="0"/>
              </a:rPr>
              <a:t>b2</a:t>
            </a:r>
            <a:endParaRPr lang="en-US" dirty="0"/>
          </a:p>
        </p:txBody>
      </p:sp>
      <p:sp>
        <p:nvSpPr>
          <p:cNvPr id="4" name="Right Brace 3"/>
          <p:cNvSpPr/>
          <p:nvPr/>
        </p:nvSpPr>
        <p:spPr>
          <a:xfrm rot="5400000">
            <a:off x="1819275" y="4124325"/>
            <a:ext cx="228600" cy="361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p:cNvSpPr/>
          <p:nvPr/>
        </p:nvSpPr>
        <p:spPr>
          <a:xfrm rot="5400000">
            <a:off x="2531778" y="4078572"/>
            <a:ext cx="228600" cy="4534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167940" y="5424299"/>
            <a:ext cx="1795684" cy="523220"/>
          </a:xfrm>
          <a:prstGeom prst="rect">
            <a:avLst/>
          </a:prstGeom>
        </p:spPr>
        <p:txBody>
          <a:bodyPr wrap="none">
            <a:spAutoFit/>
          </a:bodyPr>
          <a:lstStyle/>
          <a:p>
            <a:r>
              <a:rPr lang="en-US" sz="1400" dirty="0" smtClean="0">
                <a:latin typeface="Courier New" pitchFamily="49" charset="0"/>
                <a:cs typeface="Courier New" pitchFamily="49" charset="0"/>
              </a:rPr>
              <a:t>Object referred</a:t>
            </a:r>
          </a:p>
          <a:p>
            <a:r>
              <a:rPr lang="en-US" sz="1400" dirty="0" smtClean="0">
                <a:latin typeface="Courier New" pitchFamily="49" charset="0"/>
                <a:cs typeface="Courier New" pitchFamily="49" charset="0"/>
              </a:rPr>
              <a:t>to by b1</a:t>
            </a:r>
            <a:endParaRPr lang="en-US" sz="1400" dirty="0"/>
          </a:p>
        </p:txBody>
      </p:sp>
      <p:cxnSp>
        <p:nvCxnSpPr>
          <p:cNvPr id="16" name="Straight Connector 15"/>
          <p:cNvCxnSpPr>
            <a:stCxn id="9" idx="0"/>
            <a:endCxn id="4" idx="1"/>
          </p:cNvCxnSpPr>
          <p:nvPr/>
        </p:nvCxnSpPr>
        <p:spPr>
          <a:xfrm flipV="1">
            <a:off x="1065782" y="4419600"/>
            <a:ext cx="867793" cy="1004699"/>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407722" y="5180552"/>
            <a:ext cx="1151277" cy="523220"/>
          </a:xfrm>
          <a:prstGeom prst="rect">
            <a:avLst/>
          </a:prstGeom>
        </p:spPr>
        <p:txBody>
          <a:bodyPr wrap="none">
            <a:spAutoFit/>
          </a:bodyPr>
          <a:lstStyle/>
          <a:p>
            <a:r>
              <a:rPr lang="en-US" sz="1400" dirty="0" smtClean="0">
                <a:latin typeface="Courier New" pitchFamily="49" charset="0"/>
                <a:cs typeface="Courier New" pitchFamily="49" charset="0"/>
              </a:rPr>
              <a:t>available</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operation</a:t>
            </a:r>
            <a:endParaRPr lang="en-US" sz="1400" dirty="0"/>
          </a:p>
        </p:txBody>
      </p:sp>
      <p:cxnSp>
        <p:nvCxnSpPr>
          <p:cNvPr id="21" name="Straight Connector 20"/>
          <p:cNvCxnSpPr>
            <a:stCxn id="23" idx="0"/>
            <a:endCxn id="17" idx="1"/>
          </p:cNvCxnSpPr>
          <p:nvPr/>
        </p:nvCxnSpPr>
        <p:spPr>
          <a:xfrm flipH="1" flipV="1">
            <a:off x="2646078" y="4419600"/>
            <a:ext cx="337283" cy="760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143000" y="1760102"/>
            <a:ext cx="0" cy="2819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2796304"/>
            <a:ext cx="838200" cy="369332"/>
          </a:xfrm>
          <a:prstGeom prst="rect">
            <a:avLst/>
          </a:prstGeom>
          <a:noFill/>
        </p:spPr>
        <p:txBody>
          <a:bodyPr wrap="square" rtlCol="0">
            <a:spAutoFit/>
          </a:bodyPr>
          <a:lstStyle/>
          <a:p>
            <a:pPr algn="r"/>
            <a:r>
              <a:rPr lang="en-US" dirty="0" smtClean="0"/>
              <a:t>time</a:t>
            </a:r>
            <a:endParaRPr lang="en-US" dirty="0"/>
          </a:p>
        </p:txBody>
      </p:sp>
    </p:spTree>
    <p:extLst>
      <p:ext uri="{BB962C8B-B14F-4D97-AF65-F5344CB8AC3E}">
        <p14:creationId xmlns:p14="http://schemas.microsoft.com/office/powerpoint/2010/main" val="35724343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UML Class Diagrams</a:t>
            </a:r>
            <a:endParaRPr lang="en-US" dirty="0"/>
          </a:p>
        </p:txBody>
      </p:sp>
      <p:sp>
        <p:nvSpPr>
          <p:cNvPr id="3" name="Date Placeholder 2"/>
          <p:cNvSpPr>
            <a:spLocks noGrp="1"/>
          </p:cNvSpPr>
          <p:nvPr>
            <p:ph type="dt" sz="half" idx="10"/>
          </p:nvPr>
        </p:nvSpPr>
        <p:spPr/>
        <p:txBody>
          <a:bodyPr/>
          <a:lstStyle/>
          <a:p>
            <a:r>
              <a:rPr lang="en-US" dirty="0" smtClean="0"/>
              <a:t>(c) 2014, George Heineman</a:t>
            </a:r>
            <a:endParaRPr lang="en-US" dirty="0"/>
          </a:p>
        </p:txBody>
      </p:sp>
      <p:sp>
        <p:nvSpPr>
          <p:cNvPr id="4" name="Footer Placeholder 3"/>
          <p:cNvSpPr>
            <a:spLocks noGrp="1"/>
          </p:cNvSpPr>
          <p:nvPr>
            <p:ph type="ftr" sz="quarter" idx="11"/>
          </p:nvPr>
        </p:nvSpPr>
        <p:spPr/>
        <p:txBody>
          <a:bodyPr/>
          <a:lstStyle/>
          <a:p>
            <a:r>
              <a:rPr lang="en-US" dirty="0" smtClean="0"/>
              <a:t>CS 509 : 2014/09/09</a:t>
            </a:r>
            <a:endParaRPr lang="en-US" dirty="0"/>
          </a:p>
        </p:txBody>
      </p:sp>
      <p:sp>
        <p:nvSpPr>
          <p:cNvPr id="5" name="Slide Number Placeholder 4"/>
          <p:cNvSpPr>
            <a:spLocks noGrp="1"/>
          </p:cNvSpPr>
          <p:nvPr>
            <p:ph type="sldNum" sz="quarter" idx="12"/>
          </p:nvPr>
        </p:nvSpPr>
        <p:spPr/>
        <p:txBody>
          <a:bodyPr/>
          <a:lstStyle/>
          <a:p>
            <a:fld id="{F9B3230D-7CC4-4102-922B-7FEEBCA8B435}" type="slidenum">
              <a:rPr lang="en-US" smtClean="0"/>
              <a:t>32</a:t>
            </a:fld>
            <a:endParaRPr lang="en-US"/>
          </a:p>
        </p:txBody>
      </p:sp>
      <p:sp>
        <p:nvSpPr>
          <p:cNvPr id="2" name="Content Placeholder 1"/>
          <p:cNvSpPr>
            <a:spLocks noGrp="1"/>
          </p:cNvSpPr>
          <p:nvPr>
            <p:ph sz="quarter" idx="1"/>
          </p:nvPr>
        </p:nvSpPr>
        <p:spPr/>
        <p:txBody>
          <a:bodyPr/>
          <a:lstStyle/>
          <a:p>
            <a:r>
              <a:rPr lang="en-US" dirty="0" smtClean="0"/>
              <a:t>Describes structure of system in terms of classes and objects</a:t>
            </a:r>
          </a:p>
          <a:p>
            <a:pPr lvl="1"/>
            <a:r>
              <a:rPr lang="en-US" dirty="0"/>
              <a:t>A </a:t>
            </a:r>
            <a:r>
              <a:rPr lang="en-US" i="1" dirty="0"/>
              <a:t>class</a:t>
            </a:r>
            <a:r>
              <a:rPr lang="en-US" dirty="0"/>
              <a:t> is a blueprint or prototype from which objects are created</a:t>
            </a:r>
          </a:p>
          <a:p>
            <a:pPr lvl="1"/>
            <a:r>
              <a:rPr lang="en-US" dirty="0"/>
              <a:t>A </a:t>
            </a:r>
            <a:r>
              <a:rPr lang="en-US" i="1" dirty="0"/>
              <a:t>class</a:t>
            </a:r>
            <a:r>
              <a:rPr lang="en-US" dirty="0"/>
              <a:t> models the state and behavior of a real-world object</a:t>
            </a:r>
          </a:p>
          <a:p>
            <a:pPr lvl="1"/>
            <a:r>
              <a:rPr lang="en-US" dirty="0" smtClean="0"/>
              <a:t>An </a:t>
            </a:r>
            <a:r>
              <a:rPr lang="en-US" i="1" dirty="0" smtClean="0"/>
              <a:t>object </a:t>
            </a:r>
            <a:r>
              <a:rPr lang="en-US" dirty="0" smtClean="0"/>
              <a:t>is an entity that encapsulates state and is distinguishable from other objects</a:t>
            </a:r>
          </a:p>
          <a:p>
            <a:r>
              <a:rPr lang="en-US" dirty="0" smtClean="0"/>
              <a:t>Classes are always represented as an </a:t>
            </a:r>
            <a:r>
              <a:rPr lang="en-US" dirty="0" err="1" smtClean="0"/>
              <a:t>UpperCaseWord</a:t>
            </a:r>
            <a:endParaRPr lang="en-US" dirty="0" smtClean="0"/>
          </a:p>
          <a:p>
            <a:pPr lvl="1"/>
            <a:r>
              <a:rPr lang="en-US" dirty="0" smtClean="0"/>
              <a:t>attributes and methods are always lower case</a:t>
            </a:r>
          </a:p>
          <a:p>
            <a:pPr lvl="1"/>
            <a:r>
              <a:rPr lang="en-US" dirty="0" smtClean="0"/>
              <a:t>Constants (immutable data) are often capitalized</a:t>
            </a:r>
          </a:p>
          <a:p>
            <a:r>
              <a:rPr lang="en-US" dirty="0" smtClean="0"/>
              <a:t>Let’s get started</a:t>
            </a:r>
            <a:endParaRPr lang="en-US" dirty="0"/>
          </a:p>
        </p:txBody>
      </p:sp>
    </p:spTree>
    <p:extLst>
      <p:ext uri="{BB962C8B-B14F-4D97-AF65-F5344CB8AC3E}">
        <p14:creationId xmlns:p14="http://schemas.microsoft.com/office/powerpoint/2010/main" val="29709734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When2Meet structure</a:t>
            </a:r>
            <a:endParaRPr lang="en-US" dirty="0"/>
          </a:p>
        </p:txBody>
      </p:sp>
      <p:sp>
        <p:nvSpPr>
          <p:cNvPr id="3" name="Date Placeholder 2"/>
          <p:cNvSpPr>
            <a:spLocks noGrp="1"/>
          </p:cNvSpPr>
          <p:nvPr>
            <p:ph type="dt" sz="half" idx="10"/>
          </p:nvPr>
        </p:nvSpPr>
        <p:spPr/>
        <p:txBody>
          <a:bodyPr/>
          <a:lstStyle/>
          <a:p>
            <a:r>
              <a:rPr lang="en-US" dirty="0" smtClean="0"/>
              <a:t>(c) 2014, George Heineman</a:t>
            </a:r>
            <a:endParaRPr lang="en-US" dirty="0"/>
          </a:p>
        </p:txBody>
      </p:sp>
      <p:sp>
        <p:nvSpPr>
          <p:cNvPr id="4" name="Footer Placeholder 3"/>
          <p:cNvSpPr>
            <a:spLocks noGrp="1"/>
          </p:cNvSpPr>
          <p:nvPr>
            <p:ph type="ftr" sz="quarter" idx="11"/>
          </p:nvPr>
        </p:nvSpPr>
        <p:spPr/>
        <p:txBody>
          <a:bodyPr/>
          <a:lstStyle/>
          <a:p>
            <a:r>
              <a:rPr lang="en-US" dirty="0" smtClean="0"/>
              <a:t>CS 509 : 2014/09/09</a:t>
            </a:r>
            <a:endParaRPr lang="en-US" dirty="0"/>
          </a:p>
        </p:txBody>
      </p:sp>
      <p:sp>
        <p:nvSpPr>
          <p:cNvPr id="5" name="Slide Number Placeholder 4"/>
          <p:cNvSpPr>
            <a:spLocks noGrp="1"/>
          </p:cNvSpPr>
          <p:nvPr>
            <p:ph type="sldNum" sz="quarter" idx="12"/>
          </p:nvPr>
        </p:nvSpPr>
        <p:spPr/>
        <p:txBody>
          <a:bodyPr/>
          <a:lstStyle/>
          <a:p>
            <a:fld id="{F9B3230D-7CC4-4102-922B-7FEEBCA8B435}" type="slidenum">
              <a:rPr lang="en-US" smtClean="0"/>
              <a:t>33</a:t>
            </a:fld>
            <a:endParaRPr lang="en-US"/>
          </a:p>
        </p:txBody>
      </p:sp>
      <p:sp>
        <p:nvSpPr>
          <p:cNvPr id="2" name="Content Placeholder 1"/>
          <p:cNvSpPr>
            <a:spLocks noGrp="1"/>
          </p:cNvSpPr>
          <p:nvPr>
            <p:ph sz="quarter" idx="1"/>
          </p:nvPr>
        </p:nvSpPr>
        <p:spPr>
          <a:xfrm>
            <a:off x="457200" y="1600200"/>
            <a:ext cx="8229600" cy="4562475"/>
          </a:xfrm>
        </p:spPr>
        <p:txBody>
          <a:bodyPr>
            <a:normAutofit fontScale="92500" lnSpcReduction="20000"/>
          </a:bodyPr>
          <a:lstStyle/>
          <a:p>
            <a:r>
              <a:rPr lang="en-US" dirty="0" smtClean="0"/>
              <a:t>Meeting</a:t>
            </a:r>
            <a:endParaRPr lang="en-US" dirty="0"/>
          </a:p>
          <a:p>
            <a:pPr lvl="1"/>
            <a:r>
              <a:rPr lang="en-US" dirty="0" err="1" smtClean="0"/>
              <a:t>DayOfWeek</a:t>
            </a:r>
            <a:r>
              <a:rPr lang="en-US" dirty="0" smtClean="0"/>
              <a:t> vs. </a:t>
            </a:r>
            <a:r>
              <a:rPr lang="en-US" dirty="0" err="1" smtClean="0"/>
              <a:t>SpecificDate</a:t>
            </a:r>
            <a:r>
              <a:rPr lang="en-US" dirty="0" smtClean="0"/>
              <a:t> Type</a:t>
            </a:r>
            <a:endParaRPr lang="en-US" dirty="0"/>
          </a:p>
          <a:p>
            <a:pPr lvl="1"/>
            <a:r>
              <a:rPr lang="en-US" dirty="0" smtClean="0"/>
              <a:t>has name, </a:t>
            </a:r>
            <a:r>
              <a:rPr lang="en-US" dirty="0" err="1" smtClean="0"/>
              <a:t>startHour</a:t>
            </a:r>
            <a:r>
              <a:rPr lang="en-US" dirty="0" smtClean="0"/>
              <a:t> and </a:t>
            </a:r>
            <a:r>
              <a:rPr lang="en-US" dirty="0" err="1" smtClean="0"/>
              <a:t>finishHour</a:t>
            </a:r>
            <a:endParaRPr lang="en-US" dirty="0" smtClean="0"/>
          </a:p>
          <a:p>
            <a:pPr lvl="1"/>
            <a:r>
              <a:rPr lang="en-US" dirty="0" smtClean="0"/>
              <a:t>has N Columns, M Participants</a:t>
            </a:r>
          </a:p>
          <a:p>
            <a:r>
              <a:rPr lang="en-US" dirty="0" smtClean="0"/>
              <a:t>Column </a:t>
            </a:r>
          </a:p>
          <a:p>
            <a:pPr lvl="1"/>
            <a:r>
              <a:rPr lang="en-US" dirty="0" smtClean="0"/>
              <a:t>has label</a:t>
            </a:r>
          </a:p>
          <a:p>
            <a:pPr lvl="1"/>
            <a:r>
              <a:rPr lang="en-US" dirty="0" smtClean="0"/>
              <a:t>has ordinal value [1..N]</a:t>
            </a:r>
          </a:p>
          <a:p>
            <a:pPr lvl="1"/>
            <a:r>
              <a:rPr lang="en-US" dirty="0" smtClean="0"/>
              <a:t>has Slots</a:t>
            </a:r>
          </a:p>
          <a:p>
            <a:r>
              <a:rPr lang="en-US" dirty="0" smtClean="0"/>
              <a:t>Slot</a:t>
            </a:r>
          </a:p>
          <a:p>
            <a:pPr lvl="1"/>
            <a:r>
              <a:rPr lang="en-US" dirty="0" smtClean="0"/>
              <a:t>has label</a:t>
            </a:r>
            <a:endParaRPr lang="en-US" dirty="0"/>
          </a:p>
          <a:p>
            <a:pPr lvl="1"/>
            <a:r>
              <a:rPr lang="en-US" dirty="0"/>
              <a:t>15 minute </a:t>
            </a:r>
            <a:r>
              <a:rPr lang="en-US" dirty="0" smtClean="0"/>
              <a:t>granularity</a:t>
            </a:r>
          </a:p>
          <a:p>
            <a:r>
              <a:rPr lang="en-US" dirty="0" smtClean="0"/>
              <a:t>Participant</a:t>
            </a:r>
            <a:endParaRPr lang="en-US" dirty="0"/>
          </a:p>
          <a:p>
            <a:pPr lvl="1"/>
            <a:r>
              <a:rPr lang="en-US" dirty="0" smtClean="0"/>
              <a:t>has name</a:t>
            </a:r>
          </a:p>
          <a:p>
            <a:pPr lvl="1"/>
            <a:r>
              <a:rPr lang="en-US" dirty="0" smtClean="0"/>
              <a:t>(optional) password</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828800"/>
            <a:ext cx="2781300"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4665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When2Meet Class Diagram</a:t>
            </a:r>
            <a:endParaRPr lang="en-US" dirty="0"/>
          </a:p>
        </p:txBody>
      </p:sp>
      <p:sp>
        <p:nvSpPr>
          <p:cNvPr id="3" name="Date Placeholder 2"/>
          <p:cNvSpPr>
            <a:spLocks noGrp="1"/>
          </p:cNvSpPr>
          <p:nvPr>
            <p:ph type="dt" sz="half" idx="10"/>
          </p:nvPr>
        </p:nvSpPr>
        <p:spPr/>
        <p:txBody>
          <a:bodyPr/>
          <a:lstStyle/>
          <a:p>
            <a:r>
              <a:rPr lang="en-US" dirty="0" smtClean="0"/>
              <a:t>(c) 2014, George Heineman</a:t>
            </a:r>
            <a:endParaRPr lang="en-US" dirty="0"/>
          </a:p>
        </p:txBody>
      </p:sp>
      <p:sp>
        <p:nvSpPr>
          <p:cNvPr id="4" name="Footer Placeholder 3"/>
          <p:cNvSpPr>
            <a:spLocks noGrp="1"/>
          </p:cNvSpPr>
          <p:nvPr>
            <p:ph type="ftr" sz="quarter" idx="11"/>
          </p:nvPr>
        </p:nvSpPr>
        <p:spPr/>
        <p:txBody>
          <a:bodyPr/>
          <a:lstStyle/>
          <a:p>
            <a:r>
              <a:rPr lang="en-US" dirty="0" smtClean="0"/>
              <a:t>CS 509 : 2014/09/09</a:t>
            </a:r>
            <a:endParaRPr lang="en-US" dirty="0"/>
          </a:p>
        </p:txBody>
      </p:sp>
      <p:sp>
        <p:nvSpPr>
          <p:cNvPr id="5" name="Slide Number Placeholder 4"/>
          <p:cNvSpPr>
            <a:spLocks noGrp="1"/>
          </p:cNvSpPr>
          <p:nvPr>
            <p:ph type="sldNum" sz="quarter" idx="12"/>
          </p:nvPr>
        </p:nvSpPr>
        <p:spPr/>
        <p:txBody>
          <a:bodyPr/>
          <a:lstStyle/>
          <a:p>
            <a:fld id="{F9B3230D-7CC4-4102-922B-7FEEBCA8B435}" type="slidenum">
              <a:rPr lang="en-US" smtClean="0"/>
              <a:t>34</a:t>
            </a:fld>
            <a:endParaRPr lang="en-US"/>
          </a:p>
        </p:txBody>
      </p:sp>
      <p:sp>
        <p:nvSpPr>
          <p:cNvPr id="2" name="Content Placeholder 1"/>
          <p:cNvSpPr>
            <a:spLocks noGrp="1"/>
          </p:cNvSpPr>
          <p:nvPr>
            <p:ph sz="quarter" idx="1"/>
          </p:nvPr>
        </p:nvSpPr>
        <p:spPr>
          <a:xfrm>
            <a:off x="457200" y="1600200"/>
            <a:ext cx="8229600" cy="4572000"/>
          </a:xfrm>
        </p:spPr>
        <p:txBody>
          <a:bodyPr>
            <a:normAutofit fontScale="92500" lnSpcReduction="10000"/>
          </a:bodyPr>
          <a:lstStyle/>
          <a:p>
            <a:r>
              <a:rPr lang="en-US" sz="2400" dirty="0" smtClean="0"/>
              <a:t>Attribute: “visibility </a:t>
            </a:r>
            <a:r>
              <a:rPr lang="en-US" sz="2400" dirty="0" err="1" smtClean="0"/>
              <a:t>AttName</a:t>
            </a:r>
            <a:r>
              <a:rPr lang="en-US" sz="2400" dirty="0" smtClean="0"/>
              <a:t> : </a:t>
            </a:r>
            <a:r>
              <a:rPr lang="en-US" sz="2400" dirty="0" err="1" smtClean="0"/>
              <a:t>TypeName</a:t>
            </a:r>
            <a:r>
              <a:rPr lang="en-US" sz="2400" dirty="0" smtClean="0"/>
              <a:t> [Multiplicity]”</a:t>
            </a:r>
          </a:p>
          <a:p>
            <a:r>
              <a:rPr lang="en-US" sz="2400" dirty="0" smtClean="0"/>
              <a:t>Visibility</a:t>
            </a:r>
          </a:p>
          <a:p>
            <a:pPr lvl="1"/>
            <a:r>
              <a:rPr lang="en-US" dirty="0" smtClean="0"/>
              <a:t>Public (+), Private (–), Protected (#), Package Private (~)</a:t>
            </a:r>
          </a:p>
          <a:p>
            <a:r>
              <a:rPr lang="en-US" sz="2400" dirty="0" err="1" smtClean="0"/>
              <a:t>AttName</a:t>
            </a:r>
            <a:endParaRPr lang="en-US" sz="2400" dirty="0" smtClean="0"/>
          </a:p>
          <a:p>
            <a:pPr lvl="1"/>
            <a:r>
              <a:rPr lang="en-US" dirty="0" smtClean="0"/>
              <a:t>Name of attribute. If </a:t>
            </a:r>
            <a:r>
              <a:rPr lang="en-US" u="sng" dirty="0" smtClean="0"/>
              <a:t>Underlined</a:t>
            </a:r>
            <a:r>
              <a:rPr lang="en-US" dirty="0" smtClean="0"/>
              <a:t> then static attribute</a:t>
            </a:r>
          </a:p>
          <a:p>
            <a:r>
              <a:rPr lang="en-US" dirty="0" err="1" smtClean="0"/>
              <a:t>TypeName</a:t>
            </a:r>
            <a:endParaRPr lang="en-US" dirty="0" smtClean="0"/>
          </a:p>
          <a:p>
            <a:pPr lvl="1"/>
            <a:r>
              <a:rPr lang="en-US" dirty="0" smtClean="0"/>
              <a:t>Primitive types (</a:t>
            </a:r>
            <a:r>
              <a:rPr lang="en-US" dirty="0" err="1" smtClean="0">
                <a:latin typeface="Courier New" pitchFamily="49" charset="0"/>
                <a:cs typeface="Courier New" pitchFamily="49" charset="0"/>
              </a:rPr>
              <a:t>int</a:t>
            </a:r>
            <a:r>
              <a:rPr lang="en-US" dirty="0" smtClean="0"/>
              <a:t>, </a:t>
            </a:r>
            <a:r>
              <a:rPr lang="en-US" dirty="0" smtClean="0">
                <a:latin typeface="Courier New" pitchFamily="49" charset="0"/>
                <a:cs typeface="Courier New" pitchFamily="49" charset="0"/>
              </a:rPr>
              <a:t>char</a:t>
            </a:r>
            <a:r>
              <a:rPr lang="en-US" dirty="0" smtClean="0"/>
              <a:t>, …) or Object Reference (String, …)</a:t>
            </a:r>
          </a:p>
          <a:p>
            <a:r>
              <a:rPr lang="en-US" dirty="0" smtClean="0"/>
              <a:t>Multiplicity</a:t>
            </a:r>
          </a:p>
          <a:p>
            <a:pPr lvl="1"/>
            <a:r>
              <a:rPr lang="en-US" sz="1800" dirty="0" smtClean="0"/>
              <a:t>Default is 1</a:t>
            </a:r>
          </a:p>
          <a:p>
            <a:pPr lvl="1"/>
            <a:r>
              <a:rPr lang="en-US" sz="1800" dirty="0" smtClean="0"/>
              <a:t>[0..1] implies value could be </a:t>
            </a:r>
            <a:r>
              <a:rPr lang="en-US" sz="1800" dirty="0" smtClean="0">
                <a:latin typeface="Courier New" pitchFamily="49" charset="0"/>
                <a:cs typeface="Courier New" pitchFamily="49" charset="0"/>
              </a:rPr>
              <a:t>null</a:t>
            </a:r>
            <a:r>
              <a:rPr lang="en-US" sz="1800" dirty="0" smtClean="0"/>
              <a:t> (Object)</a:t>
            </a:r>
          </a:p>
          <a:p>
            <a:pPr lvl="1"/>
            <a:r>
              <a:rPr lang="en-US" sz="1800" dirty="0" smtClean="0"/>
              <a:t>[1..*] collection of at least one value</a:t>
            </a:r>
          </a:p>
          <a:p>
            <a:pPr lvl="1"/>
            <a:r>
              <a:rPr lang="en-US" sz="1800" dirty="0" smtClean="0"/>
              <a:t>[</a:t>
            </a:r>
            <a:r>
              <a:rPr lang="en-US" sz="1800" dirty="0" err="1" smtClean="0"/>
              <a:t>n..m</a:t>
            </a:r>
            <a:r>
              <a:rPr lang="en-US" sz="1800" dirty="0" smtClean="0"/>
              <a:t>] collection with between n and m values</a:t>
            </a:r>
          </a:p>
          <a:p>
            <a:pPr lvl="1"/>
            <a:r>
              <a:rPr lang="en-US" sz="1800" dirty="0" smtClean="0"/>
              <a:t>[*] means zero or more values</a:t>
            </a:r>
          </a:p>
          <a:p>
            <a:pPr lvl="1"/>
            <a:endParaRPr lang="en-US" dirty="0"/>
          </a:p>
        </p:txBody>
      </p:sp>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6400" y="5052884"/>
            <a:ext cx="3477600" cy="180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46202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Class Relationships</a:t>
            </a:r>
            <a:endParaRPr lang="en-US" dirty="0"/>
          </a:p>
        </p:txBody>
      </p:sp>
      <p:sp>
        <p:nvSpPr>
          <p:cNvPr id="4" name="Footer Placeholder 3"/>
          <p:cNvSpPr>
            <a:spLocks noGrp="1"/>
          </p:cNvSpPr>
          <p:nvPr>
            <p:ph type="ftr" sz="quarter" idx="11"/>
          </p:nvPr>
        </p:nvSpPr>
        <p:spPr/>
        <p:txBody>
          <a:bodyPr/>
          <a:lstStyle/>
          <a:p>
            <a:r>
              <a:rPr lang="en-US" dirty="0" smtClean="0"/>
              <a:t>CS 509 : 2014/09/09</a:t>
            </a:r>
            <a:endParaRPr lang="en-US" dirty="0"/>
          </a:p>
        </p:txBody>
      </p:sp>
      <p:sp>
        <p:nvSpPr>
          <p:cNvPr id="5" name="Slide Number Placeholder 4"/>
          <p:cNvSpPr>
            <a:spLocks noGrp="1"/>
          </p:cNvSpPr>
          <p:nvPr>
            <p:ph type="sldNum" sz="quarter" idx="12"/>
          </p:nvPr>
        </p:nvSpPr>
        <p:spPr/>
        <p:txBody>
          <a:bodyPr/>
          <a:lstStyle/>
          <a:p>
            <a:fld id="{F9B3230D-7CC4-4102-922B-7FEEBCA8B435}" type="slidenum">
              <a:rPr lang="en-US" smtClean="0"/>
              <a:t>35</a:t>
            </a:fld>
            <a:endParaRPr lang="en-US"/>
          </a:p>
        </p:txBody>
      </p:sp>
      <p:sp>
        <p:nvSpPr>
          <p:cNvPr id="2" name="Content Placeholder 1"/>
          <p:cNvSpPr>
            <a:spLocks noGrp="1"/>
          </p:cNvSpPr>
          <p:nvPr>
            <p:ph sz="quarter" idx="1"/>
          </p:nvPr>
        </p:nvSpPr>
        <p:spPr>
          <a:xfrm>
            <a:off x="457200" y="1447800"/>
            <a:ext cx="8229600" cy="4572000"/>
          </a:xfrm>
        </p:spPr>
        <p:txBody>
          <a:bodyPr/>
          <a:lstStyle/>
          <a:p>
            <a:r>
              <a:rPr lang="en-US" dirty="0" smtClean="0"/>
              <a:t>We intend to create systems of interacting objects</a:t>
            </a:r>
          </a:p>
          <a:p>
            <a:pPr lvl="1"/>
            <a:r>
              <a:rPr lang="en-US" dirty="0" smtClean="0"/>
              <a:t>An object can only interact with another object if it has a reference to that object</a:t>
            </a:r>
          </a:p>
          <a:p>
            <a:pPr lvl="1"/>
            <a:r>
              <a:rPr lang="en-US" dirty="0" smtClean="0"/>
              <a:t>A link represents such a connection between two objects</a:t>
            </a:r>
          </a:p>
          <a:p>
            <a:r>
              <a:rPr lang="en-US" dirty="0" smtClean="0"/>
              <a:t>An association is a relationship between two classes and represents groups of links</a:t>
            </a:r>
          </a:p>
          <a:p>
            <a:pPr lvl="1"/>
            <a:r>
              <a:rPr lang="en-US" dirty="0" smtClean="0"/>
              <a:t>Based on existing of attributes</a:t>
            </a:r>
          </a:p>
          <a:p>
            <a:pPr lvl="1"/>
            <a:r>
              <a:rPr lang="en-US" dirty="0" smtClean="0"/>
              <a:t>Associations have multiplicity and (optional) roles</a:t>
            </a:r>
          </a:p>
          <a:p>
            <a:pPr lvl="1"/>
            <a:r>
              <a:rPr lang="en-US" dirty="0" smtClean="0"/>
              <a:t>Associations are navigable: </a:t>
            </a:r>
            <a:r>
              <a:rPr lang="en-US" i="1" dirty="0" smtClean="0"/>
              <a:t>From Meeting you can get Participant(s) but not vice versa</a:t>
            </a:r>
            <a:endParaRPr lang="en-US" i="1"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5050687"/>
            <a:ext cx="6010200" cy="180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Date Placeholder 2"/>
          <p:cNvSpPr>
            <a:spLocks noGrp="1"/>
          </p:cNvSpPr>
          <p:nvPr>
            <p:ph type="dt" sz="half" idx="10"/>
          </p:nvPr>
        </p:nvSpPr>
        <p:spPr>
          <a:xfrm>
            <a:off x="457200" y="18288"/>
            <a:ext cx="2895600" cy="329184"/>
          </a:xfrm>
        </p:spPr>
        <p:txBody>
          <a:bodyPr/>
          <a:lstStyle/>
          <a:p>
            <a:r>
              <a:rPr lang="en-US" dirty="0" smtClean="0"/>
              <a:t>(c) 2014, George Heineman</a:t>
            </a:r>
            <a:endParaRPr lang="en-US" dirty="0"/>
          </a:p>
        </p:txBody>
      </p:sp>
    </p:spTree>
    <p:extLst>
      <p:ext uri="{BB962C8B-B14F-4D97-AF65-F5344CB8AC3E}">
        <p14:creationId xmlns:p14="http://schemas.microsoft.com/office/powerpoint/2010/main" val="21511050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Class Relationships [</a:t>
            </a:r>
            <a:r>
              <a:rPr lang="en-US" dirty="0" err="1" smtClean="0"/>
              <a:t>cont</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CS 509 : 2014/09/09</a:t>
            </a:r>
            <a:endParaRPr lang="en-US" dirty="0"/>
          </a:p>
        </p:txBody>
      </p:sp>
      <p:sp>
        <p:nvSpPr>
          <p:cNvPr id="5" name="Slide Number Placeholder 4"/>
          <p:cNvSpPr>
            <a:spLocks noGrp="1"/>
          </p:cNvSpPr>
          <p:nvPr>
            <p:ph type="sldNum" sz="quarter" idx="12"/>
          </p:nvPr>
        </p:nvSpPr>
        <p:spPr/>
        <p:txBody>
          <a:bodyPr/>
          <a:lstStyle/>
          <a:p>
            <a:fld id="{F9B3230D-7CC4-4102-922B-7FEEBCA8B435}" type="slidenum">
              <a:rPr lang="en-US" smtClean="0"/>
              <a:t>36</a:t>
            </a:fld>
            <a:endParaRPr lang="en-US"/>
          </a:p>
        </p:txBody>
      </p:sp>
      <p:sp>
        <p:nvSpPr>
          <p:cNvPr id="2" name="Content Placeholder 1"/>
          <p:cNvSpPr>
            <a:spLocks noGrp="1"/>
          </p:cNvSpPr>
          <p:nvPr>
            <p:ph sz="quarter" idx="1"/>
          </p:nvPr>
        </p:nvSpPr>
        <p:spPr/>
        <p:txBody>
          <a:bodyPr/>
          <a:lstStyle/>
          <a:p>
            <a:r>
              <a:rPr lang="en-US" dirty="0" smtClean="0"/>
              <a:t>Navigable Associations</a:t>
            </a:r>
          </a:p>
          <a:p>
            <a:pPr lvl="1"/>
            <a:r>
              <a:rPr lang="en-US" dirty="0" smtClean="0"/>
              <a:t>When no arrow heads are visible, then bi-directional navigation</a:t>
            </a:r>
          </a:p>
          <a:p>
            <a:pPr lvl="1"/>
            <a:r>
              <a:rPr lang="en-US" dirty="0" smtClean="0"/>
              <a:t>Otherwise arrow head reflects directionality</a:t>
            </a:r>
          </a:p>
          <a:p>
            <a:r>
              <a:rPr lang="en-US" dirty="0" smtClean="0"/>
              <a:t>What is relationship between meeting and individual participants in specific time slots?</a:t>
            </a:r>
          </a:p>
          <a:p>
            <a:pPr lvl="1"/>
            <a:r>
              <a:rPr lang="en-US" dirty="0" smtClean="0"/>
              <a:t>Can’t capture at this class level: must introduce additional class(</a:t>
            </a:r>
            <a:r>
              <a:rPr lang="en-US" dirty="0" err="1" smtClean="0"/>
              <a:t>es</a:t>
            </a:r>
            <a:r>
              <a:rPr lang="en-US" dirty="0" smtClean="0"/>
              <a:t>)</a:t>
            </a:r>
          </a:p>
        </p:txBody>
      </p:sp>
      <p:sp>
        <p:nvSpPr>
          <p:cNvPr id="7" name="Rectangle 6"/>
          <p:cNvSpPr/>
          <p:nvPr/>
        </p:nvSpPr>
        <p:spPr>
          <a:xfrm>
            <a:off x="838200" y="5791200"/>
            <a:ext cx="2922595" cy="461665"/>
          </a:xfrm>
          <a:prstGeom prst="rect">
            <a:avLst/>
          </a:prstGeom>
          <a:solidFill>
            <a:schemeClr val="bg2">
              <a:lumMod val="75000"/>
              <a:alpha val="44000"/>
            </a:schemeClr>
          </a:solidFill>
        </p:spPr>
        <p:txBody>
          <a:bodyPr wrap="none">
            <a:spAutoFit/>
          </a:bodyPr>
          <a:lstStyle/>
          <a:p>
            <a:r>
              <a:rPr lang="en-US" sz="1200" i="1" dirty="0" smtClean="0"/>
              <a:t>What exactly is the relationship between</a:t>
            </a:r>
          </a:p>
          <a:p>
            <a:r>
              <a:rPr lang="en-US" sz="1200" i="1" dirty="0" smtClean="0"/>
              <a:t>Meeting and Slot?</a:t>
            </a:r>
            <a:endParaRPr lang="en-US" sz="1200" i="1"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5697" y="3939150"/>
            <a:ext cx="5859000" cy="307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Date Placeholder 2"/>
          <p:cNvSpPr>
            <a:spLocks noGrp="1"/>
          </p:cNvSpPr>
          <p:nvPr>
            <p:ph type="dt" sz="half" idx="10"/>
          </p:nvPr>
        </p:nvSpPr>
        <p:spPr>
          <a:xfrm>
            <a:off x="457200" y="18288"/>
            <a:ext cx="2895600" cy="329184"/>
          </a:xfrm>
        </p:spPr>
        <p:txBody>
          <a:bodyPr/>
          <a:lstStyle/>
          <a:p>
            <a:r>
              <a:rPr lang="en-US" dirty="0" smtClean="0"/>
              <a:t>(c) 2014, George Heineman</a:t>
            </a:r>
            <a:endParaRPr lang="en-US" dirty="0"/>
          </a:p>
        </p:txBody>
      </p:sp>
    </p:spTree>
    <p:extLst>
      <p:ext uri="{BB962C8B-B14F-4D97-AF65-F5344CB8AC3E}">
        <p14:creationId xmlns:p14="http://schemas.microsoft.com/office/powerpoint/2010/main" val="15847408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Self Assessment</a:t>
            </a:r>
            <a:endParaRPr lang="en-US" dirty="0"/>
          </a:p>
        </p:txBody>
      </p:sp>
      <p:sp>
        <p:nvSpPr>
          <p:cNvPr id="4" name="Footer Placeholder 3"/>
          <p:cNvSpPr>
            <a:spLocks noGrp="1"/>
          </p:cNvSpPr>
          <p:nvPr>
            <p:ph type="ftr" sz="quarter" idx="11"/>
          </p:nvPr>
        </p:nvSpPr>
        <p:spPr/>
        <p:txBody>
          <a:bodyPr/>
          <a:lstStyle/>
          <a:p>
            <a:r>
              <a:rPr lang="en-US" dirty="0" smtClean="0"/>
              <a:t>CS 509 : 2014/09/09</a:t>
            </a:r>
            <a:endParaRPr lang="en-US" dirty="0"/>
          </a:p>
        </p:txBody>
      </p:sp>
      <p:sp>
        <p:nvSpPr>
          <p:cNvPr id="5" name="Slide Number Placeholder 4"/>
          <p:cNvSpPr>
            <a:spLocks noGrp="1"/>
          </p:cNvSpPr>
          <p:nvPr>
            <p:ph type="sldNum" sz="quarter" idx="12"/>
          </p:nvPr>
        </p:nvSpPr>
        <p:spPr/>
        <p:txBody>
          <a:bodyPr/>
          <a:lstStyle/>
          <a:p>
            <a:fld id="{F9B3230D-7CC4-4102-922B-7FEEBCA8B435}" type="slidenum">
              <a:rPr lang="en-US" smtClean="0"/>
              <a:t>37</a:t>
            </a:fld>
            <a:endParaRPr lang="en-US"/>
          </a:p>
        </p:txBody>
      </p:sp>
      <p:sp>
        <p:nvSpPr>
          <p:cNvPr id="2" name="Content Placeholder 1"/>
          <p:cNvSpPr>
            <a:spLocks noGrp="1"/>
          </p:cNvSpPr>
          <p:nvPr>
            <p:ph sz="quarter" idx="1"/>
          </p:nvPr>
        </p:nvSpPr>
        <p:spPr/>
        <p:txBody>
          <a:bodyPr/>
          <a:lstStyle/>
          <a:p>
            <a:pPr marL="0" indent="0">
              <a:buNone/>
            </a:pPr>
            <a:r>
              <a:rPr lang="en-US" dirty="0"/>
              <a:t>“Each undergraduate takes a number of courses in a term. Each course is taught by </a:t>
            </a:r>
            <a:r>
              <a:rPr lang="en-US" dirty="0" smtClean="0"/>
              <a:t>a professor</a:t>
            </a:r>
            <a:r>
              <a:rPr lang="en-US" dirty="0"/>
              <a:t>. A number of students are enrolled in the course</a:t>
            </a:r>
            <a:r>
              <a:rPr lang="en-US" dirty="0" smtClean="0"/>
              <a:t>”</a:t>
            </a:r>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795" y="2971800"/>
            <a:ext cx="5946039"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341597"/>
            <a:ext cx="5323901" cy="254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Date Placeholder 2"/>
          <p:cNvSpPr>
            <a:spLocks noGrp="1"/>
          </p:cNvSpPr>
          <p:nvPr>
            <p:ph type="dt" sz="half" idx="10"/>
          </p:nvPr>
        </p:nvSpPr>
        <p:spPr>
          <a:xfrm>
            <a:off x="457200" y="18288"/>
            <a:ext cx="2895600" cy="329184"/>
          </a:xfrm>
        </p:spPr>
        <p:txBody>
          <a:bodyPr/>
          <a:lstStyle/>
          <a:p>
            <a:r>
              <a:rPr lang="en-US" dirty="0" smtClean="0"/>
              <a:t>(c) 2014, George Heineman</a:t>
            </a:r>
            <a:endParaRPr lang="en-US" dirty="0"/>
          </a:p>
        </p:txBody>
      </p:sp>
    </p:spTree>
    <p:extLst>
      <p:ext uri="{BB962C8B-B14F-4D97-AF65-F5344CB8AC3E}">
        <p14:creationId xmlns:p14="http://schemas.microsoft.com/office/powerpoint/2010/main" val="399873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When2Meet meeting Types</a:t>
            </a:r>
            <a:endParaRPr lang="en-US" dirty="0"/>
          </a:p>
        </p:txBody>
      </p:sp>
      <p:sp>
        <p:nvSpPr>
          <p:cNvPr id="4" name="Footer Placeholder 3"/>
          <p:cNvSpPr>
            <a:spLocks noGrp="1"/>
          </p:cNvSpPr>
          <p:nvPr>
            <p:ph type="ftr" sz="quarter" idx="11"/>
          </p:nvPr>
        </p:nvSpPr>
        <p:spPr/>
        <p:txBody>
          <a:bodyPr/>
          <a:lstStyle/>
          <a:p>
            <a:r>
              <a:rPr lang="en-US" dirty="0" smtClean="0"/>
              <a:t>CS 509 : 2014/09/09</a:t>
            </a:r>
            <a:endParaRPr lang="en-US" dirty="0"/>
          </a:p>
        </p:txBody>
      </p:sp>
      <p:sp>
        <p:nvSpPr>
          <p:cNvPr id="5" name="Slide Number Placeholder 4"/>
          <p:cNvSpPr>
            <a:spLocks noGrp="1"/>
          </p:cNvSpPr>
          <p:nvPr>
            <p:ph type="sldNum" sz="quarter" idx="12"/>
          </p:nvPr>
        </p:nvSpPr>
        <p:spPr/>
        <p:txBody>
          <a:bodyPr/>
          <a:lstStyle/>
          <a:p>
            <a:fld id="{F9B3230D-7CC4-4102-922B-7FEEBCA8B435}" type="slidenum">
              <a:rPr lang="en-US" smtClean="0"/>
              <a:t>38</a:t>
            </a:fld>
            <a:endParaRPr lang="en-US"/>
          </a:p>
        </p:txBody>
      </p:sp>
      <p:sp>
        <p:nvSpPr>
          <p:cNvPr id="2" name="Content Placeholder 1"/>
          <p:cNvSpPr>
            <a:spLocks noGrp="1"/>
          </p:cNvSpPr>
          <p:nvPr>
            <p:ph sz="quarter" idx="1"/>
          </p:nvPr>
        </p:nvSpPr>
        <p:spPr>
          <a:xfrm>
            <a:off x="457200" y="1600200"/>
            <a:ext cx="8229600" cy="5105400"/>
          </a:xfrm>
        </p:spPr>
        <p:txBody>
          <a:bodyPr>
            <a:normAutofit/>
          </a:bodyPr>
          <a:lstStyle/>
          <a:p>
            <a:pPr marL="182880" lvl="1"/>
            <a:r>
              <a:rPr lang="en-US" dirty="0" err="1"/>
              <a:t>DayOfWeek</a:t>
            </a:r>
            <a:r>
              <a:rPr lang="en-US" dirty="0"/>
              <a:t> vs. </a:t>
            </a:r>
            <a:r>
              <a:rPr lang="en-US" dirty="0" err="1"/>
              <a:t>SpecificDate</a:t>
            </a:r>
            <a:r>
              <a:rPr lang="en-US" dirty="0"/>
              <a:t> Type</a:t>
            </a:r>
          </a:p>
          <a:p>
            <a:pPr lvl="1"/>
            <a:r>
              <a:rPr lang="en-US" dirty="0" smtClean="0"/>
              <a:t>What is the behavioral difference? Ans. None!</a:t>
            </a:r>
          </a:p>
          <a:p>
            <a:pPr lvl="1"/>
            <a:r>
              <a:rPr lang="en-US" dirty="0" smtClean="0"/>
              <a:t>If there </a:t>
            </a:r>
            <a:r>
              <a:rPr lang="en-US" b="1" dirty="0" smtClean="0"/>
              <a:t>were</a:t>
            </a:r>
            <a:r>
              <a:rPr lang="en-US" dirty="0" smtClean="0"/>
              <a:t> some difference, then one would identify subclasses</a:t>
            </a:r>
          </a:p>
          <a:p>
            <a:pPr lvl="1"/>
            <a:r>
              <a:rPr lang="en-US" dirty="0" smtClean="0"/>
              <a:t>Generalization association shown as open triangle</a:t>
            </a:r>
          </a:p>
          <a:p>
            <a:pPr lvl="1"/>
            <a:r>
              <a:rPr lang="en-US" dirty="0" smtClean="0"/>
              <a:t>Subclasses: </a:t>
            </a:r>
            <a:r>
              <a:rPr lang="en-US" dirty="0" err="1" smtClean="0"/>
              <a:t>DayOfWeek</a:t>
            </a:r>
            <a:r>
              <a:rPr lang="en-US" dirty="0" smtClean="0"/>
              <a:t> and </a:t>
            </a:r>
            <a:r>
              <a:rPr lang="en-US" dirty="0" err="1" smtClean="0"/>
              <a:t>SpecificDate</a:t>
            </a:r>
            <a:endParaRPr lang="en-US" dirty="0" smtClean="0"/>
          </a:p>
          <a:p>
            <a:pPr lvl="1"/>
            <a:r>
              <a:rPr lang="en-US" dirty="0" smtClean="0"/>
              <a:t>Superclass: Meeting</a:t>
            </a:r>
          </a:p>
          <a:p>
            <a:r>
              <a:rPr lang="en-US" dirty="0" smtClean="0"/>
              <a:t>Inheritance</a:t>
            </a:r>
          </a:p>
          <a:p>
            <a:pPr lvl="1"/>
            <a:r>
              <a:rPr lang="en-US" dirty="0" smtClean="0"/>
              <a:t>Define new classes by extending existing ones</a:t>
            </a:r>
          </a:p>
          <a:p>
            <a:pPr lvl="1"/>
            <a:r>
              <a:rPr lang="en-US" dirty="0" smtClean="0"/>
              <a:t>Shared state/behavior defined by superclass</a:t>
            </a:r>
          </a:p>
          <a:p>
            <a:pPr lvl="1"/>
            <a:r>
              <a:rPr lang="en-US" dirty="0" smtClean="0"/>
              <a:t>Specialized logic encapsulated in subclasses</a:t>
            </a:r>
          </a:p>
          <a:p>
            <a:pPr lvl="1"/>
            <a:r>
              <a:rPr lang="en-US" dirty="0" smtClean="0"/>
              <a:t>Don’t seek out just for the sake of using!</a:t>
            </a:r>
          </a:p>
          <a:p>
            <a:pPr marL="320040" lvl="1" indent="0">
              <a:buNone/>
            </a:pP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743325"/>
            <a:ext cx="290512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Date Placeholder 2"/>
          <p:cNvSpPr>
            <a:spLocks noGrp="1"/>
          </p:cNvSpPr>
          <p:nvPr>
            <p:ph type="dt" sz="half" idx="10"/>
          </p:nvPr>
        </p:nvSpPr>
        <p:spPr>
          <a:xfrm>
            <a:off x="457200" y="18288"/>
            <a:ext cx="2895600" cy="329184"/>
          </a:xfrm>
        </p:spPr>
        <p:txBody>
          <a:bodyPr/>
          <a:lstStyle/>
          <a:p>
            <a:r>
              <a:rPr lang="en-US" dirty="0" smtClean="0"/>
              <a:t>(c) 2014, George Heineman</a:t>
            </a:r>
            <a:endParaRPr lang="en-US" dirty="0"/>
          </a:p>
        </p:txBody>
      </p:sp>
    </p:spTree>
    <p:extLst>
      <p:ext uri="{BB962C8B-B14F-4D97-AF65-F5344CB8AC3E}">
        <p14:creationId xmlns:p14="http://schemas.microsoft.com/office/powerpoint/2010/main" val="40766487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Another Modeling Exercise</a:t>
            </a:r>
            <a:endParaRPr lang="en-US" dirty="0"/>
          </a:p>
        </p:txBody>
      </p:sp>
      <p:sp>
        <p:nvSpPr>
          <p:cNvPr id="3" name="Content Placeholder 2"/>
          <p:cNvSpPr>
            <a:spLocks noGrp="1"/>
          </p:cNvSpPr>
          <p:nvPr>
            <p:ph idx="1"/>
          </p:nvPr>
        </p:nvSpPr>
        <p:spPr/>
        <p:txBody>
          <a:bodyPr>
            <a:normAutofit/>
          </a:bodyPr>
          <a:lstStyle/>
          <a:p>
            <a:r>
              <a:rPr lang="en-US" dirty="0" smtClean="0"/>
              <a:t>American Checkers (or English Draughts)</a:t>
            </a:r>
          </a:p>
          <a:p>
            <a:pPr lvl="1"/>
            <a:r>
              <a:rPr lang="en-US" i="1" dirty="0" smtClean="0"/>
              <a:t>Played </a:t>
            </a:r>
            <a:r>
              <a:rPr lang="en-US" i="1" dirty="0"/>
              <a:t>on an eight by eight </a:t>
            </a:r>
            <a:r>
              <a:rPr lang="en-US" i="1" dirty="0" smtClean="0"/>
              <a:t>square board</a:t>
            </a:r>
          </a:p>
          <a:p>
            <a:pPr lvl="1"/>
            <a:r>
              <a:rPr lang="en-US" i="1" dirty="0" smtClean="0"/>
              <a:t>This </a:t>
            </a:r>
            <a:r>
              <a:rPr lang="en-US" i="1" dirty="0"/>
              <a:t>is a two player game with twelve pieces on each side (one player is Black and the other is Red</a:t>
            </a:r>
            <a:r>
              <a:rPr lang="en-US" i="1" dirty="0" smtClean="0"/>
              <a:t>)</a:t>
            </a:r>
          </a:p>
          <a:p>
            <a:pPr lvl="1"/>
            <a:r>
              <a:rPr lang="en-US" i="1" dirty="0" smtClean="0"/>
              <a:t>Each </a:t>
            </a:r>
            <a:r>
              <a:rPr lang="en-US" i="1" dirty="0"/>
              <a:t>piece is initially placed on a dark-colored </a:t>
            </a:r>
            <a:r>
              <a:rPr lang="en-US" i="1" dirty="0" smtClean="0"/>
              <a:t>square</a:t>
            </a:r>
          </a:p>
          <a:p>
            <a:pPr lvl="1"/>
            <a:r>
              <a:rPr lang="en-US" i="1" dirty="0" smtClean="0"/>
              <a:t>As </a:t>
            </a:r>
            <a:r>
              <a:rPr lang="en-US" i="1" dirty="0"/>
              <a:t>the game progresses, pieces can be converted into </a:t>
            </a:r>
            <a:r>
              <a:rPr lang="en-US" i="1" dirty="0" smtClean="0"/>
              <a:t>kings</a:t>
            </a:r>
          </a:p>
          <a:p>
            <a:r>
              <a:rPr lang="en-US" dirty="0" smtClean="0"/>
              <a:t>During analysis identify what is important</a:t>
            </a:r>
            <a:endParaRPr lang="en-US" dirty="0"/>
          </a:p>
        </p:txBody>
      </p:sp>
      <p:sp>
        <p:nvSpPr>
          <p:cNvPr id="4" name="Date Placeholder 3"/>
          <p:cNvSpPr>
            <a:spLocks noGrp="1"/>
          </p:cNvSpPr>
          <p:nvPr>
            <p:ph type="dt" sz="half" idx="10"/>
          </p:nvPr>
        </p:nvSpPr>
        <p:spPr/>
        <p:txBody>
          <a:bodyPr/>
          <a:lstStyle/>
          <a:p>
            <a:r>
              <a:rPr lang="en-US" smtClean="0"/>
              <a:t>(c) 2014, George Heineman</a:t>
            </a:r>
            <a:endParaRPr lang="en-US" dirty="0"/>
          </a:p>
        </p:txBody>
      </p:sp>
      <p:sp>
        <p:nvSpPr>
          <p:cNvPr id="5" name="Footer Placeholder 4"/>
          <p:cNvSpPr>
            <a:spLocks noGrp="1"/>
          </p:cNvSpPr>
          <p:nvPr>
            <p:ph type="ftr" sz="quarter" idx="11"/>
          </p:nvPr>
        </p:nvSpPr>
        <p:spPr/>
        <p:txBody>
          <a:bodyPr/>
          <a:lstStyle/>
          <a:p>
            <a:r>
              <a:rPr lang="en-US" smtClean="0"/>
              <a:t>CS 509 : 2014/09/09</a:t>
            </a:r>
            <a:endParaRPr lang="en-US" dirty="0"/>
          </a:p>
        </p:txBody>
      </p:sp>
      <p:sp>
        <p:nvSpPr>
          <p:cNvPr id="6" name="Slide Number Placeholder 5"/>
          <p:cNvSpPr>
            <a:spLocks noGrp="1"/>
          </p:cNvSpPr>
          <p:nvPr>
            <p:ph type="sldNum" sz="quarter" idx="12"/>
          </p:nvPr>
        </p:nvSpPr>
        <p:spPr/>
        <p:txBody>
          <a:bodyPr/>
          <a:lstStyle/>
          <a:p>
            <a:fld id="{F9B3230D-7CC4-4102-922B-7FEEBCA8B435}" type="slidenum">
              <a:rPr lang="en-US" smtClean="0"/>
              <a:t>39</a:t>
            </a:fld>
            <a:endParaRPr lang="en-US"/>
          </a:p>
        </p:txBody>
      </p:sp>
      <p:pic>
        <p:nvPicPr>
          <p:cNvPr id="7" name="Picture 6"/>
          <p:cNvPicPr/>
          <p:nvPr/>
        </p:nvPicPr>
        <p:blipFill>
          <a:blip r:embed="rId2" cstate="print"/>
          <a:srcRect/>
          <a:stretch>
            <a:fillRect/>
          </a:stretch>
        </p:blipFill>
        <p:spPr bwMode="auto">
          <a:xfrm>
            <a:off x="6705600" y="4495800"/>
            <a:ext cx="2113179" cy="2126933"/>
          </a:xfrm>
          <a:prstGeom prst="rect">
            <a:avLst/>
          </a:prstGeom>
          <a:noFill/>
          <a:ln w="9525">
            <a:noFill/>
            <a:miter lim="800000"/>
            <a:headEnd/>
            <a:tailEnd/>
          </a:ln>
        </p:spPr>
      </p:pic>
    </p:spTree>
    <p:extLst>
      <p:ext uri="{BB962C8B-B14F-4D97-AF65-F5344CB8AC3E}">
        <p14:creationId xmlns:p14="http://schemas.microsoft.com/office/powerpoint/2010/main" val="3968646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Experiences</a:t>
            </a:r>
            <a:endParaRPr lang="en-US" dirty="0"/>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a:t>
            </a:r>
            <a:r>
              <a:rPr lang="en-US" dirty="0"/>
              <a:t>: 2014/09/09</a:t>
            </a:r>
          </a:p>
        </p:txBody>
      </p:sp>
      <p:sp>
        <p:nvSpPr>
          <p:cNvPr id="6" name="Slide Number Placeholder 5"/>
          <p:cNvSpPr>
            <a:spLocks noGrp="1"/>
          </p:cNvSpPr>
          <p:nvPr>
            <p:ph type="sldNum" sz="quarter" idx="12"/>
          </p:nvPr>
        </p:nvSpPr>
        <p:spPr/>
        <p:txBody>
          <a:bodyPr/>
          <a:lstStyle/>
          <a:p>
            <a:fld id="{F9B3230D-7CC4-4102-922B-7FEEBCA8B435}" type="slidenum">
              <a:rPr lang="en-US" smtClean="0"/>
              <a:t>4</a:t>
            </a:fld>
            <a:endParaRPr lang="en-US"/>
          </a:p>
        </p:txBody>
      </p:sp>
      <p:sp>
        <p:nvSpPr>
          <p:cNvPr id="3" name="Content Placeholder 2"/>
          <p:cNvSpPr>
            <a:spLocks noGrp="1"/>
          </p:cNvSpPr>
          <p:nvPr>
            <p:ph sz="quarter" idx="1"/>
          </p:nvPr>
        </p:nvSpPr>
        <p:spPr>
          <a:xfrm>
            <a:off x="457200" y="1600200"/>
            <a:ext cx="8229600" cy="5105400"/>
          </a:xfrm>
        </p:spPr>
        <p:txBody>
          <a:bodyPr>
            <a:noAutofit/>
          </a:bodyPr>
          <a:lstStyle/>
          <a:p>
            <a:r>
              <a:rPr lang="en-US" dirty="0" smtClean="0"/>
              <a:t>Modeling Requirements</a:t>
            </a:r>
          </a:p>
          <a:p>
            <a:pPr lvl="1">
              <a:tabLst>
                <a:tab pos="1828800" algn="l"/>
              </a:tabLst>
            </a:pPr>
            <a:r>
              <a:rPr lang="en-US" dirty="0" smtClean="0"/>
              <a:t>State 	– representation of system</a:t>
            </a:r>
          </a:p>
          <a:p>
            <a:pPr lvl="1">
              <a:tabLst>
                <a:tab pos="1828800" algn="l"/>
              </a:tabLst>
            </a:pPr>
            <a:r>
              <a:rPr lang="en-US" dirty="0" smtClean="0"/>
              <a:t>Events 	– transitions between states</a:t>
            </a:r>
          </a:p>
          <a:p>
            <a:pPr lvl="1">
              <a:tabLst>
                <a:tab pos="1828800" algn="l"/>
              </a:tabLst>
            </a:pPr>
            <a:r>
              <a:rPr lang="en-US" dirty="0" smtClean="0"/>
              <a:t>Invariants 	– capture essential knowledge stored in</a:t>
            </a:r>
            <a:br>
              <a:rPr lang="en-US" dirty="0" smtClean="0"/>
            </a:br>
            <a:r>
              <a:rPr lang="en-US" dirty="0" smtClean="0"/>
              <a:t>	   model but not formally recognized in requirements</a:t>
            </a:r>
          </a:p>
          <a:p>
            <a:r>
              <a:rPr lang="en-US" dirty="0" smtClean="0"/>
              <a:t>Students find it difficult to stop programming</a:t>
            </a:r>
          </a:p>
          <a:p>
            <a:pPr lvl="1"/>
            <a:r>
              <a:rPr lang="en-US" dirty="0" smtClean="0"/>
              <a:t>Stop thinking about </a:t>
            </a:r>
            <a:r>
              <a:rPr lang="en-US" b="1" dirty="0" smtClean="0"/>
              <a:t>how</a:t>
            </a:r>
            <a:r>
              <a:rPr lang="en-US" dirty="0" smtClean="0"/>
              <a:t> and focus on </a:t>
            </a:r>
            <a:r>
              <a:rPr lang="en-US" b="1" dirty="0" smtClean="0"/>
              <a:t>what</a:t>
            </a:r>
          </a:p>
          <a:p>
            <a:pPr lvl="1"/>
            <a:r>
              <a:rPr lang="en-US" dirty="0" smtClean="0"/>
              <a:t>Difficult to ignore unnecessary details</a:t>
            </a:r>
          </a:p>
          <a:p>
            <a:r>
              <a:rPr lang="en-US" dirty="0" smtClean="0"/>
              <a:t>Models must be clear and therefore simple</a:t>
            </a:r>
            <a:endParaRPr lang="en-US" sz="2800" dirty="0" smtClean="0"/>
          </a:p>
          <a:p>
            <a:pPr lvl="1"/>
            <a:r>
              <a:rPr lang="en-US" sz="2400" dirty="0" smtClean="0"/>
              <a:t>“</a:t>
            </a:r>
            <a:r>
              <a:rPr lang="en-US" dirty="0" smtClean="0"/>
              <a:t>Make it as simple as possible, but no simpler”</a:t>
            </a:r>
          </a:p>
        </p:txBody>
      </p:sp>
      <p:sp>
        <p:nvSpPr>
          <p:cNvPr id="7" name="Rectangle 6"/>
          <p:cNvSpPr/>
          <p:nvPr/>
        </p:nvSpPr>
        <p:spPr>
          <a:xfrm>
            <a:off x="152400" y="5715001"/>
            <a:ext cx="8763000" cy="923330"/>
          </a:xfrm>
          <a:prstGeom prst="rect">
            <a:avLst/>
          </a:prstGeom>
        </p:spPr>
        <p:txBody>
          <a:bodyPr wrap="square">
            <a:spAutoFit/>
          </a:bodyPr>
          <a:lstStyle/>
          <a:p>
            <a:r>
              <a:rPr lang="en-US" b="1" i="1" dirty="0">
                <a:solidFill>
                  <a:schemeClr val="tx2">
                    <a:lumMod val="75000"/>
                  </a:schemeClr>
                </a:solidFill>
              </a:rPr>
              <a:t>It can scarcely be denied that the supreme goal of all theory is to make the irreducible basic elements as simple and as few as possible without having to surrender the adequate representation of a single datum of </a:t>
            </a:r>
            <a:r>
              <a:rPr lang="en-US" b="1" i="1" dirty="0" smtClean="0">
                <a:solidFill>
                  <a:schemeClr val="tx2">
                    <a:lumMod val="75000"/>
                  </a:schemeClr>
                </a:solidFill>
              </a:rPr>
              <a:t>experience</a:t>
            </a:r>
            <a:endParaRPr lang="en-US" i="1" dirty="0">
              <a:solidFill>
                <a:schemeClr val="tx2">
                  <a:lumMod val="75000"/>
                </a:schemeClr>
              </a:solidFill>
            </a:endParaRPr>
          </a:p>
        </p:txBody>
      </p:sp>
    </p:spTree>
    <p:extLst>
      <p:ext uri="{BB962C8B-B14F-4D97-AF65-F5344CB8AC3E}">
        <p14:creationId xmlns:p14="http://schemas.microsoft.com/office/powerpoint/2010/main" val="102820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Week</a:t>
            </a:r>
            <a:endParaRPr lang="en-US" dirty="0"/>
          </a:p>
        </p:txBody>
      </p:sp>
      <p:sp>
        <p:nvSpPr>
          <p:cNvPr id="3" name="Content Placeholder 2"/>
          <p:cNvSpPr>
            <a:spLocks noGrp="1"/>
          </p:cNvSpPr>
          <p:nvPr>
            <p:ph idx="1"/>
          </p:nvPr>
        </p:nvSpPr>
        <p:spPr/>
        <p:txBody>
          <a:bodyPr/>
          <a:lstStyle/>
          <a:p>
            <a:r>
              <a:rPr lang="en-US" dirty="0" smtClean="0"/>
              <a:t>Tasks for next week</a:t>
            </a:r>
          </a:p>
          <a:p>
            <a:pPr lvl="1"/>
            <a:r>
              <a:rPr lang="en-US" dirty="0"/>
              <a:t>Readings on Entity/Boundary/Controller (to be provided</a:t>
            </a:r>
            <a:r>
              <a:rPr lang="en-US" dirty="0" smtClean="0"/>
              <a:t>)</a:t>
            </a:r>
          </a:p>
          <a:p>
            <a:pPr lvl="1"/>
            <a:r>
              <a:rPr lang="en-US" dirty="0"/>
              <a:t>Get started on Storyboarding GUI </a:t>
            </a:r>
          </a:p>
          <a:p>
            <a:pPr lvl="1"/>
            <a:r>
              <a:rPr lang="en-US" dirty="0"/>
              <a:t>Get started on Use Cases</a:t>
            </a:r>
            <a:endParaRPr lang="en-US" dirty="0"/>
          </a:p>
          <a:p>
            <a:r>
              <a:rPr lang="en-US" dirty="0" smtClean="0"/>
              <a:t>Meet with group members</a:t>
            </a:r>
          </a:p>
          <a:p>
            <a:pPr lvl="1"/>
            <a:r>
              <a:rPr lang="en-US" dirty="0" smtClean="0"/>
              <a:t>Find convenient time(s) when you can meet</a:t>
            </a:r>
          </a:p>
          <a:p>
            <a:r>
              <a:rPr lang="en-US" dirty="0" smtClean="0"/>
              <a:t>Draft Task 1 Due Monday 9AM on Sept. 22</a:t>
            </a:r>
            <a:r>
              <a:rPr lang="en-US" baseline="30000" dirty="0" smtClean="0"/>
              <a:t>nd</a:t>
            </a:r>
            <a:r>
              <a:rPr lang="en-US" dirty="0" smtClean="0"/>
              <a:t>  </a:t>
            </a:r>
          </a:p>
          <a:p>
            <a:pPr lvl="1"/>
            <a:r>
              <a:rPr lang="en-US" dirty="0" smtClean="0"/>
              <a:t>In advance of JAD meeting in class on Tuesday Sept. 23</a:t>
            </a:r>
            <a:r>
              <a:rPr lang="en-US" baseline="30000" dirty="0" smtClean="0"/>
              <a:t>rd</a:t>
            </a:r>
            <a:r>
              <a:rPr lang="en-US" dirty="0" smtClean="0"/>
              <a:t> </a:t>
            </a:r>
            <a:endParaRPr lang="en-US" dirty="0" smtClean="0"/>
          </a:p>
          <a:p>
            <a:pPr lvl="1"/>
            <a:r>
              <a:rPr lang="en-US" dirty="0" smtClean="0"/>
              <a:t>Two weeks people</a:t>
            </a:r>
          </a:p>
          <a:p>
            <a:pPr lvl="1"/>
            <a:endParaRPr lang="en-US" dirty="0"/>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86D5F9E9-4119-4788-9363-2AF2E4D7EE4A}" type="slidenum">
              <a:rPr lang="en-US" smtClean="0"/>
              <a:pPr/>
              <a:t>40</a:t>
            </a:fld>
            <a:endParaRPr lang="en-US"/>
          </a:p>
        </p:txBody>
      </p:sp>
    </p:spTree>
    <p:extLst>
      <p:ext uri="{BB962C8B-B14F-4D97-AF65-F5344CB8AC3E}">
        <p14:creationId xmlns:p14="http://schemas.microsoft.com/office/powerpoint/2010/main" val="3311148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533400"/>
            <a:ext cx="8229600" cy="990600"/>
          </a:xfrm>
        </p:spPr>
        <p:txBody>
          <a:bodyPr/>
          <a:lstStyle/>
          <a:p>
            <a:r>
              <a:rPr lang="en-US"/>
              <a:t>Modeling</a:t>
            </a:r>
          </a:p>
        </p:txBody>
      </p:sp>
      <p:sp>
        <p:nvSpPr>
          <p:cNvPr id="31747" name="Rectangle 3"/>
          <p:cNvSpPr>
            <a:spLocks noGrp="1" noChangeArrowheads="1"/>
          </p:cNvSpPr>
          <p:nvPr>
            <p:ph idx="1"/>
          </p:nvPr>
        </p:nvSpPr>
        <p:spPr/>
        <p:txBody>
          <a:bodyPr>
            <a:normAutofit/>
          </a:bodyPr>
          <a:lstStyle/>
          <a:p>
            <a:r>
              <a:rPr lang="en-US" dirty="0"/>
              <a:t>Abstract representation of a system</a:t>
            </a:r>
          </a:p>
          <a:p>
            <a:pPr lvl="1"/>
            <a:r>
              <a:rPr lang="en-US" dirty="0"/>
              <a:t>Focus on relevant details</a:t>
            </a:r>
          </a:p>
          <a:p>
            <a:pPr lvl="1"/>
            <a:r>
              <a:rPr lang="en-US" dirty="0"/>
              <a:t>Hide non-interesting details</a:t>
            </a:r>
          </a:p>
          <a:p>
            <a:r>
              <a:rPr lang="en-US" dirty="0"/>
              <a:t>Application Domain Model</a:t>
            </a:r>
          </a:p>
          <a:p>
            <a:pPr lvl="1"/>
            <a:r>
              <a:rPr lang="en-US" dirty="0"/>
              <a:t>Model of real-world system, as observed and relevant</a:t>
            </a:r>
          </a:p>
          <a:p>
            <a:r>
              <a:rPr lang="en-US" dirty="0"/>
              <a:t>Solution Domain Model</a:t>
            </a:r>
          </a:p>
          <a:p>
            <a:pPr lvl="1"/>
            <a:r>
              <a:rPr lang="en-US" dirty="0"/>
              <a:t>Model of the construction of </a:t>
            </a:r>
            <a:r>
              <a:rPr lang="en-US" dirty="0" smtClean="0"/>
              <a:t>an application  </a:t>
            </a:r>
            <a:endParaRPr lang="en-US" dirty="0"/>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CC2F34FD-9684-4222-B43A-B08E2CD2B9FF}" type="slidenum">
              <a:rPr lang="en-US"/>
              <a:pPr/>
              <a:t>5</a:t>
            </a:fld>
            <a:endParaRPr lang="en-US"/>
          </a:p>
        </p:txBody>
      </p:sp>
    </p:spTree>
    <p:extLst>
      <p:ext uri="{BB962C8B-B14F-4D97-AF65-F5344CB8AC3E}">
        <p14:creationId xmlns:p14="http://schemas.microsoft.com/office/powerpoint/2010/main" val="2987792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533400"/>
            <a:ext cx="8229600" cy="990600"/>
          </a:xfrm>
        </p:spPr>
        <p:txBody>
          <a:bodyPr/>
          <a:lstStyle/>
          <a:p>
            <a:r>
              <a:rPr lang="en-US" dirty="0"/>
              <a:t>Application </a:t>
            </a:r>
            <a:r>
              <a:rPr lang="en-US" dirty="0" smtClean="0"/>
              <a:t>Domain</a:t>
            </a:r>
            <a:endParaRPr lang="en-US" dirty="0"/>
          </a:p>
        </p:txBody>
      </p:sp>
      <p:sp>
        <p:nvSpPr>
          <p:cNvPr id="35843" name="Rectangle 3"/>
          <p:cNvSpPr>
            <a:spLocks noGrp="1" noChangeArrowheads="1"/>
          </p:cNvSpPr>
          <p:nvPr>
            <p:ph idx="1"/>
          </p:nvPr>
        </p:nvSpPr>
        <p:spPr/>
        <p:txBody>
          <a:bodyPr>
            <a:normAutofit/>
          </a:bodyPr>
          <a:lstStyle/>
          <a:p>
            <a:r>
              <a:rPr lang="en-US" dirty="0" smtClean="0"/>
              <a:t>Represent all aspects of </a:t>
            </a:r>
            <a:r>
              <a:rPr lang="en-US" b="1" dirty="0" smtClean="0"/>
              <a:t>user’s</a:t>
            </a:r>
            <a:r>
              <a:rPr lang="en-US" dirty="0" smtClean="0"/>
              <a:t> problem</a:t>
            </a:r>
          </a:p>
          <a:p>
            <a:pPr lvl="1"/>
            <a:r>
              <a:rPr lang="en-US" dirty="0" smtClean="0"/>
              <a:t>What meetings are of interest? Day-of-week or specific dates?</a:t>
            </a:r>
            <a:endParaRPr lang="en-US" dirty="0"/>
          </a:p>
          <a:p>
            <a:pPr lvl="1"/>
            <a:r>
              <a:rPr lang="en-US" dirty="0">
                <a:hlinkClick r:id="rId2"/>
              </a:rPr>
              <a:t>http</a:t>
            </a:r>
            <a:r>
              <a:rPr lang="en-US" dirty="0" smtClean="0">
                <a:hlinkClick r:id="rId2"/>
              </a:rPr>
              <a:t>://www.when2meet.com</a:t>
            </a:r>
            <a:r>
              <a:rPr lang="en-US" dirty="0">
                <a:hlinkClick r:id="rId2"/>
              </a:rPr>
              <a:t>/?</a:t>
            </a:r>
            <a:r>
              <a:rPr lang="en-US" dirty="0" smtClean="0">
                <a:hlinkClick r:id="rId2"/>
              </a:rPr>
              <a:t>368101-Nr2uV</a:t>
            </a:r>
            <a:r>
              <a:rPr lang="en-US" dirty="0" smtClean="0"/>
              <a:t> </a:t>
            </a:r>
          </a:p>
          <a:p>
            <a:pPr lvl="1"/>
            <a:r>
              <a:rPr lang="en-US" dirty="0">
                <a:hlinkClick r:id="rId3"/>
              </a:rPr>
              <a:t>http://www.when2meet.com/?</a:t>
            </a:r>
            <a:r>
              <a:rPr lang="en-US" dirty="0" smtClean="0">
                <a:hlinkClick r:id="rId3"/>
              </a:rPr>
              <a:t>368256-7YyUb</a:t>
            </a:r>
            <a:r>
              <a:rPr lang="en-US" dirty="0" smtClean="0"/>
              <a:t> </a:t>
            </a:r>
            <a:endParaRPr lang="en-US" dirty="0"/>
          </a:p>
          <a:p>
            <a:pPr lvl="1"/>
            <a:r>
              <a:rPr lang="en-US" dirty="0" smtClean="0"/>
              <a:t>How many participants in a group?</a:t>
            </a:r>
          </a:p>
          <a:p>
            <a:r>
              <a:rPr lang="en-US" dirty="0" smtClean="0"/>
              <a:t>May change (because the world changes)</a:t>
            </a:r>
          </a:p>
          <a:p>
            <a:pPr lvl="1"/>
            <a:r>
              <a:rPr lang="en-US" dirty="0"/>
              <a:t>How fine-grained are the meeting slots?</a:t>
            </a:r>
          </a:p>
          <a:p>
            <a:pPr lvl="1"/>
            <a:r>
              <a:rPr lang="en-US" dirty="0" smtClean="0"/>
              <a:t>Suggest weighting scheme for slots</a:t>
            </a:r>
          </a:p>
          <a:p>
            <a:pPr lvl="1"/>
            <a:r>
              <a:rPr lang="en-US" dirty="0" smtClean="0"/>
              <a:t>Upload template of available times for high-frequency users</a:t>
            </a:r>
            <a:endParaRPr lang="en-US" dirty="0"/>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BD57BB56-5CBE-427F-AA77-5887BDEAB806}" type="slidenum">
              <a:rPr lang="en-US"/>
              <a:pPr/>
              <a:t>6</a:t>
            </a:fld>
            <a:endParaRPr lang="en-US" dirty="0"/>
          </a:p>
        </p:txBody>
      </p:sp>
    </p:spTree>
    <p:extLst>
      <p:ext uri="{BB962C8B-B14F-4D97-AF65-F5344CB8AC3E}">
        <p14:creationId xmlns:p14="http://schemas.microsoft.com/office/powerpoint/2010/main" val="3715774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r>
              <a:rPr lang="en-US" dirty="0" smtClean="0"/>
              <a:t>Solution Domain </a:t>
            </a:r>
            <a:endParaRPr lang="en-US" dirty="0"/>
          </a:p>
        </p:txBody>
      </p:sp>
      <p:sp>
        <p:nvSpPr>
          <p:cNvPr id="3" name="Content Placeholder 2"/>
          <p:cNvSpPr>
            <a:spLocks noGrp="1"/>
          </p:cNvSpPr>
          <p:nvPr>
            <p:ph idx="1"/>
          </p:nvPr>
        </p:nvSpPr>
        <p:spPr/>
        <p:txBody>
          <a:bodyPr/>
          <a:lstStyle/>
          <a:p>
            <a:r>
              <a:rPr lang="en-US" dirty="0" smtClean="0"/>
              <a:t>Model desired system</a:t>
            </a:r>
          </a:p>
          <a:p>
            <a:pPr lvl="1"/>
            <a:r>
              <a:rPr lang="en-US" dirty="0" smtClean="0"/>
              <a:t>Produces model that can lead to a number of systems</a:t>
            </a:r>
          </a:p>
          <a:p>
            <a:pPr lvl="1"/>
            <a:r>
              <a:rPr lang="en-US" dirty="0" smtClean="0"/>
              <a:t>Rich details</a:t>
            </a:r>
          </a:p>
          <a:p>
            <a:r>
              <a:rPr lang="en-US" dirty="0" smtClean="0"/>
              <a:t>May change (because technology changes)</a:t>
            </a:r>
          </a:p>
          <a:p>
            <a:pPr lvl="1"/>
            <a:r>
              <a:rPr lang="en-US" dirty="0" smtClean="0"/>
              <a:t>New languages, tools, standards</a:t>
            </a:r>
          </a:p>
          <a:p>
            <a:pPr lvl="1"/>
            <a:r>
              <a:rPr lang="en-US" dirty="0" smtClean="0"/>
              <a:t>Standards upgrade (HTML/Ajax)</a:t>
            </a:r>
          </a:p>
          <a:p>
            <a:pPr lvl="1"/>
            <a:r>
              <a:rPr lang="en-US" dirty="0" smtClean="0"/>
              <a:t>New platforms become available (HTML5 / Flash / etc…)</a:t>
            </a:r>
            <a:endParaRPr lang="en-US" dirty="0"/>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86D5F9E9-4119-4788-9363-2AF2E4D7EE4A}" type="slidenum">
              <a:rPr lang="en-US" smtClean="0"/>
              <a:pPr/>
              <a:t>7</a:t>
            </a:fld>
            <a:endParaRPr lang="en-US"/>
          </a:p>
        </p:txBody>
      </p:sp>
    </p:spTree>
    <p:extLst>
      <p:ext uri="{BB962C8B-B14F-4D97-AF65-F5344CB8AC3E}">
        <p14:creationId xmlns:p14="http://schemas.microsoft.com/office/powerpoint/2010/main" val="630562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r>
              <a:rPr lang="en-US" dirty="0" smtClean="0"/>
              <a:t>Object-oriented (OO) Paradigm</a:t>
            </a:r>
            <a:endParaRPr lang="en-US" dirty="0"/>
          </a:p>
        </p:txBody>
      </p:sp>
      <p:sp>
        <p:nvSpPr>
          <p:cNvPr id="3" name="Content Placeholder 2"/>
          <p:cNvSpPr>
            <a:spLocks noGrp="1"/>
          </p:cNvSpPr>
          <p:nvPr>
            <p:ph idx="1"/>
          </p:nvPr>
        </p:nvSpPr>
        <p:spPr/>
        <p:txBody>
          <a:bodyPr/>
          <a:lstStyle/>
          <a:p>
            <a:r>
              <a:rPr lang="en-US" dirty="0" smtClean="0"/>
              <a:t>Combines Application and solution domain modeling</a:t>
            </a:r>
          </a:p>
          <a:p>
            <a:pPr lvl="1"/>
            <a:r>
              <a:rPr lang="en-US" dirty="0" smtClean="0"/>
              <a:t>No longer separate activities</a:t>
            </a:r>
          </a:p>
          <a:p>
            <a:r>
              <a:rPr lang="en-US" dirty="0" smtClean="0"/>
              <a:t>Start with Application Domain Model</a:t>
            </a:r>
          </a:p>
          <a:p>
            <a:pPr lvl="1"/>
            <a:r>
              <a:rPr lang="en-US" dirty="0" smtClean="0"/>
              <a:t>Objects and Relationships</a:t>
            </a:r>
          </a:p>
          <a:p>
            <a:r>
              <a:rPr lang="en-US" dirty="0" smtClean="0"/>
              <a:t>Introduce Solution Domain Model as objects</a:t>
            </a:r>
          </a:p>
          <a:p>
            <a:r>
              <a:rPr lang="en-US" dirty="0" smtClean="0"/>
              <a:t>Solution Domain is transformation of Application Domain</a:t>
            </a:r>
          </a:p>
          <a:p>
            <a:endParaRPr lang="en-US" dirty="0"/>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86D5F9E9-4119-4788-9363-2AF2E4D7EE4A}" type="slidenum">
              <a:rPr lang="en-US" smtClean="0"/>
              <a:pPr/>
              <a:t>8</a:t>
            </a:fld>
            <a:endParaRPr lang="en-US"/>
          </a:p>
        </p:txBody>
      </p:sp>
    </p:spTree>
    <p:extLst>
      <p:ext uri="{BB962C8B-B14F-4D97-AF65-F5344CB8AC3E}">
        <p14:creationId xmlns:p14="http://schemas.microsoft.com/office/powerpoint/2010/main" val="1898164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r>
              <a:rPr lang="en-US" dirty="0" smtClean="0"/>
              <a:t>Use Case: </a:t>
            </a:r>
            <a:r>
              <a:rPr lang="en-US" dirty="0" smtClean="0">
                <a:solidFill>
                  <a:srgbClr val="FF0000"/>
                </a:solidFill>
              </a:rPr>
              <a:t>Create Meeting</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Participating Actor: Initiated by </a:t>
            </a:r>
            <a:r>
              <a:rPr lang="en-US" dirty="0" err="1" smtClean="0">
                <a:solidFill>
                  <a:srgbClr val="FF0000"/>
                </a:solidFill>
              </a:rPr>
              <a:t>MeetingCreator</a:t>
            </a:r>
            <a:endParaRPr lang="en-US" dirty="0" smtClean="0">
              <a:solidFill>
                <a:srgbClr val="FF0000"/>
              </a:solidFill>
            </a:endParaRPr>
          </a:p>
          <a:p>
            <a:r>
              <a:rPr lang="en-US" dirty="0" smtClean="0"/>
              <a:t>Entry Condition</a:t>
            </a:r>
          </a:p>
          <a:p>
            <a:pPr lvl="1"/>
            <a:r>
              <a:rPr lang="en-US" dirty="0" smtClean="0">
                <a:solidFill>
                  <a:srgbClr val="FF0000"/>
                </a:solidFill>
              </a:rPr>
              <a:t>None</a:t>
            </a:r>
          </a:p>
          <a:p>
            <a:r>
              <a:rPr lang="en-US" dirty="0" smtClean="0"/>
              <a:t>Exit Criteria</a:t>
            </a:r>
          </a:p>
          <a:p>
            <a:pPr lvl="1"/>
            <a:r>
              <a:rPr lang="en-US" dirty="0" smtClean="0">
                <a:solidFill>
                  <a:srgbClr val="FF0000"/>
                </a:solidFill>
              </a:rPr>
              <a:t>Meeting </a:t>
            </a:r>
            <a:r>
              <a:rPr lang="en-US" dirty="0" smtClean="0"/>
              <a:t>is now available</a:t>
            </a:r>
          </a:p>
          <a:p>
            <a:r>
              <a:rPr lang="en-US" dirty="0" smtClean="0"/>
              <a:t>Flow of Events</a:t>
            </a:r>
          </a:p>
          <a:p>
            <a:pPr marL="914400" lvl="1" indent="-404813">
              <a:buFont typeface="+mj-lt"/>
              <a:buAutoNum type="arabicPeriod"/>
            </a:pPr>
            <a:r>
              <a:rPr lang="en-US" dirty="0" smtClean="0"/>
              <a:t>The </a:t>
            </a:r>
            <a:r>
              <a:rPr lang="en-US" dirty="0" err="1">
                <a:solidFill>
                  <a:srgbClr val="FF0000"/>
                </a:solidFill>
              </a:rPr>
              <a:t>MeetingCreator</a:t>
            </a:r>
            <a:r>
              <a:rPr lang="en-US" dirty="0">
                <a:solidFill>
                  <a:srgbClr val="FF0000"/>
                </a:solidFill>
              </a:rPr>
              <a:t> </a:t>
            </a:r>
            <a:r>
              <a:rPr lang="en-US" dirty="0" smtClean="0"/>
              <a:t>connects to When2Meet</a:t>
            </a:r>
          </a:p>
          <a:p>
            <a:pPr marL="914400" lvl="1" indent="-404813">
              <a:buFont typeface="+mj-lt"/>
              <a:buAutoNum type="arabicPeriod"/>
            </a:pPr>
            <a:r>
              <a:rPr lang="en-US" dirty="0"/>
              <a:t>When2Meet presents </a:t>
            </a:r>
            <a:r>
              <a:rPr lang="en-US" dirty="0" err="1" smtClean="0">
                <a:solidFill>
                  <a:srgbClr val="FF0000"/>
                </a:solidFill>
              </a:rPr>
              <a:t>CreateMeetingForm</a:t>
            </a:r>
            <a:r>
              <a:rPr lang="en-US" dirty="0" smtClean="0">
                <a:solidFill>
                  <a:srgbClr val="FF0000"/>
                </a:solidFill>
              </a:rPr>
              <a:t> </a:t>
            </a:r>
            <a:r>
              <a:rPr lang="en-US" dirty="0" smtClean="0"/>
              <a:t>to </a:t>
            </a:r>
            <a:r>
              <a:rPr lang="en-US" dirty="0" err="1" smtClean="0">
                <a:solidFill>
                  <a:srgbClr val="FF0000"/>
                </a:solidFill>
              </a:rPr>
              <a:t>MeetingCreator</a:t>
            </a:r>
            <a:endParaRPr lang="en-US" dirty="0" smtClean="0">
              <a:solidFill>
                <a:srgbClr val="FF0000"/>
              </a:solidFill>
            </a:endParaRPr>
          </a:p>
          <a:p>
            <a:pPr marL="914400" lvl="1" indent="-404813">
              <a:buFont typeface="+mj-lt"/>
              <a:buAutoNum type="arabicPeriod"/>
            </a:pPr>
            <a:r>
              <a:rPr lang="en-US" dirty="0" err="1" smtClean="0">
                <a:solidFill>
                  <a:srgbClr val="FF0000"/>
                </a:solidFill>
              </a:rPr>
              <a:t>MeetingCreator</a:t>
            </a:r>
            <a:r>
              <a:rPr lang="en-US" dirty="0" smtClean="0">
                <a:solidFill>
                  <a:srgbClr val="FF0000"/>
                </a:solidFill>
              </a:rPr>
              <a:t> </a:t>
            </a:r>
            <a:r>
              <a:rPr lang="en-US" dirty="0" smtClean="0"/>
              <a:t>fills out form and submits form</a:t>
            </a:r>
          </a:p>
          <a:p>
            <a:pPr marL="914400" lvl="1" indent="-404813">
              <a:buFont typeface="+mj-lt"/>
              <a:buAutoNum type="arabicPeriod"/>
            </a:pPr>
            <a:r>
              <a:rPr lang="en-US" dirty="0"/>
              <a:t>When2Meet receives </a:t>
            </a:r>
            <a:r>
              <a:rPr lang="en-US" dirty="0" smtClean="0"/>
              <a:t>form and updates available meetings</a:t>
            </a:r>
            <a:endParaRPr lang="en-US" dirty="0" smtClean="0">
              <a:solidFill>
                <a:srgbClr val="FF0000"/>
              </a:solidFill>
            </a:endParaRPr>
          </a:p>
          <a:p>
            <a:pPr marL="971550" lvl="1" indent="-514350">
              <a:buFont typeface="+mj-lt"/>
              <a:buAutoNum type="arabicPeriod"/>
            </a:pPr>
            <a:endParaRPr lang="en-US" dirty="0" smtClean="0"/>
          </a:p>
        </p:txBody>
      </p:sp>
      <p:sp>
        <p:nvSpPr>
          <p:cNvPr id="4" name="Date Placeholder 3"/>
          <p:cNvSpPr>
            <a:spLocks noGrp="1"/>
          </p:cNvSpPr>
          <p:nvPr>
            <p:ph type="dt" sz="half" idx="10"/>
          </p:nvPr>
        </p:nvSpPr>
        <p:spPr/>
        <p:txBody>
          <a:bodyPr/>
          <a:lstStyle/>
          <a:p>
            <a:r>
              <a:rPr lang="en-US" dirty="0" smtClean="0"/>
              <a:t>(c) 2014, George Heineman</a:t>
            </a:r>
            <a:endParaRPr lang="en-US" dirty="0"/>
          </a:p>
        </p:txBody>
      </p:sp>
      <p:sp>
        <p:nvSpPr>
          <p:cNvPr id="5" name="Footer Placeholder 4"/>
          <p:cNvSpPr>
            <a:spLocks noGrp="1"/>
          </p:cNvSpPr>
          <p:nvPr>
            <p:ph type="ftr" sz="quarter" idx="11"/>
          </p:nvPr>
        </p:nvSpPr>
        <p:spPr/>
        <p:txBody>
          <a:bodyPr/>
          <a:lstStyle/>
          <a:p>
            <a:r>
              <a:rPr lang="en-US" dirty="0" smtClean="0"/>
              <a:t>CS 509 : 2014/09/09</a:t>
            </a:r>
            <a:endParaRPr lang="en-US" dirty="0"/>
          </a:p>
        </p:txBody>
      </p:sp>
      <p:sp>
        <p:nvSpPr>
          <p:cNvPr id="6" name="Slide Number Placeholder 5"/>
          <p:cNvSpPr>
            <a:spLocks noGrp="1"/>
          </p:cNvSpPr>
          <p:nvPr>
            <p:ph type="sldNum" sz="quarter" idx="12"/>
          </p:nvPr>
        </p:nvSpPr>
        <p:spPr/>
        <p:txBody>
          <a:bodyPr/>
          <a:lstStyle/>
          <a:p>
            <a:fld id="{86D5F9E9-4119-4788-9363-2AF2E4D7EE4A}" type="slidenum">
              <a:rPr lang="en-US" smtClean="0"/>
              <a:pPr/>
              <a:t>9</a:t>
            </a:fld>
            <a:endParaRPr lang="en-US"/>
          </a:p>
        </p:txBody>
      </p:sp>
    </p:spTree>
    <p:extLst>
      <p:ext uri="{BB962C8B-B14F-4D97-AF65-F5344CB8AC3E}">
        <p14:creationId xmlns:p14="http://schemas.microsoft.com/office/powerpoint/2010/main" val="21017834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1145</TotalTime>
  <Words>2568</Words>
  <Application>Microsoft Office PowerPoint</Application>
  <PresentationFormat>On-screen Show (4:3)</PresentationFormat>
  <Paragraphs>514</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Clarity</vt:lpstr>
      <vt:lpstr>Design of Software Systems CS 509</vt:lpstr>
      <vt:lpstr>Last Lecture Recap</vt:lpstr>
      <vt:lpstr>Outline</vt:lpstr>
      <vt:lpstr>Software Engineering Experiences</vt:lpstr>
      <vt:lpstr>Modeling</vt:lpstr>
      <vt:lpstr>Application Domain</vt:lpstr>
      <vt:lpstr>Solution Domain </vt:lpstr>
      <vt:lpstr>Object-oriented (OO) Paradigm</vt:lpstr>
      <vt:lpstr>Use Case: Create Meeting </vt:lpstr>
      <vt:lpstr>Use Case Advice</vt:lpstr>
      <vt:lpstr>Aside: What’s with these forms?</vt:lpstr>
      <vt:lpstr>Final Use Case Concepts</vt:lpstr>
      <vt:lpstr>Final Use Case Concepts</vt:lpstr>
      <vt:lpstr>Use Case: Even/Odd [link]</vt:lpstr>
      <vt:lpstr>Use Cases To Objects</vt:lpstr>
      <vt:lpstr>Macro vs. Micro</vt:lpstr>
      <vt:lpstr>Class Breakout</vt:lpstr>
      <vt:lpstr>CyberPoetrySlam System Brainstorming</vt:lpstr>
      <vt:lpstr>Functional (&amp; Non-) Requirements</vt:lpstr>
      <vt:lpstr>NASA Apollo Timeline</vt:lpstr>
      <vt:lpstr>NASA Apollo Missions (cont.)</vt:lpstr>
      <vt:lpstr>NASA Apollo Missions (cont.)</vt:lpstr>
      <vt:lpstr>NASA Apollo Missions (cont.)</vt:lpstr>
      <vt:lpstr>NASA Apollo Missions (cont.)</vt:lpstr>
      <vt:lpstr>NASA Apollo Missions (cont.)</vt:lpstr>
      <vt:lpstr>Modeling Class Diagrams</vt:lpstr>
      <vt:lpstr>Abstract Data Type (ADT)</vt:lpstr>
      <vt:lpstr>Inheritance</vt:lpstr>
      <vt:lpstr>Terms and Definitions</vt:lpstr>
      <vt:lpstr>Object-Oriented Class</vt:lpstr>
      <vt:lpstr>Objects are instantiated</vt:lpstr>
      <vt:lpstr>UML Class Diagrams</vt:lpstr>
      <vt:lpstr>When2Meet structure</vt:lpstr>
      <vt:lpstr>When2Meet Class Diagram</vt:lpstr>
      <vt:lpstr>Class Relationships</vt:lpstr>
      <vt:lpstr>Class Relationships [cont…]</vt:lpstr>
      <vt:lpstr>Self Assessment</vt:lpstr>
      <vt:lpstr>When2Meet meeting Types</vt:lpstr>
      <vt:lpstr>Try Another Modeling Exercise</vt:lpstr>
      <vt:lpstr>Next Week</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Software Systems CS 509</dc:title>
  <dc:creator>George</dc:creator>
  <cp:lastModifiedBy>George Heineman</cp:lastModifiedBy>
  <cp:revision>103</cp:revision>
  <dcterms:created xsi:type="dcterms:W3CDTF">2011-01-15T14:51:43Z</dcterms:created>
  <dcterms:modified xsi:type="dcterms:W3CDTF">2014-09-09T18:34:19Z</dcterms:modified>
</cp:coreProperties>
</file>