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79" r:id="rId7"/>
    <p:sldId id="266" r:id="rId8"/>
    <p:sldId id="267" r:id="rId9"/>
    <p:sldId id="281" r:id="rId10"/>
    <p:sldId id="276" r:id="rId11"/>
    <p:sldId id="282" r:id="rId12"/>
    <p:sldId id="271" r:id="rId13"/>
    <p:sldId id="280" r:id="rId14"/>
    <p:sldId id="270" r:id="rId15"/>
    <p:sldId id="272" r:id="rId16"/>
    <p:sldId id="273" r:id="rId17"/>
    <p:sldId id="277" r:id="rId18"/>
    <p:sldId id="275" r:id="rId19"/>
    <p:sldId id="288" r:id="rId20"/>
    <p:sldId id="290" r:id="rId21"/>
    <p:sldId id="291" r:id="rId22"/>
    <p:sldId id="292" r:id="rId23"/>
    <p:sldId id="293" r:id="rId24"/>
    <p:sldId id="294" r:id="rId25"/>
    <p:sldId id="296" r:id="rId26"/>
    <p:sldId id="297" r:id="rId27"/>
    <p:sldId id="298" r:id="rId28"/>
    <p:sldId id="299" r:id="rId29"/>
    <p:sldId id="300" r:id="rId30"/>
    <p:sldId id="301" r:id="rId31"/>
    <p:sldId id="309" r:id="rId32"/>
    <p:sldId id="310" r:id="rId33"/>
    <p:sldId id="311" r:id="rId34"/>
    <p:sldId id="302" r:id="rId35"/>
    <p:sldId id="303" r:id="rId36"/>
    <p:sldId id="304" r:id="rId37"/>
    <p:sldId id="305" r:id="rId38"/>
    <p:sldId id="306" r:id="rId39"/>
    <p:sldId id="307" r:id="rId40"/>
    <p:sldId id="308" r:id="rId41"/>
    <p:sldId id="25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78" d="100"/>
          <a:sy n="78" d="100"/>
        </p:scale>
        <p:origin x="110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12-04-2024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dirty="0"/>
          </a:p>
        </p:txBody>
      </p:sp>
    </p:spTree>
    <p:extLst>
      <p:ext uri="{BB962C8B-B14F-4D97-AF65-F5344CB8AC3E}">
        <p14:creationId xmlns:p14="http://schemas.microsoft.com/office/powerpoint/2010/main" val="20332251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12-04-2024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dirty="0"/>
          </a:p>
        </p:txBody>
      </p:sp>
    </p:spTree>
    <p:extLst>
      <p:ext uri="{BB962C8B-B14F-4D97-AF65-F5344CB8AC3E}">
        <p14:creationId xmlns:p14="http://schemas.microsoft.com/office/powerpoint/2010/main" val="206268415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12-04-2024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dirty="0"/>
          </a:p>
        </p:txBody>
      </p:sp>
    </p:spTree>
    <p:extLst>
      <p:ext uri="{BB962C8B-B14F-4D97-AF65-F5344CB8AC3E}">
        <p14:creationId xmlns:p14="http://schemas.microsoft.com/office/powerpoint/2010/main" val="7703865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12-04-2024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dirty="0"/>
          </a:p>
        </p:txBody>
      </p:sp>
    </p:spTree>
    <p:extLst>
      <p:ext uri="{BB962C8B-B14F-4D97-AF65-F5344CB8AC3E}">
        <p14:creationId xmlns:p14="http://schemas.microsoft.com/office/powerpoint/2010/main" val="351875921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pPr/>
              <a:t>12-04-2024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dirty="0"/>
          </a:p>
        </p:txBody>
      </p:sp>
    </p:spTree>
    <p:extLst>
      <p:ext uri="{BB962C8B-B14F-4D97-AF65-F5344CB8AC3E}">
        <p14:creationId xmlns:p14="http://schemas.microsoft.com/office/powerpoint/2010/main" val="414270354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B3A372-BE42-451E-B14C-5FF9C6C0F46F}" type="datetimeFigureOut">
              <a:rPr lang="en-IN" smtClean="0"/>
              <a:pPr/>
              <a:t>12-04-2024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dirty="0"/>
          </a:p>
        </p:txBody>
      </p:sp>
    </p:spTree>
    <p:extLst>
      <p:ext uri="{BB962C8B-B14F-4D97-AF65-F5344CB8AC3E}">
        <p14:creationId xmlns:p14="http://schemas.microsoft.com/office/powerpoint/2010/main" val="6725614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B3A372-BE42-451E-B14C-5FF9C6C0F46F}" type="datetimeFigureOut">
              <a:rPr lang="en-IN" smtClean="0"/>
              <a:pPr/>
              <a:t>12-04-2024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1B8729A-A80B-48B4-A1F8-161E6CCF1013}" type="slidenum">
              <a:rPr lang="en-IN" smtClean="0"/>
              <a:pPr/>
              <a:t>‹#›</a:t>
            </a:fld>
            <a:endParaRPr lang="en-IN" dirty="0"/>
          </a:p>
        </p:txBody>
      </p:sp>
    </p:spTree>
    <p:extLst>
      <p:ext uri="{BB962C8B-B14F-4D97-AF65-F5344CB8AC3E}">
        <p14:creationId xmlns:p14="http://schemas.microsoft.com/office/powerpoint/2010/main" val="136865330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3A372-BE42-451E-B14C-5FF9C6C0F46F}" type="datetimeFigureOut">
              <a:rPr lang="en-IN" smtClean="0"/>
              <a:pPr/>
              <a:t>12-04-2024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dirty="0"/>
          </a:p>
        </p:txBody>
      </p:sp>
    </p:spTree>
    <p:extLst>
      <p:ext uri="{BB962C8B-B14F-4D97-AF65-F5344CB8AC3E}">
        <p14:creationId xmlns:p14="http://schemas.microsoft.com/office/powerpoint/2010/main" val="326427605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3A372-BE42-451E-B14C-5FF9C6C0F46F}" type="datetimeFigureOut">
              <a:rPr lang="en-IN" smtClean="0"/>
              <a:pPr/>
              <a:t>12-04-2024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1B8729A-A80B-48B4-A1F8-161E6CCF1013}" type="slidenum">
              <a:rPr lang="en-IN" smtClean="0"/>
              <a:pPr/>
              <a:t>‹#›</a:t>
            </a:fld>
            <a:endParaRPr lang="en-IN" dirty="0"/>
          </a:p>
        </p:txBody>
      </p:sp>
    </p:spTree>
    <p:extLst>
      <p:ext uri="{BB962C8B-B14F-4D97-AF65-F5344CB8AC3E}">
        <p14:creationId xmlns:p14="http://schemas.microsoft.com/office/powerpoint/2010/main" val="3320295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12-04-2024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dirty="0"/>
          </a:p>
        </p:txBody>
      </p:sp>
    </p:spTree>
    <p:extLst>
      <p:ext uri="{BB962C8B-B14F-4D97-AF65-F5344CB8AC3E}">
        <p14:creationId xmlns:p14="http://schemas.microsoft.com/office/powerpoint/2010/main" val="3985872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12-04-2024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dirty="0"/>
          </a:p>
        </p:txBody>
      </p:sp>
    </p:spTree>
    <p:extLst>
      <p:ext uri="{BB962C8B-B14F-4D97-AF65-F5344CB8AC3E}">
        <p14:creationId xmlns:p14="http://schemas.microsoft.com/office/powerpoint/2010/main" val="377797505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3A372-BE42-451E-B14C-5FF9C6C0F46F}" type="datetimeFigureOut">
              <a:rPr lang="en-IN" smtClean="0"/>
              <a:pPr/>
              <a:t>12-04-2024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29A-A80B-48B4-A1F8-161E6CCF1013}" type="slidenum">
              <a:rPr lang="en-IN" smtClean="0"/>
              <a:pPr/>
              <a:t>‹#›</a:t>
            </a:fld>
            <a:endParaRPr lang="en-IN" dirty="0"/>
          </a:p>
        </p:txBody>
      </p:sp>
    </p:spTree>
    <p:extLst>
      <p:ext uri="{BB962C8B-B14F-4D97-AF65-F5344CB8AC3E}">
        <p14:creationId xmlns:p14="http://schemas.microsoft.com/office/powerpoint/2010/main" val="185436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https://ece.anits.edu.in/2019-20%20BE%20Project%20REPORTS/BCM_1920_PROJECT_2.pdf"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zenodo.org/records/6554182" TargetMode="External"/><Relationship Id="rId4" Type="http://schemas.openxmlformats.org/officeDocument/2006/relationships/hyperlink" Target="https://www.erpublication.org/published_paper/IJETR031995.pdf"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428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37A04C5-9421-108C-A074-F3841AB0CEE5}"/>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8F33F06-9436-C590-3247-C6F98FD3C48D}"/>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Diagram</a:t>
            </a:r>
            <a:endParaRPr sz="2400" dirty="0">
              <a:latin typeface="Proxima Nova"/>
            </a:endParaRPr>
          </a:p>
        </p:txBody>
      </p:sp>
      <p:sp>
        <p:nvSpPr>
          <p:cNvPr id="7" name="Google Shape;71;p15">
            <a:extLst>
              <a:ext uri="{FF2B5EF4-FFF2-40B4-BE49-F238E27FC236}">
                <a16:creationId xmlns:a16="http://schemas.microsoft.com/office/drawing/2014/main" id="{B66AAF5F-F728-08C3-25C0-B1AB37B7EA95}"/>
              </a:ext>
            </a:extLst>
          </p:cNvPr>
          <p:cNvSpPr txBox="1">
            <a:spLocks noChangeArrowheads="1"/>
          </p:cNvSpPr>
          <p:nvPr/>
        </p:nvSpPr>
        <p:spPr bwMode="auto">
          <a:xfrm>
            <a:off x="335871" y="1052929"/>
            <a:ext cx="11028816" cy="55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r>
              <a:rPr lang="en-US" altLang="en-US" sz="2400" b="1" dirty="0">
                <a:solidFill>
                  <a:schemeClr val="tx1"/>
                </a:solidFill>
                <a:latin typeface="Proxima Nova" charset="0"/>
                <a:cs typeface="Proxima Nova" charset="0"/>
                <a:sym typeface="Proxima Nova" charset="0"/>
              </a:rPr>
              <a:t>Database Design</a:t>
            </a:r>
          </a:p>
        </p:txBody>
      </p:sp>
      <p:pic>
        <p:nvPicPr>
          <p:cNvPr id="2" name="Picture 1">
            <a:extLst>
              <a:ext uri="{FF2B5EF4-FFF2-40B4-BE49-F238E27FC236}">
                <a16:creationId xmlns:a16="http://schemas.microsoft.com/office/drawing/2014/main" id="{F17C61F1-A01C-738A-EAC1-FBF7E62B04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4827" y="1699576"/>
            <a:ext cx="9836236" cy="4508184"/>
          </a:xfrm>
          <a:prstGeom prst="rect">
            <a:avLst/>
          </a:prstGeom>
          <a:noFill/>
          <a:ln>
            <a:noFill/>
          </a:ln>
        </p:spPr>
      </p:pic>
    </p:spTree>
    <p:extLst>
      <p:ext uri="{BB962C8B-B14F-4D97-AF65-F5344CB8AC3E}">
        <p14:creationId xmlns:p14="http://schemas.microsoft.com/office/powerpoint/2010/main" val="419833119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E1A2E18-1D08-35AD-F7CE-8104E3485C1C}"/>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4F601436-9336-B23E-595E-6EE468AFF61E}"/>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Diagram</a:t>
            </a:r>
            <a:endParaRPr sz="2400" dirty="0">
              <a:latin typeface="Proxima Nova"/>
            </a:endParaRPr>
          </a:p>
        </p:txBody>
      </p:sp>
      <p:sp>
        <p:nvSpPr>
          <p:cNvPr id="7" name="Google Shape;71;p15">
            <a:extLst>
              <a:ext uri="{FF2B5EF4-FFF2-40B4-BE49-F238E27FC236}">
                <a16:creationId xmlns:a16="http://schemas.microsoft.com/office/drawing/2014/main" id="{4328FE28-D540-DCDD-61F9-081F0292209B}"/>
              </a:ext>
            </a:extLst>
          </p:cNvPr>
          <p:cNvSpPr txBox="1">
            <a:spLocks noChangeArrowheads="1"/>
          </p:cNvSpPr>
          <p:nvPr/>
        </p:nvSpPr>
        <p:spPr bwMode="auto">
          <a:xfrm>
            <a:off x="335871" y="1052929"/>
            <a:ext cx="11028816" cy="55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r>
              <a:rPr lang="en-US" altLang="en-US" sz="2400" b="1" dirty="0">
                <a:solidFill>
                  <a:schemeClr val="tx1"/>
                </a:solidFill>
                <a:latin typeface="Proxima Nova" charset="0"/>
                <a:cs typeface="Proxima Nova" charset="0"/>
                <a:sym typeface="Proxima Nova" charset="0"/>
              </a:rPr>
              <a:t>Sequence Diagram</a:t>
            </a:r>
          </a:p>
        </p:txBody>
      </p:sp>
      <p:pic>
        <p:nvPicPr>
          <p:cNvPr id="2" name="Picture 1">
            <a:extLst>
              <a:ext uri="{FF2B5EF4-FFF2-40B4-BE49-F238E27FC236}">
                <a16:creationId xmlns:a16="http://schemas.microsoft.com/office/drawing/2014/main" id="{8F08421C-940C-DCC7-00EA-765A29EB8BD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8" t="3244" r="1575" b="7377"/>
          <a:stretch/>
        </p:blipFill>
        <p:spPr bwMode="auto">
          <a:xfrm>
            <a:off x="777681" y="1606897"/>
            <a:ext cx="10636638" cy="45399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34977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4E6121B-48B9-8855-E9FD-FE26648E7345}"/>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4E47CEF7-8016-A6B6-EEFD-D8CF967033A9}"/>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Proposed Solution</a:t>
            </a:r>
            <a:endParaRPr sz="3200" dirty="0">
              <a:latin typeface="Proxima Nova"/>
            </a:endParaRPr>
          </a:p>
        </p:txBody>
      </p:sp>
      <p:sp>
        <p:nvSpPr>
          <p:cNvPr id="7" name="Google Shape;71;p15">
            <a:extLst>
              <a:ext uri="{FF2B5EF4-FFF2-40B4-BE49-F238E27FC236}">
                <a16:creationId xmlns:a16="http://schemas.microsoft.com/office/drawing/2014/main" id="{E4C6CB5C-BF6E-2BC7-C5B9-3496915031AF}"/>
              </a:ext>
            </a:extLst>
          </p:cNvPr>
          <p:cNvSpPr txBox="1">
            <a:spLocks noChangeArrowheads="1"/>
          </p:cNvSpPr>
          <p:nvPr/>
        </p:nvSpPr>
        <p:spPr bwMode="auto">
          <a:xfrm>
            <a:off x="581592" y="1124744"/>
            <a:ext cx="11028816" cy="489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eaLnBrk="1" hangingPunct="1">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Project Structure:</a:t>
            </a:r>
            <a:endParaRPr lang="en-US" altLang="en-US" sz="1800" dirty="0">
              <a:solidFill>
                <a:schemeClr val="tx1"/>
              </a:solidFill>
              <a:latin typeface="Proxima Nova" charset="0"/>
              <a:cs typeface="Proxima Nova" charset="0"/>
              <a:sym typeface="Proxima Nova" charset="0"/>
            </a:endParaRP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Frontend: React.js application created with Create React App.</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Backend: Node.js server using Express for handling API requests.</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Database: MongoDB used to store user registration details.</a:t>
            </a:r>
          </a:p>
          <a:p>
            <a:pPr algn="just" eaLnBrk="1" hangingPunct="1"/>
            <a:endParaRPr lang="en-US" altLang="en-US" sz="1800" dirty="0">
              <a:solidFill>
                <a:schemeClr val="tx1"/>
              </a:solidFill>
              <a:latin typeface="Proxima Nova" charset="0"/>
              <a:cs typeface="Proxima Nova" charset="0"/>
              <a:sym typeface="Proxima Nova" charset="0"/>
            </a:endParaRPr>
          </a:p>
          <a:p>
            <a:pPr marL="285750" indent="-285750" algn="just" eaLnBrk="1" hangingPunct="1">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Backend Implementation:</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Express server set up to handle registration and login API endpoints.</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MongoDB used for storing user data with a schema for User model.</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Registration endpoint saves user details, MAC address, and user type to the database.</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Login endpoint validates the MAC address against the stored data and returns user information if successful.</a:t>
            </a:r>
          </a:p>
          <a:p>
            <a:pPr algn="just" eaLnBrk="1" hangingPunct="1"/>
            <a:endParaRPr lang="en-US" altLang="en-US" sz="1800" dirty="0">
              <a:solidFill>
                <a:schemeClr val="tx1"/>
              </a:solidFill>
              <a:latin typeface="Proxima Nova" charset="0"/>
              <a:cs typeface="Proxima Nova" charset="0"/>
              <a:sym typeface="Proxima Nova" charset="0"/>
            </a:endParaRPr>
          </a:p>
          <a:p>
            <a:pPr marL="285750" indent="-285750" algn="just" eaLnBrk="1" hangingPunct="1">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Frontend Implementation:</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React components for registration and login (Register.js and Login.js).</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State management using React Hooks to handle form input data.</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Forms in each component to collect user input for registration and login.</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Use fetch or </a:t>
            </a:r>
            <a:r>
              <a:rPr lang="en-US" altLang="en-US" sz="1800" dirty="0" err="1">
                <a:solidFill>
                  <a:schemeClr val="tx1"/>
                </a:solidFill>
                <a:latin typeface="Proxima Nova" charset="0"/>
                <a:cs typeface="Proxima Nova" charset="0"/>
                <a:sym typeface="Proxima Nova" charset="0"/>
              </a:rPr>
              <a:t>axios</a:t>
            </a:r>
            <a:r>
              <a:rPr lang="en-US" altLang="en-US" sz="1800" dirty="0">
                <a:solidFill>
                  <a:schemeClr val="tx1"/>
                </a:solidFill>
                <a:latin typeface="Proxima Nova" charset="0"/>
                <a:cs typeface="Proxima Nova" charset="0"/>
                <a:sym typeface="Proxima Nova" charset="0"/>
              </a:rPr>
              <a:t> to make asynchronous POST requests to the backend API.</a:t>
            </a:r>
          </a:p>
        </p:txBody>
      </p:sp>
    </p:spTree>
    <p:extLst>
      <p:ext uri="{BB962C8B-B14F-4D97-AF65-F5344CB8AC3E}">
        <p14:creationId xmlns:p14="http://schemas.microsoft.com/office/powerpoint/2010/main" val="311443316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4DC13BB-A294-EEB0-84E2-CA678889B0E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81311001-1DE1-A518-CABC-E19CBF103D0D}"/>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Proposed Solution</a:t>
            </a:r>
            <a:endParaRPr sz="3200" dirty="0">
              <a:latin typeface="Proxima Nova"/>
            </a:endParaRPr>
          </a:p>
        </p:txBody>
      </p:sp>
      <p:sp>
        <p:nvSpPr>
          <p:cNvPr id="7" name="Google Shape;71;p15">
            <a:extLst>
              <a:ext uri="{FF2B5EF4-FFF2-40B4-BE49-F238E27FC236}">
                <a16:creationId xmlns:a16="http://schemas.microsoft.com/office/drawing/2014/main" id="{832D5DB0-B6D8-39BE-3F41-9F331513A17B}"/>
              </a:ext>
            </a:extLst>
          </p:cNvPr>
          <p:cNvSpPr txBox="1">
            <a:spLocks noChangeArrowheads="1"/>
          </p:cNvSpPr>
          <p:nvPr/>
        </p:nvSpPr>
        <p:spPr bwMode="auto">
          <a:xfrm>
            <a:off x="581592" y="1124744"/>
            <a:ext cx="11028816" cy="5724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eaLnBrk="1" hangingPunct="1">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User Registration Flow:</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Users provide a user details as per requirement for registration.</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Frontend sends a POST request to the backend registration endpoint.</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Backend stores the user data in the MongoDB database.</a:t>
            </a:r>
          </a:p>
          <a:p>
            <a:pPr algn="just" eaLnBrk="1" hangingPunct="1"/>
            <a:endParaRPr lang="en-US" altLang="en-US" sz="1800" dirty="0">
              <a:solidFill>
                <a:schemeClr val="tx1"/>
              </a:solidFill>
              <a:latin typeface="Proxima Nova" charset="0"/>
              <a:cs typeface="Proxima Nova" charset="0"/>
              <a:sym typeface="Proxima Nova" charset="0"/>
            </a:endParaRPr>
          </a:p>
          <a:p>
            <a:pPr marL="285750" indent="-285750" algn="just" eaLnBrk="1" hangingPunct="1">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User Login Flow:</a:t>
            </a:r>
            <a:endParaRPr lang="en-US" altLang="en-US" sz="1800" dirty="0">
              <a:solidFill>
                <a:schemeClr val="tx1"/>
              </a:solidFill>
              <a:latin typeface="Proxima Nova" charset="0"/>
              <a:cs typeface="Proxima Nova" charset="0"/>
              <a:sym typeface="Proxima Nova" charset="0"/>
            </a:endParaRP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Users provide their MAC address for login.</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Frontend sends a POST request to the backend login endpoint.</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Backend validates the MAC address against the stored data.</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If successful, returns user details; otherwise, returns an error message.</a:t>
            </a:r>
          </a:p>
          <a:p>
            <a:pPr algn="just" eaLnBrk="1" hangingPunct="1"/>
            <a:endParaRPr lang="en-US" altLang="en-US" sz="1800" dirty="0">
              <a:solidFill>
                <a:schemeClr val="tx1"/>
              </a:solidFill>
              <a:latin typeface="Proxima Nova" charset="0"/>
              <a:cs typeface="Proxima Nova" charset="0"/>
              <a:sym typeface="Proxima Nova" charset="0"/>
            </a:endParaRPr>
          </a:p>
          <a:p>
            <a:pPr marL="285750" indent="-285750" algn="just" eaLnBrk="1" hangingPunct="1">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Security Considerations:</a:t>
            </a:r>
            <a:endParaRPr lang="en-US" altLang="en-US" sz="1800" dirty="0">
              <a:solidFill>
                <a:schemeClr val="tx1"/>
              </a:solidFill>
              <a:latin typeface="Proxima Nova" charset="0"/>
              <a:cs typeface="Proxima Nova" charset="0"/>
              <a:sym typeface="Proxima Nova" charset="0"/>
            </a:endParaRP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Basic error handling implemented in both frontend and backend.</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Encryption for passwords.</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User input validation.</a:t>
            </a:r>
          </a:p>
          <a:p>
            <a:pPr lvl="1" indent="0" algn="just"/>
            <a:endParaRPr lang="en-US" altLang="en-US" sz="1800" dirty="0">
              <a:solidFill>
                <a:schemeClr val="tx1"/>
              </a:solidFill>
              <a:latin typeface="Proxima Nova" charset="0"/>
              <a:cs typeface="Proxima Nova" charset="0"/>
              <a:sym typeface="Proxima Nova" charset="0"/>
            </a:endParaRPr>
          </a:p>
          <a:p>
            <a:pPr marL="285750" indent="-285750" algn="just" eaLnBrk="1" hangingPunct="1">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Project Setup and Dependencies:</a:t>
            </a:r>
            <a:endParaRPr lang="en-US" altLang="en-US" sz="1800" dirty="0">
              <a:solidFill>
                <a:schemeClr val="tx1"/>
              </a:solidFill>
              <a:latin typeface="Proxima Nova" charset="0"/>
              <a:cs typeface="Proxima Nova" charset="0"/>
              <a:sym typeface="Proxima Nova" charset="0"/>
            </a:endParaRP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Project dependencies managed using </a:t>
            </a:r>
            <a:r>
              <a:rPr lang="en-US" altLang="en-US" sz="1800" dirty="0" err="1">
                <a:solidFill>
                  <a:schemeClr val="tx1"/>
                </a:solidFill>
                <a:latin typeface="Proxima Nova" charset="0"/>
                <a:cs typeface="Proxima Nova" charset="0"/>
                <a:sym typeface="Proxima Nova" charset="0"/>
              </a:rPr>
              <a:t>npm</a:t>
            </a:r>
            <a:r>
              <a:rPr lang="en-US" altLang="en-US" sz="1800" dirty="0">
                <a:solidFill>
                  <a:schemeClr val="tx1"/>
                </a:solidFill>
                <a:latin typeface="Proxima Nova" charset="0"/>
                <a:cs typeface="Proxima Nova" charset="0"/>
                <a:sym typeface="Proxima Nova" charset="0"/>
              </a:rPr>
              <a:t>.</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MongoDB used as the database, and the MongoDB connection established in the backend.</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Express server configured to run on a specified port.</a:t>
            </a:r>
          </a:p>
        </p:txBody>
      </p:sp>
    </p:spTree>
    <p:extLst>
      <p:ext uri="{BB962C8B-B14F-4D97-AF65-F5344CB8AC3E}">
        <p14:creationId xmlns:p14="http://schemas.microsoft.com/office/powerpoint/2010/main" val="215619473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3D8D80B-32DC-3F86-6AA7-A9B898428577}"/>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C9C6FA02-6F4B-3C77-4CCA-AAD8ABFE4B7B}"/>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Project Flow Chart</a:t>
            </a:r>
            <a:endParaRPr sz="3200" dirty="0">
              <a:latin typeface="Proxima Nova"/>
            </a:endParaRPr>
          </a:p>
        </p:txBody>
      </p:sp>
      <p:sp>
        <p:nvSpPr>
          <p:cNvPr id="13" name="TextBox 12">
            <a:extLst>
              <a:ext uri="{FF2B5EF4-FFF2-40B4-BE49-F238E27FC236}">
                <a16:creationId xmlns:a16="http://schemas.microsoft.com/office/drawing/2014/main" id="{CE00289E-9941-8F3C-EB02-8044E0BAFE9A}"/>
              </a:ext>
            </a:extLst>
          </p:cNvPr>
          <p:cNvSpPr txBox="1"/>
          <p:nvPr/>
        </p:nvSpPr>
        <p:spPr>
          <a:xfrm>
            <a:off x="3585328" y="6148328"/>
            <a:ext cx="1576887"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b="1" dirty="0">
                <a:solidFill>
                  <a:schemeClr val="tx1"/>
                </a:solidFill>
                <a:latin typeface="+mj-lt"/>
              </a:rPr>
              <a:t>Login &amp; Registration Flow Chart </a:t>
            </a:r>
            <a:endParaRPr lang="en-IN" sz="1200" b="1" dirty="0">
              <a:solidFill>
                <a:schemeClr val="tx1"/>
              </a:solidFill>
              <a:latin typeface="+mj-lt"/>
            </a:endParaRPr>
          </a:p>
        </p:txBody>
      </p:sp>
      <p:sp>
        <p:nvSpPr>
          <p:cNvPr id="14" name="TextBox 13">
            <a:extLst>
              <a:ext uri="{FF2B5EF4-FFF2-40B4-BE49-F238E27FC236}">
                <a16:creationId xmlns:a16="http://schemas.microsoft.com/office/drawing/2014/main" id="{7D26D45B-8CF5-3097-351B-FB61CAF5AD2C}"/>
              </a:ext>
            </a:extLst>
          </p:cNvPr>
          <p:cNvSpPr txBox="1"/>
          <p:nvPr/>
        </p:nvSpPr>
        <p:spPr>
          <a:xfrm>
            <a:off x="10212424" y="5925840"/>
            <a:ext cx="1132131"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b="1" dirty="0">
                <a:latin typeface="+mj-lt"/>
              </a:rPr>
              <a:t>After Login Flow Chart </a:t>
            </a:r>
            <a:endParaRPr lang="en-IN" sz="1200" b="1" dirty="0">
              <a:latin typeface="+mj-lt"/>
            </a:endParaRPr>
          </a:p>
        </p:txBody>
      </p:sp>
      <p:pic>
        <p:nvPicPr>
          <p:cNvPr id="2" name="Picture 1">
            <a:extLst>
              <a:ext uri="{FF2B5EF4-FFF2-40B4-BE49-F238E27FC236}">
                <a16:creationId xmlns:a16="http://schemas.microsoft.com/office/drawing/2014/main" id="{D88DB5BD-14B3-7279-7925-FD19FC9EF7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65" t="2854" r="3769" b="4474"/>
          <a:stretch/>
        </p:blipFill>
        <p:spPr bwMode="auto">
          <a:xfrm>
            <a:off x="222127" y="989452"/>
            <a:ext cx="4405482" cy="5836123"/>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163B80D7-BCB9-2C8B-D9BF-C38AD49FDB2E}"/>
              </a:ext>
            </a:extLst>
          </p:cNvPr>
          <p:cNvPicPr>
            <a:picLocks noChangeAspect="1"/>
          </p:cNvPicPr>
          <p:nvPr/>
        </p:nvPicPr>
        <p:blipFill rotWithShape="1">
          <a:blip r:embed="rId4"/>
          <a:srcRect l="3990" t="3769" r="3791" b="6450"/>
          <a:stretch/>
        </p:blipFill>
        <p:spPr bwMode="auto">
          <a:xfrm>
            <a:off x="5831840" y="1069063"/>
            <a:ext cx="5830570" cy="56769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3818195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669B93A-7FA5-A59F-B449-EFEC8B25404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4D563B2-877A-FE87-7838-9299DD5ABC11}"/>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Tools &amp; Technology</a:t>
            </a:r>
          </a:p>
        </p:txBody>
      </p:sp>
      <p:sp>
        <p:nvSpPr>
          <p:cNvPr id="7" name="Google Shape;71;p15">
            <a:extLst>
              <a:ext uri="{FF2B5EF4-FFF2-40B4-BE49-F238E27FC236}">
                <a16:creationId xmlns:a16="http://schemas.microsoft.com/office/drawing/2014/main" id="{D3FDED54-6076-86A6-62C7-5D49587BC6D6}"/>
              </a:ext>
            </a:extLst>
          </p:cNvPr>
          <p:cNvSpPr txBox="1">
            <a:spLocks noChangeArrowheads="1"/>
          </p:cNvSpPr>
          <p:nvPr/>
        </p:nvSpPr>
        <p:spPr bwMode="auto">
          <a:xfrm>
            <a:off x="534259" y="1092087"/>
            <a:ext cx="11028816" cy="578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dirty="0">
                <a:latin typeface="Proxima Nova"/>
              </a:rPr>
              <a:t>Our project, leveraging the MERN (MongoDB, Express.js, React, Node.js) technology stack to create a robust, scalable, and user-friendly solution that connects local service providers with individuals seeking services within their community. The MERN stack's strength lies in its ability to provide a full-stack JavaScript development environment, fostering code reuse and making it easier for developers to switch between the server and client sides. This stack is widely adopted for its flexibility, scalability, and efficiency in developing modern, single-page applications (SPAs) and other web-based projects.</a:t>
            </a:r>
            <a:endParaRPr lang="en-US" altLang="en-US" dirty="0">
              <a:solidFill>
                <a:srgbClr val="666666"/>
              </a:solidFill>
              <a:latin typeface="Proxima Nova"/>
              <a:cs typeface="Proxima Nova" charset="0"/>
              <a:sym typeface="Proxima Nova" charset="0"/>
            </a:endParaRPr>
          </a:p>
          <a:p>
            <a:endParaRPr lang="en-US" dirty="0">
              <a:latin typeface="Proxima Nova"/>
            </a:endParaRPr>
          </a:p>
          <a:p>
            <a:r>
              <a:rPr lang="en-US" dirty="0">
                <a:latin typeface="Proxima Nova"/>
              </a:rPr>
              <a:t>Here's a brief description of each technology within the MERN stack:</a:t>
            </a:r>
          </a:p>
          <a:p>
            <a:r>
              <a:rPr lang="en-US" b="1" dirty="0">
                <a:latin typeface="Proxima Nova"/>
              </a:rPr>
              <a:t>React:</a:t>
            </a:r>
            <a:endParaRPr lang="en-US" dirty="0">
              <a:latin typeface="Proxima Nova"/>
            </a:endParaRPr>
          </a:p>
          <a:p>
            <a:pPr lvl="1"/>
            <a:r>
              <a:rPr lang="en-US" dirty="0">
                <a:latin typeface="Proxima Nova"/>
              </a:rPr>
              <a:t>     React is a powerful JavaScript library for building user interfaces. Developed and maintained by Facebook, React enables developers to create interactive and dynamic front-end applications with a component-based architecture. Its virtual DOM (Document Object Model) enhances performance by efficiently updating only the necessary parts of a web page, resulting in a smoother and more responsive user experience.</a:t>
            </a:r>
          </a:p>
          <a:p>
            <a:r>
              <a:rPr lang="en-US" b="1" dirty="0">
                <a:latin typeface="Proxima Nova"/>
              </a:rPr>
              <a:t>Express.js:</a:t>
            </a:r>
            <a:endParaRPr lang="en-US" dirty="0">
              <a:latin typeface="Proxima Nova"/>
            </a:endParaRPr>
          </a:p>
          <a:p>
            <a:pPr lvl="1"/>
            <a:r>
              <a:rPr lang="en-US" dirty="0">
                <a:latin typeface="Proxima Nova"/>
              </a:rPr>
              <a:t>     Express.js is a lightweight and flexible Node.js web application framework that simplifies the development of server-side applications. It provides a set of robust features for building web and mobile applications, including routing, middleware support, and the ability to create RESTful APIs. Express.js facilitates the rapid development of scalable and maintainable server-side components.</a:t>
            </a:r>
          </a:p>
          <a:p>
            <a:r>
              <a:rPr lang="en-US" b="1" dirty="0">
                <a:latin typeface="Proxima Nova"/>
              </a:rPr>
              <a:t>MongoDB:</a:t>
            </a:r>
            <a:endParaRPr lang="en-US" dirty="0">
              <a:latin typeface="Proxima Nova"/>
            </a:endParaRPr>
          </a:p>
          <a:p>
            <a:pPr lvl="1"/>
            <a:r>
              <a:rPr lang="en-US" b="1" dirty="0">
                <a:latin typeface="Proxima Nova"/>
              </a:rPr>
              <a:t>    </a:t>
            </a:r>
            <a:r>
              <a:rPr lang="en-US" dirty="0">
                <a:latin typeface="Proxima Nova"/>
              </a:rPr>
              <a:t> MongoDB is a NoSQL, document-oriented database that stores data in a flexible, JSON-like format. It allows developers to handle large volumes of data and complex structures with ease. MongoDB's scalability and versatility make it an ideal choice for applications with evolving and dynamic data requirements.</a:t>
            </a:r>
          </a:p>
          <a:p>
            <a:r>
              <a:rPr lang="en-US" b="1" dirty="0">
                <a:latin typeface="Proxima Nova"/>
              </a:rPr>
              <a:t>Node.js:</a:t>
            </a:r>
            <a:endParaRPr lang="en-US" dirty="0">
              <a:latin typeface="Proxima Nova"/>
            </a:endParaRPr>
          </a:p>
          <a:p>
            <a:pPr lvl="1"/>
            <a:r>
              <a:rPr lang="en-US" dirty="0">
                <a:latin typeface="Proxima Nova"/>
              </a:rPr>
              <a:t>     Node.js is a server-side JavaScript runtime that enables the execution of JavaScript code outside of a web browser. It uses an event-driven, non-blocking I/O model, making it efficient for building scalable and real-time applications. Node.js is particularly well-suited for creating server-side components in MERN applications, ensuring a unified JavaScript stack from front to back.</a:t>
            </a:r>
          </a:p>
        </p:txBody>
      </p:sp>
    </p:spTree>
    <p:extLst>
      <p:ext uri="{BB962C8B-B14F-4D97-AF65-F5344CB8AC3E}">
        <p14:creationId xmlns:p14="http://schemas.microsoft.com/office/powerpoint/2010/main" val="33217035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6120106-B1C6-259C-9F68-6DFC203EC018}"/>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FD3BAADB-1A33-65A6-A38C-3CAADC71D9DF}"/>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Gantt Chart</a:t>
            </a:r>
          </a:p>
        </p:txBody>
      </p:sp>
      <p:pic>
        <p:nvPicPr>
          <p:cNvPr id="9" name="Picture 8">
            <a:extLst>
              <a:ext uri="{FF2B5EF4-FFF2-40B4-BE49-F238E27FC236}">
                <a16:creationId xmlns:a16="http://schemas.microsoft.com/office/drawing/2014/main" id="{E18A9D0E-262C-4400-762D-4B2D6A669BCC}"/>
              </a:ext>
            </a:extLst>
          </p:cNvPr>
          <p:cNvPicPr>
            <a:picLocks noChangeAspect="1"/>
          </p:cNvPicPr>
          <p:nvPr/>
        </p:nvPicPr>
        <p:blipFill>
          <a:blip r:embed="rId3"/>
          <a:stretch>
            <a:fillRect/>
          </a:stretch>
        </p:blipFill>
        <p:spPr>
          <a:xfrm>
            <a:off x="324465" y="1120210"/>
            <a:ext cx="11466238" cy="5005287"/>
          </a:xfrm>
          <a:prstGeom prst="rect">
            <a:avLst/>
          </a:prstGeom>
        </p:spPr>
      </p:pic>
    </p:spTree>
    <p:extLst>
      <p:ext uri="{BB962C8B-B14F-4D97-AF65-F5344CB8AC3E}">
        <p14:creationId xmlns:p14="http://schemas.microsoft.com/office/powerpoint/2010/main" val="50699628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23B9E7-9EE9-B984-65F2-9986D670DB6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0EFDBA-BA2E-49E8-EE58-FC8652CA15EC}"/>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Expected Outcomes</a:t>
            </a:r>
          </a:p>
        </p:txBody>
      </p:sp>
      <p:pic>
        <p:nvPicPr>
          <p:cNvPr id="13" name="Picture 12">
            <a:extLst>
              <a:ext uri="{FF2B5EF4-FFF2-40B4-BE49-F238E27FC236}">
                <a16:creationId xmlns:a16="http://schemas.microsoft.com/office/drawing/2014/main" id="{451E3F55-F222-54A6-94DE-CD386876EB64}"/>
              </a:ext>
            </a:extLst>
          </p:cNvPr>
          <p:cNvPicPr>
            <a:picLocks noChangeAspect="1"/>
          </p:cNvPicPr>
          <p:nvPr/>
        </p:nvPicPr>
        <p:blipFill rotWithShape="1">
          <a:blip r:embed="rId3">
            <a:extLst>
              <a:ext uri="{28A0092B-C50C-407E-A947-70E740481C1C}">
                <a14:useLocalDpi xmlns:a14="http://schemas.microsoft.com/office/drawing/2010/main" val="0"/>
              </a:ext>
            </a:extLst>
          </a:blip>
          <a:srcRect l="26097" t="25486" r="26267" b="24894"/>
          <a:stretch/>
        </p:blipFill>
        <p:spPr>
          <a:xfrm>
            <a:off x="406400" y="1727521"/>
            <a:ext cx="5807919" cy="3402958"/>
          </a:xfrm>
          <a:prstGeom prst="rect">
            <a:avLst/>
          </a:prstGeom>
          <a:ln>
            <a:noFill/>
          </a:ln>
          <a:effectLst>
            <a:softEdge rad="112500"/>
          </a:effectLst>
        </p:spPr>
      </p:pic>
      <p:pic>
        <p:nvPicPr>
          <p:cNvPr id="15" name="Picture 14">
            <a:extLst>
              <a:ext uri="{FF2B5EF4-FFF2-40B4-BE49-F238E27FC236}">
                <a16:creationId xmlns:a16="http://schemas.microsoft.com/office/drawing/2014/main" id="{7DFF354C-C1F7-FD62-ACBE-71E9C5AB4D21}"/>
              </a:ext>
            </a:extLst>
          </p:cNvPr>
          <p:cNvPicPr>
            <a:picLocks noChangeAspect="1"/>
          </p:cNvPicPr>
          <p:nvPr/>
        </p:nvPicPr>
        <p:blipFill rotWithShape="1">
          <a:blip r:embed="rId4">
            <a:extLst>
              <a:ext uri="{28A0092B-C50C-407E-A947-70E740481C1C}">
                <a14:useLocalDpi xmlns:a14="http://schemas.microsoft.com/office/drawing/2010/main" val="0"/>
              </a:ext>
            </a:extLst>
          </a:blip>
          <a:srcRect l="29953" t="10086" r="31630" b="10211"/>
          <a:stretch/>
        </p:blipFill>
        <p:spPr>
          <a:xfrm>
            <a:off x="6563360" y="1140236"/>
            <a:ext cx="4603477" cy="5372324"/>
          </a:xfrm>
          <a:prstGeom prst="rect">
            <a:avLst/>
          </a:prstGeom>
          <a:ln>
            <a:noFill/>
          </a:ln>
          <a:effectLst>
            <a:softEdge rad="112500"/>
          </a:effectLst>
        </p:spPr>
      </p:pic>
    </p:spTree>
    <p:extLst>
      <p:ext uri="{BB962C8B-B14F-4D97-AF65-F5344CB8AC3E}">
        <p14:creationId xmlns:p14="http://schemas.microsoft.com/office/powerpoint/2010/main" val="385246206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9D59EC0-AE07-CB07-DA7D-BAFE3CD53DD8}"/>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816399CC-5FE9-5AB2-8CCA-DA4CD133C56B}"/>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References</a:t>
            </a:r>
            <a:endParaRPr lang="en-US" sz="2400" dirty="0">
              <a:solidFill>
                <a:srgbClr val="04A2B9"/>
              </a:solidFill>
              <a:latin typeface="Proxima Nova"/>
            </a:endParaRPr>
          </a:p>
        </p:txBody>
      </p:sp>
      <p:sp>
        <p:nvSpPr>
          <p:cNvPr id="7" name="Google Shape;71;p15">
            <a:extLst>
              <a:ext uri="{FF2B5EF4-FFF2-40B4-BE49-F238E27FC236}">
                <a16:creationId xmlns:a16="http://schemas.microsoft.com/office/drawing/2014/main" id="{FE8C4FD6-EF8B-D439-49F3-9233F4210A90}"/>
              </a:ext>
            </a:extLst>
          </p:cNvPr>
          <p:cNvSpPr txBox="1">
            <a:spLocks noChangeArrowheads="1"/>
          </p:cNvSpPr>
          <p:nvPr/>
        </p:nvSpPr>
        <p:spPr bwMode="auto">
          <a:xfrm>
            <a:off x="581592" y="1124744"/>
            <a:ext cx="11028816" cy="4185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eaLnBrk="1" hangingPunct="1">
              <a:buFont typeface="Arial" panose="020B0604020202020204" pitchFamily="34" charset="0"/>
              <a:buChar char="•"/>
            </a:pPr>
            <a:r>
              <a:rPr lang="en-US" altLang="en-US" sz="2000" b="1" dirty="0">
                <a:solidFill>
                  <a:schemeClr val="tx1"/>
                </a:solidFill>
                <a:latin typeface="Proxima Nova" charset="0"/>
                <a:cs typeface="Proxima Nova" charset="0"/>
                <a:sym typeface="Proxima Nova" charset="0"/>
              </a:rPr>
              <a:t>WIFI BASED ATTENDANCE SYSTEM (Using </a:t>
            </a:r>
            <a:r>
              <a:rPr lang="en-US" altLang="en-US" sz="2000" b="1" dirty="0" err="1">
                <a:solidFill>
                  <a:schemeClr val="tx1"/>
                </a:solidFill>
                <a:latin typeface="Proxima Nova" charset="0"/>
                <a:cs typeface="Proxima Nova" charset="0"/>
                <a:sym typeface="Proxima Nova" charset="0"/>
              </a:rPr>
              <a:t>QRCode</a:t>
            </a:r>
            <a:r>
              <a:rPr lang="en-US" altLang="en-US" sz="2000" b="1" dirty="0">
                <a:solidFill>
                  <a:schemeClr val="tx1"/>
                </a:solidFill>
                <a:latin typeface="Proxima Nova" charset="0"/>
                <a:cs typeface="Proxima Nova" charset="0"/>
                <a:sym typeface="Proxima Nova" charset="0"/>
              </a:rPr>
              <a:t>)</a:t>
            </a:r>
            <a:endParaRPr lang="en-US" altLang="en-US" sz="2000" b="1" dirty="0">
              <a:solidFill>
                <a:schemeClr val="tx1"/>
              </a:solidFill>
              <a:latin typeface="Proxima Nova" charset="0"/>
              <a:cs typeface="Proxima Nova" charset="0"/>
              <a:sym typeface="Proxima Nova" charset="0"/>
              <a:hlinkClick r:id="rId3"/>
            </a:endParaRPr>
          </a:p>
          <a:p>
            <a:pPr marL="1028700" lvl="1" algn="just">
              <a:buFont typeface="Arial" panose="020B0604020202020204" pitchFamily="34" charset="0"/>
              <a:buChar char="•"/>
            </a:pPr>
            <a:r>
              <a:rPr lang="en-US" altLang="en-US" sz="2000" b="1" dirty="0">
                <a:solidFill>
                  <a:schemeClr val="tx1"/>
                </a:solidFill>
                <a:latin typeface="Proxima Nova" charset="0"/>
                <a:cs typeface="Proxima Nova" charset="0"/>
                <a:sym typeface="Proxima Nova" charset="0"/>
                <a:hlinkClick r:id="rId3"/>
              </a:rPr>
              <a:t>https://ece.anits.edu.in/2019-20%20BE%20Project%20REPORTS/BCM_1920_PROJECT_2.pdf</a:t>
            </a:r>
            <a:endParaRPr lang="en-US" altLang="en-US" sz="2000" b="1" dirty="0">
              <a:solidFill>
                <a:schemeClr val="tx1"/>
              </a:solidFill>
              <a:latin typeface="Proxima Nova" charset="0"/>
              <a:cs typeface="Proxima Nova" charset="0"/>
              <a:sym typeface="Proxima Nova" charset="0"/>
            </a:endParaRPr>
          </a:p>
          <a:p>
            <a:pPr algn="just" eaLnBrk="1" hangingPunct="1"/>
            <a:endParaRPr lang="en-US" altLang="en-US" sz="2000" b="1" dirty="0">
              <a:solidFill>
                <a:schemeClr val="tx1"/>
              </a:solidFill>
              <a:latin typeface="Proxima Nova" charset="0"/>
              <a:cs typeface="Proxima Nova" charset="0"/>
              <a:sym typeface="Proxima Nova" charset="0"/>
            </a:endParaRPr>
          </a:p>
          <a:p>
            <a:pPr algn="just" eaLnBrk="1" hangingPunct="1"/>
            <a:endParaRPr lang="en-US" altLang="en-US" sz="2000" b="1" dirty="0">
              <a:solidFill>
                <a:schemeClr val="tx1"/>
              </a:solidFill>
              <a:latin typeface="Proxima Nova" charset="0"/>
              <a:cs typeface="Proxima Nova" charset="0"/>
              <a:sym typeface="Proxima Nova" charset="0"/>
            </a:endParaRPr>
          </a:p>
          <a:p>
            <a:pPr marL="285750" indent="-285750" algn="just" eaLnBrk="1" hangingPunct="1">
              <a:buFont typeface="Arial" panose="020B0604020202020204" pitchFamily="34" charset="0"/>
              <a:buChar char="•"/>
            </a:pPr>
            <a:r>
              <a:rPr lang="en-US" altLang="en-US" sz="2000" b="1" dirty="0">
                <a:solidFill>
                  <a:schemeClr val="tx1"/>
                </a:solidFill>
                <a:latin typeface="Proxima Nova" charset="0"/>
                <a:cs typeface="Proxima Nova" charset="0"/>
                <a:sym typeface="Proxima Nova" charset="0"/>
              </a:rPr>
              <a:t>Attendance Tracking System Using Wi-Fi (IP Based)</a:t>
            </a:r>
          </a:p>
          <a:p>
            <a:pPr marL="1028700" lvl="1" algn="just">
              <a:buFont typeface="Arial" panose="020B0604020202020204" pitchFamily="34" charset="0"/>
              <a:buChar char="•"/>
            </a:pPr>
            <a:r>
              <a:rPr lang="en-US" altLang="en-US" sz="2000" b="1" dirty="0">
                <a:solidFill>
                  <a:schemeClr val="tx1"/>
                </a:solidFill>
                <a:latin typeface="Proxima Nova" charset="0"/>
                <a:cs typeface="Proxima Nova" charset="0"/>
                <a:sym typeface="Proxima Nova" charset="0"/>
                <a:hlinkClick r:id="rId4"/>
              </a:rPr>
              <a:t>https://www.erpublication.org/published_paper/IJETR031995.pdf</a:t>
            </a:r>
            <a:endParaRPr lang="en-US" altLang="en-US" sz="2000" b="1" dirty="0">
              <a:solidFill>
                <a:schemeClr val="tx1"/>
              </a:solidFill>
              <a:latin typeface="Proxima Nova" charset="0"/>
              <a:cs typeface="Proxima Nova" charset="0"/>
              <a:sym typeface="Proxima Nova" charset="0"/>
              <a:hlinkClick r:id="rId5"/>
            </a:endParaRPr>
          </a:p>
          <a:p>
            <a:pPr marL="285750" indent="-285750" algn="just" eaLnBrk="1" hangingPunct="1">
              <a:buFont typeface="Arial" panose="020B0604020202020204" pitchFamily="34" charset="0"/>
              <a:buChar char="•"/>
            </a:pPr>
            <a:endParaRPr lang="en-US" altLang="en-US" sz="2000" b="1" dirty="0">
              <a:solidFill>
                <a:schemeClr val="tx1"/>
              </a:solidFill>
              <a:latin typeface="Proxima Nova" charset="0"/>
              <a:cs typeface="Proxima Nova" charset="0"/>
              <a:sym typeface="Proxima Nova" charset="0"/>
            </a:endParaRPr>
          </a:p>
          <a:p>
            <a:pPr marL="285750" indent="-285750" algn="just" eaLnBrk="1" hangingPunct="1">
              <a:buFont typeface="Arial" panose="020B0604020202020204" pitchFamily="34" charset="0"/>
              <a:buChar char="•"/>
            </a:pPr>
            <a:endParaRPr lang="en-US" altLang="en-US" sz="2000" b="1" dirty="0">
              <a:solidFill>
                <a:schemeClr val="tx1"/>
              </a:solidFill>
              <a:latin typeface="Proxima Nova" charset="0"/>
              <a:cs typeface="Proxima Nova" charset="0"/>
              <a:sym typeface="Proxima Nova" charset="0"/>
            </a:endParaRPr>
          </a:p>
          <a:p>
            <a:pPr marL="285750" indent="-285750" algn="just" eaLnBrk="1" hangingPunct="1">
              <a:buFont typeface="Arial" panose="020B0604020202020204" pitchFamily="34" charset="0"/>
              <a:buChar char="•"/>
            </a:pPr>
            <a:r>
              <a:rPr lang="en-US" altLang="en-US" sz="2000" b="1" dirty="0">
                <a:solidFill>
                  <a:schemeClr val="tx1"/>
                </a:solidFill>
                <a:latin typeface="Proxima Nova" charset="0"/>
                <a:cs typeface="Proxima Nova" charset="0"/>
                <a:sym typeface="Proxima Nova" charset="0"/>
              </a:rPr>
              <a:t>Smart attendance system using RFID and Wi-Fi module</a:t>
            </a:r>
          </a:p>
          <a:p>
            <a:pPr marL="1028700" lvl="1" algn="just">
              <a:buFont typeface="Arial" panose="020B0604020202020204" pitchFamily="34" charset="0"/>
              <a:buChar char="•"/>
            </a:pPr>
            <a:r>
              <a:rPr lang="en-US" altLang="en-US" sz="2000" b="1" dirty="0">
                <a:solidFill>
                  <a:schemeClr val="tx1"/>
                </a:solidFill>
                <a:latin typeface="Proxima Nova" charset="0"/>
                <a:cs typeface="Proxima Nova" charset="0"/>
                <a:sym typeface="Proxima Nova" charset="0"/>
                <a:hlinkClick r:id="rId5"/>
              </a:rPr>
              <a:t>https://zenodo.org/records/6554182</a:t>
            </a:r>
            <a:endParaRPr lang="en-US" altLang="en-US" sz="2000" b="1" dirty="0">
              <a:solidFill>
                <a:schemeClr val="tx1"/>
              </a:solidFill>
              <a:latin typeface="Proxima Nova" charset="0"/>
              <a:cs typeface="Proxima Nova" charset="0"/>
              <a:sym typeface="Proxima Nova" charset="0"/>
            </a:endParaRPr>
          </a:p>
          <a:p>
            <a:pPr marL="285750" indent="-285750" algn="just" eaLnBrk="1" hangingPunct="1">
              <a:buFont typeface="Arial" panose="020B0604020202020204" pitchFamily="34" charset="0"/>
              <a:buChar char="•"/>
            </a:pPr>
            <a:endParaRPr lang="en-US" altLang="en-US" sz="2000" b="1" dirty="0">
              <a:solidFill>
                <a:schemeClr val="tx1"/>
              </a:solidFill>
              <a:latin typeface="Proxima Nova" charset="0"/>
              <a:cs typeface="Proxima Nova" charset="0"/>
              <a:sym typeface="Proxima Nova" charset="0"/>
            </a:endParaRPr>
          </a:p>
          <a:p>
            <a:pPr marL="285750" indent="-285750" algn="just" eaLnBrk="1" hangingPunct="1">
              <a:buFont typeface="Arial" panose="020B0604020202020204" pitchFamily="34" charset="0"/>
              <a:buChar char="•"/>
            </a:pPr>
            <a:endParaRPr lang="en-US" altLang="en-US" sz="2000" b="1" dirty="0">
              <a:solidFill>
                <a:schemeClr val="tx1"/>
              </a:solidFill>
              <a:latin typeface="Proxima Nova" charset="0"/>
              <a:cs typeface="Proxima Nova" charset="0"/>
              <a:sym typeface="Proxima Nova" charset="0"/>
            </a:endParaRPr>
          </a:p>
        </p:txBody>
      </p:sp>
    </p:spTree>
    <p:extLst>
      <p:ext uri="{BB962C8B-B14F-4D97-AF65-F5344CB8AC3E}">
        <p14:creationId xmlns:p14="http://schemas.microsoft.com/office/powerpoint/2010/main" val="389827437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Google Shape;73;p15"/>
          <p:cNvSpPr txBox="1">
            <a:spLocks noChangeArrowheads="1"/>
          </p:cNvSpPr>
          <p:nvPr/>
        </p:nvSpPr>
        <p:spPr bwMode="auto">
          <a:xfrm>
            <a:off x="3102949" y="3427543"/>
            <a:ext cx="6677862" cy="101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kumimoji="0" lang="en-US" altLang="en-US" sz="1800" b="0" i="0" u="none" strike="noStrike" kern="1200" cap="none" spc="0" normalizeH="0" baseline="0" noProof="0" dirty="0">
                <a:ln>
                  <a:noFill/>
                </a:ln>
                <a:solidFill>
                  <a:prstClr val="black"/>
                </a:solidFill>
                <a:effectLst/>
                <a:uLnTx/>
                <a:uFillTx/>
                <a:latin typeface="Proxima Nova"/>
                <a:ea typeface="+mn-ea"/>
                <a:cs typeface="Arial" panose="020B0604020202020204" pitchFamily="34" charset="0"/>
                <a:sym typeface="Arial" panose="020B0604020202020204" pitchFamily="34" charset="0"/>
              </a:rPr>
              <a:t>Team Member 1: TEJ DEKIWADIYA (92100103011) (6TC2)</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kumimoji="0" lang="en-US" altLang="en-US" sz="1800" b="0" i="0" u="none" strike="noStrike" kern="1200" cap="none" spc="0" normalizeH="0" baseline="0" noProof="0" dirty="0">
                <a:ln>
                  <a:noFill/>
                </a:ln>
                <a:solidFill>
                  <a:prstClr val="black"/>
                </a:solidFill>
                <a:effectLst/>
                <a:uLnTx/>
                <a:uFillTx/>
                <a:latin typeface="Proxima Nova"/>
                <a:ea typeface="+mn-ea"/>
                <a:cs typeface="Arial" panose="020B0604020202020204" pitchFamily="34" charset="0"/>
                <a:sym typeface="Arial" panose="020B0604020202020204" pitchFamily="34" charset="0"/>
              </a:rPr>
              <a:t>Team Member 2: UTSAV KHUNT (92100103007) (6TC2)</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kumimoji="0" lang="en-US" altLang="en-US" sz="1800" b="0" i="0" u="none" strike="noStrike" kern="1200" cap="none" spc="0" normalizeH="0" baseline="0" noProof="0" dirty="0">
                <a:ln>
                  <a:noFill/>
                </a:ln>
                <a:solidFill>
                  <a:prstClr val="black"/>
                </a:solidFill>
                <a:effectLst/>
                <a:uLnTx/>
                <a:uFillTx/>
                <a:latin typeface="Proxima Nova"/>
                <a:ea typeface="+mn-ea"/>
                <a:cs typeface="Arial" panose="020B0604020202020204" pitchFamily="34" charset="0"/>
                <a:sym typeface="Arial" panose="020B0604020202020204" pitchFamily="34" charset="0"/>
              </a:rPr>
              <a:t>Team Member 3: SOHAM NAGPARA (92100103034) (6TC2)</a:t>
            </a:r>
          </a:p>
        </p:txBody>
      </p:sp>
      <p:sp>
        <p:nvSpPr>
          <p:cNvPr id="2" name="object 3">
            <a:extLst>
              <a:ext uri="{FF2B5EF4-FFF2-40B4-BE49-F238E27FC236}">
                <a16:creationId xmlns:a16="http://schemas.microsoft.com/office/drawing/2014/main" id="{F5CD6C73-283B-8BE6-1110-9F3B81E33DE3}"/>
              </a:ext>
            </a:extLst>
          </p:cNvPr>
          <p:cNvSpPr txBox="1">
            <a:spLocks/>
          </p:cNvSpPr>
          <p:nvPr/>
        </p:nvSpPr>
        <p:spPr>
          <a:xfrm>
            <a:off x="2844024" y="2506345"/>
            <a:ext cx="7195713" cy="79508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IN" sz="2800" b="0" i="0" u="none" strike="noStrike" kern="1200" cap="none" spc="-20" normalizeH="0" baseline="0" noProof="0" dirty="0">
                <a:ln>
                  <a:noFill/>
                </a:ln>
                <a:solidFill>
                  <a:srgbClr val="04A2B9"/>
                </a:solidFill>
                <a:effectLst/>
                <a:uLnTx/>
                <a:uFillTx/>
                <a:latin typeface="Proxima Nova"/>
                <a:ea typeface="+mj-ea"/>
                <a:cs typeface="+mj-cs"/>
              </a:rPr>
              <a:t>WIFI BASED ATTENDANCE SYSTEM</a:t>
            </a:r>
          </a:p>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IN" sz="2200" b="0" i="0" u="none" strike="noStrike" kern="1200" cap="none" spc="-20" normalizeH="0" baseline="0" noProof="0" dirty="0">
                <a:ln>
                  <a:noFill/>
                </a:ln>
                <a:solidFill>
                  <a:srgbClr val="04A2B9"/>
                </a:solidFill>
                <a:effectLst/>
                <a:uLnTx/>
                <a:uFillTx/>
                <a:latin typeface="Proxima Nova"/>
                <a:ea typeface="+mj-ea"/>
                <a:cs typeface="+mj-cs"/>
              </a:rPr>
              <a:t>Team ID: 102</a:t>
            </a:r>
            <a:endParaRPr kumimoji="0" lang="en-IN" sz="2200" b="0" i="0" u="none" strike="noStrike" kern="1200" cap="none" spc="0" normalizeH="0" baseline="0" noProof="0" dirty="0">
              <a:ln>
                <a:noFill/>
              </a:ln>
              <a:solidFill>
                <a:prstClr val="black"/>
              </a:solidFill>
              <a:effectLst/>
              <a:uLnTx/>
              <a:uFillTx/>
              <a:latin typeface="Proxima Nova"/>
              <a:ea typeface="+mj-ea"/>
              <a:cs typeface="+mj-cs"/>
            </a:endParaRPr>
          </a:p>
        </p:txBody>
      </p:sp>
      <p:sp>
        <p:nvSpPr>
          <p:cNvPr id="11" name="Google Shape;73;p15">
            <a:extLst>
              <a:ext uri="{FF2B5EF4-FFF2-40B4-BE49-F238E27FC236}">
                <a16:creationId xmlns:a16="http://schemas.microsoft.com/office/drawing/2014/main" id="{92BCFA16-3792-7B48-AB2D-572D7EAEB7FB}"/>
              </a:ext>
            </a:extLst>
          </p:cNvPr>
          <p:cNvSpPr txBox="1">
            <a:spLocks noChangeArrowheads="1"/>
          </p:cNvSpPr>
          <p:nvPr/>
        </p:nvSpPr>
        <p:spPr bwMode="auto">
          <a:xfrm>
            <a:off x="5459831" y="4447379"/>
            <a:ext cx="1272326" cy="46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595959"/>
                </a:solidFill>
                <a:effectLst/>
                <a:uLnTx/>
                <a:uFillTx/>
                <a:latin typeface="Proxima Nova"/>
                <a:ea typeface="+mn-ea"/>
                <a:cs typeface="Arial" panose="020B0604020202020204" pitchFamily="34" charset="0"/>
                <a:sym typeface="Arial" panose="020B0604020202020204" pitchFamily="34" charset="0"/>
              </a:rPr>
              <a:t>Guided By</a:t>
            </a:r>
          </a:p>
        </p:txBody>
      </p:sp>
      <p:sp>
        <p:nvSpPr>
          <p:cNvPr id="12" name="Google Shape;73;p15">
            <a:extLst>
              <a:ext uri="{FF2B5EF4-FFF2-40B4-BE49-F238E27FC236}">
                <a16:creationId xmlns:a16="http://schemas.microsoft.com/office/drawing/2014/main" id="{76BF127E-D1A4-2FD3-9E11-899860B2C51A}"/>
              </a:ext>
            </a:extLst>
          </p:cNvPr>
          <p:cNvSpPr txBox="1">
            <a:spLocks noChangeArrowheads="1"/>
          </p:cNvSpPr>
          <p:nvPr/>
        </p:nvSpPr>
        <p:spPr bwMode="auto">
          <a:xfrm>
            <a:off x="3862749" y="4777275"/>
            <a:ext cx="4709102" cy="46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kumimoji="0" lang="en-US" altLang="en-US" sz="1800" b="0" i="0" u="none" strike="noStrike" kern="1200" cap="none" spc="0" normalizeH="0" baseline="0" noProof="0" dirty="0">
                <a:ln>
                  <a:noFill/>
                </a:ln>
                <a:solidFill>
                  <a:prstClr val="black"/>
                </a:solidFill>
                <a:effectLst/>
                <a:uLnTx/>
                <a:uFillTx/>
                <a:latin typeface="Proxima Nova"/>
                <a:ea typeface="+mn-ea"/>
                <a:cs typeface="Arial" panose="020B0604020202020204" pitchFamily="34" charset="0"/>
                <a:sym typeface="Arial" panose="020B0604020202020204" pitchFamily="34" charset="0"/>
              </a:rPr>
              <a:t>Internal Guide Name: Prof. Samir Kariya</a:t>
            </a:r>
          </a:p>
        </p:txBody>
      </p:sp>
      <p:sp>
        <p:nvSpPr>
          <p:cNvPr id="15" name="object 3">
            <a:extLst>
              <a:ext uri="{FF2B5EF4-FFF2-40B4-BE49-F238E27FC236}">
                <a16:creationId xmlns:a16="http://schemas.microsoft.com/office/drawing/2014/main" id="{80BFD1C5-0617-3F78-3C5C-2240C63FC273}"/>
              </a:ext>
            </a:extLst>
          </p:cNvPr>
          <p:cNvSpPr txBox="1">
            <a:spLocks/>
          </p:cNvSpPr>
          <p:nvPr/>
        </p:nvSpPr>
        <p:spPr>
          <a:xfrm>
            <a:off x="2965333" y="1629533"/>
            <a:ext cx="6503935" cy="79508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IN" sz="2800" b="1" i="0" u="none" strike="noStrike" kern="1200" cap="none" spc="-20" normalizeH="0" baseline="0" noProof="0" dirty="0">
                <a:ln>
                  <a:noFill/>
                </a:ln>
                <a:solidFill>
                  <a:srgbClr val="04A2B9"/>
                </a:solidFill>
                <a:effectLst/>
                <a:uLnTx/>
                <a:uFillTx/>
                <a:latin typeface="Proxima Nova"/>
                <a:ea typeface="+mj-ea"/>
                <a:cs typeface="+mj-cs"/>
              </a:rPr>
              <a:t>Mini Project (01CE0609)</a:t>
            </a:r>
          </a:p>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IN" sz="2200" b="0" i="0" u="none" strike="noStrike" kern="1200" cap="none" spc="-20" normalizeH="0" baseline="0" noProof="0" dirty="0">
                <a:ln>
                  <a:noFill/>
                </a:ln>
                <a:solidFill>
                  <a:srgbClr val="04A2B9"/>
                </a:solidFill>
                <a:effectLst/>
                <a:uLnTx/>
                <a:uFillTx/>
                <a:latin typeface="Proxima Nova"/>
                <a:ea typeface="+mj-ea"/>
                <a:cs typeface="+mj-cs"/>
              </a:rPr>
              <a:t>Review 2</a:t>
            </a:r>
          </a:p>
        </p:txBody>
      </p:sp>
      <p:sp>
        <p:nvSpPr>
          <p:cNvPr id="3" name="object 3">
            <a:extLst>
              <a:ext uri="{FF2B5EF4-FFF2-40B4-BE49-F238E27FC236}">
                <a16:creationId xmlns:a16="http://schemas.microsoft.com/office/drawing/2014/main" id="{63A7F7E1-EAAA-A416-409C-BB763B6DB46C}"/>
              </a:ext>
            </a:extLst>
          </p:cNvPr>
          <p:cNvSpPr txBox="1">
            <a:spLocks/>
          </p:cNvSpPr>
          <p:nvPr/>
        </p:nvSpPr>
        <p:spPr>
          <a:xfrm>
            <a:off x="2293191" y="5828184"/>
            <a:ext cx="8297381"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IN" sz="2400" b="0" i="0" u="none" strike="noStrike" kern="1200" cap="none" spc="-20" normalizeH="0" baseline="0" noProof="0" dirty="0">
                <a:ln>
                  <a:noFill/>
                </a:ln>
                <a:solidFill>
                  <a:srgbClr val="04A2B9"/>
                </a:solidFill>
                <a:effectLst/>
                <a:uLnTx/>
                <a:uFillTx/>
                <a:latin typeface="Proxima Nova"/>
                <a:ea typeface="+mj-ea"/>
                <a:cs typeface="+mj-cs"/>
              </a:rPr>
              <a:t>Department of Computer Engineering, Faculty of Technology</a:t>
            </a:r>
            <a:r>
              <a:rPr kumimoji="0" lang="en-IN" sz="3600" b="0" i="0" u="none" strike="noStrike" kern="1200" cap="none" spc="-20" normalizeH="0" baseline="0" noProof="0" dirty="0">
                <a:ln>
                  <a:noFill/>
                </a:ln>
                <a:solidFill>
                  <a:srgbClr val="04A2B9"/>
                </a:solidFill>
                <a:effectLst/>
                <a:uLnTx/>
                <a:uFillTx/>
                <a:latin typeface="Proxima Nova"/>
                <a:ea typeface="+mj-ea"/>
                <a:cs typeface="+mj-cs"/>
              </a:rPr>
              <a:t> </a:t>
            </a:r>
            <a:endParaRPr kumimoji="0" lang="en-IN" sz="3600" b="0" i="0" u="none" strike="noStrike" kern="1200" cap="none" spc="0" normalizeH="0" baseline="0" noProof="0" dirty="0">
              <a:ln>
                <a:noFill/>
              </a:ln>
              <a:solidFill>
                <a:prstClr val="black"/>
              </a:solidFill>
              <a:effectLst/>
              <a:uLnTx/>
              <a:uFillTx/>
              <a:latin typeface="Proxima Nova"/>
              <a:ea typeface="+mj-ea"/>
              <a:cs typeface="+mj-cs"/>
            </a:endParaRPr>
          </a:p>
        </p:txBody>
      </p:sp>
    </p:spTree>
    <p:extLst>
      <p:ext uri="{BB962C8B-B14F-4D97-AF65-F5344CB8AC3E}">
        <p14:creationId xmlns:p14="http://schemas.microsoft.com/office/powerpoint/2010/main" val="286262132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Google Shape;73;p15"/>
          <p:cNvSpPr txBox="1">
            <a:spLocks noChangeArrowheads="1"/>
          </p:cNvSpPr>
          <p:nvPr/>
        </p:nvSpPr>
        <p:spPr bwMode="auto">
          <a:xfrm>
            <a:off x="3102949" y="3427543"/>
            <a:ext cx="6677862" cy="101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dirty="0">
                <a:solidFill>
                  <a:schemeClr val="tx1"/>
                </a:solidFill>
                <a:latin typeface="Proxima Nova"/>
              </a:rPr>
              <a:t>Team Member 1: TEJ DEKIWADIYA (92100103011) (6TC2)</a:t>
            </a:r>
          </a:p>
          <a:p>
            <a:pPr eaLnBrk="1" hangingPunct="1"/>
            <a:r>
              <a:rPr lang="en-US" altLang="en-US" sz="1800" dirty="0">
                <a:solidFill>
                  <a:schemeClr val="tx1"/>
                </a:solidFill>
                <a:latin typeface="Proxima Nova"/>
              </a:rPr>
              <a:t>Team Member 2: UTSAV KHUNT (92100103007) (6TC2)</a:t>
            </a:r>
          </a:p>
          <a:p>
            <a:pPr eaLnBrk="1" hangingPunct="1"/>
            <a:r>
              <a:rPr lang="en-US" altLang="en-US" sz="1800" dirty="0">
                <a:solidFill>
                  <a:schemeClr val="tx1"/>
                </a:solidFill>
                <a:latin typeface="Proxima Nova"/>
              </a:rPr>
              <a:t>Team Member 3: SOHAM NAGPARA (92100103034) (6TC2)</a:t>
            </a:r>
          </a:p>
        </p:txBody>
      </p:sp>
      <p:sp>
        <p:nvSpPr>
          <p:cNvPr id="2" name="object 3">
            <a:extLst>
              <a:ext uri="{FF2B5EF4-FFF2-40B4-BE49-F238E27FC236}">
                <a16:creationId xmlns:a16="http://schemas.microsoft.com/office/drawing/2014/main" id="{F5CD6C73-283B-8BE6-1110-9F3B81E33DE3}"/>
              </a:ext>
            </a:extLst>
          </p:cNvPr>
          <p:cNvSpPr txBox="1">
            <a:spLocks/>
          </p:cNvSpPr>
          <p:nvPr/>
        </p:nvSpPr>
        <p:spPr>
          <a:xfrm>
            <a:off x="2844024" y="2506345"/>
            <a:ext cx="7195713" cy="79508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sz="2800" spc="-20" dirty="0">
                <a:solidFill>
                  <a:srgbClr val="04A2B9"/>
                </a:solidFill>
                <a:latin typeface="Proxima Nova"/>
              </a:rPr>
              <a:t>WIFI BASED ATTENDANCE SYSTEM</a:t>
            </a:r>
          </a:p>
          <a:p>
            <a:pPr marL="12700" algn="ctr">
              <a:lnSpc>
                <a:spcPct val="100000"/>
              </a:lnSpc>
              <a:spcBef>
                <a:spcPts val="100"/>
              </a:spcBef>
            </a:pPr>
            <a:r>
              <a:rPr lang="en-IN" sz="2200" spc="-20" dirty="0">
                <a:solidFill>
                  <a:srgbClr val="04A2B9"/>
                </a:solidFill>
                <a:latin typeface="Proxima Nova"/>
              </a:rPr>
              <a:t>Team ID: 102</a:t>
            </a:r>
            <a:endParaRPr lang="en-IN" sz="2200" dirty="0">
              <a:latin typeface="Proxima Nova"/>
            </a:endParaRPr>
          </a:p>
        </p:txBody>
      </p:sp>
      <p:sp>
        <p:nvSpPr>
          <p:cNvPr id="11" name="Google Shape;73;p15">
            <a:extLst>
              <a:ext uri="{FF2B5EF4-FFF2-40B4-BE49-F238E27FC236}">
                <a16:creationId xmlns:a16="http://schemas.microsoft.com/office/drawing/2014/main" id="{92BCFA16-3792-7B48-AB2D-572D7EAEB7FB}"/>
              </a:ext>
            </a:extLst>
          </p:cNvPr>
          <p:cNvSpPr txBox="1">
            <a:spLocks noChangeArrowheads="1"/>
          </p:cNvSpPr>
          <p:nvPr/>
        </p:nvSpPr>
        <p:spPr bwMode="auto">
          <a:xfrm>
            <a:off x="5459831" y="4447379"/>
            <a:ext cx="1272326" cy="46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dirty="0">
                <a:solidFill>
                  <a:srgbClr val="595959"/>
                </a:solidFill>
                <a:latin typeface="Proxima Nova"/>
              </a:rPr>
              <a:t>Guided By</a:t>
            </a:r>
          </a:p>
        </p:txBody>
      </p:sp>
      <p:sp>
        <p:nvSpPr>
          <p:cNvPr id="12" name="Google Shape;73;p15">
            <a:extLst>
              <a:ext uri="{FF2B5EF4-FFF2-40B4-BE49-F238E27FC236}">
                <a16:creationId xmlns:a16="http://schemas.microsoft.com/office/drawing/2014/main" id="{76BF127E-D1A4-2FD3-9E11-899860B2C51A}"/>
              </a:ext>
            </a:extLst>
          </p:cNvPr>
          <p:cNvSpPr txBox="1">
            <a:spLocks noChangeArrowheads="1"/>
          </p:cNvSpPr>
          <p:nvPr/>
        </p:nvSpPr>
        <p:spPr bwMode="auto">
          <a:xfrm>
            <a:off x="3862749" y="4777275"/>
            <a:ext cx="4709102" cy="46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dirty="0">
                <a:solidFill>
                  <a:schemeClr val="tx1"/>
                </a:solidFill>
                <a:latin typeface="Proxima Nova"/>
              </a:rPr>
              <a:t>Internal Guide Name: Prof. Samir Kariya</a:t>
            </a:r>
          </a:p>
        </p:txBody>
      </p:sp>
      <p:sp>
        <p:nvSpPr>
          <p:cNvPr id="15" name="object 3">
            <a:extLst>
              <a:ext uri="{FF2B5EF4-FFF2-40B4-BE49-F238E27FC236}">
                <a16:creationId xmlns:a16="http://schemas.microsoft.com/office/drawing/2014/main" id="{80BFD1C5-0617-3F78-3C5C-2240C63FC273}"/>
              </a:ext>
            </a:extLst>
          </p:cNvPr>
          <p:cNvSpPr txBox="1">
            <a:spLocks/>
          </p:cNvSpPr>
          <p:nvPr/>
        </p:nvSpPr>
        <p:spPr>
          <a:xfrm>
            <a:off x="2965333" y="1629533"/>
            <a:ext cx="6503935" cy="79508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sz="2800" b="1" spc="-20" dirty="0">
                <a:solidFill>
                  <a:srgbClr val="04A2B9"/>
                </a:solidFill>
                <a:latin typeface="Proxima Nova"/>
              </a:rPr>
              <a:t>Mini Project (01CE0609)</a:t>
            </a:r>
          </a:p>
          <a:p>
            <a:pPr marL="12700" algn="ctr">
              <a:lnSpc>
                <a:spcPct val="100000"/>
              </a:lnSpc>
              <a:spcBef>
                <a:spcPts val="100"/>
              </a:spcBef>
            </a:pPr>
            <a:r>
              <a:rPr lang="en-IN" sz="2200" spc="-20" dirty="0">
                <a:solidFill>
                  <a:srgbClr val="04A2B9"/>
                </a:solidFill>
                <a:latin typeface="Proxima Nova"/>
              </a:rPr>
              <a:t>Review 1</a:t>
            </a:r>
          </a:p>
        </p:txBody>
      </p:sp>
      <p:sp>
        <p:nvSpPr>
          <p:cNvPr id="3" name="object 3">
            <a:extLst>
              <a:ext uri="{FF2B5EF4-FFF2-40B4-BE49-F238E27FC236}">
                <a16:creationId xmlns:a16="http://schemas.microsoft.com/office/drawing/2014/main" id="{63A7F7E1-EAAA-A416-409C-BB763B6DB46C}"/>
              </a:ext>
            </a:extLst>
          </p:cNvPr>
          <p:cNvSpPr txBox="1">
            <a:spLocks/>
          </p:cNvSpPr>
          <p:nvPr/>
        </p:nvSpPr>
        <p:spPr>
          <a:xfrm>
            <a:off x="2293191" y="5828184"/>
            <a:ext cx="8297381"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sz="2400" spc="-20" dirty="0">
                <a:solidFill>
                  <a:srgbClr val="04A2B9"/>
                </a:solidFill>
                <a:latin typeface="Proxima Nova"/>
              </a:rPr>
              <a:t>Department of Computer Engineering, Faculty of Technology</a:t>
            </a:r>
            <a:r>
              <a:rPr lang="en-IN" sz="3600" spc="-20" dirty="0">
                <a:solidFill>
                  <a:srgbClr val="04A2B9"/>
                </a:solidFill>
                <a:latin typeface="Proxima Nova"/>
              </a:rPr>
              <a:t> </a:t>
            </a:r>
            <a:endParaRPr lang="en-IN" sz="3600" dirty="0">
              <a:latin typeface="Proxima Nova"/>
            </a:endParaRPr>
          </a:p>
        </p:txBody>
      </p:sp>
    </p:spTree>
    <p:extLst>
      <p:ext uri="{BB962C8B-B14F-4D97-AF65-F5344CB8AC3E}">
        <p14:creationId xmlns:p14="http://schemas.microsoft.com/office/powerpoint/2010/main" val="46918718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23B9E7-9EE9-B984-65F2-9986D670DB6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0EFDBA-BA2E-49E8-EE58-FC8652CA15EC}"/>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Expected Outcomes</a:t>
            </a:r>
          </a:p>
        </p:txBody>
      </p:sp>
      <p:pic>
        <p:nvPicPr>
          <p:cNvPr id="13" name="Picture 12">
            <a:extLst>
              <a:ext uri="{FF2B5EF4-FFF2-40B4-BE49-F238E27FC236}">
                <a16:creationId xmlns:a16="http://schemas.microsoft.com/office/drawing/2014/main" id="{451E3F55-F222-54A6-94DE-CD386876EB64}"/>
              </a:ext>
            </a:extLst>
          </p:cNvPr>
          <p:cNvPicPr>
            <a:picLocks noChangeAspect="1"/>
          </p:cNvPicPr>
          <p:nvPr/>
        </p:nvPicPr>
        <p:blipFill rotWithShape="1">
          <a:blip r:embed="rId3">
            <a:extLst>
              <a:ext uri="{28A0092B-C50C-407E-A947-70E740481C1C}">
                <a14:useLocalDpi xmlns:a14="http://schemas.microsoft.com/office/drawing/2010/main" val="0"/>
              </a:ext>
            </a:extLst>
          </a:blip>
          <a:srcRect l="26097" t="25486" r="26267" b="24894"/>
          <a:stretch/>
        </p:blipFill>
        <p:spPr>
          <a:xfrm>
            <a:off x="406400" y="1727521"/>
            <a:ext cx="5807919" cy="3402958"/>
          </a:xfrm>
          <a:prstGeom prst="rect">
            <a:avLst/>
          </a:prstGeom>
          <a:ln>
            <a:noFill/>
          </a:ln>
          <a:effectLst>
            <a:softEdge rad="112500"/>
          </a:effectLst>
        </p:spPr>
      </p:pic>
      <p:pic>
        <p:nvPicPr>
          <p:cNvPr id="15" name="Picture 14">
            <a:extLst>
              <a:ext uri="{FF2B5EF4-FFF2-40B4-BE49-F238E27FC236}">
                <a16:creationId xmlns:a16="http://schemas.microsoft.com/office/drawing/2014/main" id="{7DFF354C-C1F7-FD62-ACBE-71E9C5AB4D21}"/>
              </a:ext>
            </a:extLst>
          </p:cNvPr>
          <p:cNvPicPr>
            <a:picLocks noChangeAspect="1"/>
          </p:cNvPicPr>
          <p:nvPr/>
        </p:nvPicPr>
        <p:blipFill rotWithShape="1">
          <a:blip r:embed="rId4">
            <a:extLst>
              <a:ext uri="{28A0092B-C50C-407E-A947-70E740481C1C}">
                <a14:useLocalDpi xmlns:a14="http://schemas.microsoft.com/office/drawing/2010/main" val="0"/>
              </a:ext>
            </a:extLst>
          </a:blip>
          <a:srcRect l="29953" t="10086" r="31630" b="10211"/>
          <a:stretch/>
        </p:blipFill>
        <p:spPr>
          <a:xfrm>
            <a:off x="6563360" y="1140236"/>
            <a:ext cx="4603477" cy="5372324"/>
          </a:xfrm>
          <a:prstGeom prst="rect">
            <a:avLst/>
          </a:prstGeom>
          <a:ln>
            <a:noFill/>
          </a:ln>
          <a:effectLst>
            <a:softEdge rad="112500"/>
          </a:effectLst>
        </p:spPr>
      </p:pic>
    </p:spTree>
    <p:extLst>
      <p:ext uri="{BB962C8B-B14F-4D97-AF65-F5344CB8AC3E}">
        <p14:creationId xmlns:p14="http://schemas.microsoft.com/office/powerpoint/2010/main" val="393264375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23B9E7-9EE9-B984-65F2-9986D670DB6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0EFDBA-BA2E-49E8-EE58-FC8652CA15EC}"/>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Expected Outcomes</a:t>
            </a:r>
          </a:p>
        </p:txBody>
      </p:sp>
      <p:pic>
        <p:nvPicPr>
          <p:cNvPr id="4" name="Picture 3">
            <a:extLst>
              <a:ext uri="{FF2B5EF4-FFF2-40B4-BE49-F238E27FC236}">
                <a16:creationId xmlns:a16="http://schemas.microsoft.com/office/drawing/2014/main" id="{EFC80724-5BBF-0EDA-B0BB-D9932490399F}"/>
              </a:ext>
            </a:extLst>
          </p:cNvPr>
          <p:cNvPicPr>
            <a:picLocks noChangeAspect="1"/>
          </p:cNvPicPr>
          <p:nvPr/>
        </p:nvPicPr>
        <p:blipFill rotWithShape="1">
          <a:blip r:embed="rId3">
            <a:extLst>
              <a:ext uri="{28A0092B-C50C-407E-A947-70E740481C1C}">
                <a14:useLocalDpi xmlns:a14="http://schemas.microsoft.com/office/drawing/2010/main" val="0"/>
              </a:ext>
            </a:extLst>
          </a:blip>
          <a:srcRect l="30000" t="9374" r="31613" b="9405"/>
          <a:stretch/>
        </p:blipFill>
        <p:spPr>
          <a:xfrm>
            <a:off x="1415844" y="1150374"/>
            <a:ext cx="4680156" cy="5569974"/>
          </a:xfrm>
          <a:prstGeom prst="rect">
            <a:avLst/>
          </a:prstGeom>
        </p:spPr>
      </p:pic>
      <p:pic>
        <p:nvPicPr>
          <p:cNvPr id="6" name="Picture 5">
            <a:extLst>
              <a:ext uri="{FF2B5EF4-FFF2-40B4-BE49-F238E27FC236}">
                <a16:creationId xmlns:a16="http://schemas.microsoft.com/office/drawing/2014/main" id="{3824DD3B-32CF-7B81-C6A8-C17B1422E090}"/>
              </a:ext>
            </a:extLst>
          </p:cNvPr>
          <p:cNvPicPr>
            <a:picLocks noChangeAspect="1"/>
          </p:cNvPicPr>
          <p:nvPr/>
        </p:nvPicPr>
        <p:blipFill rotWithShape="1">
          <a:blip r:embed="rId4">
            <a:extLst>
              <a:ext uri="{28A0092B-C50C-407E-A947-70E740481C1C}">
                <a14:useLocalDpi xmlns:a14="http://schemas.microsoft.com/office/drawing/2010/main" val="0"/>
              </a:ext>
            </a:extLst>
          </a:blip>
          <a:srcRect l="32097" t="8746" r="29516" b="8746"/>
          <a:stretch/>
        </p:blipFill>
        <p:spPr>
          <a:xfrm>
            <a:off x="6223820" y="1106128"/>
            <a:ext cx="4680156" cy="5658465"/>
          </a:xfrm>
          <a:prstGeom prst="rect">
            <a:avLst/>
          </a:prstGeom>
        </p:spPr>
      </p:pic>
    </p:spTree>
    <p:extLst>
      <p:ext uri="{BB962C8B-B14F-4D97-AF65-F5344CB8AC3E}">
        <p14:creationId xmlns:p14="http://schemas.microsoft.com/office/powerpoint/2010/main" val="198143325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23B9E7-9EE9-B984-65F2-9986D670DB6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0EFDBA-BA2E-49E8-EE58-FC8652CA15EC}"/>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Expected Outcomes</a:t>
            </a:r>
          </a:p>
        </p:txBody>
      </p:sp>
      <p:pic>
        <p:nvPicPr>
          <p:cNvPr id="7" name="Picture 6">
            <a:extLst>
              <a:ext uri="{FF2B5EF4-FFF2-40B4-BE49-F238E27FC236}">
                <a16:creationId xmlns:a16="http://schemas.microsoft.com/office/drawing/2014/main" id="{47D0FCEF-64C7-D09F-8405-1410B1177E0B}"/>
              </a:ext>
            </a:extLst>
          </p:cNvPr>
          <p:cNvPicPr>
            <a:picLocks noChangeAspect="1"/>
          </p:cNvPicPr>
          <p:nvPr/>
        </p:nvPicPr>
        <p:blipFill rotWithShape="1">
          <a:blip r:embed="rId3">
            <a:extLst>
              <a:ext uri="{28A0092B-C50C-407E-A947-70E740481C1C}">
                <a14:useLocalDpi xmlns:a14="http://schemas.microsoft.com/office/drawing/2010/main" val="0"/>
              </a:ext>
            </a:extLst>
          </a:blip>
          <a:srcRect l="19194" t="15461" r="37339"/>
          <a:stretch/>
        </p:blipFill>
        <p:spPr>
          <a:xfrm>
            <a:off x="3726426" y="1032387"/>
            <a:ext cx="5299588" cy="5480972"/>
          </a:xfrm>
          <a:prstGeom prst="rect">
            <a:avLst/>
          </a:prstGeom>
        </p:spPr>
      </p:pic>
    </p:spTree>
    <p:extLst>
      <p:ext uri="{BB962C8B-B14F-4D97-AF65-F5344CB8AC3E}">
        <p14:creationId xmlns:p14="http://schemas.microsoft.com/office/powerpoint/2010/main" val="371328626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23B9E7-9EE9-B984-65F2-9986D670DB6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0EFDBA-BA2E-49E8-EE58-FC8652CA15EC}"/>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Expected Outcomes</a:t>
            </a:r>
          </a:p>
        </p:txBody>
      </p:sp>
      <p:pic>
        <p:nvPicPr>
          <p:cNvPr id="4" name="Picture 3">
            <a:extLst>
              <a:ext uri="{FF2B5EF4-FFF2-40B4-BE49-F238E27FC236}">
                <a16:creationId xmlns:a16="http://schemas.microsoft.com/office/drawing/2014/main" id="{79DC3925-CA8F-C5D6-8572-19E9E6B2A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555" y="1037868"/>
            <a:ext cx="9906000" cy="5572125"/>
          </a:xfrm>
          <a:prstGeom prst="rect">
            <a:avLst/>
          </a:prstGeom>
        </p:spPr>
      </p:pic>
    </p:spTree>
    <p:extLst>
      <p:ext uri="{BB962C8B-B14F-4D97-AF65-F5344CB8AC3E}">
        <p14:creationId xmlns:p14="http://schemas.microsoft.com/office/powerpoint/2010/main" val="127982908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23B9E7-9EE9-B984-65F2-9986D670DB6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0EFDBA-BA2E-49E8-EE58-FC8652CA15EC}"/>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Expected Outcomes</a:t>
            </a:r>
          </a:p>
        </p:txBody>
      </p:sp>
      <p:pic>
        <p:nvPicPr>
          <p:cNvPr id="3" name="Picture 2">
            <a:extLst>
              <a:ext uri="{FF2B5EF4-FFF2-40B4-BE49-F238E27FC236}">
                <a16:creationId xmlns:a16="http://schemas.microsoft.com/office/drawing/2014/main" id="{CBDE4186-C6FA-11E0-E89A-6CEFF5850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239" y="1229032"/>
            <a:ext cx="9729348" cy="5472758"/>
          </a:xfrm>
          <a:prstGeom prst="rect">
            <a:avLst/>
          </a:prstGeom>
        </p:spPr>
      </p:pic>
    </p:spTree>
    <p:extLst>
      <p:ext uri="{BB962C8B-B14F-4D97-AF65-F5344CB8AC3E}">
        <p14:creationId xmlns:p14="http://schemas.microsoft.com/office/powerpoint/2010/main" val="215113312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Google Shape;73;p15"/>
          <p:cNvSpPr txBox="1">
            <a:spLocks noChangeArrowheads="1"/>
          </p:cNvSpPr>
          <p:nvPr/>
        </p:nvSpPr>
        <p:spPr bwMode="auto">
          <a:xfrm>
            <a:off x="3102949" y="3427543"/>
            <a:ext cx="6677862" cy="101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kumimoji="0" lang="en-US" altLang="en-US" sz="1800" b="0" i="0" u="none" strike="noStrike" kern="1200" cap="none" spc="0" normalizeH="0" baseline="0" noProof="0" dirty="0">
                <a:ln>
                  <a:noFill/>
                </a:ln>
                <a:solidFill>
                  <a:prstClr val="black"/>
                </a:solidFill>
                <a:effectLst/>
                <a:uLnTx/>
                <a:uFillTx/>
                <a:latin typeface="Proxima Nova"/>
                <a:ea typeface="+mn-ea"/>
                <a:cs typeface="Arial" panose="020B0604020202020204" pitchFamily="34" charset="0"/>
                <a:sym typeface="Arial" panose="020B0604020202020204" pitchFamily="34" charset="0"/>
              </a:rPr>
              <a:t>Team Member 1: TEJ DEKIWADIYA (92100103011) (6TC2)</a:t>
            </a:r>
          </a:p>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kumimoji="0" lang="en-US" altLang="en-US" sz="1800" b="0" i="0" u="none" strike="noStrike" kern="1200" cap="none" spc="0" normalizeH="0" baseline="0" noProof="0" dirty="0">
                <a:ln>
                  <a:noFill/>
                </a:ln>
                <a:solidFill>
                  <a:prstClr val="black"/>
                </a:solidFill>
                <a:effectLst/>
                <a:uLnTx/>
                <a:uFillTx/>
                <a:latin typeface="Proxima Nova"/>
                <a:ea typeface="+mn-ea"/>
                <a:cs typeface="Arial" panose="020B0604020202020204" pitchFamily="34" charset="0"/>
                <a:sym typeface="Arial" panose="020B0604020202020204" pitchFamily="34" charset="0"/>
              </a:rPr>
              <a:t>Team Member 2: UTSAV KHUNT (92100103007) (6TC2)</a:t>
            </a:r>
          </a:p>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kumimoji="0" lang="en-US" altLang="en-US" sz="1800" b="0" i="0" u="none" strike="noStrike" kern="1200" cap="none" spc="0" normalizeH="0" baseline="0" noProof="0" dirty="0">
                <a:ln>
                  <a:noFill/>
                </a:ln>
                <a:solidFill>
                  <a:prstClr val="black"/>
                </a:solidFill>
                <a:effectLst/>
                <a:uLnTx/>
                <a:uFillTx/>
                <a:latin typeface="Proxima Nova"/>
                <a:ea typeface="+mn-ea"/>
                <a:cs typeface="Arial" panose="020B0604020202020204" pitchFamily="34" charset="0"/>
                <a:sym typeface="Arial" panose="020B0604020202020204" pitchFamily="34" charset="0"/>
              </a:rPr>
              <a:t>Team Member 3: SOHAM NAGPARA (92100103034) (6TC2)</a:t>
            </a:r>
          </a:p>
        </p:txBody>
      </p:sp>
      <p:sp>
        <p:nvSpPr>
          <p:cNvPr id="2" name="object 3">
            <a:extLst>
              <a:ext uri="{FF2B5EF4-FFF2-40B4-BE49-F238E27FC236}">
                <a16:creationId xmlns:a16="http://schemas.microsoft.com/office/drawing/2014/main" id="{F5CD6C73-283B-8BE6-1110-9F3B81E33DE3}"/>
              </a:ext>
            </a:extLst>
          </p:cNvPr>
          <p:cNvSpPr txBox="1">
            <a:spLocks/>
          </p:cNvSpPr>
          <p:nvPr/>
        </p:nvSpPr>
        <p:spPr>
          <a:xfrm>
            <a:off x="2844024" y="2506345"/>
            <a:ext cx="7195713" cy="79508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IN" sz="2800" b="0" i="0" u="none" strike="noStrike" kern="1200" cap="none" spc="-20" normalizeH="0" baseline="0" noProof="0" dirty="0">
                <a:ln>
                  <a:noFill/>
                </a:ln>
                <a:solidFill>
                  <a:srgbClr val="04A2B9"/>
                </a:solidFill>
                <a:effectLst/>
                <a:uLnTx/>
                <a:uFillTx/>
                <a:latin typeface="Proxima Nova"/>
                <a:ea typeface="+mj-ea"/>
                <a:cs typeface="+mj-cs"/>
              </a:rPr>
              <a:t>WIFI BASED ATTENDANCE SYSTEM</a:t>
            </a:r>
          </a:p>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IN" sz="2200" b="0" i="0" u="none" strike="noStrike" kern="1200" cap="none" spc="-20" normalizeH="0" baseline="0" noProof="0" dirty="0">
                <a:ln>
                  <a:noFill/>
                </a:ln>
                <a:solidFill>
                  <a:srgbClr val="04A2B9"/>
                </a:solidFill>
                <a:effectLst/>
                <a:uLnTx/>
                <a:uFillTx/>
                <a:latin typeface="Proxima Nova"/>
                <a:ea typeface="+mj-ea"/>
                <a:cs typeface="+mj-cs"/>
              </a:rPr>
              <a:t>Team ID: 102</a:t>
            </a:r>
            <a:endParaRPr kumimoji="0" lang="en-IN" sz="2200" b="0" i="0" u="none" strike="noStrike" kern="1200" cap="none" spc="0" normalizeH="0" baseline="0" noProof="0" dirty="0">
              <a:ln>
                <a:noFill/>
              </a:ln>
              <a:solidFill>
                <a:prstClr val="black"/>
              </a:solidFill>
              <a:effectLst/>
              <a:uLnTx/>
              <a:uFillTx/>
              <a:latin typeface="Proxima Nova"/>
              <a:ea typeface="+mj-ea"/>
              <a:cs typeface="+mj-cs"/>
            </a:endParaRPr>
          </a:p>
        </p:txBody>
      </p:sp>
      <p:sp>
        <p:nvSpPr>
          <p:cNvPr id="11" name="Google Shape;73;p15">
            <a:extLst>
              <a:ext uri="{FF2B5EF4-FFF2-40B4-BE49-F238E27FC236}">
                <a16:creationId xmlns:a16="http://schemas.microsoft.com/office/drawing/2014/main" id="{92BCFA16-3792-7B48-AB2D-572D7EAEB7FB}"/>
              </a:ext>
            </a:extLst>
          </p:cNvPr>
          <p:cNvSpPr txBox="1">
            <a:spLocks noChangeArrowheads="1"/>
          </p:cNvSpPr>
          <p:nvPr/>
        </p:nvSpPr>
        <p:spPr bwMode="auto">
          <a:xfrm>
            <a:off x="5459831" y="4447379"/>
            <a:ext cx="1272326" cy="46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595959"/>
                </a:solidFill>
                <a:effectLst/>
                <a:uLnTx/>
                <a:uFillTx/>
                <a:latin typeface="Proxima Nova"/>
                <a:ea typeface="+mn-ea"/>
                <a:cs typeface="Arial" panose="020B0604020202020204" pitchFamily="34" charset="0"/>
                <a:sym typeface="Arial" panose="020B0604020202020204" pitchFamily="34" charset="0"/>
              </a:rPr>
              <a:t>Guided By</a:t>
            </a:r>
          </a:p>
        </p:txBody>
      </p:sp>
      <p:sp>
        <p:nvSpPr>
          <p:cNvPr id="12" name="Google Shape;73;p15">
            <a:extLst>
              <a:ext uri="{FF2B5EF4-FFF2-40B4-BE49-F238E27FC236}">
                <a16:creationId xmlns:a16="http://schemas.microsoft.com/office/drawing/2014/main" id="{76BF127E-D1A4-2FD3-9E11-899860B2C51A}"/>
              </a:ext>
            </a:extLst>
          </p:cNvPr>
          <p:cNvSpPr txBox="1">
            <a:spLocks noChangeArrowheads="1"/>
          </p:cNvSpPr>
          <p:nvPr/>
        </p:nvSpPr>
        <p:spPr bwMode="auto">
          <a:xfrm>
            <a:off x="3862749" y="4777275"/>
            <a:ext cx="4709102" cy="46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kumimoji="0" lang="en-US" altLang="en-US" sz="1800" b="0" i="0" u="none" strike="noStrike" kern="1200" cap="none" spc="0" normalizeH="0" baseline="0" noProof="0" dirty="0">
                <a:ln>
                  <a:noFill/>
                </a:ln>
                <a:solidFill>
                  <a:prstClr val="black"/>
                </a:solidFill>
                <a:effectLst/>
                <a:uLnTx/>
                <a:uFillTx/>
                <a:latin typeface="Proxima Nova"/>
                <a:ea typeface="+mn-ea"/>
                <a:cs typeface="Arial" panose="020B0604020202020204" pitchFamily="34" charset="0"/>
                <a:sym typeface="Arial" panose="020B0604020202020204" pitchFamily="34" charset="0"/>
              </a:rPr>
              <a:t>Internal Guide Name: Prof. Samir Kariya</a:t>
            </a:r>
          </a:p>
        </p:txBody>
      </p:sp>
      <p:sp>
        <p:nvSpPr>
          <p:cNvPr id="15" name="object 3">
            <a:extLst>
              <a:ext uri="{FF2B5EF4-FFF2-40B4-BE49-F238E27FC236}">
                <a16:creationId xmlns:a16="http://schemas.microsoft.com/office/drawing/2014/main" id="{80BFD1C5-0617-3F78-3C5C-2240C63FC273}"/>
              </a:ext>
            </a:extLst>
          </p:cNvPr>
          <p:cNvSpPr txBox="1">
            <a:spLocks/>
          </p:cNvSpPr>
          <p:nvPr/>
        </p:nvSpPr>
        <p:spPr>
          <a:xfrm>
            <a:off x="2965333" y="1629533"/>
            <a:ext cx="6503935" cy="79508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IN" sz="2800" b="1" i="0" u="none" strike="noStrike" kern="1200" cap="none" spc="-20" normalizeH="0" baseline="0" noProof="0" dirty="0">
                <a:ln>
                  <a:noFill/>
                </a:ln>
                <a:solidFill>
                  <a:srgbClr val="04A2B9"/>
                </a:solidFill>
                <a:effectLst/>
                <a:uLnTx/>
                <a:uFillTx/>
                <a:latin typeface="Proxima Nova"/>
                <a:ea typeface="+mj-ea"/>
                <a:cs typeface="+mj-cs"/>
              </a:rPr>
              <a:t>Mini Project (01CE0609)</a:t>
            </a:r>
          </a:p>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IN" sz="2200" b="0" i="0" u="none" strike="noStrike" kern="1200" cap="none" spc="-20" normalizeH="0" baseline="0" noProof="0" dirty="0">
                <a:ln>
                  <a:noFill/>
                </a:ln>
                <a:solidFill>
                  <a:srgbClr val="04A2B9"/>
                </a:solidFill>
                <a:effectLst/>
                <a:uLnTx/>
                <a:uFillTx/>
                <a:latin typeface="Proxima Nova"/>
                <a:ea typeface="+mj-ea"/>
                <a:cs typeface="+mj-cs"/>
              </a:rPr>
              <a:t>Final Review</a:t>
            </a:r>
          </a:p>
        </p:txBody>
      </p:sp>
      <p:sp>
        <p:nvSpPr>
          <p:cNvPr id="3" name="object 3">
            <a:extLst>
              <a:ext uri="{FF2B5EF4-FFF2-40B4-BE49-F238E27FC236}">
                <a16:creationId xmlns:a16="http://schemas.microsoft.com/office/drawing/2014/main" id="{63A7F7E1-EAAA-A416-409C-BB763B6DB46C}"/>
              </a:ext>
            </a:extLst>
          </p:cNvPr>
          <p:cNvSpPr txBox="1">
            <a:spLocks/>
          </p:cNvSpPr>
          <p:nvPr/>
        </p:nvSpPr>
        <p:spPr>
          <a:xfrm>
            <a:off x="2293191" y="5828184"/>
            <a:ext cx="8297381"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IN" sz="2400" b="0" i="0" u="none" strike="noStrike" kern="1200" cap="none" spc="-20" normalizeH="0" baseline="0" noProof="0" dirty="0">
                <a:ln>
                  <a:noFill/>
                </a:ln>
                <a:solidFill>
                  <a:srgbClr val="04A2B9"/>
                </a:solidFill>
                <a:effectLst/>
                <a:uLnTx/>
                <a:uFillTx/>
                <a:latin typeface="Proxima Nova"/>
                <a:ea typeface="+mj-ea"/>
                <a:cs typeface="+mj-cs"/>
              </a:rPr>
              <a:t>Department of Computer Engineering, Faculty of Technology</a:t>
            </a:r>
            <a:r>
              <a:rPr kumimoji="0" lang="en-IN" sz="3600" b="0" i="0" u="none" strike="noStrike" kern="1200" cap="none" spc="-20" normalizeH="0" baseline="0" noProof="0" dirty="0">
                <a:ln>
                  <a:noFill/>
                </a:ln>
                <a:solidFill>
                  <a:srgbClr val="04A2B9"/>
                </a:solidFill>
                <a:effectLst/>
                <a:uLnTx/>
                <a:uFillTx/>
                <a:latin typeface="Proxima Nova"/>
                <a:ea typeface="+mj-ea"/>
                <a:cs typeface="+mj-cs"/>
              </a:rPr>
              <a:t> </a:t>
            </a:r>
            <a:endParaRPr kumimoji="0" lang="en-IN" sz="3600" b="0" i="0" u="none" strike="noStrike" kern="1200" cap="none" spc="0" normalizeH="0" baseline="0" noProof="0" dirty="0">
              <a:ln>
                <a:noFill/>
              </a:ln>
              <a:solidFill>
                <a:prstClr val="black"/>
              </a:solidFill>
              <a:effectLst/>
              <a:uLnTx/>
              <a:uFillTx/>
              <a:latin typeface="Proxima Nova"/>
              <a:ea typeface="+mj-ea"/>
              <a:cs typeface="+mj-cs"/>
            </a:endParaRPr>
          </a:p>
        </p:txBody>
      </p:sp>
    </p:spTree>
    <p:extLst>
      <p:ext uri="{BB962C8B-B14F-4D97-AF65-F5344CB8AC3E}">
        <p14:creationId xmlns:p14="http://schemas.microsoft.com/office/powerpoint/2010/main" val="321409990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669B93A-7FA5-A59F-B449-EFEC8B25404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4D563B2-877A-FE87-7838-9299DD5ABC11}"/>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Project Summary</a:t>
            </a:r>
          </a:p>
        </p:txBody>
      </p:sp>
      <p:sp>
        <p:nvSpPr>
          <p:cNvPr id="7" name="Google Shape;71;p15">
            <a:extLst>
              <a:ext uri="{FF2B5EF4-FFF2-40B4-BE49-F238E27FC236}">
                <a16:creationId xmlns:a16="http://schemas.microsoft.com/office/drawing/2014/main" id="{D3FDED54-6076-86A6-62C7-5D49587BC6D6}"/>
              </a:ext>
            </a:extLst>
          </p:cNvPr>
          <p:cNvSpPr txBox="1">
            <a:spLocks noChangeArrowheads="1"/>
          </p:cNvSpPr>
          <p:nvPr/>
        </p:nvSpPr>
        <p:spPr bwMode="auto">
          <a:xfrm>
            <a:off x="534259" y="1092087"/>
            <a:ext cx="11028816" cy="511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104140" marR="0" indent="-6350" algn="just">
              <a:lnSpc>
                <a:spcPct val="150000"/>
              </a:lnSpc>
              <a:spcBef>
                <a:spcPts val="0"/>
              </a:spcBef>
              <a:spcAft>
                <a:spcPts val="145"/>
              </a:spcAft>
            </a:pPr>
            <a:r>
              <a:rPr lang="en-IN" sz="1800" dirty="0">
                <a:solidFill>
                  <a:srgbClr val="000000"/>
                </a:solidFill>
                <a:effectLst/>
                <a:latin typeface="Proxima Nova"/>
                <a:ea typeface="Times New Roman" panose="02020603050405020304" pitchFamily="18" charset="0"/>
              </a:rPr>
              <a:t>The WIFI-Based Attendance System represents a significant advancement in attendance management, promising to transform traditional processes into streamlined, automated procedures. By harnessing the power of WIFI technology, this system eliminates the manual burden of attendance tracking, enabling organizations to achieve newfound efficiency and accuracy in record-keeping. Real-time data synchronization ensures that attendance records are always up-to-date, providing administrators with timely insights into attendance trends and patterns. The system's customizable reporting feature empowers decision-makers to derive actionable insights from attendance data. With robust authentication mechanisms in place, the system ensures the security and integrity of attendance records, bolstering trust and accountability within the organization. Its scalability and integration capabilities make it adaptable to organizations of varying sizes and seamlessly compatible with existing management systems. Overall, the WIFI-Based Attendance System offers a comprehensive solution that not only saves time and resources but also enhances transparency and operational effectiveness in attendance management.</a:t>
            </a:r>
          </a:p>
        </p:txBody>
      </p:sp>
    </p:spTree>
    <p:extLst>
      <p:ext uri="{BB962C8B-B14F-4D97-AF65-F5344CB8AC3E}">
        <p14:creationId xmlns:p14="http://schemas.microsoft.com/office/powerpoint/2010/main" val="24925733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669B93A-7FA5-A59F-B449-EFEC8B25404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4D563B2-877A-FE87-7838-9299DD5ABC11}"/>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Purpose</a:t>
            </a:r>
          </a:p>
        </p:txBody>
      </p:sp>
      <p:sp>
        <p:nvSpPr>
          <p:cNvPr id="7" name="Google Shape;71;p15">
            <a:extLst>
              <a:ext uri="{FF2B5EF4-FFF2-40B4-BE49-F238E27FC236}">
                <a16:creationId xmlns:a16="http://schemas.microsoft.com/office/drawing/2014/main" id="{D3FDED54-6076-86A6-62C7-5D49587BC6D6}"/>
              </a:ext>
            </a:extLst>
          </p:cNvPr>
          <p:cNvSpPr txBox="1">
            <a:spLocks noChangeArrowheads="1"/>
          </p:cNvSpPr>
          <p:nvPr/>
        </p:nvSpPr>
        <p:spPr bwMode="auto">
          <a:xfrm>
            <a:off x="534259" y="1092087"/>
            <a:ext cx="11028816" cy="345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104140" marR="0" indent="-6350" algn="just">
              <a:lnSpc>
                <a:spcPct val="150000"/>
              </a:lnSpc>
              <a:spcBef>
                <a:spcPts val="0"/>
              </a:spcBef>
              <a:spcAft>
                <a:spcPts val="145"/>
              </a:spcAft>
            </a:pPr>
            <a:r>
              <a:rPr lang="en-US" sz="1800" dirty="0">
                <a:solidFill>
                  <a:srgbClr val="000000"/>
                </a:solidFill>
                <a:effectLst/>
                <a:latin typeface="Proxima Nova"/>
                <a:ea typeface="Times New Roman" panose="02020603050405020304" pitchFamily="18" charset="0"/>
              </a:rPr>
              <a:t>The purpose of the WIFI-Based Attendance System is to modernize and optimize attendance tracking processes within organizations. By leveraging WIFI technology and GPS technology, the system aims to automate the tedious task of attendance management, thereby reducing administrative burden and potential errors associated with manual data entry. The system's primary objective is to streamline attendance tracking, improve accuracy, enhance efficiency, and increase transparency in organizations of all sizes. Ultimately, the purpose of this system is to provide a reliable, real-time solution for managing attendance that aligns with the evolving needs and demands of modern workplaces and educational institutions.</a:t>
            </a:r>
            <a:endParaRPr lang="en-IN" sz="1800" dirty="0">
              <a:solidFill>
                <a:srgbClr val="000000"/>
              </a:solidFill>
              <a:effectLst/>
              <a:latin typeface="Proxima Nova"/>
              <a:ea typeface="Times New Roman" panose="02020603050405020304" pitchFamily="18" charset="0"/>
            </a:endParaRPr>
          </a:p>
        </p:txBody>
      </p:sp>
    </p:spTree>
    <p:extLst>
      <p:ext uri="{BB962C8B-B14F-4D97-AF65-F5344CB8AC3E}">
        <p14:creationId xmlns:p14="http://schemas.microsoft.com/office/powerpoint/2010/main" val="117344328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669B93A-7FA5-A59F-B449-EFEC8B25404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4D563B2-877A-FE87-7838-9299DD5ABC11}"/>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Objective</a:t>
            </a:r>
          </a:p>
        </p:txBody>
      </p:sp>
      <p:sp>
        <p:nvSpPr>
          <p:cNvPr id="7" name="Google Shape;71;p15">
            <a:extLst>
              <a:ext uri="{FF2B5EF4-FFF2-40B4-BE49-F238E27FC236}">
                <a16:creationId xmlns:a16="http://schemas.microsoft.com/office/drawing/2014/main" id="{D3FDED54-6076-86A6-62C7-5D49587BC6D6}"/>
              </a:ext>
            </a:extLst>
          </p:cNvPr>
          <p:cNvSpPr txBox="1">
            <a:spLocks noChangeArrowheads="1"/>
          </p:cNvSpPr>
          <p:nvPr/>
        </p:nvSpPr>
        <p:spPr bwMode="auto">
          <a:xfrm>
            <a:off x="534259" y="1092087"/>
            <a:ext cx="11028816" cy="311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383540" marR="0" indent="-285750" algn="just">
              <a:lnSpc>
                <a:spcPct val="150000"/>
              </a:lnSpc>
              <a:spcBef>
                <a:spcPts val="0"/>
              </a:spcBef>
              <a:spcAft>
                <a:spcPts val="145"/>
              </a:spcAft>
              <a:buFont typeface="Arial" panose="020B0604020202020204" pitchFamily="34" charset="0"/>
              <a:buChar char="•"/>
            </a:pPr>
            <a:r>
              <a:rPr lang="en-US" sz="1800" dirty="0">
                <a:solidFill>
                  <a:srgbClr val="000000"/>
                </a:solidFill>
                <a:effectLst/>
                <a:latin typeface="Proxima Nova"/>
                <a:ea typeface="Times New Roman" panose="02020603050405020304" pitchFamily="18" charset="0"/>
              </a:rPr>
              <a:t>Automate attendance tracking processes</a:t>
            </a:r>
          </a:p>
          <a:p>
            <a:pPr marL="383540" marR="0" indent="-285750" algn="just">
              <a:lnSpc>
                <a:spcPct val="150000"/>
              </a:lnSpc>
              <a:spcBef>
                <a:spcPts val="0"/>
              </a:spcBef>
              <a:spcAft>
                <a:spcPts val="145"/>
              </a:spcAft>
              <a:buFont typeface="Arial" panose="020B0604020202020204" pitchFamily="34" charset="0"/>
              <a:buChar char="•"/>
            </a:pPr>
            <a:r>
              <a:rPr lang="en-US" sz="1800" dirty="0">
                <a:solidFill>
                  <a:srgbClr val="000000"/>
                </a:solidFill>
                <a:effectLst/>
                <a:latin typeface="Proxima Nova"/>
                <a:ea typeface="Times New Roman" panose="02020603050405020304" pitchFamily="18" charset="0"/>
              </a:rPr>
              <a:t>Improve accuracy of attendance records</a:t>
            </a:r>
          </a:p>
          <a:p>
            <a:pPr marL="383540" marR="0" indent="-285750" algn="just">
              <a:lnSpc>
                <a:spcPct val="150000"/>
              </a:lnSpc>
              <a:spcBef>
                <a:spcPts val="0"/>
              </a:spcBef>
              <a:spcAft>
                <a:spcPts val="145"/>
              </a:spcAft>
              <a:buFont typeface="Arial" panose="020B0604020202020204" pitchFamily="34" charset="0"/>
              <a:buChar char="•"/>
            </a:pPr>
            <a:r>
              <a:rPr lang="en-US" sz="1800" dirty="0">
                <a:solidFill>
                  <a:srgbClr val="000000"/>
                </a:solidFill>
                <a:effectLst/>
                <a:latin typeface="Proxima Nova"/>
                <a:ea typeface="Times New Roman" panose="02020603050405020304" pitchFamily="18" charset="0"/>
              </a:rPr>
              <a:t>Enhance efficiency in attendance management</a:t>
            </a:r>
          </a:p>
          <a:p>
            <a:pPr marL="383540" marR="0" indent="-285750" algn="just">
              <a:lnSpc>
                <a:spcPct val="150000"/>
              </a:lnSpc>
              <a:spcBef>
                <a:spcPts val="0"/>
              </a:spcBef>
              <a:spcAft>
                <a:spcPts val="145"/>
              </a:spcAft>
              <a:buFont typeface="Arial" panose="020B0604020202020204" pitchFamily="34" charset="0"/>
              <a:buChar char="•"/>
            </a:pPr>
            <a:r>
              <a:rPr lang="en-US" sz="1800" dirty="0">
                <a:solidFill>
                  <a:srgbClr val="000000"/>
                </a:solidFill>
                <a:effectLst/>
                <a:latin typeface="Proxima Nova"/>
                <a:ea typeface="Times New Roman" panose="02020603050405020304" pitchFamily="18" charset="0"/>
              </a:rPr>
              <a:t>Increase transparency with real-time access to data</a:t>
            </a:r>
          </a:p>
          <a:p>
            <a:pPr marL="383540" marR="0" indent="-285750" algn="just">
              <a:lnSpc>
                <a:spcPct val="150000"/>
              </a:lnSpc>
              <a:spcBef>
                <a:spcPts val="0"/>
              </a:spcBef>
              <a:spcAft>
                <a:spcPts val="145"/>
              </a:spcAft>
              <a:buFont typeface="Arial" panose="020B0604020202020204" pitchFamily="34" charset="0"/>
              <a:buChar char="•"/>
            </a:pPr>
            <a:r>
              <a:rPr lang="en-US" sz="1800" dirty="0">
                <a:solidFill>
                  <a:srgbClr val="000000"/>
                </a:solidFill>
                <a:effectLst/>
                <a:latin typeface="Proxima Nova"/>
                <a:ea typeface="Times New Roman" panose="02020603050405020304" pitchFamily="18" charset="0"/>
              </a:rPr>
              <a:t>Ensure seamless integration with existing systems</a:t>
            </a:r>
          </a:p>
          <a:p>
            <a:pPr marL="383540" marR="0" indent="-285750" algn="just">
              <a:lnSpc>
                <a:spcPct val="150000"/>
              </a:lnSpc>
              <a:spcBef>
                <a:spcPts val="0"/>
              </a:spcBef>
              <a:spcAft>
                <a:spcPts val="145"/>
              </a:spcAft>
              <a:buFont typeface="Arial" panose="020B0604020202020204" pitchFamily="34" charset="0"/>
              <a:buChar char="•"/>
            </a:pPr>
            <a:r>
              <a:rPr lang="en-US" sz="1800" dirty="0">
                <a:solidFill>
                  <a:srgbClr val="000000"/>
                </a:solidFill>
                <a:effectLst/>
                <a:latin typeface="Proxima Nova"/>
                <a:ea typeface="Times New Roman" panose="02020603050405020304" pitchFamily="18" charset="0"/>
              </a:rPr>
              <a:t>Enhance security measures for data protection</a:t>
            </a:r>
          </a:p>
          <a:p>
            <a:pPr marL="383540" marR="0" indent="-285750" algn="just">
              <a:lnSpc>
                <a:spcPct val="150000"/>
              </a:lnSpc>
              <a:spcBef>
                <a:spcPts val="0"/>
              </a:spcBef>
              <a:spcAft>
                <a:spcPts val="145"/>
              </a:spcAft>
              <a:buFont typeface="Arial" panose="020B0604020202020204" pitchFamily="34" charset="0"/>
              <a:buChar char="•"/>
            </a:pPr>
            <a:r>
              <a:rPr lang="en-US" sz="1800" dirty="0">
                <a:solidFill>
                  <a:srgbClr val="000000"/>
                </a:solidFill>
                <a:effectLst/>
                <a:latin typeface="Proxima Nova"/>
                <a:ea typeface="Times New Roman" panose="02020603050405020304" pitchFamily="18" charset="0"/>
              </a:rPr>
              <a:t>Align with organizational needs and requirements</a:t>
            </a:r>
          </a:p>
        </p:txBody>
      </p:sp>
    </p:spTree>
    <p:extLst>
      <p:ext uri="{BB962C8B-B14F-4D97-AF65-F5344CB8AC3E}">
        <p14:creationId xmlns:p14="http://schemas.microsoft.com/office/powerpoint/2010/main" val="33549800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669B93A-7FA5-A59F-B449-EFEC8B25404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4D563B2-877A-FE87-7838-9299DD5ABC11}"/>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Scope</a:t>
            </a:r>
          </a:p>
        </p:txBody>
      </p:sp>
      <p:sp>
        <p:nvSpPr>
          <p:cNvPr id="7" name="Google Shape;71;p15">
            <a:extLst>
              <a:ext uri="{FF2B5EF4-FFF2-40B4-BE49-F238E27FC236}">
                <a16:creationId xmlns:a16="http://schemas.microsoft.com/office/drawing/2014/main" id="{D3FDED54-6076-86A6-62C7-5D49587BC6D6}"/>
              </a:ext>
            </a:extLst>
          </p:cNvPr>
          <p:cNvSpPr txBox="1">
            <a:spLocks noChangeArrowheads="1"/>
          </p:cNvSpPr>
          <p:nvPr/>
        </p:nvSpPr>
        <p:spPr bwMode="auto">
          <a:xfrm>
            <a:off x="534259" y="1092087"/>
            <a:ext cx="11028816" cy="221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104140" marR="0" indent="-6350" algn="just">
              <a:lnSpc>
                <a:spcPct val="150000"/>
              </a:lnSpc>
              <a:spcBef>
                <a:spcPts val="0"/>
              </a:spcBef>
              <a:spcAft>
                <a:spcPts val="145"/>
              </a:spcAft>
            </a:pPr>
            <a:r>
              <a:rPr lang="en-IN" sz="1800" dirty="0">
                <a:solidFill>
                  <a:srgbClr val="000000"/>
                </a:solidFill>
                <a:effectLst/>
                <a:latin typeface="Proxima Nova"/>
                <a:ea typeface="Times New Roman" panose="02020603050405020304" pitchFamily="18" charset="0"/>
              </a:rPr>
              <a:t>The scope of the WIFI-Based Attendance System involves developing software for automated attendance tracking, ensuring seamless integration with existing WIFI infrastructure and GPS. It encompasses real-time data synchronization, customizable reporting features, and robust security measures for data protection. Additionally, the project includes training sessions, support services, and scalability considerations to meet organizational needs efficiently.</a:t>
            </a:r>
          </a:p>
        </p:txBody>
      </p:sp>
    </p:spTree>
    <p:extLst>
      <p:ext uri="{BB962C8B-B14F-4D97-AF65-F5344CB8AC3E}">
        <p14:creationId xmlns:p14="http://schemas.microsoft.com/office/powerpoint/2010/main" val="380373042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534259" y="248007"/>
            <a:ext cx="2320909" cy="505267"/>
          </a:xfrm>
          <a:prstGeom prst="rect">
            <a:avLst/>
          </a:prstGeom>
        </p:spPr>
        <p:txBody>
          <a:bodyPr vert="horz" wrap="square" lIns="0" tIns="12700" rIns="0" bIns="0" rtlCol="0">
            <a:spAutoFit/>
          </a:bodyPr>
          <a:lstStyle/>
          <a:p>
            <a:pPr marL="12700">
              <a:lnSpc>
                <a:spcPct val="100000"/>
              </a:lnSpc>
              <a:spcBef>
                <a:spcPts val="100"/>
              </a:spcBef>
            </a:pPr>
            <a:r>
              <a:rPr lang="en-IN" sz="3200" dirty="0">
                <a:solidFill>
                  <a:srgbClr val="04A2B9"/>
                </a:solidFill>
                <a:latin typeface="Proxima Nova"/>
              </a:rPr>
              <a:t>Outline</a:t>
            </a:r>
            <a:endParaRPr sz="3200" dirty="0">
              <a:latin typeface="Proxima Nova"/>
            </a:endParaRPr>
          </a:p>
        </p:txBody>
      </p:sp>
      <p:sp>
        <p:nvSpPr>
          <p:cNvPr id="7" name="Google Shape;71;p15"/>
          <p:cNvSpPr txBox="1">
            <a:spLocks noChangeArrowheads="1"/>
          </p:cNvSpPr>
          <p:nvPr/>
        </p:nvSpPr>
        <p:spPr bwMode="auto">
          <a:xfrm>
            <a:off x="534259" y="1211046"/>
            <a:ext cx="10468038" cy="492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eaLnBrk="1" hangingPunct="1">
              <a:buFont typeface="Arial" panose="020B0604020202020204" pitchFamily="34" charset="0"/>
              <a:buChar char="•"/>
            </a:pPr>
            <a:r>
              <a:rPr lang="en-US" altLang="en-US" sz="2800" dirty="0">
                <a:solidFill>
                  <a:schemeClr val="tx1"/>
                </a:solidFill>
                <a:latin typeface="Proxima Nova" charset="0"/>
                <a:cs typeface="Proxima Nova" charset="0"/>
                <a:sym typeface="Proxima Nova" charset="0"/>
              </a:rPr>
              <a:t>Introduction</a:t>
            </a:r>
          </a:p>
          <a:p>
            <a:pPr marL="285750" indent="-285750" eaLnBrk="1" hangingPunct="1">
              <a:buFont typeface="Arial" panose="020B0604020202020204" pitchFamily="34" charset="0"/>
              <a:buChar char="•"/>
            </a:pPr>
            <a:r>
              <a:rPr lang="en-US" altLang="en-US" sz="2800" dirty="0">
                <a:solidFill>
                  <a:schemeClr val="tx1"/>
                </a:solidFill>
                <a:latin typeface="Proxima Nova" charset="0"/>
                <a:cs typeface="Proxima Nova" charset="0"/>
                <a:sym typeface="Proxima Nova" charset="0"/>
              </a:rPr>
              <a:t>Abstract</a:t>
            </a:r>
          </a:p>
          <a:p>
            <a:pPr marL="285750" indent="-285750" eaLnBrk="1" hangingPunct="1">
              <a:buFont typeface="Arial" panose="020B0604020202020204" pitchFamily="34" charset="0"/>
              <a:buChar char="•"/>
            </a:pPr>
            <a:r>
              <a:rPr lang="en-US" altLang="en-US" sz="2800" dirty="0">
                <a:solidFill>
                  <a:schemeClr val="tx1"/>
                </a:solidFill>
                <a:latin typeface="Proxima Nova" charset="0"/>
                <a:cs typeface="Proxima Nova" charset="0"/>
                <a:sym typeface="Proxima Nova" charset="0"/>
              </a:rPr>
              <a:t>Literature Review</a:t>
            </a:r>
          </a:p>
          <a:p>
            <a:pPr marL="285750" indent="-285750">
              <a:buFont typeface="Arial" panose="020B0604020202020204" pitchFamily="34" charset="0"/>
              <a:buChar char="•"/>
            </a:pPr>
            <a:r>
              <a:rPr lang="en-US" altLang="en-US" sz="2800" dirty="0">
                <a:solidFill>
                  <a:schemeClr val="tx1"/>
                </a:solidFill>
                <a:latin typeface="Proxima Nova" charset="0"/>
                <a:cs typeface="Proxima Nova" charset="0"/>
                <a:sym typeface="Proxima Nova" charset="0"/>
              </a:rPr>
              <a:t>Mind Map Diagrams / Sequence diagrams / Database Design / Use Case Diagram etc.</a:t>
            </a:r>
          </a:p>
          <a:p>
            <a:pPr marL="285750" indent="-285750">
              <a:buFont typeface="Arial" panose="020B0604020202020204" pitchFamily="34" charset="0"/>
              <a:buChar char="•"/>
            </a:pPr>
            <a:r>
              <a:rPr lang="en-US" altLang="en-US" sz="2800" dirty="0">
                <a:solidFill>
                  <a:schemeClr val="tx1"/>
                </a:solidFill>
                <a:latin typeface="Proxima Nova" charset="0"/>
                <a:cs typeface="Proxima Nova" charset="0"/>
                <a:sym typeface="Proxima Nova" charset="0"/>
              </a:rPr>
              <a:t>Proposed Solution</a:t>
            </a:r>
          </a:p>
          <a:p>
            <a:pPr marL="285750" indent="-285750">
              <a:buFont typeface="Arial" panose="020B0604020202020204" pitchFamily="34" charset="0"/>
              <a:buChar char="•"/>
            </a:pPr>
            <a:r>
              <a:rPr lang="en-US" altLang="en-US" sz="2800" dirty="0">
                <a:solidFill>
                  <a:schemeClr val="tx1"/>
                </a:solidFill>
                <a:latin typeface="Proxima Nova" charset="0"/>
                <a:cs typeface="Proxima Nova" charset="0"/>
                <a:sym typeface="Proxima Nova" charset="0"/>
              </a:rPr>
              <a:t>Project Flow Chart</a:t>
            </a:r>
          </a:p>
          <a:p>
            <a:pPr marL="285750" indent="-285750">
              <a:buFont typeface="Arial" panose="020B0604020202020204" pitchFamily="34" charset="0"/>
              <a:buChar char="•"/>
            </a:pPr>
            <a:r>
              <a:rPr lang="en-US" altLang="en-US" sz="2800" dirty="0">
                <a:solidFill>
                  <a:schemeClr val="tx1"/>
                </a:solidFill>
                <a:latin typeface="Proxima Nova" charset="0"/>
                <a:cs typeface="Proxima Nova" charset="0"/>
                <a:sym typeface="Proxima Nova" charset="0"/>
              </a:rPr>
              <a:t>Tools &amp; Technology to be used</a:t>
            </a:r>
          </a:p>
          <a:p>
            <a:pPr marL="285750" indent="-285750">
              <a:buFont typeface="Arial" panose="020B0604020202020204" pitchFamily="34" charset="0"/>
              <a:buChar char="•"/>
            </a:pPr>
            <a:r>
              <a:rPr lang="en-US" altLang="en-US" sz="2800" dirty="0">
                <a:solidFill>
                  <a:schemeClr val="tx1"/>
                </a:solidFill>
                <a:latin typeface="Proxima Nova" charset="0"/>
                <a:cs typeface="Proxima Nova" charset="0"/>
                <a:sym typeface="Proxima Nova" charset="0"/>
              </a:rPr>
              <a:t>Gantt Chart</a:t>
            </a:r>
          </a:p>
          <a:p>
            <a:pPr marL="285750" indent="-285750">
              <a:buFont typeface="Arial" panose="020B0604020202020204" pitchFamily="34" charset="0"/>
              <a:buChar char="•"/>
            </a:pPr>
            <a:r>
              <a:rPr lang="en-US" altLang="en-US" sz="2800" dirty="0">
                <a:solidFill>
                  <a:schemeClr val="tx1"/>
                </a:solidFill>
                <a:latin typeface="Proxima Nova" charset="0"/>
                <a:cs typeface="Proxima Nova" charset="0"/>
                <a:sym typeface="Proxima Nova" charset="0"/>
              </a:rPr>
              <a:t>Expected Outcomes</a:t>
            </a:r>
          </a:p>
          <a:p>
            <a:pPr marL="285750" indent="-285750">
              <a:buFont typeface="Arial" panose="020B0604020202020204" pitchFamily="34" charset="0"/>
              <a:buChar char="•"/>
            </a:pPr>
            <a:r>
              <a:rPr lang="en-US" altLang="en-US" sz="2800" dirty="0">
                <a:solidFill>
                  <a:schemeClr val="tx1"/>
                </a:solidFill>
                <a:latin typeface="Proxima Nova" charset="0"/>
                <a:cs typeface="Proxima Nova" charset="0"/>
                <a:sym typeface="Proxima Nova" charset="0"/>
              </a:rPr>
              <a:t>References</a:t>
            </a:r>
            <a:endParaRPr lang="en-US" altLang="en-US" sz="2800" b="1" dirty="0">
              <a:solidFill>
                <a:srgbClr val="FF0000"/>
              </a:solidFill>
              <a:latin typeface="Proxima Nova" charset="0"/>
              <a:cs typeface="Proxima Nova" charset="0"/>
              <a:sym typeface="Proxima Nova" charset="0"/>
            </a:endParaRPr>
          </a:p>
        </p:txBody>
      </p:sp>
    </p:spTree>
    <p:extLst>
      <p:ext uri="{BB962C8B-B14F-4D97-AF65-F5344CB8AC3E}">
        <p14:creationId xmlns:p14="http://schemas.microsoft.com/office/powerpoint/2010/main" val="404650295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669B93A-7FA5-A59F-B449-EFEC8B25404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4D563B2-877A-FE87-7838-9299DD5ABC11}"/>
              </a:ext>
            </a:extLst>
          </p:cNvPr>
          <p:cNvSpPr txBox="1">
            <a:spLocks noGrp="1"/>
          </p:cNvSpPr>
          <p:nvPr>
            <p:ph type="title"/>
          </p:nvPr>
        </p:nvSpPr>
        <p:spPr>
          <a:xfrm>
            <a:off x="534258" y="248007"/>
            <a:ext cx="5851301"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Requirements Of New System</a:t>
            </a:r>
          </a:p>
        </p:txBody>
      </p:sp>
      <p:sp>
        <p:nvSpPr>
          <p:cNvPr id="7" name="Google Shape;71;p15">
            <a:extLst>
              <a:ext uri="{FF2B5EF4-FFF2-40B4-BE49-F238E27FC236}">
                <a16:creationId xmlns:a16="http://schemas.microsoft.com/office/drawing/2014/main" id="{D3FDED54-6076-86A6-62C7-5D49587BC6D6}"/>
              </a:ext>
            </a:extLst>
          </p:cNvPr>
          <p:cNvSpPr txBox="1">
            <a:spLocks noChangeArrowheads="1"/>
          </p:cNvSpPr>
          <p:nvPr/>
        </p:nvSpPr>
        <p:spPr bwMode="auto">
          <a:xfrm>
            <a:off x="534258" y="954927"/>
            <a:ext cx="11028816" cy="5258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342900" indent="-342900" algn="just">
              <a:lnSpc>
                <a:spcPct val="150000"/>
              </a:lnSpc>
              <a:buFont typeface="Symbol" panose="05050102010706020507" pitchFamily="18" charset="2"/>
              <a:buChar char=""/>
            </a:pPr>
            <a:r>
              <a:rPr lang="en-IN" sz="1700" b="1" dirty="0">
                <a:solidFill>
                  <a:srgbClr val="000000"/>
                </a:solidFill>
                <a:effectLst/>
                <a:latin typeface="Proxima Nova"/>
                <a:ea typeface="Times New Roman" panose="02020603050405020304" pitchFamily="18" charset="0"/>
              </a:rPr>
              <a:t>Hardware Requirements:</a:t>
            </a:r>
          </a:p>
          <a:p>
            <a:pPr marL="1085850" lvl="1" indent="-342900" algn="just">
              <a:lnSpc>
                <a:spcPct val="150000"/>
              </a:lnSpc>
              <a:buFont typeface="Symbol" panose="05050102010706020507" pitchFamily="18" charset="2"/>
              <a:buChar char=""/>
            </a:pPr>
            <a:r>
              <a:rPr lang="en-IN" sz="1700" b="1" dirty="0">
                <a:solidFill>
                  <a:srgbClr val="000000"/>
                </a:solidFill>
                <a:effectLst/>
                <a:latin typeface="Proxima Nova"/>
                <a:ea typeface="Times New Roman" panose="02020603050405020304" pitchFamily="18" charset="0"/>
              </a:rPr>
              <a:t>Server:</a:t>
            </a:r>
            <a:r>
              <a:rPr lang="en-IN" sz="1700" dirty="0">
                <a:solidFill>
                  <a:srgbClr val="000000"/>
                </a:solidFill>
                <a:effectLst/>
                <a:latin typeface="Proxima Nova"/>
                <a:ea typeface="Times New Roman" panose="02020603050405020304" pitchFamily="18" charset="0"/>
              </a:rPr>
              <a:t> To host our MERN stack application.</a:t>
            </a:r>
          </a:p>
          <a:p>
            <a:pPr marL="1085850" lvl="1" indent="-342900" algn="just">
              <a:lnSpc>
                <a:spcPct val="150000"/>
              </a:lnSpc>
              <a:buFont typeface="Symbol" panose="05050102010706020507" pitchFamily="18" charset="2"/>
              <a:buChar char=""/>
            </a:pPr>
            <a:r>
              <a:rPr lang="en-IN" sz="1700" b="1" dirty="0">
                <a:solidFill>
                  <a:srgbClr val="000000"/>
                </a:solidFill>
                <a:effectLst/>
                <a:latin typeface="Proxima Nova"/>
                <a:ea typeface="Times New Roman" panose="02020603050405020304" pitchFamily="18" charset="0"/>
              </a:rPr>
              <a:t>Networking Equipment:</a:t>
            </a:r>
            <a:r>
              <a:rPr lang="en-IN" sz="1700" dirty="0">
                <a:solidFill>
                  <a:srgbClr val="000000"/>
                </a:solidFill>
                <a:effectLst/>
                <a:latin typeface="Proxima Nova"/>
                <a:ea typeface="Times New Roman" panose="02020603050405020304" pitchFamily="18" charset="0"/>
              </a:rPr>
              <a:t> Reliable WIFI routers/access points to ensure stable connectivity for users.</a:t>
            </a:r>
          </a:p>
          <a:p>
            <a:pPr marL="1085850" lvl="1" indent="-342900" algn="just">
              <a:lnSpc>
                <a:spcPct val="150000"/>
              </a:lnSpc>
              <a:spcAft>
                <a:spcPts val="145"/>
              </a:spcAft>
              <a:buFont typeface="Symbol" panose="05050102010706020507" pitchFamily="18" charset="2"/>
              <a:buChar char=""/>
            </a:pPr>
            <a:r>
              <a:rPr lang="en-IN" sz="1700" b="1" dirty="0">
                <a:solidFill>
                  <a:srgbClr val="000000"/>
                </a:solidFill>
                <a:effectLst/>
                <a:latin typeface="Proxima Nova"/>
                <a:ea typeface="Times New Roman" panose="02020603050405020304" pitchFamily="18" charset="0"/>
              </a:rPr>
              <a:t>Client Devices:</a:t>
            </a:r>
            <a:r>
              <a:rPr lang="en-IN" sz="1700" dirty="0">
                <a:solidFill>
                  <a:srgbClr val="000000"/>
                </a:solidFill>
                <a:effectLst/>
                <a:latin typeface="Proxima Nova"/>
                <a:ea typeface="Times New Roman" panose="02020603050405020304" pitchFamily="18" charset="0"/>
              </a:rPr>
              <a:t> Devices capable of connecting to WIFI, running a web browser and providing precise location for accessing the system.</a:t>
            </a:r>
            <a:endParaRPr lang="en-IN" sz="1700" dirty="0">
              <a:latin typeface="Proxima Nova"/>
              <a:ea typeface="Times New Roman" panose="02020603050405020304" pitchFamily="18" charset="0"/>
            </a:endParaRPr>
          </a:p>
          <a:p>
            <a:pPr marL="285750" marR="0" indent="-285750" algn="just">
              <a:lnSpc>
                <a:spcPct val="150000"/>
              </a:lnSpc>
              <a:spcBef>
                <a:spcPts val="0"/>
              </a:spcBef>
              <a:spcAft>
                <a:spcPts val="145"/>
              </a:spcAft>
              <a:buFont typeface="Arial" panose="020B0604020202020204" pitchFamily="34" charset="0"/>
              <a:buChar char="•"/>
            </a:pPr>
            <a:r>
              <a:rPr lang="en-IN" sz="1700" b="1" dirty="0">
                <a:solidFill>
                  <a:srgbClr val="000000"/>
                </a:solidFill>
                <a:effectLst/>
                <a:latin typeface="Proxima Nova"/>
                <a:ea typeface="Times New Roman" panose="02020603050405020304" pitchFamily="18" charset="0"/>
              </a:rPr>
              <a:t>Software Requirements:</a:t>
            </a:r>
            <a:endParaRPr lang="en-IN" sz="1700" dirty="0">
              <a:solidFill>
                <a:srgbClr val="000000"/>
              </a:solidFill>
              <a:effectLst/>
              <a:latin typeface="Proxima Nova"/>
              <a:ea typeface="Times New Roman" panose="02020603050405020304" pitchFamily="18" charset="0"/>
            </a:endParaRPr>
          </a:p>
          <a:p>
            <a:pPr marL="1085850" lvl="1" indent="-342900" algn="just">
              <a:lnSpc>
                <a:spcPct val="150000"/>
              </a:lnSpc>
              <a:buFont typeface="Symbol" panose="05050102010706020507" pitchFamily="18" charset="2"/>
              <a:buChar char=""/>
            </a:pPr>
            <a:r>
              <a:rPr lang="en-IN" sz="1700" b="1" dirty="0">
                <a:solidFill>
                  <a:srgbClr val="000000"/>
                </a:solidFill>
                <a:effectLst/>
                <a:latin typeface="Proxima Nova"/>
                <a:ea typeface="Times New Roman" panose="02020603050405020304" pitchFamily="18" charset="0"/>
              </a:rPr>
              <a:t>Operating System:</a:t>
            </a:r>
            <a:r>
              <a:rPr lang="en-IN" sz="1700" dirty="0">
                <a:solidFill>
                  <a:srgbClr val="000000"/>
                </a:solidFill>
                <a:effectLst/>
                <a:latin typeface="Proxima Nova"/>
                <a:ea typeface="Times New Roman" panose="02020603050405020304" pitchFamily="18" charset="0"/>
              </a:rPr>
              <a:t> Windows or Ubuntu.</a:t>
            </a:r>
          </a:p>
          <a:p>
            <a:pPr marL="1085850" lvl="1" indent="-342900" algn="just">
              <a:lnSpc>
                <a:spcPct val="150000"/>
              </a:lnSpc>
              <a:buFont typeface="Symbol" panose="05050102010706020507" pitchFamily="18" charset="2"/>
              <a:buChar char=""/>
            </a:pPr>
            <a:r>
              <a:rPr lang="en-IN" sz="1700" b="1" dirty="0">
                <a:solidFill>
                  <a:srgbClr val="000000"/>
                </a:solidFill>
                <a:effectLst/>
                <a:latin typeface="Proxima Nova"/>
                <a:ea typeface="Times New Roman" panose="02020603050405020304" pitchFamily="18" charset="0"/>
              </a:rPr>
              <a:t>Database:</a:t>
            </a:r>
            <a:r>
              <a:rPr lang="en-IN" sz="1700" dirty="0">
                <a:solidFill>
                  <a:srgbClr val="000000"/>
                </a:solidFill>
                <a:effectLst/>
                <a:latin typeface="Proxima Nova"/>
                <a:ea typeface="Times New Roman" panose="02020603050405020304" pitchFamily="18" charset="0"/>
              </a:rPr>
              <a:t> MongoDB for storing user data including MAC addresses and attendance records.</a:t>
            </a:r>
          </a:p>
          <a:p>
            <a:pPr marL="1085850" lvl="1" indent="-342900" algn="just">
              <a:lnSpc>
                <a:spcPct val="150000"/>
              </a:lnSpc>
              <a:buFont typeface="Symbol" panose="05050102010706020507" pitchFamily="18" charset="2"/>
              <a:buChar char=""/>
            </a:pPr>
            <a:r>
              <a:rPr lang="en-IN" sz="1700" b="1" dirty="0">
                <a:solidFill>
                  <a:srgbClr val="000000"/>
                </a:solidFill>
                <a:effectLst/>
                <a:latin typeface="Proxima Nova"/>
                <a:ea typeface="Times New Roman" panose="02020603050405020304" pitchFamily="18" charset="0"/>
              </a:rPr>
              <a:t>Backend:</a:t>
            </a:r>
            <a:r>
              <a:rPr lang="en-IN" sz="1700" dirty="0">
                <a:solidFill>
                  <a:srgbClr val="000000"/>
                </a:solidFill>
                <a:effectLst/>
                <a:latin typeface="Proxima Nova"/>
                <a:ea typeface="Times New Roman" panose="02020603050405020304" pitchFamily="18" charset="0"/>
              </a:rPr>
              <a:t> Node.js for server-side scripting and Express.js for building RESTful APIs.</a:t>
            </a:r>
          </a:p>
          <a:p>
            <a:pPr marL="1085850" lvl="1" indent="-342900" algn="just">
              <a:lnSpc>
                <a:spcPct val="150000"/>
              </a:lnSpc>
              <a:buFont typeface="Symbol" panose="05050102010706020507" pitchFamily="18" charset="2"/>
              <a:buChar char=""/>
            </a:pPr>
            <a:r>
              <a:rPr lang="en-IN" sz="1700" b="1" dirty="0">
                <a:solidFill>
                  <a:srgbClr val="000000"/>
                </a:solidFill>
                <a:effectLst/>
                <a:latin typeface="Proxima Nova"/>
                <a:ea typeface="Times New Roman" panose="02020603050405020304" pitchFamily="18" charset="0"/>
              </a:rPr>
              <a:t>Frontend:</a:t>
            </a:r>
            <a:r>
              <a:rPr lang="en-IN" sz="1700" dirty="0">
                <a:solidFill>
                  <a:srgbClr val="000000"/>
                </a:solidFill>
                <a:effectLst/>
                <a:latin typeface="Proxima Nova"/>
                <a:ea typeface="Times New Roman" panose="02020603050405020304" pitchFamily="18" charset="0"/>
              </a:rPr>
              <a:t> React.js for the user interface.</a:t>
            </a:r>
          </a:p>
          <a:p>
            <a:pPr marL="1085850" lvl="1" indent="-342900" algn="just">
              <a:lnSpc>
                <a:spcPct val="150000"/>
              </a:lnSpc>
              <a:buFont typeface="Symbol" panose="05050102010706020507" pitchFamily="18" charset="2"/>
              <a:buChar char=""/>
            </a:pPr>
            <a:r>
              <a:rPr lang="en-IN" sz="1700" b="1" dirty="0">
                <a:solidFill>
                  <a:srgbClr val="000000"/>
                </a:solidFill>
                <a:effectLst/>
                <a:latin typeface="Proxima Nova"/>
                <a:ea typeface="Times New Roman" panose="02020603050405020304" pitchFamily="18" charset="0"/>
              </a:rPr>
              <a:t>Geolocation Services:</a:t>
            </a:r>
            <a:r>
              <a:rPr lang="en-IN" sz="1700" dirty="0">
                <a:solidFill>
                  <a:srgbClr val="000000"/>
                </a:solidFill>
                <a:effectLst/>
                <a:latin typeface="Proxima Nova"/>
                <a:ea typeface="Times New Roman" panose="02020603050405020304" pitchFamily="18" charset="0"/>
              </a:rPr>
              <a:t> Geolocation APIs to verify the user's live location and compare it with the predefined range for attendance marking.</a:t>
            </a:r>
          </a:p>
        </p:txBody>
      </p:sp>
    </p:spTree>
    <p:extLst>
      <p:ext uri="{BB962C8B-B14F-4D97-AF65-F5344CB8AC3E}">
        <p14:creationId xmlns:p14="http://schemas.microsoft.com/office/powerpoint/2010/main" val="269612449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669B93A-7FA5-A59F-B449-EFEC8B25404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4D563B2-877A-FE87-7838-9299DD5ABC11}"/>
              </a:ext>
            </a:extLst>
          </p:cNvPr>
          <p:cNvSpPr txBox="1">
            <a:spLocks noGrp="1"/>
          </p:cNvSpPr>
          <p:nvPr>
            <p:ph type="title"/>
          </p:nvPr>
        </p:nvSpPr>
        <p:spPr>
          <a:xfrm>
            <a:off x="534258" y="248007"/>
            <a:ext cx="5851301"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Summary Of Project Work</a:t>
            </a:r>
          </a:p>
        </p:txBody>
      </p:sp>
      <p:sp>
        <p:nvSpPr>
          <p:cNvPr id="7" name="Google Shape;71;p15">
            <a:extLst>
              <a:ext uri="{FF2B5EF4-FFF2-40B4-BE49-F238E27FC236}">
                <a16:creationId xmlns:a16="http://schemas.microsoft.com/office/drawing/2014/main" id="{D3FDED54-6076-86A6-62C7-5D49587BC6D6}"/>
              </a:ext>
            </a:extLst>
          </p:cNvPr>
          <p:cNvSpPr txBox="1">
            <a:spLocks noChangeArrowheads="1"/>
          </p:cNvSpPr>
          <p:nvPr/>
        </p:nvSpPr>
        <p:spPr bwMode="auto">
          <a:xfrm>
            <a:off x="534258" y="954927"/>
            <a:ext cx="11028816" cy="405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342900" indent="-342900" algn="just">
              <a:lnSpc>
                <a:spcPct val="150000"/>
              </a:lnSpc>
              <a:buFont typeface="Symbol" panose="05050102010706020507" pitchFamily="18" charset="2"/>
              <a:buChar char=""/>
            </a:pPr>
            <a:r>
              <a:rPr lang="en-US" sz="1700" dirty="0">
                <a:solidFill>
                  <a:srgbClr val="000000"/>
                </a:solidFill>
                <a:effectLst/>
                <a:latin typeface="Proxima Nova"/>
                <a:ea typeface="Times New Roman" panose="02020603050405020304" pitchFamily="18" charset="0"/>
              </a:rPr>
              <a:t>Our project is a modern solution to streamline attendance tracking using </a:t>
            </a:r>
            <a:r>
              <a:rPr lang="en-US" sz="1700" dirty="0" err="1">
                <a:solidFill>
                  <a:srgbClr val="000000"/>
                </a:solidFill>
                <a:effectLst/>
                <a:latin typeface="Proxima Nova"/>
                <a:ea typeface="Times New Roman" panose="02020603050405020304" pitchFamily="18" charset="0"/>
              </a:rPr>
              <a:t>WiFi</a:t>
            </a:r>
            <a:r>
              <a:rPr lang="en-US" sz="1700" dirty="0">
                <a:solidFill>
                  <a:srgbClr val="000000"/>
                </a:solidFill>
                <a:effectLst/>
                <a:latin typeface="Proxima Nova"/>
                <a:ea typeface="Times New Roman" panose="02020603050405020304" pitchFamily="18" charset="0"/>
              </a:rPr>
              <a:t> technology. When users sign up for the system, their device's unique MAC address is securely stored in our database. Upon subsequent logins, the system verifies this MAC address to ensure authorized access. To prevent abuse, users can only mark their attendance if they are within a predefined range, verified through live location tracking. The system is built using the MERN stack, comprising MongoDB, Express.js, React.js, and Node.js, which ensures efficiency and flexibility. By leveraging </a:t>
            </a:r>
            <a:r>
              <a:rPr lang="en-US" sz="1700" dirty="0" err="1">
                <a:solidFill>
                  <a:srgbClr val="000000"/>
                </a:solidFill>
                <a:effectLst/>
                <a:latin typeface="Proxima Nova"/>
                <a:ea typeface="Times New Roman" panose="02020603050405020304" pitchFamily="18" charset="0"/>
              </a:rPr>
              <a:t>WiFi</a:t>
            </a:r>
            <a:r>
              <a:rPr lang="en-US" sz="1700" dirty="0">
                <a:solidFill>
                  <a:srgbClr val="000000"/>
                </a:solidFill>
                <a:effectLst/>
                <a:latin typeface="Proxima Nova"/>
                <a:ea typeface="Times New Roman" panose="02020603050405020304" pitchFamily="18" charset="0"/>
              </a:rPr>
              <a:t> and MAC address verification, we eliminate the need for traditional methods like ID cards or manual sign-ins, simplifying the process for both users and administrators. Overall, our </a:t>
            </a:r>
            <a:r>
              <a:rPr lang="en-US" sz="1700" dirty="0" err="1">
                <a:solidFill>
                  <a:srgbClr val="000000"/>
                </a:solidFill>
                <a:effectLst/>
                <a:latin typeface="Proxima Nova"/>
                <a:ea typeface="Times New Roman" panose="02020603050405020304" pitchFamily="18" charset="0"/>
              </a:rPr>
              <a:t>WiFi</a:t>
            </a:r>
            <a:r>
              <a:rPr lang="en-US" sz="1700" dirty="0">
                <a:solidFill>
                  <a:srgbClr val="000000"/>
                </a:solidFill>
                <a:effectLst/>
                <a:latin typeface="Proxima Nova"/>
                <a:ea typeface="Times New Roman" panose="02020603050405020304" pitchFamily="18" charset="0"/>
              </a:rPr>
              <a:t>-Based Attendance system offers a user-friendly and secure solution for organizations seeking a modern approach to attendance management, enhancing efficiency and accuracy while reducing administrative burden.</a:t>
            </a:r>
            <a:endParaRPr lang="en-IN" sz="1700" dirty="0">
              <a:solidFill>
                <a:srgbClr val="000000"/>
              </a:solidFill>
              <a:effectLst/>
              <a:latin typeface="Proxima Nova"/>
              <a:ea typeface="Times New Roman" panose="02020603050405020304" pitchFamily="18" charset="0"/>
            </a:endParaRPr>
          </a:p>
        </p:txBody>
      </p:sp>
    </p:spTree>
    <p:extLst>
      <p:ext uri="{BB962C8B-B14F-4D97-AF65-F5344CB8AC3E}">
        <p14:creationId xmlns:p14="http://schemas.microsoft.com/office/powerpoint/2010/main" val="249791188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669B93A-7FA5-A59F-B449-EFEC8B25404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4D563B2-877A-FE87-7838-9299DD5ABC11}"/>
              </a:ext>
            </a:extLst>
          </p:cNvPr>
          <p:cNvSpPr txBox="1">
            <a:spLocks noGrp="1"/>
          </p:cNvSpPr>
          <p:nvPr>
            <p:ph type="title"/>
          </p:nvPr>
        </p:nvSpPr>
        <p:spPr>
          <a:xfrm>
            <a:off x="534258" y="248007"/>
            <a:ext cx="7014622"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Limitations And Future Enhancement</a:t>
            </a:r>
          </a:p>
        </p:txBody>
      </p:sp>
      <p:sp>
        <p:nvSpPr>
          <p:cNvPr id="7" name="Google Shape;71;p15">
            <a:extLst>
              <a:ext uri="{FF2B5EF4-FFF2-40B4-BE49-F238E27FC236}">
                <a16:creationId xmlns:a16="http://schemas.microsoft.com/office/drawing/2014/main" id="{D3FDED54-6076-86A6-62C7-5D49587BC6D6}"/>
              </a:ext>
            </a:extLst>
          </p:cNvPr>
          <p:cNvSpPr txBox="1">
            <a:spLocks noChangeArrowheads="1"/>
          </p:cNvSpPr>
          <p:nvPr/>
        </p:nvSpPr>
        <p:spPr bwMode="auto">
          <a:xfrm>
            <a:off x="534258" y="1097167"/>
            <a:ext cx="11028816" cy="345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342900" indent="-342900" algn="just">
              <a:lnSpc>
                <a:spcPct val="150000"/>
              </a:lnSpc>
              <a:buFont typeface="Symbol" panose="05050102010706020507" pitchFamily="18" charset="2"/>
              <a:buChar char=""/>
            </a:pPr>
            <a:r>
              <a:rPr lang="en-IN" sz="1800" b="1" dirty="0">
                <a:solidFill>
                  <a:srgbClr val="000000"/>
                </a:solidFill>
                <a:effectLst/>
                <a:latin typeface="Proxima Nova"/>
                <a:ea typeface="Times New Roman" panose="02020603050405020304" pitchFamily="18" charset="0"/>
              </a:rPr>
              <a:t>Preventing Multiple Attendance Marking:</a:t>
            </a:r>
            <a:r>
              <a:rPr lang="en-IN" sz="1800" dirty="0">
                <a:solidFill>
                  <a:srgbClr val="000000"/>
                </a:solidFill>
                <a:effectLst/>
                <a:latin typeface="Proxima Nova"/>
                <a:ea typeface="Times New Roman" panose="02020603050405020304" pitchFamily="18" charset="0"/>
              </a:rPr>
              <a:t> Currently, users can mark attendance multiple times, causing inaccuracies. To tackle this, we plan to ensure users can only mark attendance once, enhancing data integrity. By implementing this solution, we'll promote fairness and accuracy in attendance records, ensuring each entry reflects a single instance of attendance</a:t>
            </a:r>
          </a:p>
          <a:p>
            <a:pPr marL="342900" indent="-342900" algn="just">
              <a:lnSpc>
                <a:spcPct val="150000"/>
              </a:lnSpc>
              <a:buFont typeface="Symbol" panose="05050102010706020507" pitchFamily="18" charset="2"/>
              <a:buChar char=""/>
            </a:pPr>
            <a:r>
              <a:rPr lang="en-IN" sz="1800" b="1" dirty="0">
                <a:solidFill>
                  <a:srgbClr val="000000"/>
                </a:solidFill>
                <a:effectLst/>
                <a:latin typeface="Proxima Nova"/>
                <a:ea typeface="Times New Roman" panose="02020603050405020304" pitchFamily="18" charset="0"/>
              </a:rPr>
              <a:t>Enhancing Location Precision:</a:t>
            </a:r>
            <a:r>
              <a:rPr lang="en-IN" sz="1800" dirty="0">
                <a:solidFill>
                  <a:srgbClr val="000000"/>
                </a:solidFill>
                <a:effectLst/>
                <a:latin typeface="Proxima Nova"/>
                <a:ea typeface="Times New Roman" panose="02020603050405020304" pitchFamily="18" charset="0"/>
              </a:rPr>
              <a:t> Presently, our system lacks precise location data, limiting its accuracy. To overcome this, we aim to integrate GPS data, enabling pinpoint location accuracy. With this enhancement, we'll ensure that attendance tracking reflects users' actual presence in specified areas, enhancing reliability and trust in the system.</a:t>
            </a:r>
          </a:p>
        </p:txBody>
      </p:sp>
    </p:spTree>
    <p:extLst>
      <p:ext uri="{BB962C8B-B14F-4D97-AF65-F5344CB8AC3E}">
        <p14:creationId xmlns:p14="http://schemas.microsoft.com/office/powerpoint/2010/main" val="181198607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669B93A-7FA5-A59F-B449-EFEC8B25404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4D563B2-877A-FE87-7838-9299DD5ABC11}"/>
              </a:ext>
            </a:extLst>
          </p:cNvPr>
          <p:cNvSpPr txBox="1">
            <a:spLocks noGrp="1"/>
          </p:cNvSpPr>
          <p:nvPr>
            <p:ph type="title"/>
          </p:nvPr>
        </p:nvSpPr>
        <p:spPr>
          <a:xfrm>
            <a:off x="534258" y="248007"/>
            <a:ext cx="7014622"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Project Outcomes</a:t>
            </a:r>
          </a:p>
        </p:txBody>
      </p:sp>
      <p:sp>
        <p:nvSpPr>
          <p:cNvPr id="7" name="Google Shape;71;p15">
            <a:extLst>
              <a:ext uri="{FF2B5EF4-FFF2-40B4-BE49-F238E27FC236}">
                <a16:creationId xmlns:a16="http://schemas.microsoft.com/office/drawing/2014/main" id="{D3FDED54-6076-86A6-62C7-5D49587BC6D6}"/>
              </a:ext>
            </a:extLst>
          </p:cNvPr>
          <p:cNvSpPr txBox="1">
            <a:spLocks noChangeArrowheads="1"/>
          </p:cNvSpPr>
          <p:nvPr/>
        </p:nvSpPr>
        <p:spPr bwMode="auto">
          <a:xfrm>
            <a:off x="534258" y="1097167"/>
            <a:ext cx="11028816" cy="511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342900" marR="0" lvl="0" indent="-342900" algn="just">
              <a:lnSpc>
                <a:spcPct val="150000"/>
              </a:lnSpc>
              <a:spcBef>
                <a:spcPts val="0"/>
              </a:spcBef>
              <a:spcAft>
                <a:spcPts val="0"/>
              </a:spcAft>
              <a:buFont typeface="+mj-lt"/>
              <a:buAutoNum type="arabicPeriod"/>
            </a:pPr>
            <a:r>
              <a:rPr lang="en-IN" sz="1800" b="1" dirty="0">
                <a:solidFill>
                  <a:srgbClr val="000000"/>
                </a:solidFill>
                <a:effectLst/>
                <a:latin typeface="Proxima Nova"/>
                <a:ea typeface="Times New Roman" panose="02020603050405020304" pitchFamily="18" charset="0"/>
              </a:rPr>
              <a:t>Streamlined Attendance Tracking:</a:t>
            </a:r>
            <a:r>
              <a:rPr lang="en-IN" sz="1800" dirty="0">
                <a:solidFill>
                  <a:srgbClr val="000000"/>
                </a:solidFill>
                <a:effectLst/>
                <a:latin typeface="Proxima Nova"/>
                <a:ea typeface="Times New Roman" panose="02020603050405020304" pitchFamily="18" charset="0"/>
              </a:rPr>
              <a:t> Our project aims to simplify attendance management by leveraging </a:t>
            </a:r>
            <a:r>
              <a:rPr lang="en-IN" sz="1800" dirty="0" err="1">
                <a:solidFill>
                  <a:srgbClr val="000000"/>
                </a:solidFill>
                <a:effectLst/>
                <a:latin typeface="Proxima Nova"/>
                <a:ea typeface="Times New Roman" panose="02020603050405020304" pitchFamily="18" charset="0"/>
              </a:rPr>
              <a:t>WiFi</a:t>
            </a:r>
            <a:r>
              <a:rPr lang="en-IN" sz="1800" dirty="0">
                <a:solidFill>
                  <a:srgbClr val="000000"/>
                </a:solidFill>
                <a:effectLst/>
                <a:latin typeface="Proxima Nova"/>
                <a:ea typeface="Times New Roman" panose="02020603050405020304" pitchFamily="18" charset="0"/>
              </a:rPr>
              <a:t> technology, reducing manual effort and paperwork. With our system, users can effortlessly mark their attendance using their devices, eliminating the need for traditional methods like paper sign-ins.</a:t>
            </a:r>
          </a:p>
          <a:p>
            <a:pPr marL="342900" marR="0" lvl="0" indent="-342900" algn="just">
              <a:lnSpc>
                <a:spcPct val="150000"/>
              </a:lnSpc>
              <a:spcBef>
                <a:spcPts val="0"/>
              </a:spcBef>
              <a:spcAft>
                <a:spcPts val="0"/>
              </a:spcAft>
              <a:buFont typeface="+mj-lt"/>
              <a:buAutoNum type="arabicPeriod"/>
            </a:pPr>
            <a:r>
              <a:rPr lang="en-IN" sz="1800" b="1" dirty="0">
                <a:solidFill>
                  <a:srgbClr val="000000"/>
                </a:solidFill>
                <a:effectLst/>
                <a:latin typeface="Proxima Nova"/>
                <a:ea typeface="Times New Roman" panose="02020603050405020304" pitchFamily="18" charset="0"/>
              </a:rPr>
              <a:t>Enhanced Data Accuracy:</a:t>
            </a:r>
            <a:r>
              <a:rPr lang="en-IN" sz="1800" dirty="0">
                <a:solidFill>
                  <a:srgbClr val="000000"/>
                </a:solidFill>
                <a:effectLst/>
                <a:latin typeface="Proxima Nova"/>
                <a:ea typeface="Times New Roman" panose="02020603050405020304" pitchFamily="18" charset="0"/>
              </a:rPr>
              <a:t> By implementing measures to prevent multiple attendance marking and integrating precise location data, we ensure that attendance records are accurate and reliable. This enhances transparency and trust in the system, providing administrators with dependable data for payroll and performance evaluation.</a:t>
            </a:r>
          </a:p>
          <a:p>
            <a:pPr marL="342900" marR="0" lvl="0" indent="-342900" algn="just">
              <a:lnSpc>
                <a:spcPct val="150000"/>
              </a:lnSpc>
              <a:spcBef>
                <a:spcPts val="0"/>
              </a:spcBef>
              <a:spcAft>
                <a:spcPts val="145"/>
              </a:spcAft>
              <a:buFont typeface="+mj-lt"/>
              <a:buAutoNum type="arabicPeriod"/>
            </a:pPr>
            <a:r>
              <a:rPr lang="en-IN" sz="1800" b="1" dirty="0">
                <a:solidFill>
                  <a:srgbClr val="000000"/>
                </a:solidFill>
                <a:effectLst/>
                <a:latin typeface="Proxima Nova"/>
                <a:ea typeface="Times New Roman" panose="02020603050405020304" pitchFamily="18" charset="0"/>
              </a:rPr>
              <a:t>Improved Efficiency and Productivity:</a:t>
            </a:r>
            <a:r>
              <a:rPr lang="en-IN" sz="1800" dirty="0">
                <a:solidFill>
                  <a:srgbClr val="000000"/>
                </a:solidFill>
                <a:effectLst/>
                <a:latin typeface="Proxima Nova"/>
                <a:ea typeface="Times New Roman" panose="02020603050405020304" pitchFamily="18" charset="0"/>
              </a:rPr>
              <a:t> With streamlined processes and accurate data, organizations can allocate resources more efficiently, optimize scheduling, and identify attendance patterns. This leads to improved productivity and better decision-making, ultimately benefiting the organization as a whole.</a:t>
            </a:r>
          </a:p>
        </p:txBody>
      </p:sp>
    </p:spTree>
    <p:extLst>
      <p:ext uri="{BB962C8B-B14F-4D97-AF65-F5344CB8AC3E}">
        <p14:creationId xmlns:p14="http://schemas.microsoft.com/office/powerpoint/2010/main" val="54165058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23B9E7-9EE9-B984-65F2-9986D670DB6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0EFDBA-BA2E-49E8-EE58-FC8652CA15EC}"/>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Outputs</a:t>
            </a:r>
          </a:p>
        </p:txBody>
      </p:sp>
      <p:pic>
        <p:nvPicPr>
          <p:cNvPr id="2" name="Picture 1">
            <a:extLst>
              <a:ext uri="{FF2B5EF4-FFF2-40B4-BE49-F238E27FC236}">
                <a16:creationId xmlns:a16="http://schemas.microsoft.com/office/drawing/2014/main" id="{D94ABF41-53B3-ED3D-20BC-4D5101BE179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929" t="27366" r="28348" b="27021"/>
          <a:stretch/>
        </p:blipFill>
        <p:spPr bwMode="auto">
          <a:xfrm>
            <a:off x="390208" y="1195069"/>
            <a:ext cx="4441340" cy="2868931"/>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72E095A0-A39E-88E5-F197-2DDD55D2FD2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069" t="10810" r="36012" b="8075"/>
          <a:stretch/>
        </p:blipFill>
        <p:spPr bwMode="auto">
          <a:xfrm>
            <a:off x="3931920" y="1195069"/>
            <a:ext cx="2926080" cy="4782278"/>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5D02D354-21E6-3042-974A-0F5F33F6B2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1662" y="1336131"/>
            <a:ext cx="4850130" cy="2727869"/>
          </a:xfrm>
          <a:prstGeom prst="rect">
            <a:avLst/>
          </a:prstGeom>
        </p:spPr>
      </p:pic>
      <p:pic>
        <p:nvPicPr>
          <p:cNvPr id="8" name="Picture 7">
            <a:extLst>
              <a:ext uri="{FF2B5EF4-FFF2-40B4-BE49-F238E27FC236}">
                <a16:creationId xmlns:a16="http://schemas.microsoft.com/office/drawing/2014/main" id="{9FC236F2-23F2-0234-7DF3-B3C738474FB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40297"/>
          <a:stretch/>
        </p:blipFill>
        <p:spPr>
          <a:xfrm>
            <a:off x="6948613" y="3429001"/>
            <a:ext cx="4765097" cy="1600200"/>
          </a:xfrm>
          <a:prstGeom prst="rect">
            <a:avLst/>
          </a:prstGeom>
        </p:spPr>
      </p:pic>
    </p:spTree>
    <p:extLst>
      <p:ext uri="{BB962C8B-B14F-4D97-AF65-F5344CB8AC3E}">
        <p14:creationId xmlns:p14="http://schemas.microsoft.com/office/powerpoint/2010/main" val="235098220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23B9E7-9EE9-B984-65F2-9986D670DB6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0EFDBA-BA2E-49E8-EE58-FC8652CA15EC}"/>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Outputs</a:t>
            </a:r>
          </a:p>
        </p:txBody>
      </p:sp>
      <p:pic>
        <p:nvPicPr>
          <p:cNvPr id="4" name="Picture 3">
            <a:extLst>
              <a:ext uri="{FF2B5EF4-FFF2-40B4-BE49-F238E27FC236}">
                <a16:creationId xmlns:a16="http://schemas.microsoft.com/office/drawing/2014/main" id="{8178C0BA-3D13-76B9-602C-51A063FE2AD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4686"/>
          <a:stretch/>
        </p:blipFill>
        <p:spPr>
          <a:xfrm>
            <a:off x="2091353" y="1076007"/>
            <a:ext cx="8009293" cy="2492216"/>
          </a:xfrm>
          <a:prstGeom prst="rect">
            <a:avLst/>
          </a:prstGeom>
        </p:spPr>
      </p:pic>
      <p:pic>
        <p:nvPicPr>
          <p:cNvPr id="6" name="Picture 5">
            <a:extLst>
              <a:ext uri="{FF2B5EF4-FFF2-40B4-BE49-F238E27FC236}">
                <a16:creationId xmlns:a16="http://schemas.microsoft.com/office/drawing/2014/main" id="{BCDC52C2-F33E-28ED-72FF-BA18C6B88C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5008"/>
          <a:stretch/>
        </p:blipFill>
        <p:spPr>
          <a:xfrm>
            <a:off x="2068195" y="3690143"/>
            <a:ext cx="8055610" cy="2492216"/>
          </a:xfrm>
          <a:prstGeom prst="rect">
            <a:avLst/>
          </a:prstGeom>
        </p:spPr>
      </p:pic>
    </p:spTree>
    <p:extLst>
      <p:ext uri="{BB962C8B-B14F-4D97-AF65-F5344CB8AC3E}">
        <p14:creationId xmlns:p14="http://schemas.microsoft.com/office/powerpoint/2010/main" val="367371947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23B9E7-9EE9-B984-65F2-9986D670DB6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0EFDBA-BA2E-49E8-EE58-FC8652CA15EC}"/>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Outputs</a:t>
            </a:r>
          </a:p>
        </p:txBody>
      </p:sp>
      <p:pic>
        <p:nvPicPr>
          <p:cNvPr id="2" name="Picture 1">
            <a:extLst>
              <a:ext uri="{FF2B5EF4-FFF2-40B4-BE49-F238E27FC236}">
                <a16:creationId xmlns:a16="http://schemas.microsoft.com/office/drawing/2014/main" id="{1EA49B56-056B-71F3-1EEE-3CD51085DAC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11" r="1350" b="55591"/>
          <a:stretch/>
        </p:blipFill>
        <p:spPr bwMode="auto">
          <a:xfrm>
            <a:off x="993775" y="1073150"/>
            <a:ext cx="10390612" cy="2655570"/>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96F01DCD-08E4-980B-8D09-281D93605DF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546" b="27396"/>
          <a:stretch/>
        </p:blipFill>
        <p:spPr bwMode="auto">
          <a:xfrm>
            <a:off x="2829613" y="3954422"/>
            <a:ext cx="6718935" cy="26555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0559285"/>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23B9E7-9EE9-B984-65F2-9986D670DB6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0EFDBA-BA2E-49E8-EE58-FC8652CA15EC}"/>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Outputs</a:t>
            </a:r>
          </a:p>
        </p:txBody>
      </p:sp>
      <p:pic>
        <p:nvPicPr>
          <p:cNvPr id="4" name="Picture 3">
            <a:extLst>
              <a:ext uri="{FF2B5EF4-FFF2-40B4-BE49-F238E27FC236}">
                <a16:creationId xmlns:a16="http://schemas.microsoft.com/office/drawing/2014/main" id="{E22C6C75-EC9B-654D-75F3-900A99E98F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5224" y="1184910"/>
            <a:ext cx="9614535" cy="5408518"/>
          </a:xfrm>
          <a:prstGeom prst="rect">
            <a:avLst/>
          </a:prstGeom>
        </p:spPr>
      </p:pic>
    </p:spTree>
    <p:extLst>
      <p:ext uri="{BB962C8B-B14F-4D97-AF65-F5344CB8AC3E}">
        <p14:creationId xmlns:p14="http://schemas.microsoft.com/office/powerpoint/2010/main" val="307271113"/>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23B9E7-9EE9-B984-65F2-9986D670DB6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0EFDBA-BA2E-49E8-EE58-FC8652CA15EC}"/>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Outputs</a:t>
            </a:r>
          </a:p>
        </p:txBody>
      </p:sp>
      <p:pic>
        <p:nvPicPr>
          <p:cNvPr id="2" name="Picture 1">
            <a:extLst>
              <a:ext uri="{FF2B5EF4-FFF2-40B4-BE49-F238E27FC236}">
                <a16:creationId xmlns:a16="http://schemas.microsoft.com/office/drawing/2014/main" id="{C863E894-BB7C-4D85-9EA3-34EEAE38625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209" b="55291"/>
          <a:stretch/>
        </p:blipFill>
        <p:spPr bwMode="auto">
          <a:xfrm>
            <a:off x="1337676" y="1163831"/>
            <a:ext cx="9516647" cy="2422649"/>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4A440080-C045-442C-C4D1-F492D983DB1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134" b="61381"/>
          <a:stretch/>
        </p:blipFill>
        <p:spPr bwMode="auto">
          <a:xfrm>
            <a:off x="1539038" y="3925059"/>
            <a:ext cx="9113921" cy="20027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135599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23B9E7-9EE9-B984-65F2-9986D670DB6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0EFDBA-BA2E-49E8-EE58-FC8652CA15EC}"/>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Outputs</a:t>
            </a:r>
          </a:p>
        </p:txBody>
      </p:sp>
      <p:pic>
        <p:nvPicPr>
          <p:cNvPr id="4" name="Picture 3">
            <a:extLst>
              <a:ext uri="{FF2B5EF4-FFF2-40B4-BE49-F238E27FC236}">
                <a16:creationId xmlns:a16="http://schemas.microsoft.com/office/drawing/2014/main" id="{7E413883-B2B0-5DB1-854D-C06AB073EA7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166" b="59519"/>
          <a:stretch/>
        </p:blipFill>
        <p:spPr bwMode="auto">
          <a:xfrm>
            <a:off x="1193182" y="1169670"/>
            <a:ext cx="9805635" cy="225933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9090B886-9EAB-F8EA-BD88-3D2F2F24867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1549" b="51266"/>
          <a:stretch/>
        </p:blipFill>
        <p:spPr bwMode="auto">
          <a:xfrm>
            <a:off x="1193181" y="3429000"/>
            <a:ext cx="9805635" cy="27305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8089035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534259" y="248007"/>
            <a:ext cx="2320909"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Introduction</a:t>
            </a:r>
            <a:endParaRPr sz="3200" dirty="0">
              <a:latin typeface="Proxima Nova"/>
            </a:endParaRPr>
          </a:p>
        </p:txBody>
      </p:sp>
      <p:sp>
        <p:nvSpPr>
          <p:cNvPr id="7" name="Google Shape;71;p15"/>
          <p:cNvSpPr txBox="1">
            <a:spLocks noChangeArrowheads="1"/>
          </p:cNvSpPr>
          <p:nvPr/>
        </p:nvSpPr>
        <p:spPr bwMode="auto">
          <a:xfrm>
            <a:off x="581592" y="1124744"/>
            <a:ext cx="11028816" cy="510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eaLnBrk="1" hangingPunct="1">
              <a:buFont typeface="Arial" panose="020B0604020202020204" pitchFamily="34" charset="0"/>
              <a:buChar char="•"/>
            </a:pPr>
            <a:r>
              <a:rPr lang="en-US" altLang="en-US" sz="2000" b="1" dirty="0">
                <a:solidFill>
                  <a:schemeClr val="tx1"/>
                </a:solidFill>
                <a:latin typeface="Proxima Nova" charset="0"/>
                <a:cs typeface="Proxima Nova" charset="0"/>
                <a:sym typeface="Proxima Nova" charset="0"/>
              </a:rPr>
              <a:t>Project Summary</a:t>
            </a:r>
          </a:p>
          <a:p>
            <a:pPr marL="1028700" lvl="1" algn="just">
              <a:buFont typeface="Arial" panose="020B0604020202020204" pitchFamily="34" charset="0"/>
              <a:buChar char="•"/>
            </a:pPr>
            <a:r>
              <a:rPr lang="en-US" altLang="en-US" sz="2000" dirty="0">
                <a:solidFill>
                  <a:schemeClr val="tx1"/>
                </a:solidFill>
                <a:latin typeface="Proxima Nova" charset="0"/>
                <a:cs typeface="Proxima Nova" charset="0"/>
                <a:sym typeface="Proxima Nova" charset="0"/>
              </a:rPr>
              <a:t>Our project is a modern attendance system called the WiFi-Based Attendance System. It's a web application built using ReactJS for the frontend, Node.js with Express for the backend, and MongoDB for the database. This system simplifies attendance tracking by leveraging WiFi technology to automate the process. Through an user friendly web interface, users can easily manage attendance records, view reports, and monitor attendance trends. It streamlines administrative tasks and provides real-time insights, enhancing efficiency for both students and instructors.</a:t>
            </a:r>
          </a:p>
          <a:p>
            <a:pPr lvl="1" indent="0" algn="just"/>
            <a:endParaRPr lang="en-US" altLang="en-US" sz="2000" dirty="0">
              <a:solidFill>
                <a:schemeClr val="tx1"/>
              </a:solidFill>
              <a:latin typeface="Proxima Nova" charset="0"/>
              <a:cs typeface="Proxima Nova" charset="0"/>
              <a:sym typeface="Proxima Nova" charset="0"/>
            </a:endParaRPr>
          </a:p>
          <a:p>
            <a:pPr marL="285750" indent="-285750" algn="just" eaLnBrk="1" hangingPunct="1">
              <a:buFont typeface="Arial" panose="020B0604020202020204" pitchFamily="34" charset="0"/>
              <a:buChar char="•"/>
            </a:pPr>
            <a:r>
              <a:rPr lang="en-US" altLang="en-US" sz="2000" b="1" dirty="0">
                <a:solidFill>
                  <a:schemeClr val="tx1"/>
                </a:solidFill>
                <a:latin typeface="Proxima Nova" charset="0"/>
                <a:cs typeface="Proxima Nova" charset="0"/>
                <a:sym typeface="Proxima Nova" charset="0"/>
              </a:rPr>
              <a:t>Purpose</a:t>
            </a:r>
          </a:p>
          <a:p>
            <a:pPr marL="1028700" lvl="1" algn="just">
              <a:buFont typeface="Arial" panose="020B0604020202020204" pitchFamily="34" charset="0"/>
              <a:buChar char="•"/>
            </a:pPr>
            <a:r>
              <a:rPr lang="en-US" altLang="en-US" sz="2000" dirty="0">
                <a:solidFill>
                  <a:schemeClr val="tx1"/>
                </a:solidFill>
                <a:latin typeface="Proxima Nova" charset="0"/>
                <a:cs typeface="Proxima Nova" charset="0"/>
                <a:sym typeface="Proxima Nova" charset="0"/>
              </a:rPr>
              <a:t>The purpose of this project is to create a hassle-free attendance tracking system for educational institutions. By using WiFi technology and modern web development tools, we aim to streamline the process of recording attendance, making it easier for both students and faculty. This system aims to reduce manual effort, minimize errors, and provide real-time insights into attendance patterns, ultimately improving administrative efficiency and enhancing the overall educational experience.</a:t>
            </a:r>
          </a:p>
        </p:txBody>
      </p:sp>
    </p:spTree>
    <p:extLst>
      <p:ext uri="{BB962C8B-B14F-4D97-AF65-F5344CB8AC3E}">
        <p14:creationId xmlns:p14="http://schemas.microsoft.com/office/powerpoint/2010/main" val="935721809"/>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23B9E7-9EE9-B984-65F2-9986D670DB6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0EFDBA-BA2E-49E8-EE58-FC8652CA15EC}"/>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Outputs</a:t>
            </a:r>
          </a:p>
        </p:txBody>
      </p:sp>
      <p:pic>
        <p:nvPicPr>
          <p:cNvPr id="2" name="Picture 1">
            <a:extLst>
              <a:ext uri="{FF2B5EF4-FFF2-40B4-BE49-F238E27FC236}">
                <a16:creationId xmlns:a16="http://schemas.microsoft.com/office/drawing/2014/main" id="{3991849D-8A8B-99BA-F69F-ECAE5CFE33C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151" b="29878"/>
          <a:stretch/>
        </p:blipFill>
        <p:spPr bwMode="auto">
          <a:xfrm>
            <a:off x="363219" y="1172086"/>
            <a:ext cx="7592061" cy="2885383"/>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CEACA3F5-1E0E-8721-ECF9-50C4099E0B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2629" y="3119119"/>
            <a:ext cx="6240141" cy="3510185"/>
          </a:xfrm>
          <a:prstGeom prst="rect">
            <a:avLst/>
          </a:prstGeom>
        </p:spPr>
      </p:pic>
    </p:spTree>
    <p:extLst>
      <p:ext uri="{BB962C8B-B14F-4D97-AF65-F5344CB8AC3E}">
        <p14:creationId xmlns:p14="http://schemas.microsoft.com/office/powerpoint/2010/main" val="362971644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728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A6925DC-530F-7A36-BB65-877585BB4309}"/>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D594417-4525-C315-5850-1A6F114A9B6D}"/>
              </a:ext>
            </a:extLst>
          </p:cNvPr>
          <p:cNvSpPr txBox="1">
            <a:spLocks noGrp="1"/>
          </p:cNvSpPr>
          <p:nvPr>
            <p:ph type="title"/>
          </p:nvPr>
        </p:nvSpPr>
        <p:spPr>
          <a:xfrm>
            <a:off x="534259" y="248007"/>
            <a:ext cx="2320909"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Introduction</a:t>
            </a:r>
            <a:endParaRPr sz="2400" dirty="0">
              <a:latin typeface="Proxima Nova"/>
            </a:endParaRPr>
          </a:p>
        </p:txBody>
      </p:sp>
      <p:sp>
        <p:nvSpPr>
          <p:cNvPr id="7" name="Google Shape;71;p15">
            <a:extLst>
              <a:ext uri="{FF2B5EF4-FFF2-40B4-BE49-F238E27FC236}">
                <a16:creationId xmlns:a16="http://schemas.microsoft.com/office/drawing/2014/main" id="{2603651E-2E95-D456-9281-1BE82A67BD56}"/>
              </a:ext>
            </a:extLst>
          </p:cNvPr>
          <p:cNvSpPr txBox="1">
            <a:spLocks noChangeArrowheads="1"/>
          </p:cNvSpPr>
          <p:nvPr/>
        </p:nvSpPr>
        <p:spPr bwMode="auto">
          <a:xfrm>
            <a:off x="581592" y="1124744"/>
            <a:ext cx="11028816" cy="5447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eaLnBrk="1" hangingPunct="1">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Objective</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This project aims at developing a new smart attendance procedure, which can streamline the process for both students and teachers. With the help of WiFi technology and user-friendly interfaces, this system will automate attendance recording, offering real time data and easing administrative burden. The goal is to improve the education process as a whole, eliminating manual workload, increasing accuracy, and providing data-driven insights for making better decisions. In the long run, the objective is to come up with a system that helps to save time and makes everything easier by improving the efficiency of education in all aspects.</a:t>
            </a:r>
          </a:p>
          <a:p>
            <a:pPr lvl="1" indent="0" algn="just"/>
            <a:endParaRPr lang="en-US" altLang="en-US" sz="1800" dirty="0">
              <a:solidFill>
                <a:schemeClr val="tx1"/>
              </a:solidFill>
              <a:latin typeface="Proxima Nova" charset="0"/>
              <a:cs typeface="Proxima Nova" charset="0"/>
              <a:sym typeface="Proxima Nova" charset="0"/>
            </a:endParaRPr>
          </a:p>
          <a:p>
            <a:pPr marL="285750" indent="-285750" algn="just" eaLnBrk="1" hangingPunct="1">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Scope</a:t>
            </a:r>
          </a:p>
          <a:p>
            <a:pPr marL="102870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The scope of this project comprises the creation of an extensive WiFi-Based Attendance System for educational establishments. This system will provide provision of user-friendly dashboards for both the students and the instructors to manage attendance. Automated tracking using WIFI technology, real-time reports and analytics together with integration of existing educational online platforms. The range also includes support for multiple devices and browsers, scalability to fit all class sizes, and customizable features that address the needs of various educational institutions. Furthermore, the implementation will also be documented with testing and support to ensure that it is upheld after implementation.</a:t>
            </a:r>
          </a:p>
          <a:p>
            <a:pPr marL="1028700" lvl="1" algn="just">
              <a:buFont typeface="Arial" panose="020B0604020202020204" pitchFamily="34" charset="0"/>
              <a:buChar char="•"/>
            </a:pPr>
            <a:endParaRPr lang="en-US" altLang="en-US" sz="1800" dirty="0">
              <a:solidFill>
                <a:schemeClr val="tx1"/>
              </a:solidFill>
              <a:latin typeface="Proxima Nova" charset="0"/>
              <a:cs typeface="Proxima Nova" charset="0"/>
              <a:sym typeface="Proxima Nova" charset="0"/>
            </a:endParaRPr>
          </a:p>
        </p:txBody>
      </p:sp>
    </p:spTree>
    <p:extLst>
      <p:ext uri="{BB962C8B-B14F-4D97-AF65-F5344CB8AC3E}">
        <p14:creationId xmlns:p14="http://schemas.microsoft.com/office/powerpoint/2010/main" val="6155718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CFD974B-D6E1-94C4-3F41-BCEC15C3633C}"/>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3D589F0C-36CB-4148-839A-1D57670BF1EE}"/>
              </a:ext>
            </a:extLst>
          </p:cNvPr>
          <p:cNvSpPr txBox="1">
            <a:spLocks noGrp="1"/>
          </p:cNvSpPr>
          <p:nvPr>
            <p:ph type="title"/>
          </p:nvPr>
        </p:nvSpPr>
        <p:spPr>
          <a:xfrm>
            <a:off x="534259" y="248007"/>
            <a:ext cx="2320909"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Introduction</a:t>
            </a:r>
            <a:endParaRPr sz="2400" dirty="0">
              <a:latin typeface="Proxima Nova"/>
            </a:endParaRPr>
          </a:p>
        </p:txBody>
      </p:sp>
      <p:sp>
        <p:nvSpPr>
          <p:cNvPr id="7" name="Google Shape;71;p15">
            <a:extLst>
              <a:ext uri="{FF2B5EF4-FFF2-40B4-BE49-F238E27FC236}">
                <a16:creationId xmlns:a16="http://schemas.microsoft.com/office/drawing/2014/main" id="{8E41997E-CECA-8D21-1A52-B1B7D931386C}"/>
              </a:ext>
            </a:extLst>
          </p:cNvPr>
          <p:cNvSpPr txBox="1">
            <a:spLocks noChangeArrowheads="1"/>
          </p:cNvSpPr>
          <p:nvPr/>
        </p:nvSpPr>
        <p:spPr bwMode="auto">
          <a:xfrm>
            <a:off x="581592" y="1124744"/>
            <a:ext cx="11028816" cy="283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eaLnBrk="1" hangingPunct="1">
              <a:spcAft>
                <a:spcPts val="600"/>
              </a:spcAft>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Technology</a:t>
            </a:r>
          </a:p>
          <a:p>
            <a:pPr marL="1428750" lvl="2" algn="just">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FrontEnd: </a:t>
            </a:r>
            <a:r>
              <a:rPr lang="en-US" altLang="en-US" sz="1800" dirty="0">
                <a:solidFill>
                  <a:schemeClr val="tx1"/>
                </a:solidFill>
                <a:latin typeface="Proxima Nova" charset="0"/>
                <a:cs typeface="Proxima Nova" charset="0"/>
                <a:sym typeface="Proxima Nova" charset="0"/>
              </a:rPr>
              <a:t>ReactJS, Bootstrap</a:t>
            </a:r>
          </a:p>
          <a:p>
            <a:pPr marL="1428750" lvl="2" algn="just">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BackEnd: </a:t>
            </a:r>
            <a:r>
              <a:rPr lang="en-US" altLang="en-US" sz="1800" dirty="0">
                <a:solidFill>
                  <a:schemeClr val="tx1"/>
                </a:solidFill>
                <a:latin typeface="Proxima Nova" charset="0"/>
                <a:cs typeface="Proxima Nova" charset="0"/>
                <a:sym typeface="Proxima Nova" charset="0"/>
              </a:rPr>
              <a:t>Node, Express</a:t>
            </a:r>
          </a:p>
          <a:p>
            <a:pPr marL="1428750" lvl="2" algn="just">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DataBase: </a:t>
            </a:r>
            <a:r>
              <a:rPr lang="en-US" altLang="en-US" sz="1800" dirty="0">
                <a:solidFill>
                  <a:schemeClr val="tx1"/>
                </a:solidFill>
                <a:latin typeface="Proxima Nova" charset="0"/>
                <a:cs typeface="Proxima Nova" charset="0"/>
                <a:sym typeface="Proxima Nova" charset="0"/>
              </a:rPr>
              <a:t>MongoDB</a:t>
            </a:r>
          </a:p>
          <a:p>
            <a:pPr marL="1200150" lvl="2" indent="0" algn="just"/>
            <a:endParaRPr lang="en-US" altLang="en-US" sz="1800" dirty="0">
              <a:solidFill>
                <a:schemeClr val="tx1"/>
              </a:solidFill>
              <a:latin typeface="Proxima Nova" charset="0"/>
              <a:cs typeface="Proxima Nova" charset="0"/>
              <a:sym typeface="Proxima Nova" charset="0"/>
            </a:endParaRPr>
          </a:p>
          <a:p>
            <a:pPr marL="285750" indent="-285750" algn="just" eaLnBrk="1" hangingPunct="1">
              <a:spcAft>
                <a:spcPts val="600"/>
              </a:spcAft>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Roles and Responsibilities </a:t>
            </a:r>
          </a:p>
          <a:p>
            <a:pPr marL="1428750" lvl="2" algn="just">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Tej Dekiwadiya: </a:t>
            </a:r>
            <a:r>
              <a:rPr lang="en-US" altLang="en-US" sz="1800" dirty="0">
                <a:solidFill>
                  <a:schemeClr val="tx1"/>
                </a:solidFill>
                <a:latin typeface="Proxima Nova" charset="0"/>
                <a:cs typeface="Proxima Nova" charset="0"/>
                <a:sym typeface="Proxima Nova" charset="0"/>
              </a:rPr>
              <a:t>BackEnd, FrontEnd</a:t>
            </a:r>
          </a:p>
          <a:p>
            <a:pPr marL="1428750" lvl="2" algn="just">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Utsav Khunt: </a:t>
            </a:r>
            <a:r>
              <a:rPr lang="en-US" altLang="en-US" sz="1800" dirty="0">
                <a:solidFill>
                  <a:schemeClr val="tx1"/>
                </a:solidFill>
                <a:latin typeface="Proxima Nova" charset="0"/>
                <a:cs typeface="Proxima Nova" charset="0"/>
                <a:sym typeface="Proxima Nova" charset="0"/>
              </a:rPr>
              <a:t>DataBase, BackEnd</a:t>
            </a:r>
          </a:p>
          <a:p>
            <a:pPr marL="1428750" lvl="2" algn="just">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Soham Nagpara:</a:t>
            </a:r>
            <a:r>
              <a:rPr lang="en-US" altLang="en-US" sz="1800" dirty="0">
                <a:solidFill>
                  <a:schemeClr val="tx1"/>
                </a:solidFill>
                <a:latin typeface="Proxima Nova" charset="0"/>
                <a:cs typeface="Proxima Nova" charset="0"/>
                <a:sym typeface="Proxima Nova" charset="0"/>
              </a:rPr>
              <a:t> FrontEnd</a:t>
            </a:r>
          </a:p>
        </p:txBody>
      </p:sp>
    </p:spTree>
    <p:extLst>
      <p:ext uri="{BB962C8B-B14F-4D97-AF65-F5344CB8AC3E}">
        <p14:creationId xmlns:p14="http://schemas.microsoft.com/office/powerpoint/2010/main" val="89001494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7B0BADD-5BE6-D03F-ED36-BAAA231B8CA1}"/>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C70EE156-19B3-C924-FE9B-A38551901288}"/>
              </a:ext>
            </a:extLst>
          </p:cNvPr>
          <p:cNvSpPr txBox="1">
            <a:spLocks noGrp="1"/>
          </p:cNvSpPr>
          <p:nvPr>
            <p:ph type="title"/>
          </p:nvPr>
        </p:nvSpPr>
        <p:spPr>
          <a:xfrm>
            <a:off x="534259" y="248007"/>
            <a:ext cx="2320909"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Abstract</a:t>
            </a:r>
            <a:endParaRPr sz="3200" dirty="0">
              <a:latin typeface="Proxima Nova"/>
            </a:endParaRPr>
          </a:p>
        </p:txBody>
      </p:sp>
      <p:sp>
        <p:nvSpPr>
          <p:cNvPr id="2" name="Google Shape;71;p15">
            <a:extLst>
              <a:ext uri="{FF2B5EF4-FFF2-40B4-BE49-F238E27FC236}">
                <a16:creationId xmlns:a16="http://schemas.microsoft.com/office/drawing/2014/main" id="{D4AC972C-1CDB-831A-047F-262DC7A346AB}"/>
              </a:ext>
            </a:extLst>
          </p:cNvPr>
          <p:cNvSpPr txBox="1">
            <a:spLocks noChangeArrowheads="1"/>
          </p:cNvSpPr>
          <p:nvPr/>
        </p:nvSpPr>
        <p:spPr bwMode="auto">
          <a:xfrm>
            <a:off x="581592" y="1124744"/>
            <a:ext cx="11028816" cy="541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eaLnBrk="1" hangingPunct="1">
              <a:spcAft>
                <a:spcPts val="600"/>
              </a:spcAft>
              <a:buFont typeface="Arial" panose="020B0604020202020204" pitchFamily="34" charset="0"/>
              <a:buChar char="•"/>
            </a:pPr>
            <a:r>
              <a:rPr lang="en-US" altLang="en-US" sz="2000" b="1" dirty="0">
                <a:solidFill>
                  <a:schemeClr val="tx1"/>
                </a:solidFill>
                <a:latin typeface="Proxima Nova" charset="0"/>
                <a:cs typeface="Proxima Nova" charset="0"/>
                <a:sym typeface="Proxima Nova" charset="0"/>
              </a:rPr>
              <a:t>The "</a:t>
            </a:r>
            <a:r>
              <a:rPr lang="en-US" altLang="en-US" sz="2000" b="1" dirty="0" err="1">
                <a:solidFill>
                  <a:schemeClr val="tx1"/>
                </a:solidFill>
                <a:latin typeface="Proxima Nova" charset="0"/>
                <a:cs typeface="Proxima Nova" charset="0"/>
                <a:sym typeface="Proxima Nova" charset="0"/>
              </a:rPr>
              <a:t>WiFi</a:t>
            </a:r>
            <a:r>
              <a:rPr lang="en-US" altLang="en-US" sz="2000" b="1" dirty="0">
                <a:solidFill>
                  <a:schemeClr val="tx1"/>
                </a:solidFill>
                <a:latin typeface="Proxima Nova" charset="0"/>
                <a:cs typeface="Proxima Nova" charset="0"/>
                <a:sym typeface="Proxima Nova" charset="0"/>
              </a:rPr>
              <a:t>-Based Attendance System" is a modern solution crafted using the MERN stack, designed to simplify the hassle of attendance tracking. Our goal with this project is to revolutionize attendance management by utilizing the familiar technology of </a:t>
            </a:r>
            <a:r>
              <a:rPr lang="en-US" altLang="en-US" sz="2000" b="1" dirty="0" err="1">
                <a:solidFill>
                  <a:schemeClr val="tx1"/>
                </a:solidFill>
                <a:latin typeface="Proxima Nova" charset="0"/>
                <a:cs typeface="Proxima Nova" charset="0"/>
                <a:sym typeface="Proxima Nova" charset="0"/>
              </a:rPr>
              <a:t>WiFi</a:t>
            </a:r>
            <a:r>
              <a:rPr lang="en-US" altLang="en-US" sz="2000" b="1" dirty="0">
                <a:solidFill>
                  <a:schemeClr val="tx1"/>
                </a:solidFill>
                <a:latin typeface="Proxima Nova" charset="0"/>
                <a:cs typeface="Proxima Nova" charset="0"/>
                <a:sym typeface="Proxima Nova" charset="0"/>
              </a:rPr>
              <a:t> and the unique MAC addresses of users' devices. When a user signs up, their device's MAC address is securely stored in our database for future authentication. During login attempts, we ensure the legitimacy of the user's device by verifying its MAC address against the stored one, ensuring only authorized devices gain access. To prevent misuse, we've integrated real-time location tracking, allowing us to verify that the user is within the specified range set by the administrator before allowing attendance marking. This innovative feature not only enhances security but also ensures the accuracy of attendance records. With our system, organizations can bid farewell to manual attendance processes and embrace a seamless, reliable, and efficient solution that saves time and reduces administrative burden. By harnessing </a:t>
            </a:r>
            <a:r>
              <a:rPr lang="en-US" altLang="en-US" sz="2000" b="1" dirty="0" err="1">
                <a:solidFill>
                  <a:schemeClr val="tx1"/>
                </a:solidFill>
                <a:latin typeface="Proxima Nova" charset="0"/>
                <a:cs typeface="Proxima Nova" charset="0"/>
                <a:sym typeface="Proxima Nova" charset="0"/>
              </a:rPr>
              <a:t>WiFi</a:t>
            </a:r>
            <a:r>
              <a:rPr lang="en-US" altLang="en-US" sz="2000" b="1" dirty="0">
                <a:solidFill>
                  <a:schemeClr val="tx1"/>
                </a:solidFill>
                <a:latin typeface="Proxima Nova" charset="0"/>
                <a:cs typeface="Proxima Nova" charset="0"/>
                <a:sym typeface="Proxima Nova" charset="0"/>
              </a:rPr>
              <a:t> technology and real-time location tracking, our "</a:t>
            </a:r>
            <a:r>
              <a:rPr lang="en-US" altLang="en-US" sz="2000" b="1" dirty="0" err="1">
                <a:solidFill>
                  <a:schemeClr val="tx1"/>
                </a:solidFill>
                <a:latin typeface="Proxima Nova" charset="0"/>
                <a:cs typeface="Proxima Nova" charset="0"/>
                <a:sym typeface="Proxima Nova" charset="0"/>
              </a:rPr>
              <a:t>WiFi</a:t>
            </a:r>
            <a:r>
              <a:rPr lang="en-US" altLang="en-US" sz="2000" b="1" dirty="0">
                <a:solidFill>
                  <a:schemeClr val="tx1"/>
                </a:solidFill>
                <a:latin typeface="Proxima Nova" charset="0"/>
                <a:cs typeface="Proxima Nova" charset="0"/>
                <a:sym typeface="Proxima Nova" charset="0"/>
              </a:rPr>
              <a:t>-Based Attendance System" aims to redefine attendance management, offering a user-friendly and robust solution for modern organizations.</a:t>
            </a:r>
            <a:endParaRPr lang="en-US" altLang="en-US" sz="2000" dirty="0">
              <a:solidFill>
                <a:schemeClr val="tx1"/>
              </a:solidFill>
              <a:latin typeface="Proxima Nova" charset="0"/>
              <a:cs typeface="Proxima Nova" charset="0"/>
              <a:sym typeface="Proxima Nova" charset="0"/>
            </a:endParaRPr>
          </a:p>
        </p:txBody>
      </p:sp>
    </p:spTree>
    <p:extLst>
      <p:ext uri="{BB962C8B-B14F-4D97-AF65-F5344CB8AC3E}">
        <p14:creationId xmlns:p14="http://schemas.microsoft.com/office/powerpoint/2010/main" val="413309863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0048568-7426-5376-FAFD-843827BBB50E}"/>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C1FF6BC2-3B68-3FE9-18E1-819053F6E063}"/>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Literature</a:t>
            </a:r>
            <a:r>
              <a:rPr lang="en-US" sz="2400" dirty="0">
                <a:solidFill>
                  <a:srgbClr val="04A2B9"/>
                </a:solidFill>
                <a:latin typeface="Proxima Nova"/>
              </a:rPr>
              <a:t> </a:t>
            </a:r>
            <a:r>
              <a:rPr lang="en-US" sz="3200" dirty="0">
                <a:solidFill>
                  <a:srgbClr val="04A2B9"/>
                </a:solidFill>
                <a:latin typeface="Proxima Nova"/>
              </a:rPr>
              <a:t>Review</a:t>
            </a:r>
            <a:endParaRPr sz="2400" dirty="0">
              <a:latin typeface="Proxima Nova"/>
            </a:endParaRPr>
          </a:p>
        </p:txBody>
      </p:sp>
      <p:sp>
        <p:nvSpPr>
          <p:cNvPr id="3" name="Google Shape;71;p15">
            <a:extLst>
              <a:ext uri="{FF2B5EF4-FFF2-40B4-BE49-F238E27FC236}">
                <a16:creationId xmlns:a16="http://schemas.microsoft.com/office/drawing/2014/main" id="{74905F61-07CF-F3C2-63A7-ED946B30018E}"/>
              </a:ext>
            </a:extLst>
          </p:cNvPr>
          <p:cNvSpPr txBox="1">
            <a:spLocks noChangeArrowheads="1"/>
          </p:cNvSpPr>
          <p:nvPr/>
        </p:nvSpPr>
        <p:spPr bwMode="auto">
          <a:xfrm>
            <a:off x="581592" y="1124744"/>
            <a:ext cx="11028816" cy="5632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eaLnBrk="1" hangingPunct="1">
              <a:spcAft>
                <a:spcPts val="600"/>
              </a:spcAft>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Title: </a:t>
            </a:r>
            <a:r>
              <a:rPr lang="en-US" altLang="en-US" sz="1800" b="1" dirty="0" err="1">
                <a:solidFill>
                  <a:schemeClr val="tx1"/>
                </a:solidFill>
                <a:latin typeface="Proxima Nova" charset="0"/>
                <a:cs typeface="Proxima Nova" charset="0"/>
                <a:sym typeface="Proxima Nova" charset="0"/>
              </a:rPr>
              <a:t>Wifi</a:t>
            </a:r>
            <a:r>
              <a:rPr lang="en-US" altLang="en-US" sz="1800" b="1" dirty="0">
                <a:solidFill>
                  <a:schemeClr val="tx1"/>
                </a:solidFill>
                <a:latin typeface="Proxima Nova" charset="0"/>
                <a:cs typeface="Proxima Nova" charset="0"/>
                <a:sym typeface="Proxima Nova" charset="0"/>
              </a:rPr>
              <a:t> Based Attendance System (By ANITS)</a:t>
            </a:r>
          </a:p>
          <a:p>
            <a:pPr marL="285750" indent="-285750" algn="just" eaLnBrk="1" hangingPunct="1">
              <a:spcAft>
                <a:spcPts val="600"/>
              </a:spcAft>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Description:</a:t>
            </a:r>
            <a:endParaRPr lang="en-US" altLang="en-US" sz="1800" dirty="0">
              <a:solidFill>
                <a:schemeClr val="tx1"/>
              </a:solidFill>
              <a:latin typeface="Proxima Nova" charset="0"/>
              <a:cs typeface="Proxima Nova" charset="0"/>
              <a:sym typeface="Proxima Nova" charset="0"/>
            </a:endParaRPr>
          </a:p>
          <a:p>
            <a:pPr marL="1028700" lvl="1" algn="just">
              <a:spcAft>
                <a:spcPts val="600"/>
              </a:spcAf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The Wi-Fi based attendance system for this project is targeted towards making taking of class attendance much easier and leaving teachers with adequate time to concentrate on their work activity. The system includes an automatic Wi-Fi hotspot activation by the teacher during each lecture, with students connecting via a mobile application to scan a QR code and enter their details for marking attendance. The project aims to </a:t>
            </a:r>
            <a:r>
              <a:rPr lang="en-US" altLang="en-US" sz="1800" dirty="0" err="1">
                <a:solidFill>
                  <a:schemeClr val="tx1"/>
                </a:solidFill>
                <a:latin typeface="Proxima Nova" charset="0"/>
                <a:cs typeface="Proxima Nova" charset="0"/>
                <a:sym typeface="Proxima Nova" charset="0"/>
              </a:rPr>
              <a:t>optimise</a:t>
            </a:r>
            <a:r>
              <a:rPr lang="en-US" altLang="en-US" sz="1800" dirty="0">
                <a:solidFill>
                  <a:schemeClr val="tx1"/>
                </a:solidFill>
                <a:latin typeface="Proxima Nova" charset="0"/>
                <a:cs typeface="Proxima Nova" charset="0"/>
                <a:sym typeface="Proxima Nova" charset="0"/>
              </a:rPr>
              <a:t> the attendance system in classroom management.</a:t>
            </a:r>
          </a:p>
          <a:p>
            <a:pPr marL="285750" indent="-285750" algn="just" eaLnBrk="1" hangingPunct="1">
              <a:spcAft>
                <a:spcPts val="600"/>
              </a:spcAft>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Advantages of the Project:</a:t>
            </a:r>
          </a:p>
          <a:p>
            <a:pPr marL="82296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Efficient Attendance Tracking</a:t>
            </a:r>
          </a:p>
          <a:p>
            <a:pPr marL="82296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Streamlined Process</a:t>
            </a:r>
          </a:p>
          <a:p>
            <a:pPr marL="82296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Time-Saving</a:t>
            </a:r>
          </a:p>
          <a:p>
            <a:pPr marL="822960" lvl="1" algn="just">
              <a:spcAft>
                <a:spcPts val="600"/>
              </a:spcAf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Real-Time Tracking</a:t>
            </a:r>
          </a:p>
          <a:p>
            <a:pPr marL="285750" indent="-285750" algn="just" eaLnBrk="1" hangingPunct="1">
              <a:spcAft>
                <a:spcPts val="600"/>
              </a:spcAft>
              <a:buFont typeface="Arial" panose="020B0604020202020204" pitchFamily="34" charset="0"/>
              <a:buChar char="•"/>
            </a:pPr>
            <a:r>
              <a:rPr lang="en-US" altLang="en-US" sz="1800" b="1" dirty="0">
                <a:solidFill>
                  <a:schemeClr val="tx1"/>
                </a:solidFill>
                <a:latin typeface="Proxima Nova" charset="0"/>
                <a:cs typeface="Proxima Nova" charset="0"/>
                <a:sym typeface="Proxima Nova" charset="0"/>
              </a:rPr>
              <a:t>Limitations of the Project:</a:t>
            </a:r>
          </a:p>
          <a:p>
            <a:pPr marL="82296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Dependency on Technology</a:t>
            </a:r>
          </a:p>
          <a:p>
            <a:pPr marL="82296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Initial Setup</a:t>
            </a:r>
          </a:p>
          <a:p>
            <a:pPr marL="822960" lvl="1" algn="just">
              <a:buFont typeface="Arial" panose="020B0604020202020204" pitchFamily="34" charset="0"/>
              <a:buChar char="•"/>
            </a:pPr>
            <a:r>
              <a:rPr lang="en-US" altLang="en-US" sz="1800" dirty="0">
                <a:solidFill>
                  <a:schemeClr val="tx1"/>
                </a:solidFill>
                <a:latin typeface="Proxima Nova" charset="0"/>
                <a:cs typeface="Proxima Nova" charset="0"/>
                <a:sym typeface="Proxima Nova" charset="0"/>
              </a:rPr>
              <a:t>Security Concerns</a:t>
            </a:r>
          </a:p>
          <a:p>
            <a:pPr marL="1028700" lvl="1" algn="just">
              <a:spcAft>
                <a:spcPts val="600"/>
              </a:spcAft>
              <a:buFont typeface="Arial" panose="020B0604020202020204" pitchFamily="34" charset="0"/>
              <a:buChar char="•"/>
            </a:pPr>
            <a:endParaRPr lang="en-US" altLang="en-US" sz="1800" dirty="0">
              <a:solidFill>
                <a:schemeClr val="tx1"/>
              </a:solidFill>
              <a:latin typeface="Proxima Nova" charset="0"/>
              <a:cs typeface="Proxima Nova" charset="0"/>
              <a:sym typeface="Proxima Nova" charset="0"/>
            </a:endParaRPr>
          </a:p>
        </p:txBody>
      </p:sp>
    </p:spTree>
    <p:extLst>
      <p:ext uri="{BB962C8B-B14F-4D97-AF65-F5344CB8AC3E}">
        <p14:creationId xmlns:p14="http://schemas.microsoft.com/office/powerpoint/2010/main" val="128026864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3AE62E1-7D4B-7464-AB02-2528CB1A85FA}"/>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44A31F45-46D6-EC1C-8F5C-76F60A054CB4}"/>
              </a:ext>
            </a:extLst>
          </p:cNvPr>
          <p:cNvSpPr txBox="1">
            <a:spLocks noGrp="1"/>
          </p:cNvSpPr>
          <p:nvPr>
            <p:ph type="title"/>
          </p:nvPr>
        </p:nvSpPr>
        <p:spPr>
          <a:xfrm>
            <a:off x="534259" y="248007"/>
            <a:ext cx="4168370"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a:rPr>
              <a:t>Diagram</a:t>
            </a:r>
            <a:endParaRPr sz="2400" dirty="0">
              <a:latin typeface="Proxima Nova"/>
            </a:endParaRPr>
          </a:p>
        </p:txBody>
      </p:sp>
      <p:sp>
        <p:nvSpPr>
          <p:cNvPr id="7" name="Google Shape;71;p15">
            <a:extLst>
              <a:ext uri="{FF2B5EF4-FFF2-40B4-BE49-F238E27FC236}">
                <a16:creationId xmlns:a16="http://schemas.microsoft.com/office/drawing/2014/main" id="{126BCAF4-234C-EB38-2876-36C9DC0DD54A}"/>
              </a:ext>
            </a:extLst>
          </p:cNvPr>
          <p:cNvSpPr txBox="1">
            <a:spLocks noChangeArrowheads="1"/>
          </p:cNvSpPr>
          <p:nvPr/>
        </p:nvSpPr>
        <p:spPr bwMode="auto">
          <a:xfrm>
            <a:off x="274864" y="1059429"/>
            <a:ext cx="11028816" cy="55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r>
              <a:rPr lang="en-US" altLang="en-US" sz="2400" b="1" dirty="0">
                <a:solidFill>
                  <a:schemeClr val="tx1"/>
                </a:solidFill>
                <a:latin typeface="Proxima Nova" charset="0"/>
                <a:cs typeface="Proxima Nova" charset="0"/>
                <a:sym typeface="Proxima Nova" charset="0"/>
              </a:rPr>
              <a:t>Use Case Diagram</a:t>
            </a:r>
          </a:p>
        </p:txBody>
      </p:sp>
      <p:pic>
        <p:nvPicPr>
          <p:cNvPr id="3" name="Picture 2">
            <a:extLst>
              <a:ext uri="{FF2B5EF4-FFF2-40B4-BE49-F238E27FC236}">
                <a16:creationId xmlns:a16="http://schemas.microsoft.com/office/drawing/2014/main" id="{39EA759B-C2DD-242A-CB34-787149EA1FF0}"/>
              </a:ext>
            </a:extLst>
          </p:cNvPr>
          <p:cNvPicPr>
            <a:picLocks noChangeAspect="1"/>
          </p:cNvPicPr>
          <p:nvPr/>
        </p:nvPicPr>
        <p:blipFill rotWithShape="1">
          <a:blip r:embed="rId3"/>
          <a:srcRect b="5511"/>
          <a:stretch/>
        </p:blipFill>
        <p:spPr>
          <a:xfrm>
            <a:off x="1845922" y="1336413"/>
            <a:ext cx="7886700" cy="5427028"/>
          </a:xfrm>
          <a:prstGeom prst="rect">
            <a:avLst/>
          </a:prstGeom>
        </p:spPr>
      </p:pic>
    </p:spTree>
    <p:extLst>
      <p:ext uri="{BB962C8B-B14F-4D97-AF65-F5344CB8AC3E}">
        <p14:creationId xmlns:p14="http://schemas.microsoft.com/office/powerpoint/2010/main" val="394510321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TotalTime>
  <Words>2732</Words>
  <Application>Microsoft Office PowerPoint</Application>
  <PresentationFormat>Widescreen</PresentationFormat>
  <Paragraphs>196</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Proxima Nova</vt:lpstr>
      <vt:lpstr>Symbol</vt:lpstr>
      <vt:lpstr>Office Theme</vt:lpstr>
      <vt:lpstr>PowerPoint Presentation</vt:lpstr>
      <vt:lpstr>PowerPoint Presentation</vt:lpstr>
      <vt:lpstr>Outline</vt:lpstr>
      <vt:lpstr>Introduction</vt:lpstr>
      <vt:lpstr>Introduction</vt:lpstr>
      <vt:lpstr>Introduction</vt:lpstr>
      <vt:lpstr>Abstract</vt:lpstr>
      <vt:lpstr>Literature Review</vt:lpstr>
      <vt:lpstr>Diagram</vt:lpstr>
      <vt:lpstr>Diagram</vt:lpstr>
      <vt:lpstr>Diagram</vt:lpstr>
      <vt:lpstr>Proposed Solution</vt:lpstr>
      <vt:lpstr>Proposed Solution</vt:lpstr>
      <vt:lpstr>Project Flow Chart</vt:lpstr>
      <vt:lpstr>Tools &amp; Technology</vt:lpstr>
      <vt:lpstr>Gantt Chart</vt:lpstr>
      <vt:lpstr>Expected Outcomes</vt:lpstr>
      <vt:lpstr>References</vt:lpstr>
      <vt:lpstr>PowerPoint Presentation</vt:lpstr>
      <vt:lpstr>Expected Outcomes</vt:lpstr>
      <vt:lpstr>Expected Outcomes</vt:lpstr>
      <vt:lpstr>Expected Outcomes</vt:lpstr>
      <vt:lpstr>Expected Outcomes</vt:lpstr>
      <vt:lpstr>Expected Outcomes</vt:lpstr>
      <vt:lpstr>PowerPoint Presentation</vt:lpstr>
      <vt:lpstr>Project Summary</vt:lpstr>
      <vt:lpstr>Purpose</vt:lpstr>
      <vt:lpstr>Objective</vt:lpstr>
      <vt:lpstr>Scope</vt:lpstr>
      <vt:lpstr>Requirements Of New System</vt:lpstr>
      <vt:lpstr>Summary Of Project Work</vt:lpstr>
      <vt:lpstr>Limitations And Future Enhancement</vt:lpstr>
      <vt:lpstr>Project Outcomes</vt:lpstr>
      <vt:lpstr>Outputs</vt:lpstr>
      <vt:lpstr>Outputs</vt:lpstr>
      <vt:lpstr>Outputs</vt:lpstr>
      <vt:lpstr>Outputs</vt:lpstr>
      <vt:lpstr>Outputs</vt:lpstr>
      <vt:lpstr>Outputs</vt:lpstr>
      <vt:lpstr>Outputs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Tej Dekiwadiya</cp:lastModifiedBy>
  <cp:revision>50</cp:revision>
  <cp:lastPrinted>2024-04-12T16:17:07Z</cp:lastPrinted>
  <dcterms:created xsi:type="dcterms:W3CDTF">2023-12-05T07:58:57Z</dcterms:created>
  <dcterms:modified xsi:type="dcterms:W3CDTF">2024-04-12T16:22:07Z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ies>
</file>