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Proxima Nov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9" roundtripDataSignature="AMtx7mhwbrmaRGU2JXMKZTDB3jk9ZL8s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edf143282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g2eedf143282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edf143282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g2eedf143282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eef5556337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g2eef5556337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eedf143282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g2eedf143282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eedf143282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g2eedf143282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edf143282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2eedf143282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ef5556337_2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g2eef5556337_2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eef5556337_2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g2eef5556337_2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eedf143282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g2eedf143282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edf14328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g2eedf14328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edf143282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g2eedf143282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edf143282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g2eedf143282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eedf143282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g2eedf143282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edf143282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g2eedf143282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5"/>
          <p:cNvSpPr/>
          <p:nvPr>
            <p:ph idx="2" type="pic"/>
          </p:nvPr>
        </p:nvSpPr>
        <p:spPr>
          <a:xfrm>
            <a:off x="5183188" y="987425"/>
            <a:ext cx="6172200" cy="4873625"/>
          </a:xfrm>
          <a:prstGeom prst="rect">
            <a:avLst/>
          </a:prstGeom>
          <a:noFill/>
          <a:ln>
            <a:noFill/>
          </a:ln>
        </p:spPr>
      </p:sp>
      <p:sp>
        <p:nvSpPr>
          <p:cNvPr id="64" name="Google Shape;64;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hyperlink" Target="https://openweathermap.org/api" TargetMode="External"/><Relationship Id="rId5" Type="http://schemas.openxmlformats.org/officeDocument/2006/relationships/hyperlink" Target="https://developer.accuweather.com/accuweather-forecast-api/apis" TargetMode="External"/><Relationship Id="rId6" Type="http://schemas.openxmlformats.org/officeDocument/2006/relationships/hyperlink" Target="https://www.weatherapi.com/" TargetMode="External"/><Relationship Id="rId7" Type="http://schemas.openxmlformats.org/officeDocument/2006/relationships/hyperlink" Target="https://dribbble.com/shots/22126121-Weather-Web-Ap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1" Type="http://schemas.openxmlformats.org/officeDocument/2006/relationships/slide" Target="/ppt/slides/slide14.xml"/><Relationship Id="rId10" Type="http://schemas.openxmlformats.org/officeDocument/2006/relationships/slide" Target="/ppt/slides/slide13.xml"/><Relationship Id="rId13" Type="http://schemas.openxmlformats.org/officeDocument/2006/relationships/slide" Target="/ppt/slides/slide18.xml"/><Relationship Id="rId12" Type="http://schemas.openxmlformats.org/officeDocument/2006/relationships/slide" Target="/ppt/slides/slide15.xml"/><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slide" Target="/ppt/slides/slide4.xml"/><Relationship Id="rId9" Type="http://schemas.openxmlformats.org/officeDocument/2006/relationships/slide" Target="/ppt/slides/slide11.xml"/><Relationship Id="rId5" Type="http://schemas.openxmlformats.org/officeDocument/2006/relationships/slide" Target="/ppt/slides/slide5.xml"/><Relationship Id="rId6" Type="http://schemas.openxmlformats.org/officeDocument/2006/relationships/slide" Target="/ppt/slides/slide6.xml"/><Relationship Id="rId7" Type="http://schemas.openxmlformats.org/officeDocument/2006/relationships/slide" Target="/ppt/slides/slide7.xml"/><Relationship Id="rId8" Type="http://schemas.openxmlformats.org/officeDocument/2006/relationships/slide" Target="/ppt/slides/slide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Google Shape;142;g2eedf143282_0_30"/>
          <p:cNvSpPr txBox="1"/>
          <p:nvPr>
            <p:ph type="title"/>
          </p:nvPr>
        </p:nvSpPr>
        <p:spPr>
          <a:xfrm>
            <a:off x="534247" y="309550"/>
            <a:ext cx="31005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b="1" lang="en-US" sz="2400">
                <a:solidFill>
                  <a:srgbClr val="04A2B9"/>
                </a:solidFill>
                <a:latin typeface="Times New Roman"/>
                <a:ea typeface="Times New Roman"/>
                <a:cs typeface="Times New Roman"/>
                <a:sym typeface="Times New Roman"/>
              </a:rPr>
              <a:t>Proposed Solution</a:t>
            </a:r>
            <a:endParaRPr b="1" sz="2400">
              <a:solidFill>
                <a:srgbClr val="04A2B9"/>
              </a:solidFill>
              <a:latin typeface="Times New Roman"/>
              <a:ea typeface="Times New Roman"/>
              <a:cs typeface="Times New Roman"/>
              <a:sym typeface="Times New Roman"/>
            </a:endParaRPr>
          </a:p>
        </p:txBody>
      </p:sp>
      <p:sp>
        <p:nvSpPr>
          <p:cNvPr id="143" name="Google Shape;143;g2eedf143282_0_30"/>
          <p:cNvSpPr txBox="1"/>
          <p:nvPr/>
        </p:nvSpPr>
        <p:spPr>
          <a:xfrm>
            <a:off x="646150" y="1200950"/>
            <a:ext cx="10571100" cy="5156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Backend:-</a:t>
            </a:r>
            <a:endParaRPr sz="1700">
              <a:solidFill>
                <a:schemeClr val="dk1"/>
              </a:solidFill>
              <a:latin typeface="Times New Roman"/>
              <a:ea typeface="Times New Roman"/>
              <a:cs typeface="Times New Roman"/>
              <a:sym typeface="Times New Roman"/>
            </a:endParaRPr>
          </a:p>
          <a:p>
            <a:pPr indent="-336550" lvl="0" marL="457200" rtl="0" algn="just">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User Management:</a:t>
            </a:r>
            <a:endParaRPr sz="17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 RESTful API for registration and login</a:t>
            </a:r>
            <a:endParaRPr sz="17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 Secure password storage with bcrypt</a:t>
            </a:r>
            <a:endParaRPr sz="17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rPr lang="en-US" sz="1700">
                <a:solidFill>
                  <a:schemeClr val="dk1"/>
                </a:solidFill>
                <a:latin typeface="Times New Roman"/>
                <a:ea typeface="Times New Roman"/>
                <a:cs typeface="Times New Roman"/>
                <a:sym typeface="Times New Roman"/>
              </a:rPr>
              <a:t>   - JWT for session management</a:t>
            </a:r>
            <a:endParaRPr sz="1700">
              <a:solidFill>
                <a:schemeClr val="dk1"/>
              </a:solidFill>
              <a:latin typeface="Times New Roman"/>
              <a:ea typeface="Times New Roman"/>
              <a:cs typeface="Times New Roman"/>
              <a:sym typeface="Times New Roman"/>
            </a:endParaRPr>
          </a:p>
          <a:p>
            <a:pPr indent="-336550" lvl="0" marL="457200" rtl="0" algn="just">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Weather Data Fetching:</a:t>
            </a:r>
            <a:endParaRPr sz="17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 Fetch current weather and 5-day forecast using OpenWeatherMap API</a:t>
            </a:r>
            <a:endParaRPr sz="17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 Cache data to minimize API calls</a:t>
            </a:r>
            <a:endParaRPr sz="1700">
              <a:solidFill>
                <a:schemeClr val="dk1"/>
              </a:solidFill>
              <a:latin typeface="Times New Roman"/>
              <a:ea typeface="Times New Roman"/>
              <a:cs typeface="Times New Roman"/>
              <a:sym typeface="Times New Roman"/>
            </a:endParaRPr>
          </a:p>
          <a:p>
            <a:pPr indent="-336550" lvl="0" marL="457200" rtl="0" algn="just">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Geolocation Service:</a:t>
            </a:r>
            <a:endParaRPr sz="17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 Integrate React Leaflet Map Component use to show current location on a map with weather condition</a:t>
            </a:r>
            <a:endParaRPr sz="1700">
              <a:solidFill>
                <a:schemeClr val="dk1"/>
              </a:solidFill>
              <a:latin typeface="Times New Roman"/>
              <a:ea typeface="Times New Roman"/>
              <a:cs typeface="Times New Roman"/>
              <a:sym typeface="Times New Roman"/>
            </a:endParaRPr>
          </a:p>
          <a:p>
            <a:pPr indent="-336550" lvl="0" marL="457200" rtl="0" algn="just">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Generative AI Integration:</a:t>
            </a:r>
            <a:endParaRPr sz="17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 Develop or integrate an AI model to predict future weather</a:t>
            </a:r>
            <a:endParaRPr sz="17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 Provide recommendations and precautions based on AI predictions</a:t>
            </a:r>
            <a:endParaRPr sz="17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en-US" sz="1700">
                <a:solidFill>
                  <a:schemeClr val="dk1"/>
                </a:solidFill>
                <a:latin typeface="Times New Roman"/>
                <a:ea typeface="Times New Roman"/>
                <a:cs typeface="Times New Roman"/>
                <a:sym typeface="Times New Roman"/>
              </a:rPr>
              <a:t>5. Future Enhancements</a:t>
            </a:r>
            <a:endParaRPr b="1"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b="1" sz="1700">
              <a:solidFill>
                <a:schemeClr val="dk1"/>
              </a:solidFill>
              <a:latin typeface="Times New Roman"/>
              <a:ea typeface="Times New Roman"/>
              <a:cs typeface="Times New Roman"/>
              <a:sym typeface="Times New Roman"/>
            </a:endParaRPr>
          </a:p>
          <a:p>
            <a:pPr indent="-336550" lvl="0" marL="457200" rtl="0" algn="just">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Add user notifications for severe weather alerts</a:t>
            </a:r>
            <a:endParaRPr sz="1700">
              <a:solidFill>
                <a:schemeClr val="dk1"/>
              </a:solidFill>
              <a:latin typeface="Times New Roman"/>
              <a:ea typeface="Times New Roman"/>
              <a:cs typeface="Times New Roman"/>
              <a:sym typeface="Times New Roman"/>
            </a:endParaRPr>
          </a:p>
          <a:p>
            <a:pPr indent="-336550" lvl="0" marL="457200" rtl="0" algn="just">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Implement social sharing features for users to share weather information</a:t>
            </a:r>
            <a:endParaRPr sz="17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sp>
        <p:nvSpPr>
          <p:cNvPr id="148" name="Google Shape;148;g2eedf143282_0_36"/>
          <p:cNvSpPr txBox="1"/>
          <p:nvPr>
            <p:ph type="title"/>
          </p:nvPr>
        </p:nvSpPr>
        <p:spPr>
          <a:xfrm>
            <a:off x="534259" y="309562"/>
            <a:ext cx="23208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b="1" lang="en-US" sz="2400">
                <a:solidFill>
                  <a:srgbClr val="04A2B9"/>
                </a:solidFill>
                <a:latin typeface="Times New Roman"/>
                <a:ea typeface="Times New Roman"/>
                <a:cs typeface="Times New Roman"/>
                <a:sym typeface="Times New Roman"/>
              </a:rPr>
              <a:t>Flow Chart</a:t>
            </a:r>
            <a:endParaRPr b="1" sz="2400">
              <a:solidFill>
                <a:srgbClr val="04A2B9"/>
              </a:solidFill>
              <a:latin typeface="Times New Roman"/>
              <a:ea typeface="Times New Roman"/>
              <a:cs typeface="Times New Roman"/>
              <a:sym typeface="Times New Roman"/>
            </a:endParaRPr>
          </a:p>
        </p:txBody>
      </p:sp>
      <p:pic>
        <p:nvPicPr>
          <p:cNvPr id="149" name="Google Shape;149;g2eedf143282_0_36"/>
          <p:cNvPicPr preferRelativeResize="0"/>
          <p:nvPr/>
        </p:nvPicPr>
        <p:blipFill>
          <a:blip r:embed="rId4">
            <a:alphaModFix/>
          </a:blip>
          <a:stretch>
            <a:fillRect/>
          </a:stretch>
        </p:blipFill>
        <p:spPr>
          <a:xfrm>
            <a:off x="2255487" y="1384850"/>
            <a:ext cx="7681025" cy="47951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3" name="Shape 153"/>
        <p:cNvGrpSpPr/>
        <p:nvPr/>
      </p:nvGrpSpPr>
      <p:grpSpPr>
        <a:xfrm>
          <a:off x="0" y="0"/>
          <a:ext cx="0" cy="0"/>
          <a:chOff x="0" y="0"/>
          <a:chExt cx="0" cy="0"/>
        </a:xfrm>
      </p:grpSpPr>
      <p:sp>
        <p:nvSpPr>
          <p:cNvPr id="154" name="Google Shape;154;g2eef5556337_2_0"/>
          <p:cNvSpPr txBox="1"/>
          <p:nvPr>
            <p:ph type="title"/>
          </p:nvPr>
        </p:nvSpPr>
        <p:spPr>
          <a:xfrm>
            <a:off x="534259" y="309562"/>
            <a:ext cx="23208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b="1" lang="en-US" sz="2400">
                <a:solidFill>
                  <a:srgbClr val="04A2B9"/>
                </a:solidFill>
                <a:latin typeface="Times New Roman"/>
                <a:ea typeface="Times New Roman"/>
                <a:cs typeface="Times New Roman"/>
                <a:sym typeface="Times New Roman"/>
              </a:rPr>
              <a:t>Flow Chart</a:t>
            </a:r>
            <a:endParaRPr b="1" sz="2400">
              <a:solidFill>
                <a:srgbClr val="04A2B9"/>
              </a:solidFill>
              <a:latin typeface="Times New Roman"/>
              <a:ea typeface="Times New Roman"/>
              <a:cs typeface="Times New Roman"/>
              <a:sym typeface="Times New Roman"/>
            </a:endParaRPr>
          </a:p>
        </p:txBody>
      </p:sp>
      <p:pic>
        <p:nvPicPr>
          <p:cNvPr id="155" name="Google Shape;155;g2eef5556337_2_0"/>
          <p:cNvPicPr preferRelativeResize="0"/>
          <p:nvPr/>
        </p:nvPicPr>
        <p:blipFill rotWithShape="1">
          <a:blip r:embed="rId4">
            <a:alphaModFix/>
          </a:blip>
          <a:srcRect b="7450" l="0" r="0" t="0"/>
          <a:stretch/>
        </p:blipFill>
        <p:spPr>
          <a:xfrm>
            <a:off x="2058400" y="930325"/>
            <a:ext cx="8075203" cy="57554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g2eedf143282_0_49"/>
          <p:cNvSpPr txBox="1"/>
          <p:nvPr>
            <p:ph type="title"/>
          </p:nvPr>
        </p:nvSpPr>
        <p:spPr>
          <a:xfrm>
            <a:off x="534250" y="309550"/>
            <a:ext cx="49581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b="1" lang="en-US" sz="2400">
                <a:solidFill>
                  <a:srgbClr val="04A2B9"/>
                </a:solidFill>
                <a:latin typeface="Times New Roman"/>
                <a:ea typeface="Times New Roman"/>
                <a:cs typeface="Times New Roman"/>
                <a:sym typeface="Times New Roman"/>
              </a:rPr>
              <a:t>Tools &amp; Technologies To Be Used</a:t>
            </a:r>
            <a:endParaRPr b="1" sz="2400">
              <a:solidFill>
                <a:srgbClr val="04A2B9"/>
              </a:solidFill>
              <a:latin typeface="Times New Roman"/>
              <a:ea typeface="Times New Roman"/>
              <a:cs typeface="Times New Roman"/>
              <a:sym typeface="Times New Roman"/>
            </a:endParaRPr>
          </a:p>
        </p:txBody>
      </p:sp>
      <p:sp>
        <p:nvSpPr>
          <p:cNvPr id="161" name="Google Shape;161;g2eedf143282_0_49"/>
          <p:cNvSpPr txBox="1"/>
          <p:nvPr/>
        </p:nvSpPr>
        <p:spPr>
          <a:xfrm>
            <a:off x="534250" y="1706150"/>
            <a:ext cx="10571100" cy="2124000"/>
          </a:xfrm>
          <a:prstGeom prst="rect">
            <a:avLst/>
          </a:prstGeom>
          <a:noFill/>
          <a:ln>
            <a:noFill/>
          </a:ln>
        </p:spPr>
        <p:txBody>
          <a:bodyPr anchorCtr="0" anchor="t" bIns="91425" lIns="91425" spcFirstLastPara="1" rIns="91425" wrap="square" tIns="91425">
            <a:spAutoFit/>
          </a:bodyPr>
          <a:lstStyle/>
          <a:p>
            <a:pPr indent="-342900" lvl="0" marL="457200" rtl="0" algn="just">
              <a:lnSpc>
                <a:spcPct val="150000"/>
              </a:lnSpc>
              <a:spcBef>
                <a:spcPts val="0"/>
              </a:spcBef>
              <a:spcAft>
                <a:spcPts val="0"/>
              </a:spcAft>
              <a:buClr>
                <a:schemeClr val="dk1"/>
              </a:buClr>
              <a:buSzPts val="1800"/>
              <a:buFont typeface="Proxima Nova"/>
              <a:buChar char="●"/>
            </a:pPr>
            <a:r>
              <a:rPr b="1" lang="en-US" sz="1800">
                <a:solidFill>
                  <a:schemeClr val="dk1"/>
                </a:solidFill>
                <a:latin typeface="Proxima Nova"/>
                <a:ea typeface="Proxima Nova"/>
                <a:cs typeface="Proxima Nova"/>
                <a:sym typeface="Proxima Nova"/>
              </a:rPr>
              <a:t>Frontend:- </a:t>
            </a:r>
            <a:r>
              <a:rPr lang="en-US" sz="1800">
                <a:solidFill>
                  <a:schemeClr val="dk1"/>
                </a:solidFill>
                <a:latin typeface="Proxima Nova"/>
                <a:ea typeface="Proxima Nova"/>
                <a:cs typeface="Proxima Nova"/>
                <a:sym typeface="Proxima Nova"/>
              </a:rPr>
              <a:t>React.js, Tailwind</a:t>
            </a:r>
            <a:endParaRPr sz="1800">
              <a:solidFill>
                <a:schemeClr val="dk1"/>
              </a:solidFill>
              <a:latin typeface="Proxima Nova"/>
              <a:ea typeface="Proxima Nova"/>
              <a:cs typeface="Proxima Nova"/>
              <a:sym typeface="Proxima Nova"/>
            </a:endParaRPr>
          </a:p>
          <a:p>
            <a:pPr indent="-342900" lvl="0" marL="457200" rtl="0" algn="just">
              <a:lnSpc>
                <a:spcPct val="150000"/>
              </a:lnSpc>
              <a:spcBef>
                <a:spcPts val="0"/>
              </a:spcBef>
              <a:spcAft>
                <a:spcPts val="0"/>
              </a:spcAft>
              <a:buClr>
                <a:schemeClr val="dk1"/>
              </a:buClr>
              <a:buSzPts val="1800"/>
              <a:buFont typeface="Proxima Nova"/>
              <a:buChar char="●"/>
            </a:pPr>
            <a:r>
              <a:rPr b="1" lang="en-US" sz="1800">
                <a:solidFill>
                  <a:schemeClr val="dk1"/>
                </a:solidFill>
                <a:latin typeface="Proxima Nova"/>
                <a:ea typeface="Proxima Nova"/>
                <a:cs typeface="Proxima Nova"/>
                <a:sym typeface="Proxima Nova"/>
              </a:rPr>
              <a:t>APIs:-</a:t>
            </a:r>
            <a:r>
              <a:rPr lang="en-US" sz="1800">
                <a:solidFill>
                  <a:schemeClr val="dk1"/>
                </a:solidFill>
                <a:latin typeface="Proxima Nova"/>
                <a:ea typeface="Proxima Nova"/>
                <a:cs typeface="Proxima Nova"/>
                <a:sym typeface="Proxima Nova"/>
              </a:rPr>
              <a:t> OpenWeatherMap, React Leaflet Map Component</a:t>
            </a:r>
            <a:endParaRPr sz="1800">
              <a:solidFill>
                <a:schemeClr val="dk1"/>
              </a:solidFill>
              <a:latin typeface="Proxima Nova"/>
              <a:ea typeface="Proxima Nova"/>
              <a:cs typeface="Proxima Nova"/>
              <a:sym typeface="Proxima Nova"/>
            </a:endParaRPr>
          </a:p>
          <a:p>
            <a:pPr indent="-342900" lvl="0" marL="457200" rtl="0" algn="just">
              <a:lnSpc>
                <a:spcPct val="150000"/>
              </a:lnSpc>
              <a:spcBef>
                <a:spcPts val="0"/>
              </a:spcBef>
              <a:spcAft>
                <a:spcPts val="0"/>
              </a:spcAft>
              <a:buClr>
                <a:schemeClr val="dk1"/>
              </a:buClr>
              <a:buSzPts val="1800"/>
              <a:buFont typeface="Proxima Nova"/>
              <a:buChar char="●"/>
            </a:pPr>
            <a:r>
              <a:rPr b="1" lang="en-US" sz="1800">
                <a:solidFill>
                  <a:schemeClr val="dk1"/>
                </a:solidFill>
                <a:latin typeface="Proxima Nova"/>
                <a:ea typeface="Proxima Nova"/>
                <a:cs typeface="Proxima Nova"/>
                <a:sym typeface="Proxima Nova"/>
              </a:rPr>
              <a:t>Backend:-</a:t>
            </a:r>
            <a:r>
              <a:rPr lang="en-US" sz="1800">
                <a:solidFill>
                  <a:schemeClr val="dk1"/>
                </a:solidFill>
                <a:latin typeface="Proxima Nova"/>
                <a:ea typeface="Proxima Nova"/>
                <a:cs typeface="Proxima Nova"/>
                <a:sym typeface="Proxima Nova"/>
              </a:rPr>
              <a:t> Node.js, Express.js</a:t>
            </a:r>
            <a:endParaRPr sz="1800">
              <a:solidFill>
                <a:schemeClr val="dk1"/>
              </a:solidFill>
              <a:latin typeface="Proxima Nova"/>
              <a:ea typeface="Proxima Nova"/>
              <a:cs typeface="Proxima Nova"/>
              <a:sym typeface="Proxima Nova"/>
            </a:endParaRPr>
          </a:p>
          <a:p>
            <a:pPr indent="-342900" lvl="0" marL="457200" rtl="0" algn="just">
              <a:lnSpc>
                <a:spcPct val="150000"/>
              </a:lnSpc>
              <a:spcBef>
                <a:spcPts val="0"/>
              </a:spcBef>
              <a:spcAft>
                <a:spcPts val="0"/>
              </a:spcAft>
              <a:buClr>
                <a:schemeClr val="dk1"/>
              </a:buClr>
              <a:buSzPts val="1800"/>
              <a:buFont typeface="Proxima Nova"/>
              <a:buChar char="●"/>
            </a:pPr>
            <a:r>
              <a:rPr b="1" lang="en-US" sz="1800">
                <a:solidFill>
                  <a:schemeClr val="dk1"/>
                </a:solidFill>
                <a:latin typeface="Proxima Nova"/>
                <a:ea typeface="Proxima Nova"/>
                <a:cs typeface="Proxima Nova"/>
                <a:sym typeface="Proxima Nova"/>
              </a:rPr>
              <a:t>Authentication:-</a:t>
            </a:r>
            <a:r>
              <a:rPr lang="en-US" sz="1800">
                <a:solidFill>
                  <a:schemeClr val="dk1"/>
                </a:solidFill>
                <a:latin typeface="Proxima Nova"/>
                <a:ea typeface="Proxima Nova"/>
                <a:cs typeface="Proxima Nova"/>
                <a:sym typeface="Proxima Nova"/>
              </a:rPr>
              <a:t> JWT, bcrypt</a:t>
            </a:r>
            <a:endParaRPr sz="1800">
              <a:solidFill>
                <a:schemeClr val="dk1"/>
              </a:solidFill>
              <a:latin typeface="Proxima Nova"/>
              <a:ea typeface="Proxima Nova"/>
              <a:cs typeface="Proxima Nova"/>
              <a:sym typeface="Proxima Nova"/>
            </a:endParaRPr>
          </a:p>
          <a:p>
            <a:pPr indent="-342900" lvl="0" marL="457200" rtl="0" algn="just">
              <a:lnSpc>
                <a:spcPct val="150000"/>
              </a:lnSpc>
              <a:spcBef>
                <a:spcPts val="0"/>
              </a:spcBef>
              <a:spcAft>
                <a:spcPts val="0"/>
              </a:spcAft>
              <a:buClr>
                <a:schemeClr val="dk1"/>
              </a:buClr>
              <a:buSzPts val="1800"/>
              <a:buFont typeface="Proxima Nova"/>
              <a:buChar char="●"/>
            </a:pPr>
            <a:r>
              <a:rPr b="1" lang="en-US" sz="1800">
                <a:solidFill>
                  <a:schemeClr val="dk1"/>
                </a:solidFill>
                <a:latin typeface="Proxima Nova"/>
                <a:ea typeface="Proxima Nova"/>
                <a:cs typeface="Proxima Nova"/>
                <a:sym typeface="Proxima Nova"/>
              </a:rPr>
              <a:t>Database:-</a:t>
            </a:r>
            <a:r>
              <a:rPr lang="en-US" sz="1800">
                <a:solidFill>
                  <a:schemeClr val="dk1"/>
                </a:solidFill>
                <a:latin typeface="Proxima Nova"/>
                <a:ea typeface="Proxima Nova"/>
                <a:cs typeface="Proxima Nova"/>
                <a:sym typeface="Proxima Nova"/>
              </a:rPr>
              <a:t> MongoDB</a:t>
            </a:r>
            <a:endParaRPr sz="1800">
              <a:solidFill>
                <a:schemeClr val="dk1"/>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g2eedf143282_0_61"/>
          <p:cNvSpPr txBox="1"/>
          <p:nvPr>
            <p:ph type="title"/>
          </p:nvPr>
        </p:nvSpPr>
        <p:spPr>
          <a:xfrm>
            <a:off x="534259" y="309562"/>
            <a:ext cx="23208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b="1" lang="en-US" sz="2400">
                <a:solidFill>
                  <a:srgbClr val="04A2B9"/>
                </a:solidFill>
                <a:latin typeface="Times New Roman"/>
                <a:ea typeface="Times New Roman"/>
                <a:cs typeface="Times New Roman"/>
                <a:sym typeface="Times New Roman"/>
              </a:rPr>
              <a:t>Gantt</a:t>
            </a:r>
            <a:r>
              <a:rPr b="1" lang="en-US" sz="2400">
                <a:solidFill>
                  <a:srgbClr val="04A2B9"/>
                </a:solidFill>
                <a:latin typeface="Times New Roman"/>
                <a:ea typeface="Times New Roman"/>
                <a:cs typeface="Times New Roman"/>
                <a:sym typeface="Times New Roman"/>
              </a:rPr>
              <a:t> Chart</a:t>
            </a:r>
            <a:endParaRPr b="1" sz="2400">
              <a:solidFill>
                <a:srgbClr val="04A2B9"/>
              </a:solidFill>
              <a:latin typeface="Times New Roman"/>
              <a:ea typeface="Times New Roman"/>
              <a:cs typeface="Times New Roman"/>
              <a:sym typeface="Times New Roman"/>
            </a:endParaRPr>
          </a:p>
        </p:txBody>
      </p:sp>
      <p:pic>
        <p:nvPicPr>
          <p:cNvPr id="167" name="Google Shape;167;g2eedf143282_0_61"/>
          <p:cNvPicPr preferRelativeResize="0"/>
          <p:nvPr/>
        </p:nvPicPr>
        <p:blipFill>
          <a:blip r:embed="rId4">
            <a:alphaModFix/>
          </a:blip>
          <a:stretch>
            <a:fillRect/>
          </a:stretch>
        </p:blipFill>
        <p:spPr>
          <a:xfrm>
            <a:off x="1017700" y="1165775"/>
            <a:ext cx="9933225" cy="5141126"/>
          </a:xfrm>
          <a:prstGeom prst="rect">
            <a:avLst/>
          </a:prstGeom>
          <a:noFill/>
          <a:ln>
            <a:noFill/>
          </a:ln>
        </p:spPr>
      </p:pic>
      <p:pic>
        <p:nvPicPr>
          <p:cNvPr id="168" name="Google Shape;168;g2eedf143282_0_61"/>
          <p:cNvPicPr preferRelativeResize="0"/>
          <p:nvPr/>
        </p:nvPicPr>
        <p:blipFill>
          <a:blip r:embed="rId5">
            <a:alphaModFix/>
          </a:blip>
          <a:stretch>
            <a:fillRect/>
          </a:stretch>
        </p:blipFill>
        <p:spPr>
          <a:xfrm>
            <a:off x="473338" y="1075050"/>
            <a:ext cx="11021952" cy="5344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g2eedf143282_0_56"/>
          <p:cNvSpPr txBox="1"/>
          <p:nvPr>
            <p:ph type="title"/>
          </p:nvPr>
        </p:nvSpPr>
        <p:spPr>
          <a:xfrm>
            <a:off x="534250" y="309550"/>
            <a:ext cx="49581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b="1" lang="en-US" sz="2400">
                <a:solidFill>
                  <a:srgbClr val="04A2B9"/>
                </a:solidFill>
                <a:latin typeface="Times New Roman"/>
                <a:ea typeface="Times New Roman"/>
                <a:cs typeface="Times New Roman"/>
                <a:sym typeface="Times New Roman"/>
              </a:rPr>
              <a:t>Expected Outcomes</a:t>
            </a:r>
            <a:endParaRPr b="1" sz="2400">
              <a:solidFill>
                <a:srgbClr val="04A2B9"/>
              </a:solidFill>
              <a:latin typeface="Times New Roman"/>
              <a:ea typeface="Times New Roman"/>
              <a:cs typeface="Times New Roman"/>
              <a:sym typeface="Times New Roman"/>
            </a:endParaRPr>
          </a:p>
        </p:txBody>
      </p:sp>
      <p:sp>
        <p:nvSpPr>
          <p:cNvPr id="174" name="Google Shape;174;g2eedf143282_0_56"/>
          <p:cNvSpPr txBox="1"/>
          <p:nvPr/>
        </p:nvSpPr>
        <p:spPr>
          <a:xfrm>
            <a:off x="646150" y="1124750"/>
            <a:ext cx="105711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sz="1600">
              <a:solidFill>
                <a:srgbClr val="666666"/>
              </a:solidFill>
              <a:latin typeface="Proxima Nova"/>
              <a:ea typeface="Proxima Nova"/>
              <a:cs typeface="Proxima Nova"/>
              <a:sym typeface="Proxima Nova"/>
            </a:endParaRPr>
          </a:p>
        </p:txBody>
      </p:sp>
      <p:sp>
        <p:nvSpPr>
          <p:cNvPr id="175" name="Google Shape;175;g2eedf143282_0_56"/>
          <p:cNvSpPr txBox="1"/>
          <p:nvPr/>
        </p:nvSpPr>
        <p:spPr>
          <a:xfrm>
            <a:off x="534250" y="1261850"/>
            <a:ext cx="2481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Showing Current Weather</a:t>
            </a:r>
            <a:endParaRPr sz="1700">
              <a:solidFill>
                <a:schemeClr val="dk1"/>
              </a:solidFill>
              <a:latin typeface="Times New Roman"/>
              <a:ea typeface="Times New Roman"/>
              <a:cs typeface="Times New Roman"/>
              <a:sym typeface="Times New Roman"/>
            </a:endParaRPr>
          </a:p>
        </p:txBody>
      </p:sp>
      <p:sp>
        <p:nvSpPr>
          <p:cNvPr id="176" name="Google Shape;176;g2eedf143282_0_56"/>
          <p:cNvSpPr txBox="1"/>
          <p:nvPr/>
        </p:nvSpPr>
        <p:spPr>
          <a:xfrm>
            <a:off x="4298300" y="1261850"/>
            <a:ext cx="5133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sp>
        <p:nvSpPr>
          <p:cNvPr id="177" name="Google Shape;177;g2eedf143282_0_56"/>
          <p:cNvSpPr txBox="1"/>
          <p:nvPr/>
        </p:nvSpPr>
        <p:spPr>
          <a:xfrm>
            <a:off x="7182600" y="3886300"/>
            <a:ext cx="2866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pic>
        <p:nvPicPr>
          <p:cNvPr id="178" name="Google Shape;178;g2eedf143282_0_56"/>
          <p:cNvPicPr preferRelativeResize="0"/>
          <p:nvPr/>
        </p:nvPicPr>
        <p:blipFill>
          <a:blip r:embed="rId4">
            <a:alphaModFix/>
          </a:blip>
          <a:stretch>
            <a:fillRect/>
          </a:stretch>
        </p:blipFill>
        <p:spPr>
          <a:xfrm>
            <a:off x="2062400" y="1767250"/>
            <a:ext cx="7914802" cy="4684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2" name="Shape 182"/>
        <p:cNvGrpSpPr/>
        <p:nvPr/>
      </p:nvGrpSpPr>
      <p:grpSpPr>
        <a:xfrm>
          <a:off x="0" y="0"/>
          <a:ext cx="0" cy="0"/>
          <a:chOff x="0" y="0"/>
          <a:chExt cx="0" cy="0"/>
        </a:xfrm>
      </p:grpSpPr>
      <p:sp>
        <p:nvSpPr>
          <p:cNvPr id="183" name="Google Shape;183;g2eef5556337_2_11"/>
          <p:cNvSpPr txBox="1"/>
          <p:nvPr>
            <p:ph type="title"/>
          </p:nvPr>
        </p:nvSpPr>
        <p:spPr>
          <a:xfrm>
            <a:off x="534250" y="309550"/>
            <a:ext cx="49581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b="1" lang="en-US" sz="2400">
                <a:solidFill>
                  <a:srgbClr val="04A2B9"/>
                </a:solidFill>
                <a:latin typeface="Times New Roman"/>
                <a:ea typeface="Times New Roman"/>
                <a:cs typeface="Times New Roman"/>
                <a:sym typeface="Times New Roman"/>
              </a:rPr>
              <a:t>Expected Outcomes</a:t>
            </a:r>
            <a:endParaRPr b="1" sz="2400">
              <a:solidFill>
                <a:srgbClr val="04A2B9"/>
              </a:solidFill>
              <a:latin typeface="Times New Roman"/>
              <a:ea typeface="Times New Roman"/>
              <a:cs typeface="Times New Roman"/>
              <a:sym typeface="Times New Roman"/>
            </a:endParaRPr>
          </a:p>
        </p:txBody>
      </p:sp>
      <p:sp>
        <p:nvSpPr>
          <p:cNvPr id="184" name="Google Shape;184;g2eef5556337_2_11"/>
          <p:cNvSpPr txBox="1"/>
          <p:nvPr/>
        </p:nvSpPr>
        <p:spPr>
          <a:xfrm>
            <a:off x="646150" y="1124750"/>
            <a:ext cx="105711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sz="1600">
              <a:solidFill>
                <a:srgbClr val="666666"/>
              </a:solidFill>
              <a:latin typeface="Proxima Nova"/>
              <a:ea typeface="Proxima Nova"/>
              <a:cs typeface="Proxima Nova"/>
              <a:sym typeface="Proxima Nova"/>
            </a:endParaRPr>
          </a:p>
        </p:txBody>
      </p:sp>
      <p:sp>
        <p:nvSpPr>
          <p:cNvPr id="185" name="Google Shape;185;g2eef5556337_2_11"/>
          <p:cNvSpPr txBox="1"/>
          <p:nvPr/>
        </p:nvSpPr>
        <p:spPr>
          <a:xfrm>
            <a:off x="534250" y="1261850"/>
            <a:ext cx="2481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Search </a:t>
            </a:r>
            <a:r>
              <a:rPr lang="en-US" sz="1700">
                <a:solidFill>
                  <a:schemeClr val="dk1"/>
                </a:solidFill>
                <a:latin typeface="Times New Roman"/>
                <a:ea typeface="Times New Roman"/>
                <a:cs typeface="Times New Roman"/>
                <a:sym typeface="Times New Roman"/>
              </a:rPr>
              <a:t>Functionality</a:t>
            </a:r>
            <a:r>
              <a:rPr lang="en-US" sz="1700">
                <a:solidFill>
                  <a:schemeClr val="dk1"/>
                </a:solidFill>
                <a:latin typeface="Times New Roman"/>
                <a:ea typeface="Times New Roman"/>
                <a:cs typeface="Times New Roman"/>
                <a:sym typeface="Times New Roman"/>
              </a:rPr>
              <a:t> </a:t>
            </a:r>
            <a:endParaRPr sz="1700">
              <a:solidFill>
                <a:schemeClr val="dk1"/>
              </a:solidFill>
              <a:latin typeface="Times New Roman"/>
              <a:ea typeface="Times New Roman"/>
              <a:cs typeface="Times New Roman"/>
              <a:sym typeface="Times New Roman"/>
            </a:endParaRPr>
          </a:p>
        </p:txBody>
      </p:sp>
      <p:sp>
        <p:nvSpPr>
          <p:cNvPr id="186" name="Google Shape;186;g2eef5556337_2_11"/>
          <p:cNvSpPr txBox="1"/>
          <p:nvPr/>
        </p:nvSpPr>
        <p:spPr>
          <a:xfrm>
            <a:off x="4298300" y="1261850"/>
            <a:ext cx="5133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sp>
        <p:nvSpPr>
          <p:cNvPr id="187" name="Google Shape;187;g2eef5556337_2_11"/>
          <p:cNvSpPr txBox="1"/>
          <p:nvPr/>
        </p:nvSpPr>
        <p:spPr>
          <a:xfrm>
            <a:off x="7182600" y="3886300"/>
            <a:ext cx="2866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pic>
        <p:nvPicPr>
          <p:cNvPr id="188" name="Google Shape;188;g2eef5556337_2_11"/>
          <p:cNvPicPr preferRelativeResize="0"/>
          <p:nvPr/>
        </p:nvPicPr>
        <p:blipFill>
          <a:blip r:embed="rId4">
            <a:alphaModFix/>
          </a:blip>
          <a:stretch>
            <a:fillRect/>
          </a:stretch>
        </p:blipFill>
        <p:spPr>
          <a:xfrm>
            <a:off x="2147975" y="1835588"/>
            <a:ext cx="7567450" cy="45478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2" name="Shape 192"/>
        <p:cNvGrpSpPr/>
        <p:nvPr/>
      </p:nvGrpSpPr>
      <p:grpSpPr>
        <a:xfrm>
          <a:off x="0" y="0"/>
          <a:ext cx="0" cy="0"/>
          <a:chOff x="0" y="0"/>
          <a:chExt cx="0" cy="0"/>
        </a:xfrm>
      </p:grpSpPr>
      <p:sp>
        <p:nvSpPr>
          <p:cNvPr id="193" name="Google Shape;193;g2eef5556337_2_22"/>
          <p:cNvSpPr txBox="1"/>
          <p:nvPr>
            <p:ph type="title"/>
          </p:nvPr>
        </p:nvSpPr>
        <p:spPr>
          <a:xfrm>
            <a:off x="534250" y="309550"/>
            <a:ext cx="49581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b="1" lang="en-US" sz="2400">
                <a:solidFill>
                  <a:srgbClr val="04A2B9"/>
                </a:solidFill>
                <a:latin typeface="Times New Roman"/>
                <a:ea typeface="Times New Roman"/>
                <a:cs typeface="Times New Roman"/>
                <a:sym typeface="Times New Roman"/>
              </a:rPr>
              <a:t>Expected Outcomes</a:t>
            </a:r>
            <a:endParaRPr b="1" sz="2400">
              <a:solidFill>
                <a:srgbClr val="04A2B9"/>
              </a:solidFill>
              <a:latin typeface="Times New Roman"/>
              <a:ea typeface="Times New Roman"/>
              <a:cs typeface="Times New Roman"/>
              <a:sym typeface="Times New Roman"/>
            </a:endParaRPr>
          </a:p>
        </p:txBody>
      </p:sp>
      <p:sp>
        <p:nvSpPr>
          <p:cNvPr id="194" name="Google Shape;194;g2eef5556337_2_22"/>
          <p:cNvSpPr txBox="1"/>
          <p:nvPr/>
        </p:nvSpPr>
        <p:spPr>
          <a:xfrm>
            <a:off x="646150" y="1124750"/>
            <a:ext cx="105711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sz="1600">
              <a:solidFill>
                <a:srgbClr val="666666"/>
              </a:solidFill>
              <a:latin typeface="Proxima Nova"/>
              <a:ea typeface="Proxima Nova"/>
              <a:cs typeface="Proxima Nova"/>
              <a:sym typeface="Proxima Nova"/>
            </a:endParaRPr>
          </a:p>
        </p:txBody>
      </p:sp>
      <p:sp>
        <p:nvSpPr>
          <p:cNvPr id="195" name="Google Shape;195;g2eef5556337_2_22"/>
          <p:cNvSpPr txBox="1"/>
          <p:nvPr/>
        </p:nvSpPr>
        <p:spPr>
          <a:xfrm>
            <a:off x="534250" y="1261850"/>
            <a:ext cx="4000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Searched City Weather</a:t>
            </a:r>
            <a:endParaRPr sz="1700">
              <a:solidFill>
                <a:schemeClr val="dk1"/>
              </a:solidFill>
              <a:latin typeface="Times New Roman"/>
              <a:ea typeface="Times New Roman"/>
              <a:cs typeface="Times New Roman"/>
              <a:sym typeface="Times New Roman"/>
            </a:endParaRPr>
          </a:p>
        </p:txBody>
      </p:sp>
      <p:sp>
        <p:nvSpPr>
          <p:cNvPr id="196" name="Google Shape;196;g2eef5556337_2_22"/>
          <p:cNvSpPr txBox="1"/>
          <p:nvPr/>
        </p:nvSpPr>
        <p:spPr>
          <a:xfrm>
            <a:off x="4298300" y="1261850"/>
            <a:ext cx="5133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sp>
        <p:nvSpPr>
          <p:cNvPr id="197" name="Google Shape;197;g2eef5556337_2_22"/>
          <p:cNvSpPr txBox="1"/>
          <p:nvPr/>
        </p:nvSpPr>
        <p:spPr>
          <a:xfrm>
            <a:off x="7182600" y="3886300"/>
            <a:ext cx="2866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pic>
        <p:nvPicPr>
          <p:cNvPr id="198" name="Google Shape;198;g2eef5556337_2_22"/>
          <p:cNvPicPr preferRelativeResize="0"/>
          <p:nvPr/>
        </p:nvPicPr>
        <p:blipFill rotWithShape="1">
          <a:blip r:embed="rId4">
            <a:alphaModFix/>
          </a:blip>
          <a:srcRect b="0" l="0" r="0" t="0"/>
          <a:stretch/>
        </p:blipFill>
        <p:spPr>
          <a:xfrm>
            <a:off x="2009325" y="1813775"/>
            <a:ext cx="7591877" cy="4591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2" name="Shape 202"/>
        <p:cNvGrpSpPr/>
        <p:nvPr/>
      </p:nvGrpSpPr>
      <p:grpSpPr>
        <a:xfrm>
          <a:off x="0" y="0"/>
          <a:ext cx="0" cy="0"/>
          <a:chOff x="0" y="0"/>
          <a:chExt cx="0" cy="0"/>
        </a:xfrm>
      </p:grpSpPr>
      <p:sp>
        <p:nvSpPr>
          <p:cNvPr id="203" name="Google Shape;203;g2eedf143282_0_84"/>
          <p:cNvSpPr txBox="1"/>
          <p:nvPr>
            <p:ph type="title"/>
          </p:nvPr>
        </p:nvSpPr>
        <p:spPr>
          <a:xfrm>
            <a:off x="534250" y="309550"/>
            <a:ext cx="49581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b="1" lang="en-US" sz="2400">
                <a:solidFill>
                  <a:srgbClr val="04A2B9"/>
                </a:solidFill>
                <a:latin typeface="Times New Roman"/>
                <a:ea typeface="Times New Roman"/>
                <a:cs typeface="Times New Roman"/>
                <a:sym typeface="Times New Roman"/>
              </a:rPr>
              <a:t>References</a:t>
            </a:r>
            <a:endParaRPr b="1" sz="2400">
              <a:solidFill>
                <a:srgbClr val="04A2B9"/>
              </a:solidFill>
              <a:latin typeface="Times New Roman"/>
              <a:ea typeface="Times New Roman"/>
              <a:cs typeface="Times New Roman"/>
              <a:sym typeface="Times New Roman"/>
            </a:endParaRPr>
          </a:p>
        </p:txBody>
      </p:sp>
      <p:sp>
        <p:nvSpPr>
          <p:cNvPr id="204" name="Google Shape;204;g2eedf143282_0_84"/>
          <p:cNvSpPr txBox="1"/>
          <p:nvPr/>
        </p:nvSpPr>
        <p:spPr>
          <a:xfrm>
            <a:off x="646150" y="1124750"/>
            <a:ext cx="105711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sz="1600">
              <a:solidFill>
                <a:srgbClr val="666666"/>
              </a:solidFill>
              <a:latin typeface="Proxima Nova"/>
              <a:ea typeface="Proxima Nova"/>
              <a:cs typeface="Proxima Nova"/>
              <a:sym typeface="Proxima Nova"/>
            </a:endParaRPr>
          </a:p>
        </p:txBody>
      </p:sp>
      <p:sp>
        <p:nvSpPr>
          <p:cNvPr id="205" name="Google Shape;205;g2eedf143282_0_84"/>
          <p:cNvSpPr txBox="1"/>
          <p:nvPr/>
        </p:nvSpPr>
        <p:spPr>
          <a:xfrm>
            <a:off x="646150" y="1679550"/>
            <a:ext cx="8964300" cy="2416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Times New Roman"/>
              <a:buChar char="●"/>
            </a:pPr>
            <a:r>
              <a:rPr lang="en-US" sz="1800" u="sng">
                <a:solidFill>
                  <a:schemeClr val="hlink"/>
                </a:solidFill>
                <a:latin typeface="Times New Roman"/>
                <a:ea typeface="Times New Roman"/>
                <a:cs typeface="Times New Roman"/>
                <a:sym typeface="Times New Roman"/>
                <a:hlinkClick r:id="rId4"/>
              </a:rPr>
              <a:t>https://openweathermap.org/api</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u="sng">
                <a:solidFill>
                  <a:schemeClr val="hlink"/>
                </a:solidFill>
                <a:latin typeface="Times New Roman"/>
                <a:ea typeface="Times New Roman"/>
                <a:cs typeface="Times New Roman"/>
                <a:sym typeface="Times New Roman"/>
                <a:hlinkClick r:id="rId5"/>
              </a:rPr>
              <a:t>https://developer.accuweather.com/accuweather-forecast-api/apis</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u="sng">
                <a:solidFill>
                  <a:schemeClr val="hlink"/>
                </a:solidFill>
                <a:latin typeface="Times New Roman"/>
                <a:ea typeface="Times New Roman"/>
                <a:cs typeface="Times New Roman"/>
                <a:sym typeface="Times New Roman"/>
                <a:hlinkClick r:id="rId6"/>
              </a:rPr>
              <a:t>https://www.weatherapi.com/</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u="sng">
                <a:solidFill>
                  <a:schemeClr val="hlink"/>
                </a:solidFill>
                <a:latin typeface="Times New Roman"/>
                <a:ea typeface="Times New Roman"/>
                <a:cs typeface="Times New Roman"/>
                <a:sym typeface="Times New Roman"/>
                <a:hlinkClick r:id="rId7"/>
              </a:rPr>
              <a:t>https://dribbble.com/shots/22126121-Weather-Web-App</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177800" rtl="0" algn="l">
              <a:lnSpc>
                <a:spcPct val="90000"/>
              </a:lnSpc>
              <a:spcBef>
                <a:spcPts val="0"/>
              </a:spcBef>
              <a:spcAft>
                <a:spcPts val="0"/>
              </a:spcAft>
              <a:buClr>
                <a:schemeClr val="dk1"/>
              </a:buClr>
              <a:buSzPts val="2800"/>
              <a:buNone/>
            </a:pPr>
            <a:r>
              <a:rPr lang="en-US" sz="600"/>
              <a:t>.</a:t>
            </a:r>
            <a:endParaRPr sz="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2"/>
          <p:cNvSpPr txBox="1"/>
          <p:nvPr/>
        </p:nvSpPr>
        <p:spPr>
          <a:xfrm>
            <a:off x="3309738" y="3460825"/>
            <a:ext cx="70308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Proxima Nova"/>
                <a:ea typeface="Proxima Nova"/>
                <a:cs typeface="Proxima Nova"/>
                <a:sym typeface="Proxima Nova"/>
              </a:rPr>
              <a:t>Team Member 1: </a:t>
            </a:r>
            <a:r>
              <a:rPr lang="en-US" sz="1800">
                <a:solidFill>
                  <a:schemeClr val="dk1"/>
                </a:solidFill>
                <a:latin typeface="Proxima Nova"/>
                <a:ea typeface="Proxima Nova"/>
                <a:cs typeface="Proxima Nova"/>
                <a:sym typeface="Proxima Nova"/>
              </a:rPr>
              <a:t>TEJ DEKIWADIYA </a:t>
            </a:r>
            <a:r>
              <a:rPr b="0" i="0" lang="en-US" sz="1800" u="none" cap="none" strike="noStrike">
                <a:solidFill>
                  <a:schemeClr val="dk1"/>
                </a:solidFill>
                <a:latin typeface="Proxima Nova"/>
                <a:ea typeface="Proxima Nova"/>
                <a:cs typeface="Proxima Nova"/>
                <a:sym typeface="Proxima Nova"/>
              </a:rPr>
              <a:t>(</a:t>
            </a:r>
            <a:r>
              <a:rPr lang="en-US" sz="1800">
                <a:solidFill>
                  <a:schemeClr val="dk1"/>
                </a:solidFill>
                <a:latin typeface="Proxima Nova"/>
                <a:ea typeface="Proxima Nova"/>
                <a:cs typeface="Proxima Nova"/>
                <a:sym typeface="Proxima Nova"/>
              </a:rPr>
              <a:t>9210010</a:t>
            </a:r>
            <a:r>
              <a:rPr lang="en-US" sz="1800">
                <a:solidFill>
                  <a:schemeClr val="dk1"/>
                </a:solidFill>
                <a:latin typeface="Proxima Nova"/>
                <a:ea typeface="Proxima Nova"/>
                <a:cs typeface="Proxima Nova"/>
                <a:sym typeface="Proxima Nova"/>
              </a:rPr>
              <a:t>3011</a:t>
            </a:r>
            <a:r>
              <a:rPr b="0" i="0" lang="en-US" sz="1800" u="none" cap="none" strike="noStrike">
                <a:solidFill>
                  <a:schemeClr val="dk1"/>
                </a:solidFill>
                <a:latin typeface="Proxima Nova"/>
                <a:ea typeface="Proxima Nova"/>
                <a:cs typeface="Proxima Nova"/>
                <a:sym typeface="Proxima Nova"/>
              </a:rPr>
              <a:t>) (</a:t>
            </a:r>
            <a:r>
              <a:rPr lang="en-US" sz="1800">
                <a:solidFill>
                  <a:schemeClr val="dk1"/>
                </a:solidFill>
                <a:latin typeface="Proxima Nova"/>
                <a:ea typeface="Proxima Nova"/>
                <a:cs typeface="Proxima Nova"/>
                <a:sym typeface="Proxima Nova"/>
              </a:rPr>
              <a:t>TC2</a:t>
            </a:r>
            <a:r>
              <a:rPr b="0" i="0" lang="en-US" sz="1800" u="none" cap="none" strike="noStrike">
                <a:solidFill>
                  <a:schemeClr val="dk1"/>
                </a:solidFill>
                <a:latin typeface="Proxima Nova"/>
                <a:ea typeface="Proxima Nova"/>
                <a:cs typeface="Proxima Nova"/>
                <a:sym typeface="Proxima Nova"/>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Proxima Nova"/>
                <a:ea typeface="Proxima Nova"/>
                <a:cs typeface="Proxima Nova"/>
                <a:sym typeface="Proxima Nova"/>
              </a:rPr>
              <a:t>Team Member 2: </a:t>
            </a:r>
            <a:r>
              <a:rPr lang="en-US" sz="1800">
                <a:solidFill>
                  <a:schemeClr val="dk1"/>
                </a:solidFill>
                <a:latin typeface="Proxima Nova"/>
                <a:ea typeface="Proxima Nova"/>
                <a:cs typeface="Proxima Nova"/>
                <a:sym typeface="Proxima Nova"/>
              </a:rPr>
              <a:t>KRUTI VADALIYA</a:t>
            </a:r>
            <a:r>
              <a:rPr b="0" i="0" lang="en-US" sz="1800" u="none" cap="none" strike="noStrike">
                <a:solidFill>
                  <a:schemeClr val="dk1"/>
                </a:solidFill>
                <a:latin typeface="Proxima Nova"/>
                <a:ea typeface="Proxima Nova"/>
                <a:cs typeface="Proxima Nova"/>
                <a:sym typeface="Proxima Nova"/>
              </a:rPr>
              <a:t> (92100103349</a:t>
            </a:r>
            <a:r>
              <a:rPr lang="en-US" sz="1800">
                <a:solidFill>
                  <a:schemeClr val="dk1"/>
                </a:solidFill>
                <a:latin typeface="Proxima Nova"/>
                <a:ea typeface="Proxima Nova"/>
                <a:cs typeface="Proxima Nova"/>
                <a:sym typeface="Proxima Nova"/>
              </a:rPr>
              <a:t>)</a:t>
            </a:r>
            <a:r>
              <a:rPr b="0" i="0" lang="en-US" sz="1800" u="none" cap="none" strike="noStrike">
                <a:solidFill>
                  <a:schemeClr val="dk1"/>
                </a:solidFill>
                <a:latin typeface="Proxima Nova"/>
                <a:ea typeface="Proxima Nova"/>
                <a:cs typeface="Proxima Nova"/>
                <a:sym typeface="Proxima Nova"/>
              </a:rPr>
              <a:t> (</a:t>
            </a:r>
            <a:r>
              <a:rPr lang="en-US" sz="1800">
                <a:solidFill>
                  <a:schemeClr val="dk1"/>
                </a:solidFill>
                <a:latin typeface="Proxima Nova"/>
                <a:ea typeface="Proxima Nova"/>
                <a:cs typeface="Proxima Nova"/>
                <a:sym typeface="Proxima Nova"/>
              </a:rPr>
              <a:t>TC4</a:t>
            </a:r>
            <a:r>
              <a:rPr b="0" i="0" lang="en-US" sz="1800" u="none" cap="none" strike="noStrike">
                <a:solidFill>
                  <a:schemeClr val="dk1"/>
                </a:solidFill>
                <a:latin typeface="Proxima Nova"/>
                <a:ea typeface="Proxima Nova"/>
                <a:cs typeface="Proxima Nova"/>
                <a:sym typeface="Proxima Nova"/>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Proxima Nova"/>
                <a:ea typeface="Proxima Nova"/>
                <a:cs typeface="Proxima Nova"/>
                <a:sym typeface="Proxima Nova"/>
              </a:rPr>
              <a:t>Team Member 3: </a:t>
            </a:r>
            <a:r>
              <a:rPr lang="en-US" sz="1800">
                <a:solidFill>
                  <a:schemeClr val="dk1"/>
                </a:solidFill>
                <a:latin typeface="Proxima Nova"/>
                <a:ea typeface="Proxima Nova"/>
                <a:cs typeface="Proxima Nova"/>
                <a:sym typeface="Proxima Nova"/>
              </a:rPr>
              <a:t>MOHIT KARIA</a:t>
            </a:r>
            <a:r>
              <a:rPr b="0" i="0" lang="en-US" sz="1800" u="none" cap="none" strike="noStrike">
                <a:solidFill>
                  <a:schemeClr val="dk1"/>
                </a:solidFill>
                <a:latin typeface="Proxima Nova"/>
                <a:ea typeface="Proxima Nova"/>
                <a:cs typeface="Proxima Nova"/>
                <a:sym typeface="Proxima Nova"/>
              </a:rPr>
              <a:t> (</a:t>
            </a:r>
            <a:r>
              <a:rPr lang="en-US" sz="1800">
                <a:solidFill>
                  <a:schemeClr val="dk1"/>
                </a:solidFill>
                <a:latin typeface="Proxima Nova"/>
                <a:ea typeface="Proxima Nova"/>
                <a:cs typeface="Proxima Nova"/>
                <a:sym typeface="Proxima Nova"/>
              </a:rPr>
              <a:t>92100103401</a:t>
            </a:r>
            <a:r>
              <a:rPr b="0" i="0" lang="en-US" sz="1800" u="none" cap="none" strike="noStrike">
                <a:solidFill>
                  <a:schemeClr val="dk1"/>
                </a:solidFill>
                <a:latin typeface="Proxima Nova"/>
                <a:ea typeface="Proxima Nova"/>
                <a:cs typeface="Proxima Nova"/>
                <a:sym typeface="Proxima Nova"/>
              </a:rPr>
              <a:t> </a:t>
            </a:r>
            <a:r>
              <a:rPr lang="en-US" sz="1800">
                <a:solidFill>
                  <a:schemeClr val="dk1"/>
                </a:solidFill>
                <a:latin typeface="Proxima Nova"/>
                <a:ea typeface="Proxima Nova"/>
                <a:cs typeface="Proxima Nova"/>
                <a:sym typeface="Proxima Nova"/>
              </a:rPr>
              <a:t>) </a:t>
            </a:r>
            <a:r>
              <a:rPr b="0" i="0" lang="en-US" sz="1800" u="none" cap="none" strike="noStrike">
                <a:solidFill>
                  <a:schemeClr val="dk1"/>
                </a:solidFill>
                <a:latin typeface="Proxima Nova"/>
                <a:ea typeface="Proxima Nova"/>
                <a:cs typeface="Proxima Nova"/>
                <a:sym typeface="Proxima Nova"/>
              </a:rPr>
              <a:t>(</a:t>
            </a:r>
            <a:r>
              <a:rPr lang="en-US" sz="1800">
                <a:solidFill>
                  <a:schemeClr val="dk1"/>
                </a:solidFill>
                <a:latin typeface="Proxima Nova"/>
                <a:ea typeface="Proxima Nova"/>
                <a:cs typeface="Proxima Nova"/>
                <a:sym typeface="Proxima Nova"/>
              </a:rPr>
              <a:t>TC4</a:t>
            </a:r>
            <a:r>
              <a:rPr b="0" i="0" lang="en-US" sz="1800" u="none" cap="none" strike="noStrike">
                <a:solidFill>
                  <a:schemeClr val="dk1"/>
                </a:solidFill>
                <a:latin typeface="Proxima Nova"/>
                <a:ea typeface="Proxima Nova"/>
                <a:cs typeface="Proxima Nova"/>
                <a:sym typeface="Proxima Nova"/>
              </a:rPr>
              <a:t>)</a:t>
            </a:r>
            <a:endParaRPr sz="1800">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roxima Nova"/>
              <a:ea typeface="Proxima Nova"/>
              <a:cs typeface="Proxima Nova"/>
              <a:sym typeface="Proxima Nova"/>
            </a:endParaRPr>
          </a:p>
        </p:txBody>
      </p:sp>
      <p:sp>
        <p:nvSpPr>
          <p:cNvPr id="89" name="Google Shape;89;p2"/>
          <p:cNvSpPr txBox="1"/>
          <p:nvPr/>
        </p:nvSpPr>
        <p:spPr>
          <a:xfrm>
            <a:off x="2402287" y="2548333"/>
            <a:ext cx="7195800" cy="795300"/>
          </a:xfrm>
          <a:prstGeom prst="rect">
            <a:avLst/>
          </a:prstGeom>
          <a:noFill/>
          <a:ln>
            <a:noFill/>
          </a:ln>
        </p:spPr>
        <p:txBody>
          <a:bodyPr anchorCtr="0" anchor="ctr" bIns="0" lIns="0" spcFirstLastPara="1" rIns="0" wrap="square" tIns="12700">
            <a:spAutoFit/>
          </a:bodyPr>
          <a:lstStyle/>
          <a:p>
            <a:pPr indent="0" lvl="0" marL="12700" marR="0" rtl="0" algn="ctr">
              <a:lnSpc>
                <a:spcPct val="100000"/>
              </a:lnSpc>
              <a:spcBef>
                <a:spcPts val="0"/>
              </a:spcBef>
              <a:spcAft>
                <a:spcPts val="0"/>
              </a:spcAft>
              <a:buClr>
                <a:srgbClr val="04A2B9"/>
              </a:buClr>
              <a:buSzPts val="2800"/>
              <a:buFont typeface="Proxima Nova"/>
              <a:buNone/>
            </a:pPr>
            <a:r>
              <a:rPr b="1" lang="en-US" sz="2800">
                <a:solidFill>
                  <a:srgbClr val="04A2B9"/>
                </a:solidFill>
                <a:latin typeface="Proxima Nova"/>
                <a:ea typeface="Proxima Nova"/>
                <a:cs typeface="Proxima Nova"/>
                <a:sym typeface="Proxima Nova"/>
              </a:rPr>
              <a:t>WEATHER FORECAST APP</a:t>
            </a:r>
            <a:endParaRPr b="1" i="0" sz="1400" u="none" cap="none" strike="noStrike">
              <a:solidFill>
                <a:srgbClr val="000000"/>
              </a:solidFill>
            </a:endParaRPr>
          </a:p>
          <a:p>
            <a:pPr indent="0" lvl="0" marL="12700" marR="0" rtl="0" algn="ctr">
              <a:lnSpc>
                <a:spcPct val="100000"/>
              </a:lnSpc>
              <a:spcBef>
                <a:spcPts val="100"/>
              </a:spcBef>
              <a:spcAft>
                <a:spcPts val="0"/>
              </a:spcAft>
              <a:buClr>
                <a:srgbClr val="04A2B9"/>
              </a:buClr>
              <a:buSzPts val="2200"/>
              <a:buFont typeface="Proxima Nova"/>
              <a:buNone/>
            </a:pPr>
            <a:r>
              <a:rPr b="0" i="0" lang="en-US" sz="2200" u="none" cap="none" strike="noStrike">
                <a:solidFill>
                  <a:srgbClr val="04A2B9"/>
                </a:solidFill>
                <a:latin typeface="Proxima Nova"/>
                <a:ea typeface="Proxima Nova"/>
                <a:cs typeface="Proxima Nova"/>
                <a:sym typeface="Proxima Nova"/>
              </a:rPr>
              <a:t>Team ID: </a:t>
            </a:r>
            <a:r>
              <a:rPr lang="en-US" sz="2200">
                <a:solidFill>
                  <a:srgbClr val="04A2B9"/>
                </a:solidFill>
                <a:latin typeface="Proxima Nova"/>
                <a:ea typeface="Proxima Nova"/>
                <a:cs typeface="Proxima Nova"/>
                <a:sym typeface="Proxima Nova"/>
              </a:rPr>
              <a:t>7CE_MP_042</a:t>
            </a:r>
            <a:endParaRPr b="0" i="0" sz="2200" u="none" cap="none" strike="noStrike">
              <a:solidFill>
                <a:schemeClr val="dk1"/>
              </a:solidFill>
              <a:latin typeface="Proxima Nova"/>
              <a:ea typeface="Proxima Nova"/>
              <a:cs typeface="Proxima Nova"/>
              <a:sym typeface="Proxima Nova"/>
            </a:endParaRPr>
          </a:p>
        </p:txBody>
      </p:sp>
      <p:sp>
        <p:nvSpPr>
          <p:cNvPr id="90" name="Google Shape;90;p2"/>
          <p:cNvSpPr txBox="1"/>
          <p:nvPr/>
        </p:nvSpPr>
        <p:spPr>
          <a:xfrm>
            <a:off x="5459844" y="4540017"/>
            <a:ext cx="1272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Proxima Nova"/>
                <a:ea typeface="Proxima Nova"/>
                <a:cs typeface="Proxima Nova"/>
                <a:sym typeface="Proxima Nova"/>
              </a:rPr>
              <a:t>Guided By</a:t>
            </a:r>
            <a:endParaRPr b="0" i="0" sz="1400" u="none" cap="none" strike="noStrike">
              <a:solidFill>
                <a:schemeClr val="dk1"/>
              </a:solidFill>
              <a:latin typeface="Arial"/>
              <a:ea typeface="Arial"/>
              <a:cs typeface="Arial"/>
              <a:sym typeface="Arial"/>
            </a:endParaRPr>
          </a:p>
        </p:txBody>
      </p:sp>
      <p:sp>
        <p:nvSpPr>
          <p:cNvPr id="91" name="Google Shape;91;p2"/>
          <p:cNvSpPr txBox="1"/>
          <p:nvPr/>
        </p:nvSpPr>
        <p:spPr>
          <a:xfrm>
            <a:off x="3431436" y="5001713"/>
            <a:ext cx="51375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Proxima Nova"/>
                <a:ea typeface="Proxima Nova"/>
                <a:cs typeface="Proxima Nova"/>
                <a:sym typeface="Proxima Nova"/>
              </a:rPr>
              <a:t>Internal Guide Name: Prof. Harsh </a:t>
            </a:r>
            <a:r>
              <a:rPr lang="en-US" sz="1800">
                <a:solidFill>
                  <a:schemeClr val="dk1"/>
                </a:solidFill>
                <a:latin typeface="Proxima Nova"/>
                <a:ea typeface="Proxima Nova"/>
                <a:cs typeface="Proxima Nova"/>
                <a:sym typeface="Proxima Nova"/>
              </a:rPr>
              <a:t>Nagar</a:t>
            </a:r>
            <a:r>
              <a:rPr b="0" i="0" lang="en-US" sz="1800" u="none" cap="none" strike="noStrike">
                <a:solidFill>
                  <a:schemeClr val="dk1"/>
                </a:solidFill>
                <a:latin typeface="Proxima Nova"/>
                <a:ea typeface="Proxima Nova"/>
                <a:cs typeface="Proxima Nova"/>
                <a:sym typeface="Proxima Nova"/>
              </a:rPr>
              <a:t> </a:t>
            </a:r>
            <a:endParaRPr b="0" i="0" sz="1400" u="none" cap="none" strike="noStrike">
              <a:solidFill>
                <a:srgbClr val="000000"/>
              </a:solidFill>
              <a:latin typeface="Arial"/>
              <a:ea typeface="Arial"/>
              <a:cs typeface="Arial"/>
              <a:sym typeface="Arial"/>
            </a:endParaRPr>
          </a:p>
        </p:txBody>
      </p:sp>
      <p:sp>
        <p:nvSpPr>
          <p:cNvPr id="92" name="Google Shape;92;p2"/>
          <p:cNvSpPr txBox="1"/>
          <p:nvPr/>
        </p:nvSpPr>
        <p:spPr>
          <a:xfrm>
            <a:off x="2752188" y="5441197"/>
            <a:ext cx="3023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
          <p:cNvSpPr txBox="1"/>
          <p:nvPr/>
        </p:nvSpPr>
        <p:spPr>
          <a:xfrm>
            <a:off x="2533720" y="1626487"/>
            <a:ext cx="6504000" cy="702900"/>
          </a:xfrm>
          <a:prstGeom prst="rect">
            <a:avLst/>
          </a:prstGeom>
          <a:noFill/>
          <a:ln>
            <a:noFill/>
          </a:ln>
        </p:spPr>
        <p:txBody>
          <a:bodyPr anchorCtr="0" anchor="ctr" bIns="0" lIns="0" spcFirstLastPara="1" rIns="0" wrap="square" tIns="12700">
            <a:spAutoFit/>
          </a:bodyPr>
          <a:lstStyle/>
          <a:p>
            <a:pPr indent="0" lvl="0" marL="12700" marR="0" rtl="0" algn="ctr">
              <a:lnSpc>
                <a:spcPct val="100000"/>
              </a:lnSpc>
              <a:spcBef>
                <a:spcPts val="0"/>
              </a:spcBef>
              <a:spcAft>
                <a:spcPts val="0"/>
              </a:spcAft>
              <a:buClr>
                <a:srgbClr val="04A2B9"/>
              </a:buClr>
              <a:buSzPts val="2200"/>
              <a:buFont typeface="Proxima Nova"/>
              <a:buNone/>
            </a:pPr>
            <a:r>
              <a:rPr b="0" i="0" lang="en-US" sz="2200" u="none" cap="none" strike="noStrike">
                <a:solidFill>
                  <a:srgbClr val="04A2B9"/>
                </a:solidFill>
                <a:latin typeface="Proxima Nova"/>
                <a:ea typeface="Proxima Nova"/>
                <a:cs typeface="Proxima Nova"/>
                <a:sym typeface="Proxima Nova"/>
              </a:rPr>
              <a:t>Major Project – I (01CE0716)</a:t>
            </a:r>
            <a:endParaRPr b="0" i="0" sz="1400" u="none" cap="none" strike="noStrike">
              <a:solidFill>
                <a:srgbClr val="000000"/>
              </a:solidFill>
              <a:latin typeface="Arial"/>
              <a:ea typeface="Arial"/>
              <a:cs typeface="Arial"/>
              <a:sym typeface="Arial"/>
            </a:endParaRPr>
          </a:p>
          <a:p>
            <a:pPr indent="0" lvl="0" marL="12700" marR="0" rtl="0" algn="ctr">
              <a:lnSpc>
                <a:spcPct val="100000"/>
              </a:lnSpc>
              <a:spcBef>
                <a:spcPts val="100"/>
              </a:spcBef>
              <a:spcAft>
                <a:spcPts val="0"/>
              </a:spcAft>
              <a:buClr>
                <a:srgbClr val="04A2B9"/>
              </a:buClr>
              <a:buSzPts val="2200"/>
              <a:buFont typeface="Proxima Nova"/>
              <a:buNone/>
            </a:pPr>
            <a:r>
              <a:rPr b="0" i="0" lang="en-US" sz="2200" u="none" cap="none" strike="noStrike">
                <a:solidFill>
                  <a:srgbClr val="04A2B9"/>
                </a:solidFill>
                <a:latin typeface="Proxima Nova"/>
                <a:ea typeface="Proxima Nova"/>
                <a:cs typeface="Proxima Nova"/>
                <a:sym typeface="Proxima Nova"/>
              </a:rPr>
              <a:t>Review 1 (</a:t>
            </a:r>
            <a:r>
              <a:rPr lang="en-US" sz="2200">
                <a:solidFill>
                  <a:srgbClr val="04A2B9"/>
                </a:solidFill>
                <a:latin typeface="Proxima Nova"/>
                <a:ea typeface="Proxima Nova"/>
                <a:cs typeface="Proxima Nova"/>
                <a:sym typeface="Proxima Nova"/>
              </a:rPr>
              <a:t>29</a:t>
            </a:r>
            <a:r>
              <a:rPr b="0" i="0" lang="en-US" sz="2200" u="none" cap="none" strike="noStrike">
                <a:solidFill>
                  <a:srgbClr val="04A2B9"/>
                </a:solidFill>
                <a:latin typeface="Proxima Nova"/>
                <a:ea typeface="Proxima Nova"/>
                <a:cs typeface="Proxima Nova"/>
                <a:sym typeface="Proxima Nova"/>
              </a:rPr>
              <a:t>/</a:t>
            </a:r>
            <a:r>
              <a:rPr lang="en-US" sz="2200">
                <a:solidFill>
                  <a:srgbClr val="04A2B9"/>
                </a:solidFill>
                <a:latin typeface="Proxima Nova"/>
                <a:ea typeface="Proxima Nova"/>
                <a:cs typeface="Proxima Nova"/>
                <a:sym typeface="Proxima Nova"/>
              </a:rPr>
              <a:t>07</a:t>
            </a:r>
            <a:r>
              <a:rPr b="0" i="0" lang="en-US" sz="2200" u="none" cap="none" strike="noStrike">
                <a:solidFill>
                  <a:srgbClr val="04A2B9"/>
                </a:solidFill>
                <a:latin typeface="Proxima Nova"/>
                <a:ea typeface="Proxima Nova"/>
                <a:cs typeface="Proxima Nova"/>
                <a:sym typeface="Proxima Nova"/>
              </a:rPr>
              <a:t>/</a:t>
            </a:r>
            <a:r>
              <a:rPr lang="en-US" sz="2200">
                <a:solidFill>
                  <a:srgbClr val="04A2B9"/>
                </a:solidFill>
                <a:latin typeface="Proxima Nova"/>
                <a:ea typeface="Proxima Nova"/>
                <a:cs typeface="Proxima Nova"/>
                <a:sym typeface="Proxima Nova"/>
              </a:rPr>
              <a:t>2024</a:t>
            </a:r>
            <a:r>
              <a:rPr b="0" i="0" lang="en-US" sz="2200" u="none" cap="none" strike="noStrike">
                <a:solidFill>
                  <a:srgbClr val="04A2B9"/>
                </a:solidFill>
                <a:latin typeface="Proxima Nova"/>
                <a:ea typeface="Proxima Nova"/>
                <a:cs typeface="Proxima Nova"/>
                <a:sym typeface="Proxima Nova"/>
              </a:rPr>
              <a:t>)</a:t>
            </a:r>
            <a:endParaRPr b="0" i="0" sz="2200" u="none" cap="none" strike="noStrike">
              <a:solidFill>
                <a:schemeClr val="dk1"/>
              </a:solidFill>
              <a:latin typeface="Proxima Nova"/>
              <a:ea typeface="Proxima Nova"/>
              <a:cs typeface="Proxima Nova"/>
              <a:sym typeface="Proxima Nova"/>
            </a:endParaRPr>
          </a:p>
        </p:txBody>
      </p:sp>
      <p:sp>
        <p:nvSpPr>
          <p:cNvPr id="94" name="Google Shape;94;p2"/>
          <p:cNvSpPr txBox="1"/>
          <p:nvPr/>
        </p:nvSpPr>
        <p:spPr>
          <a:xfrm>
            <a:off x="1851454" y="5828184"/>
            <a:ext cx="8297400" cy="567000"/>
          </a:xfrm>
          <a:prstGeom prst="rect">
            <a:avLst/>
          </a:prstGeom>
          <a:noFill/>
          <a:ln>
            <a:noFill/>
          </a:ln>
        </p:spPr>
        <p:txBody>
          <a:bodyPr anchorCtr="0" anchor="ctr" bIns="0" lIns="0" spcFirstLastPara="1" rIns="0" wrap="square" tIns="12700">
            <a:spAutoFit/>
          </a:bodyPr>
          <a:lstStyle/>
          <a:p>
            <a:pPr indent="0" lvl="0" marL="12700" marR="0" rtl="0" algn="ctr">
              <a:lnSpc>
                <a:spcPct val="100000"/>
              </a:lnSpc>
              <a:spcBef>
                <a:spcPts val="0"/>
              </a:spcBef>
              <a:spcAft>
                <a:spcPts val="0"/>
              </a:spcAft>
              <a:buClr>
                <a:srgbClr val="04A2B9"/>
              </a:buClr>
              <a:buSzPts val="2400"/>
              <a:buFont typeface="Proxima Nova"/>
              <a:buNone/>
            </a:pPr>
            <a:r>
              <a:rPr b="0" i="0" lang="en-US" sz="2400" u="none" cap="none" strike="noStrike">
                <a:solidFill>
                  <a:srgbClr val="04A2B9"/>
                </a:solidFill>
                <a:latin typeface="Proxima Nova"/>
                <a:ea typeface="Proxima Nova"/>
                <a:cs typeface="Proxima Nova"/>
                <a:sym typeface="Proxima Nova"/>
              </a:rPr>
              <a:t>Department of Computer Engineering, Faculty of Technology</a:t>
            </a:r>
            <a:r>
              <a:rPr b="0" i="0" lang="en-US" sz="3600" u="none" cap="none" strike="noStrike">
                <a:solidFill>
                  <a:srgbClr val="04A2B9"/>
                </a:solidFill>
                <a:latin typeface="Proxima Nova"/>
                <a:ea typeface="Proxima Nova"/>
                <a:cs typeface="Proxima Nova"/>
                <a:sym typeface="Proxima Nova"/>
              </a:rPr>
              <a:t> </a:t>
            </a:r>
            <a:endParaRPr b="0" i="0" sz="36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3"/>
          <p:cNvSpPr txBox="1"/>
          <p:nvPr>
            <p:ph type="title"/>
          </p:nvPr>
        </p:nvSpPr>
        <p:spPr>
          <a:xfrm>
            <a:off x="534259" y="309562"/>
            <a:ext cx="2320909" cy="382156"/>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rgbClr val="04A2B9"/>
              </a:buClr>
              <a:buSzPts val="2400"/>
              <a:buFont typeface="Proxima Nova"/>
              <a:buNone/>
            </a:pPr>
            <a:r>
              <a:rPr b="1" lang="en-US" sz="2400">
                <a:solidFill>
                  <a:srgbClr val="04A2B9"/>
                </a:solidFill>
                <a:latin typeface="Times New Roman"/>
                <a:ea typeface="Times New Roman"/>
                <a:cs typeface="Times New Roman"/>
                <a:sym typeface="Times New Roman"/>
              </a:rPr>
              <a:t>Outline</a:t>
            </a:r>
            <a:endParaRPr b="1" sz="2400">
              <a:latin typeface="Times New Roman"/>
              <a:ea typeface="Times New Roman"/>
              <a:cs typeface="Times New Roman"/>
              <a:sym typeface="Times New Roman"/>
            </a:endParaRPr>
          </a:p>
        </p:txBody>
      </p:sp>
      <p:sp>
        <p:nvSpPr>
          <p:cNvPr id="100" name="Google Shape;100;p3"/>
          <p:cNvSpPr txBox="1"/>
          <p:nvPr/>
        </p:nvSpPr>
        <p:spPr>
          <a:xfrm>
            <a:off x="646113" y="966117"/>
            <a:ext cx="8591100" cy="325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chemeClr val="dk1"/>
              </a:solidFill>
              <a:latin typeface="Times New Roman"/>
              <a:ea typeface="Times New Roman"/>
              <a:cs typeface="Times New Roman"/>
              <a:sym typeface="Times New Roman"/>
            </a:endParaRPr>
          </a:p>
          <a:p>
            <a:pPr indent="-292100" lvl="0" marL="285750" marR="0" rtl="0" algn="l">
              <a:lnSpc>
                <a:spcPct val="100000"/>
              </a:lnSpc>
              <a:spcBef>
                <a:spcPts val="0"/>
              </a:spcBef>
              <a:spcAft>
                <a:spcPts val="0"/>
              </a:spcAft>
              <a:buClr>
                <a:schemeClr val="dk1"/>
              </a:buClr>
              <a:buSzPts val="1800"/>
              <a:buFont typeface="Times New Roman"/>
              <a:buChar char="•"/>
            </a:pPr>
            <a:r>
              <a:rPr i="0" lang="en-US" sz="1800" cap="none" strike="noStrike">
                <a:solidFill>
                  <a:schemeClr val="dk1"/>
                </a:solidFill>
                <a:uFill>
                  <a:noFill/>
                </a:uFill>
                <a:latin typeface="Times New Roman"/>
                <a:ea typeface="Times New Roman"/>
                <a:cs typeface="Times New Roman"/>
                <a:sym typeface="Times New Roman"/>
                <a:hlinkClick action="ppaction://hlinksldjump" r:id="rId4">
                  <a:extLst>
                    <a:ext uri="{A12FA001-AC4F-418D-AE19-62706E023703}">
                      <ahyp:hlinkClr val="tx"/>
                    </a:ext>
                  </a:extLst>
                </a:hlinkClick>
              </a:rPr>
              <a:t>Introduction</a:t>
            </a:r>
            <a:endParaRPr i="0" sz="1800" cap="none" strike="noStrike">
              <a:solidFill>
                <a:schemeClr val="dk1"/>
              </a:solidFill>
              <a:latin typeface="Times New Roman"/>
              <a:ea typeface="Times New Roman"/>
              <a:cs typeface="Times New Roman"/>
              <a:sym typeface="Times New Roman"/>
            </a:endParaRPr>
          </a:p>
          <a:p>
            <a:pPr indent="-292100" lvl="0" marL="285750" marR="0" rtl="0" algn="l">
              <a:lnSpc>
                <a:spcPct val="100000"/>
              </a:lnSpc>
              <a:spcBef>
                <a:spcPts val="0"/>
              </a:spcBef>
              <a:spcAft>
                <a:spcPts val="0"/>
              </a:spcAft>
              <a:buClr>
                <a:schemeClr val="dk1"/>
              </a:buClr>
              <a:buSzPts val="1800"/>
              <a:buFont typeface="Times New Roman"/>
              <a:buChar char="•"/>
            </a:pPr>
            <a:r>
              <a:rPr i="0" lang="en-US" sz="1800" cap="none" strike="noStrike">
                <a:solidFill>
                  <a:schemeClr val="dk1"/>
                </a:solidFill>
                <a:uFill>
                  <a:noFill/>
                </a:uFill>
                <a:latin typeface="Times New Roman"/>
                <a:ea typeface="Times New Roman"/>
                <a:cs typeface="Times New Roman"/>
                <a:sym typeface="Times New Roman"/>
                <a:hlinkClick action="ppaction://hlinksldjump" r:id="rId5">
                  <a:extLst>
                    <a:ext uri="{A12FA001-AC4F-418D-AE19-62706E023703}">
                      <ahyp:hlinkClr val="tx"/>
                    </a:ext>
                  </a:extLst>
                </a:hlinkClick>
              </a:rPr>
              <a:t>Abstract</a:t>
            </a:r>
            <a:endParaRPr i="0" sz="1800" cap="none" strike="noStrike">
              <a:solidFill>
                <a:schemeClr val="dk1"/>
              </a:solidFill>
              <a:latin typeface="Times New Roman"/>
              <a:ea typeface="Times New Roman"/>
              <a:cs typeface="Times New Roman"/>
              <a:sym typeface="Times New Roman"/>
            </a:endParaRPr>
          </a:p>
          <a:p>
            <a:pPr indent="-292100" lvl="0" marL="285750" marR="0" rtl="0" algn="l">
              <a:lnSpc>
                <a:spcPct val="100000"/>
              </a:lnSpc>
              <a:spcBef>
                <a:spcPts val="0"/>
              </a:spcBef>
              <a:spcAft>
                <a:spcPts val="0"/>
              </a:spcAft>
              <a:buClr>
                <a:schemeClr val="dk1"/>
              </a:buClr>
              <a:buSzPts val="1800"/>
              <a:buFont typeface="Times New Roman"/>
              <a:buChar char="•"/>
            </a:pPr>
            <a:r>
              <a:rPr i="0" lang="en-US" sz="1800" cap="none" strike="noStrike">
                <a:solidFill>
                  <a:schemeClr val="dk1"/>
                </a:solidFill>
                <a:uFill>
                  <a:noFill/>
                </a:uFill>
                <a:latin typeface="Times New Roman"/>
                <a:ea typeface="Times New Roman"/>
                <a:cs typeface="Times New Roman"/>
                <a:sym typeface="Times New Roman"/>
                <a:hlinkClick action="ppaction://hlinksldjump" r:id="rId6">
                  <a:extLst>
                    <a:ext uri="{A12FA001-AC4F-418D-AE19-62706E023703}">
                      <ahyp:hlinkClr val="tx"/>
                    </a:ext>
                  </a:extLst>
                </a:hlinkClick>
              </a:rPr>
              <a:t>System Analysis </a:t>
            </a:r>
            <a:endParaRPr i="0" sz="1800" cap="none" strike="noStrike">
              <a:solidFill>
                <a:schemeClr val="dk1"/>
              </a:solidFill>
              <a:latin typeface="Times New Roman"/>
              <a:ea typeface="Times New Roman"/>
              <a:cs typeface="Times New Roman"/>
              <a:sym typeface="Times New Roman"/>
            </a:endParaRPr>
          </a:p>
          <a:p>
            <a:pPr indent="-292100" lvl="0" marL="285750" marR="0" rtl="0" algn="l">
              <a:lnSpc>
                <a:spcPct val="100000"/>
              </a:lnSpc>
              <a:spcBef>
                <a:spcPts val="0"/>
              </a:spcBef>
              <a:spcAft>
                <a:spcPts val="0"/>
              </a:spcAft>
              <a:buClr>
                <a:schemeClr val="dk1"/>
              </a:buClr>
              <a:buSzPts val="1800"/>
              <a:buFont typeface="Times New Roman"/>
              <a:buChar char="•"/>
            </a:pPr>
            <a:r>
              <a:rPr i="0" lang="en-US" sz="1800" cap="none" strike="noStrike">
                <a:solidFill>
                  <a:schemeClr val="dk1"/>
                </a:solidFill>
                <a:uFill>
                  <a:noFill/>
                </a:uFill>
                <a:latin typeface="Times New Roman"/>
                <a:ea typeface="Times New Roman"/>
                <a:cs typeface="Times New Roman"/>
                <a:sym typeface="Times New Roman"/>
                <a:hlinkClick action="ppaction://hlinksldjump" r:id="rId7">
                  <a:extLst>
                    <a:ext uri="{A12FA001-AC4F-418D-AE19-62706E023703}">
                      <ahyp:hlinkClr val="tx"/>
                    </a:ext>
                  </a:extLst>
                </a:hlinkClick>
              </a:rPr>
              <a:t>ER Diagrams </a:t>
            </a:r>
            <a:endParaRPr i="0" sz="1800" cap="none" strike="noStrike">
              <a:solidFill>
                <a:schemeClr val="dk1"/>
              </a:solidFill>
              <a:latin typeface="Times New Roman"/>
              <a:ea typeface="Times New Roman"/>
              <a:cs typeface="Times New Roman"/>
              <a:sym typeface="Times New Roman"/>
            </a:endParaRPr>
          </a:p>
          <a:p>
            <a:pPr indent="-292100" lvl="0" marL="285750" marR="0" rtl="0" algn="l">
              <a:lnSpc>
                <a:spcPct val="100000"/>
              </a:lnSpc>
              <a:spcBef>
                <a:spcPts val="0"/>
              </a:spcBef>
              <a:spcAft>
                <a:spcPts val="0"/>
              </a:spcAft>
              <a:buClr>
                <a:schemeClr val="dk1"/>
              </a:buClr>
              <a:buSzPts val="1800"/>
              <a:buFont typeface="Times New Roman"/>
              <a:buChar char="•"/>
            </a:pPr>
            <a:r>
              <a:rPr i="0" lang="en-US" sz="1800" cap="none" strike="noStrike">
                <a:solidFill>
                  <a:schemeClr val="dk1"/>
                </a:solidFill>
                <a:uFill>
                  <a:noFill/>
                </a:uFill>
                <a:latin typeface="Times New Roman"/>
                <a:ea typeface="Times New Roman"/>
                <a:cs typeface="Times New Roman"/>
                <a:sym typeface="Times New Roman"/>
                <a:hlinkClick action="ppaction://hlinksldjump" r:id="rId8">
                  <a:extLst>
                    <a:ext uri="{A12FA001-AC4F-418D-AE19-62706E023703}">
                      <ahyp:hlinkClr val="tx"/>
                    </a:ext>
                  </a:extLst>
                </a:hlinkClick>
              </a:rPr>
              <a:t>Proposed Solution </a:t>
            </a:r>
            <a:endParaRPr i="0" sz="1800" cap="none" strike="noStrike">
              <a:solidFill>
                <a:schemeClr val="dk1"/>
              </a:solidFill>
              <a:latin typeface="Times New Roman"/>
              <a:ea typeface="Times New Roman"/>
              <a:cs typeface="Times New Roman"/>
              <a:sym typeface="Times New Roman"/>
            </a:endParaRPr>
          </a:p>
          <a:p>
            <a:pPr indent="-292100" lvl="0" marL="285750" marR="0" rtl="0" algn="l">
              <a:lnSpc>
                <a:spcPct val="100000"/>
              </a:lnSpc>
              <a:spcBef>
                <a:spcPts val="0"/>
              </a:spcBef>
              <a:spcAft>
                <a:spcPts val="0"/>
              </a:spcAft>
              <a:buClr>
                <a:schemeClr val="dk1"/>
              </a:buClr>
              <a:buSzPts val="1800"/>
              <a:buFont typeface="Times New Roman"/>
              <a:buChar char="•"/>
            </a:pPr>
            <a:r>
              <a:rPr i="0" lang="en-US" sz="1800" cap="none" strike="noStrike">
                <a:solidFill>
                  <a:schemeClr val="dk1"/>
                </a:solidFill>
                <a:uFill>
                  <a:noFill/>
                </a:uFill>
                <a:latin typeface="Times New Roman"/>
                <a:ea typeface="Times New Roman"/>
                <a:cs typeface="Times New Roman"/>
                <a:sym typeface="Times New Roman"/>
                <a:hlinkClick action="ppaction://hlinksldjump" r:id="rId9">
                  <a:extLst>
                    <a:ext uri="{A12FA001-AC4F-418D-AE19-62706E023703}">
                      <ahyp:hlinkClr val="tx"/>
                    </a:ext>
                  </a:extLst>
                </a:hlinkClick>
              </a:rPr>
              <a:t>Project Flow Chart </a:t>
            </a:r>
            <a:endParaRPr i="0" sz="1800" cap="none" strike="noStrike">
              <a:solidFill>
                <a:schemeClr val="dk1"/>
              </a:solidFill>
              <a:latin typeface="Times New Roman"/>
              <a:ea typeface="Times New Roman"/>
              <a:cs typeface="Times New Roman"/>
              <a:sym typeface="Times New Roman"/>
            </a:endParaRPr>
          </a:p>
          <a:p>
            <a:pPr indent="-292100" lvl="0" marL="285750" marR="0" rtl="0" algn="l">
              <a:lnSpc>
                <a:spcPct val="100000"/>
              </a:lnSpc>
              <a:spcBef>
                <a:spcPts val="0"/>
              </a:spcBef>
              <a:spcAft>
                <a:spcPts val="0"/>
              </a:spcAft>
              <a:buClr>
                <a:schemeClr val="dk1"/>
              </a:buClr>
              <a:buSzPts val="1800"/>
              <a:buFont typeface="Times New Roman"/>
              <a:buChar char="•"/>
            </a:pPr>
            <a:r>
              <a:rPr i="0" lang="en-US" sz="1800" cap="none" strike="noStrike">
                <a:solidFill>
                  <a:schemeClr val="dk1"/>
                </a:solidFill>
                <a:uFill>
                  <a:noFill/>
                </a:uFill>
                <a:latin typeface="Times New Roman"/>
                <a:ea typeface="Times New Roman"/>
                <a:cs typeface="Times New Roman"/>
                <a:sym typeface="Times New Roman"/>
                <a:hlinkClick action="ppaction://hlinksldjump" r:id="rId10">
                  <a:extLst>
                    <a:ext uri="{A12FA001-AC4F-418D-AE19-62706E023703}">
                      <ahyp:hlinkClr val="tx"/>
                    </a:ext>
                  </a:extLst>
                </a:hlinkClick>
              </a:rPr>
              <a:t>Tools &amp; Technology to be used</a:t>
            </a:r>
            <a:endParaRPr i="0" sz="1800" cap="none" strike="noStrike">
              <a:solidFill>
                <a:schemeClr val="dk1"/>
              </a:solidFill>
              <a:latin typeface="Times New Roman"/>
              <a:ea typeface="Times New Roman"/>
              <a:cs typeface="Times New Roman"/>
              <a:sym typeface="Times New Roman"/>
            </a:endParaRPr>
          </a:p>
          <a:p>
            <a:pPr indent="-292100" lvl="0" marL="285750" marR="0" rtl="0" algn="l">
              <a:lnSpc>
                <a:spcPct val="100000"/>
              </a:lnSpc>
              <a:spcBef>
                <a:spcPts val="0"/>
              </a:spcBef>
              <a:spcAft>
                <a:spcPts val="0"/>
              </a:spcAft>
              <a:buClr>
                <a:schemeClr val="dk1"/>
              </a:buClr>
              <a:buSzPts val="1800"/>
              <a:buFont typeface="Times New Roman"/>
              <a:buChar char="•"/>
            </a:pPr>
            <a:r>
              <a:rPr i="0" lang="en-US" sz="1800" cap="none" strike="noStrike">
                <a:solidFill>
                  <a:schemeClr val="dk1"/>
                </a:solidFill>
                <a:uFill>
                  <a:noFill/>
                </a:uFill>
                <a:latin typeface="Times New Roman"/>
                <a:ea typeface="Times New Roman"/>
                <a:cs typeface="Times New Roman"/>
                <a:sym typeface="Times New Roman"/>
                <a:hlinkClick action="ppaction://hlinksldjump" r:id="rId11">
                  <a:extLst>
                    <a:ext uri="{A12FA001-AC4F-418D-AE19-62706E023703}">
                      <ahyp:hlinkClr val="tx"/>
                    </a:ext>
                  </a:extLst>
                </a:hlinkClick>
              </a:rPr>
              <a:t>Gantt Chart</a:t>
            </a:r>
            <a:endParaRPr i="0" sz="1800" cap="none" strike="noStrike">
              <a:solidFill>
                <a:schemeClr val="dk1"/>
              </a:solidFill>
              <a:latin typeface="Times New Roman"/>
              <a:ea typeface="Times New Roman"/>
              <a:cs typeface="Times New Roman"/>
              <a:sym typeface="Times New Roman"/>
            </a:endParaRPr>
          </a:p>
          <a:p>
            <a:pPr indent="-292100" lvl="0" marL="285750" marR="0" rtl="0" algn="l">
              <a:lnSpc>
                <a:spcPct val="100000"/>
              </a:lnSpc>
              <a:spcBef>
                <a:spcPts val="0"/>
              </a:spcBef>
              <a:spcAft>
                <a:spcPts val="0"/>
              </a:spcAft>
              <a:buClr>
                <a:schemeClr val="dk1"/>
              </a:buClr>
              <a:buSzPts val="1800"/>
              <a:buFont typeface="Times New Roman"/>
              <a:buChar char="•"/>
            </a:pPr>
            <a:r>
              <a:rPr i="0" lang="en-US" sz="1800" cap="none" strike="noStrike">
                <a:solidFill>
                  <a:schemeClr val="dk1"/>
                </a:solidFill>
                <a:uFill>
                  <a:noFill/>
                </a:uFill>
                <a:latin typeface="Times New Roman"/>
                <a:ea typeface="Times New Roman"/>
                <a:cs typeface="Times New Roman"/>
                <a:sym typeface="Times New Roman"/>
                <a:hlinkClick action="ppaction://hlinksldjump" r:id="rId12">
                  <a:extLst>
                    <a:ext uri="{A12FA001-AC4F-418D-AE19-62706E023703}">
                      <ahyp:hlinkClr val="tx"/>
                    </a:ext>
                  </a:extLst>
                </a:hlinkClick>
              </a:rPr>
              <a:t>Expected Outcomes</a:t>
            </a:r>
            <a:endParaRPr i="0" sz="1800" cap="none" strike="noStrike">
              <a:solidFill>
                <a:schemeClr val="dk1"/>
              </a:solidFill>
              <a:latin typeface="Times New Roman"/>
              <a:ea typeface="Times New Roman"/>
              <a:cs typeface="Times New Roman"/>
              <a:sym typeface="Times New Roman"/>
            </a:endParaRPr>
          </a:p>
          <a:p>
            <a:pPr indent="-292100" lvl="0" marL="285750" marR="0" rtl="0" algn="l">
              <a:lnSpc>
                <a:spcPct val="100000"/>
              </a:lnSpc>
              <a:spcBef>
                <a:spcPts val="0"/>
              </a:spcBef>
              <a:spcAft>
                <a:spcPts val="0"/>
              </a:spcAft>
              <a:buClr>
                <a:schemeClr val="dk1"/>
              </a:buClr>
              <a:buSzPts val="1800"/>
              <a:buFont typeface="Times New Roman"/>
              <a:buChar char="•"/>
            </a:pPr>
            <a:r>
              <a:rPr i="0" lang="en-US" sz="1800" cap="none" strike="noStrike">
                <a:solidFill>
                  <a:schemeClr val="dk1"/>
                </a:solidFill>
                <a:uFill>
                  <a:noFill/>
                </a:uFill>
                <a:latin typeface="Times New Roman"/>
                <a:ea typeface="Times New Roman"/>
                <a:cs typeface="Times New Roman"/>
                <a:sym typeface="Times New Roman"/>
                <a:hlinkClick action="ppaction://hlinksldjump" r:id="rId13">
                  <a:extLst>
                    <a:ext uri="{A12FA001-AC4F-418D-AE19-62706E023703}">
                      <ahyp:hlinkClr val="tx"/>
                    </a:ext>
                  </a:extLst>
                </a:hlinkClick>
              </a:rPr>
              <a:t>References</a:t>
            </a:r>
            <a:endParaRPr i="0" sz="1800"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4"/>
          <p:cNvSpPr txBox="1"/>
          <p:nvPr>
            <p:ph type="title"/>
          </p:nvPr>
        </p:nvSpPr>
        <p:spPr>
          <a:xfrm>
            <a:off x="534259" y="309562"/>
            <a:ext cx="2320909" cy="382156"/>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rgbClr val="04A2B9"/>
              </a:buClr>
              <a:buSzPts val="2400"/>
              <a:buFont typeface="Proxima Nova"/>
              <a:buNone/>
            </a:pPr>
            <a:r>
              <a:rPr b="1" lang="en-US" sz="2400">
                <a:solidFill>
                  <a:srgbClr val="04A2B9"/>
                </a:solidFill>
                <a:latin typeface="Times New Roman"/>
                <a:ea typeface="Times New Roman"/>
                <a:cs typeface="Times New Roman"/>
                <a:sym typeface="Times New Roman"/>
              </a:rPr>
              <a:t>Introduction</a:t>
            </a:r>
            <a:endParaRPr b="1" sz="2400">
              <a:latin typeface="Times New Roman"/>
              <a:ea typeface="Times New Roman"/>
              <a:cs typeface="Times New Roman"/>
              <a:sym typeface="Times New Roman"/>
            </a:endParaRPr>
          </a:p>
        </p:txBody>
      </p:sp>
      <p:sp>
        <p:nvSpPr>
          <p:cNvPr id="106" name="Google Shape;106;p4"/>
          <p:cNvSpPr txBox="1"/>
          <p:nvPr/>
        </p:nvSpPr>
        <p:spPr>
          <a:xfrm>
            <a:off x="755425" y="1488250"/>
            <a:ext cx="10331100" cy="41451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The Weather Forecast App is a dynamic web application built using the MERN stack (MongoDB, Express.js, React.js, and Node.js). </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It allows users to check real-time weather conditions for various locations worldwide. The app fetches weather data from an external API and displays detailed forecasts, including temperature, humidity, and wind speed. </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Users can search for specific cities, view current weather conditions, and get updates on upcoming weather trends. </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The responsive design ensures a seamless user experience across devices. MongoDB stores user preferences and search history, while Express.js and Node.js handle server-side operations. React.js powers the interactive front-end, providing a smooth and intuitive interface.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g2eedf143282_0_0"/>
          <p:cNvSpPr txBox="1"/>
          <p:nvPr>
            <p:ph type="title"/>
          </p:nvPr>
        </p:nvSpPr>
        <p:spPr>
          <a:xfrm>
            <a:off x="534259" y="309562"/>
            <a:ext cx="23208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b="1" lang="en-US" sz="2400">
                <a:solidFill>
                  <a:srgbClr val="04A2B9"/>
                </a:solidFill>
                <a:latin typeface="Times New Roman"/>
                <a:ea typeface="Times New Roman"/>
                <a:cs typeface="Times New Roman"/>
                <a:sym typeface="Times New Roman"/>
              </a:rPr>
              <a:t>Abstract</a:t>
            </a:r>
            <a:endParaRPr b="1" sz="2400">
              <a:latin typeface="Times New Roman"/>
              <a:ea typeface="Times New Roman"/>
              <a:cs typeface="Times New Roman"/>
              <a:sym typeface="Times New Roman"/>
            </a:endParaRPr>
          </a:p>
        </p:txBody>
      </p:sp>
      <p:sp>
        <p:nvSpPr>
          <p:cNvPr id="112" name="Google Shape;112;g2eedf143282_0_0"/>
          <p:cNvSpPr txBox="1"/>
          <p:nvPr/>
        </p:nvSpPr>
        <p:spPr>
          <a:xfrm>
            <a:off x="261150" y="1289225"/>
            <a:ext cx="10832400" cy="56394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The Weather Forecast Web Application is an innovative digital platform designed to provide users with accurate, real-time weather information. This application leverages advanced meteorological data from reliable sources to deliver precise forecasts, ensuring users are well-prepared for any weather conditions. The core functionality includes current weather conditions, and extended forecasts for up to five days.</a:t>
            </a:r>
            <a:endParaRPr sz="17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336550" lvl="0" marL="457200" rtl="0" algn="just">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Utilizing a user-friendly interface, the web app offers intuitive navigation and a visually appealing design, making it accessible to users of all technical backgrounds. Key features include interactive maps displaying weather patterns, radar images, and severe weather alerts to keep users informed of potential hazards. Additionally, the app integrates geolocation services, enabling automatic detection of the user's location for localized weather updates.</a:t>
            </a:r>
            <a:endParaRPr sz="17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336550" lvl="0" marL="457200" rtl="0" algn="just">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The backend of the application is built using robust technologies to ensure scalability and reliability. Real-time data is fetched from weather APIs, processed, and presented in a concise format. The front end employs responsive design principles, ensuring optimal performance across various devices, including desktops, tablets, and smartphones.</a:t>
            </a:r>
            <a:endParaRPr sz="17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336550" lvl="0" marL="457200" rtl="0" algn="just">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In summary, the Weather Forecast Web Application is a comprehensive tool designed to provide accurate, real-time weather information with a focus on user experience, reliability, and data security. It serves as an essential resource for individuals seeking to stay informed about weather conditions, ultimately helping them make better decisions in their daily lives</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g2eedf143282_0_6"/>
          <p:cNvSpPr txBox="1"/>
          <p:nvPr>
            <p:ph type="title"/>
          </p:nvPr>
        </p:nvSpPr>
        <p:spPr>
          <a:xfrm>
            <a:off x="534259" y="309562"/>
            <a:ext cx="23208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b="1" lang="en-US" sz="2400">
                <a:solidFill>
                  <a:srgbClr val="04A2B9"/>
                </a:solidFill>
                <a:latin typeface="Times New Roman"/>
                <a:ea typeface="Times New Roman"/>
                <a:cs typeface="Times New Roman"/>
                <a:sym typeface="Times New Roman"/>
              </a:rPr>
              <a:t>System Analysis</a:t>
            </a:r>
            <a:endParaRPr b="1" sz="2400">
              <a:solidFill>
                <a:srgbClr val="04A2B9"/>
              </a:solidFill>
              <a:latin typeface="Times New Roman"/>
              <a:ea typeface="Times New Roman"/>
              <a:cs typeface="Times New Roman"/>
              <a:sym typeface="Times New Roman"/>
            </a:endParaRPr>
          </a:p>
        </p:txBody>
      </p:sp>
      <p:sp>
        <p:nvSpPr>
          <p:cNvPr id="118" name="Google Shape;118;g2eedf143282_0_6"/>
          <p:cNvSpPr txBox="1"/>
          <p:nvPr/>
        </p:nvSpPr>
        <p:spPr>
          <a:xfrm>
            <a:off x="298250" y="1137125"/>
            <a:ext cx="11034300" cy="48639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Clr>
                <a:schemeClr val="dk1"/>
              </a:buClr>
              <a:buSzPts val="1600"/>
              <a:buFont typeface="Times New Roman"/>
              <a:buChar char="•"/>
            </a:pPr>
            <a:r>
              <a:rPr b="1" lang="en-US" sz="1600">
                <a:solidFill>
                  <a:schemeClr val="dk1"/>
                </a:solidFill>
                <a:latin typeface="Times New Roman"/>
                <a:ea typeface="Times New Roman"/>
                <a:cs typeface="Times New Roman"/>
                <a:sym typeface="Times New Roman"/>
              </a:rPr>
              <a:t>Architecture</a:t>
            </a:r>
            <a:r>
              <a:rPr lang="en-US" sz="1600">
                <a:solidFill>
                  <a:schemeClr val="dk1"/>
                </a:solidFill>
                <a:latin typeface="Times New Roman"/>
                <a:ea typeface="Times New Roman"/>
                <a:cs typeface="Times New Roman"/>
                <a:sym typeface="Times New Roman"/>
              </a:rPr>
              <a:t>: The application employs a client-server architecture. The backend is built using robust server-side technologies (e.g., Node.js) to handle data processing and API requests. The frontend uses responsive design principles, utilizing HTML, CSS, and JavaScript frameworks like React.js.</a:t>
            </a:r>
            <a:endParaRPr sz="16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Font typeface="Times New Roman"/>
              <a:buChar char="•"/>
            </a:pPr>
            <a:r>
              <a:rPr b="1" lang="en-US" sz="1600">
                <a:solidFill>
                  <a:schemeClr val="dk1"/>
                </a:solidFill>
                <a:latin typeface="Times New Roman"/>
                <a:ea typeface="Times New Roman"/>
                <a:cs typeface="Times New Roman"/>
                <a:sym typeface="Times New Roman"/>
              </a:rPr>
              <a:t>Data Sources</a:t>
            </a:r>
            <a:r>
              <a:rPr lang="en-US" sz="1600">
                <a:solidFill>
                  <a:schemeClr val="dk1"/>
                </a:solidFill>
                <a:latin typeface="Times New Roman"/>
                <a:ea typeface="Times New Roman"/>
                <a:cs typeface="Times New Roman"/>
                <a:sym typeface="Times New Roman"/>
              </a:rPr>
              <a:t>: The application integrates with third-party weather APIs (e.g., OpenWeatherMap, WeatherStack) to fetch real-time weather data. It uses geolocation services to provide localized weather updates.</a:t>
            </a:r>
            <a:endParaRPr sz="16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Font typeface="Times New Roman"/>
              <a:buChar char="•"/>
            </a:pPr>
            <a:r>
              <a:rPr b="1" lang="en-US" sz="1600">
                <a:solidFill>
                  <a:schemeClr val="dk1"/>
                </a:solidFill>
                <a:latin typeface="Times New Roman"/>
                <a:ea typeface="Times New Roman"/>
                <a:cs typeface="Times New Roman"/>
                <a:sym typeface="Times New Roman"/>
              </a:rPr>
              <a:t>Database</a:t>
            </a:r>
            <a:r>
              <a:rPr lang="en-US" sz="1600">
                <a:solidFill>
                  <a:schemeClr val="dk1"/>
                </a:solidFill>
                <a:latin typeface="Times New Roman"/>
                <a:ea typeface="Times New Roman"/>
                <a:cs typeface="Times New Roman"/>
                <a:sym typeface="Times New Roman"/>
              </a:rPr>
              <a:t>: A database system (e.g., MongoDB) stores user preferences, historical weather data, and other relevant information.</a:t>
            </a:r>
            <a:endParaRPr sz="16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Font typeface="Times New Roman"/>
              <a:buChar char="•"/>
            </a:pPr>
            <a:r>
              <a:rPr b="1" lang="en-US" sz="1600">
                <a:solidFill>
                  <a:schemeClr val="dk1"/>
                </a:solidFill>
                <a:latin typeface="Times New Roman"/>
                <a:ea typeface="Times New Roman"/>
                <a:cs typeface="Times New Roman"/>
                <a:sym typeface="Times New Roman"/>
              </a:rPr>
              <a:t>Security Measures</a:t>
            </a:r>
            <a:r>
              <a:rPr lang="en-US" sz="1600">
                <a:solidFill>
                  <a:schemeClr val="dk1"/>
                </a:solidFill>
                <a:latin typeface="Times New Roman"/>
                <a:ea typeface="Times New Roman"/>
                <a:cs typeface="Times New Roman"/>
                <a:sym typeface="Times New Roman"/>
              </a:rPr>
              <a:t>: The system implements HTTP for data transmission, user authentication, and encryption to the data.</a:t>
            </a:r>
            <a:endParaRPr sz="16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Font typeface="Times New Roman"/>
              <a:buChar char="•"/>
            </a:pPr>
            <a:r>
              <a:rPr b="1" lang="en-US" sz="1600">
                <a:solidFill>
                  <a:schemeClr val="dk1"/>
                </a:solidFill>
                <a:latin typeface="Times New Roman"/>
                <a:ea typeface="Times New Roman"/>
                <a:cs typeface="Times New Roman"/>
                <a:sym typeface="Times New Roman"/>
              </a:rPr>
              <a:t>Frontend Development</a:t>
            </a:r>
            <a:r>
              <a:rPr lang="en-US" sz="1600">
                <a:solidFill>
                  <a:schemeClr val="dk1"/>
                </a:solidFill>
                <a:latin typeface="Times New Roman"/>
                <a:ea typeface="Times New Roman"/>
                <a:cs typeface="Times New Roman"/>
                <a:sym typeface="Times New Roman"/>
              </a:rPr>
              <a:t>: The user interface is developed using modern web technologies to ensure a seamless user experience across devices.</a:t>
            </a:r>
            <a:endParaRPr sz="16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Font typeface="Times New Roman"/>
              <a:buChar char="•"/>
            </a:pPr>
            <a:r>
              <a:rPr b="1" lang="en-US" sz="1600">
                <a:solidFill>
                  <a:schemeClr val="dk1"/>
                </a:solidFill>
                <a:latin typeface="Times New Roman"/>
                <a:ea typeface="Times New Roman"/>
                <a:cs typeface="Times New Roman"/>
                <a:sym typeface="Times New Roman"/>
              </a:rPr>
              <a:t>Backend Development</a:t>
            </a:r>
            <a:r>
              <a:rPr lang="en-US" sz="1600">
                <a:solidFill>
                  <a:schemeClr val="dk1"/>
                </a:solidFill>
                <a:latin typeface="Times New Roman"/>
                <a:ea typeface="Times New Roman"/>
                <a:cs typeface="Times New Roman"/>
                <a:sym typeface="Times New Roman"/>
              </a:rPr>
              <a:t>: The server-side logic handles API requests, data processing, and communication with the database.</a:t>
            </a:r>
            <a:endParaRPr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Font typeface="Times New Roman"/>
              <a:buChar char="•"/>
            </a:pPr>
            <a:r>
              <a:rPr b="1" lang="en-US" sz="1600">
                <a:solidFill>
                  <a:schemeClr val="dk1"/>
                </a:solidFill>
                <a:latin typeface="Times New Roman"/>
                <a:ea typeface="Times New Roman"/>
                <a:cs typeface="Times New Roman"/>
                <a:sym typeface="Times New Roman"/>
              </a:rPr>
              <a:t>Maintenance and Updates</a:t>
            </a:r>
            <a:r>
              <a:rPr lang="en-US" sz="1600">
                <a:solidFill>
                  <a:schemeClr val="dk1"/>
                </a:solidFill>
                <a:latin typeface="Times New Roman"/>
                <a:ea typeface="Times New Roman"/>
                <a:cs typeface="Times New Roman"/>
                <a:sym typeface="Times New Roman"/>
              </a:rPr>
              <a:t>: The system includes mechanisms for regular updates and maintenance to incorporate new features, improve performance, and address any security vulnerabilities</a:t>
            </a:r>
            <a:endParaRPr sz="16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2" name="Shape 122"/>
        <p:cNvGrpSpPr/>
        <p:nvPr/>
      </p:nvGrpSpPr>
      <p:grpSpPr>
        <a:xfrm>
          <a:off x="0" y="0"/>
          <a:ext cx="0" cy="0"/>
          <a:chOff x="0" y="0"/>
          <a:chExt cx="0" cy="0"/>
        </a:xfrm>
      </p:grpSpPr>
      <p:sp>
        <p:nvSpPr>
          <p:cNvPr id="123" name="Google Shape;123;g2eedf143282_0_12"/>
          <p:cNvSpPr txBox="1"/>
          <p:nvPr>
            <p:ph type="title"/>
          </p:nvPr>
        </p:nvSpPr>
        <p:spPr>
          <a:xfrm>
            <a:off x="534259" y="309562"/>
            <a:ext cx="23208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b="1" lang="en-US" sz="2400">
                <a:solidFill>
                  <a:srgbClr val="04A2B9"/>
                </a:solidFill>
                <a:latin typeface="Times New Roman"/>
                <a:ea typeface="Times New Roman"/>
                <a:cs typeface="Times New Roman"/>
                <a:sym typeface="Times New Roman"/>
              </a:rPr>
              <a:t>ER Diagrams</a:t>
            </a:r>
            <a:endParaRPr b="1" sz="2400">
              <a:solidFill>
                <a:srgbClr val="04A2B9"/>
              </a:solidFill>
              <a:latin typeface="Times New Roman"/>
              <a:ea typeface="Times New Roman"/>
              <a:cs typeface="Times New Roman"/>
              <a:sym typeface="Times New Roman"/>
            </a:endParaRPr>
          </a:p>
        </p:txBody>
      </p:sp>
      <p:sp>
        <p:nvSpPr>
          <p:cNvPr id="124" name="Google Shape;124;g2eedf143282_0_12"/>
          <p:cNvSpPr txBox="1"/>
          <p:nvPr/>
        </p:nvSpPr>
        <p:spPr>
          <a:xfrm>
            <a:off x="445850" y="2192250"/>
            <a:ext cx="12505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900"/>
          </a:p>
        </p:txBody>
      </p:sp>
      <p:sp>
        <p:nvSpPr>
          <p:cNvPr id="125" name="Google Shape;125;g2eedf143282_0_12"/>
          <p:cNvSpPr txBox="1"/>
          <p:nvPr/>
        </p:nvSpPr>
        <p:spPr>
          <a:xfrm>
            <a:off x="901825" y="1692200"/>
            <a:ext cx="104793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            			+--------------------+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User            	|             		|    	    WeatherData     		|             		|   	    Feedback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             			+--------------------+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UserID (PK)     	|&lt;--------------&gt;	| WeatherDataID (PK)	</a:t>
            </a:r>
            <a:r>
              <a:rPr lang="en-US" sz="1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|&lt;--------------&gt;	| FeedbackID (PK)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Username        	|             		| Location           			|             		| UserID (FK)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Email              	|             		| Temperature        			|             		| WeatherDataID (FK)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Password        	|             		| Humidity           			|             		| Comment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ProfilePicture  	|             		| WindSpeed          			|             		| Rating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Preferences     	|             		| WeatherCondition   		|            		| CreatedAt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CreatedAt       	|             		| RecordedAt         			|             		       +-----------------+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UpdatedAt       	|             		| Forecast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g2eedf143282_0_17"/>
          <p:cNvSpPr txBox="1"/>
          <p:nvPr>
            <p:ph type="title"/>
          </p:nvPr>
        </p:nvSpPr>
        <p:spPr>
          <a:xfrm>
            <a:off x="534247" y="309550"/>
            <a:ext cx="31005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b="1" lang="en-US" sz="2400">
                <a:solidFill>
                  <a:srgbClr val="04A2B9"/>
                </a:solidFill>
                <a:latin typeface="Times New Roman"/>
                <a:ea typeface="Times New Roman"/>
                <a:cs typeface="Times New Roman"/>
                <a:sym typeface="Times New Roman"/>
              </a:rPr>
              <a:t>Proposed Solution</a:t>
            </a:r>
            <a:endParaRPr b="1" sz="2400">
              <a:solidFill>
                <a:srgbClr val="04A2B9"/>
              </a:solidFill>
              <a:latin typeface="Times New Roman"/>
              <a:ea typeface="Times New Roman"/>
              <a:cs typeface="Times New Roman"/>
              <a:sym typeface="Times New Roman"/>
            </a:endParaRPr>
          </a:p>
        </p:txBody>
      </p:sp>
      <p:sp>
        <p:nvSpPr>
          <p:cNvPr id="131" name="Google Shape;131;g2eedf143282_0_17"/>
          <p:cNvSpPr txBox="1"/>
          <p:nvPr/>
        </p:nvSpPr>
        <p:spPr>
          <a:xfrm>
            <a:off x="534250" y="1124750"/>
            <a:ext cx="10683000" cy="6187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1" lang="en-US" sz="1600">
                <a:solidFill>
                  <a:schemeClr val="dk1"/>
                </a:solidFill>
                <a:latin typeface="Times New Roman"/>
                <a:ea typeface="Times New Roman"/>
                <a:cs typeface="Times New Roman"/>
                <a:sym typeface="Times New Roman"/>
              </a:rPr>
              <a:t>1. System Overview</a:t>
            </a:r>
            <a:endParaRPr b="1" sz="16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The Weather Forecast Project aims to provide users with accurate and personalized weather information. The system includes user authentication, real-time weather data, a 5-day forecast, geographical location mapping, and generative AI for future weather predictions with recommendations and precautions.</a:t>
            </a:r>
            <a:endParaRPr sz="16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lang="en-US" sz="1600">
                <a:solidFill>
                  <a:schemeClr val="dk1"/>
                </a:solidFill>
                <a:latin typeface="Times New Roman"/>
                <a:ea typeface="Times New Roman"/>
                <a:cs typeface="Times New Roman"/>
                <a:sym typeface="Times New Roman"/>
              </a:rPr>
              <a:t>2. System Architecture</a:t>
            </a:r>
            <a:endParaRPr b="1" sz="16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lang="en-US" sz="1600">
                <a:solidFill>
                  <a:schemeClr val="dk1"/>
                </a:solidFill>
                <a:latin typeface="Times New Roman"/>
                <a:ea typeface="Times New Roman"/>
                <a:cs typeface="Times New Roman"/>
                <a:sym typeface="Times New Roman"/>
              </a:rPr>
              <a:t>Frontend</a:t>
            </a:r>
            <a:r>
              <a:rPr lang="en-US" sz="1600">
                <a:solidFill>
                  <a:schemeClr val="dk1"/>
                </a:solidFill>
                <a:latin typeface="Times New Roman"/>
                <a:ea typeface="Times New Roman"/>
                <a:cs typeface="Times New Roman"/>
                <a:sym typeface="Times New Roman"/>
              </a:rPr>
              <a:t>: React.js &amp; Tailwind for styling.</a:t>
            </a:r>
            <a:endParaRPr sz="16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lang="en-US" sz="1600">
                <a:solidFill>
                  <a:schemeClr val="dk1"/>
                </a:solidFill>
                <a:latin typeface="Times New Roman"/>
                <a:ea typeface="Times New Roman"/>
                <a:cs typeface="Times New Roman"/>
                <a:sym typeface="Times New Roman"/>
              </a:rPr>
              <a:t>Backend</a:t>
            </a:r>
            <a:r>
              <a:rPr lang="en-US" sz="1600">
                <a:solidFill>
                  <a:schemeClr val="dk1"/>
                </a:solidFill>
                <a:latin typeface="Times New Roman"/>
                <a:ea typeface="Times New Roman"/>
                <a:cs typeface="Times New Roman"/>
                <a:sym typeface="Times New Roman"/>
              </a:rPr>
              <a:t>: Node.js with Express.js for server-side logic.</a:t>
            </a:r>
            <a:endParaRPr sz="16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lang="en-US" sz="1600">
                <a:solidFill>
                  <a:schemeClr val="dk1"/>
                </a:solidFill>
                <a:latin typeface="Times New Roman"/>
                <a:ea typeface="Times New Roman"/>
                <a:cs typeface="Times New Roman"/>
                <a:sym typeface="Times New Roman"/>
              </a:rPr>
              <a:t>Database</a:t>
            </a:r>
            <a:r>
              <a:rPr lang="en-US" sz="1600">
                <a:solidFill>
                  <a:schemeClr val="dk1"/>
                </a:solidFill>
                <a:latin typeface="Times New Roman"/>
                <a:ea typeface="Times New Roman"/>
                <a:cs typeface="Times New Roman"/>
                <a:sym typeface="Times New Roman"/>
              </a:rPr>
              <a:t>: MongoDB for database management.</a:t>
            </a:r>
            <a:endParaRPr sz="16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lang="en-US" sz="1600">
                <a:solidFill>
                  <a:schemeClr val="dk1"/>
                </a:solidFill>
                <a:latin typeface="Times New Roman"/>
                <a:ea typeface="Times New Roman"/>
                <a:cs typeface="Times New Roman"/>
                <a:sym typeface="Times New Roman"/>
              </a:rPr>
              <a:t>APIs</a:t>
            </a:r>
            <a:r>
              <a:rPr lang="en-US" sz="1600">
                <a:solidFill>
                  <a:schemeClr val="dk1"/>
                </a:solidFill>
                <a:latin typeface="Times New Roman"/>
                <a:ea typeface="Times New Roman"/>
                <a:cs typeface="Times New Roman"/>
                <a:sym typeface="Times New Roman"/>
              </a:rPr>
              <a:t>: OpenWeatherMap API for weather data, Integrate React Leaflet Map Component use to show current location, Custom AI model for future weather predictions</a:t>
            </a:r>
            <a:endParaRPr sz="16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lang="en-US" sz="1600">
                <a:solidFill>
                  <a:schemeClr val="dk1"/>
                </a:solidFill>
                <a:latin typeface="Times New Roman"/>
                <a:ea typeface="Times New Roman"/>
                <a:cs typeface="Times New Roman"/>
                <a:sym typeface="Times New Roman"/>
              </a:rPr>
              <a:t>3. Functional Requirements</a:t>
            </a:r>
            <a:endParaRPr b="1" sz="16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lang="en-US" sz="1600">
                <a:solidFill>
                  <a:schemeClr val="dk1"/>
                </a:solidFill>
                <a:latin typeface="Times New Roman"/>
                <a:ea typeface="Times New Roman"/>
                <a:cs typeface="Times New Roman"/>
                <a:sym typeface="Times New Roman"/>
              </a:rPr>
              <a:t>User Authentication</a:t>
            </a:r>
            <a:r>
              <a:rPr lang="en-US" sz="1600">
                <a:solidFill>
                  <a:schemeClr val="dk1"/>
                </a:solidFill>
                <a:latin typeface="Times New Roman"/>
                <a:ea typeface="Times New Roman"/>
                <a:cs typeface="Times New Roman"/>
                <a:sym typeface="Times New Roman"/>
              </a:rPr>
              <a:t>: Registration/Login Pages.</a:t>
            </a:r>
            <a:endParaRPr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Weather Features</a:t>
            </a:r>
            <a:r>
              <a:rPr lang="en-US" sz="1600">
                <a:solidFill>
                  <a:schemeClr val="dk1"/>
                </a:solidFill>
                <a:latin typeface="Times New Roman"/>
                <a:ea typeface="Times New Roman"/>
                <a:cs typeface="Times New Roman"/>
                <a:sym typeface="Times New Roman"/>
              </a:rPr>
              <a:t>: Display the current weather based on the user's city. 5-Day Forecast- Provide a 5-day weather forecast for the user's city. Integrate React Leaflet Map Component use to show current location.</a:t>
            </a:r>
            <a:endParaRPr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Generative AI Predictions- Allow users to input any future date to get weather predictions, recommendations, and     precautions.</a:t>
            </a:r>
            <a:endParaRPr sz="16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5" name="Shape 135"/>
        <p:cNvGrpSpPr/>
        <p:nvPr/>
      </p:nvGrpSpPr>
      <p:grpSpPr>
        <a:xfrm>
          <a:off x="0" y="0"/>
          <a:ext cx="0" cy="0"/>
          <a:chOff x="0" y="0"/>
          <a:chExt cx="0" cy="0"/>
        </a:xfrm>
      </p:grpSpPr>
      <p:sp>
        <p:nvSpPr>
          <p:cNvPr id="136" name="Google Shape;136;g2eedf143282_0_23"/>
          <p:cNvSpPr txBox="1"/>
          <p:nvPr>
            <p:ph type="title"/>
          </p:nvPr>
        </p:nvSpPr>
        <p:spPr>
          <a:xfrm>
            <a:off x="534247" y="309550"/>
            <a:ext cx="31005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b="1" lang="en-US" sz="2400">
                <a:solidFill>
                  <a:srgbClr val="04A2B9"/>
                </a:solidFill>
                <a:latin typeface="Times New Roman"/>
                <a:ea typeface="Times New Roman"/>
                <a:cs typeface="Times New Roman"/>
                <a:sym typeface="Times New Roman"/>
              </a:rPr>
              <a:t>Proposed Solution</a:t>
            </a:r>
            <a:endParaRPr b="1" sz="2400">
              <a:solidFill>
                <a:srgbClr val="04A2B9"/>
              </a:solidFill>
              <a:latin typeface="Times New Roman"/>
              <a:ea typeface="Times New Roman"/>
              <a:cs typeface="Times New Roman"/>
              <a:sym typeface="Times New Roman"/>
            </a:endParaRPr>
          </a:p>
        </p:txBody>
      </p:sp>
      <p:sp>
        <p:nvSpPr>
          <p:cNvPr id="137" name="Google Shape;137;g2eedf143282_0_23"/>
          <p:cNvSpPr txBox="1"/>
          <p:nvPr/>
        </p:nvSpPr>
        <p:spPr>
          <a:xfrm>
            <a:off x="646150" y="1124750"/>
            <a:ext cx="10571100" cy="5091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1700">
                <a:solidFill>
                  <a:schemeClr val="dk1"/>
                </a:solidFill>
                <a:latin typeface="Times New Roman"/>
                <a:ea typeface="Times New Roman"/>
                <a:cs typeface="Times New Roman"/>
                <a:sym typeface="Times New Roman"/>
              </a:rPr>
              <a:t>4. System Components</a:t>
            </a:r>
            <a:endParaRPr b="1"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en-US" sz="1700">
                <a:solidFill>
                  <a:schemeClr val="dk1"/>
                </a:solidFill>
                <a:latin typeface="Times New Roman"/>
                <a:ea typeface="Times New Roman"/>
                <a:cs typeface="Times New Roman"/>
                <a:sym typeface="Times New Roman"/>
              </a:rPr>
              <a:t>Frontend:-</a:t>
            </a:r>
            <a:endParaRPr b="1" sz="1700">
              <a:solidFill>
                <a:schemeClr val="dk1"/>
              </a:solidFill>
              <a:latin typeface="Times New Roman"/>
              <a:ea typeface="Times New Roman"/>
              <a:cs typeface="Times New Roman"/>
              <a:sym typeface="Times New Roman"/>
            </a:endParaRPr>
          </a:p>
          <a:p>
            <a:pPr indent="-336550" lvl="0" marL="457200" rtl="0" algn="just">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Login/Registration Pages:</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          - Form validation</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          - JWT authentication</a:t>
            </a:r>
            <a:endParaRPr sz="1700">
              <a:solidFill>
                <a:schemeClr val="dk1"/>
              </a:solidFill>
              <a:latin typeface="Times New Roman"/>
              <a:ea typeface="Times New Roman"/>
              <a:cs typeface="Times New Roman"/>
              <a:sym typeface="Times New Roman"/>
            </a:endParaRPr>
          </a:p>
          <a:p>
            <a:pPr indent="-336550" lvl="0" marL="457200" rtl="0" algn="just">
              <a:lnSpc>
                <a:spcPct val="90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Dashboard:</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          - Display current weather based on user’s city</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          - Show 5-day weather forecast</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          - Integrate React Leaflet Map Component use to show current location</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          - Input for future date to get AI-generated weather predictions</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en-US" sz="1700">
                <a:solidFill>
                  <a:schemeClr val="dk1"/>
                </a:solidFill>
                <a:latin typeface="Times New Roman"/>
                <a:ea typeface="Times New Roman"/>
                <a:cs typeface="Times New Roman"/>
                <a:sym typeface="Times New Roman"/>
              </a:rPr>
              <a:t>Database:-</a:t>
            </a:r>
            <a:endParaRPr sz="1700">
              <a:solidFill>
                <a:schemeClr val="dk1"/>
              </a:solidFill>
              <a:latin typeface="Times New Roman"/>
              <a:ea typeface="Times New Roman"/>
              <a:cs typeface="Times New Roman"/>
              <a:sym typeface="Times New Roman"/>
            </a:endParaRPr>
          </a:p>
          <a:p>
            <a:pPr indent="-336550" lvl="0" marL="457200" rtl="0" algn="just">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User Collection:</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         - Stores user details, hashed passwords, and city</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336550" lvl="0" marL="457200" rtl="0" algn="just">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Weather Data Collection:</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         - Cache recent weather data for performance</a:t>
            </a:r>
            <a:endParaRPr sz="17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2023-12-05T07:58:57Z</dcterms:created>
  <dc:creator>admin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2024-01-10T05:57:01Z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bdeac77a-6f2d-4eed-8d0b-c87a56de673f</vt:lpwstr>
  </property>
  <property fmtid="{D5CDD505-2E9C-101B-9397-08002B2CF9AE}" pid="7" name="MSIP_Label_defa4170-0d19-0005-0004-bc88714345d2_ActionId">
    <vt:lpwstr>2a20089b-7995-43de-aaf1-a4eb65220026</vt:lpwstr>
  </property>
  <property fmtid="{D5CDD505-2E9C-101B-9397-08002B2CF9AE}" pid="8" name="MSIP_Label_defa4170-0d19-0005-0004-bc88714345d2_ContentBits">
    <vt:lpwstr>0</vt:lpwstr>
  </property>
</Properties>
</file>