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Lst>
  <p:sldSz cy="6858000" cx="12192000"/>
  <p:notesSz cx="6858000" cy="9144000"/>
  <p:embeddedFontLst>
    <p:embeddedFont>
      <p:font typeface="Proxima Nova"/>
      <p:regular r:id="rId47"/>
      <p:bold r:id="rId48"/>
      <p:italic r:id="rId49"/>
      <p:boldItalic r:id="rId5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GoogleSlidesCustomDataVersion2">
      <go:slidesCustomData xmlns:go="http://customooxmlschemas.google.com/" r:id="rId51" roundtripDataSignature="AMtx7mgUkCfTtTZvimscc3yfbc6dhW6rE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ProximaNova-bold.fntdata"/><Relationship Id="rId47" Type="http://schemas.openxmlformats.org/officeDocument/2006/relationships/font" Target="fonts/ProximaNova-regular.fntdata"/><Relationship Id="rId49" Type="http://schemas.openxmlformats.org/officeDocument/2006/relationships/font" Target="fonts/ProximaNova-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customschemas.google.com/relationships/presentationmetadata" Target="metadata"/><Relationship Id="rId50" Type="http://schemas.openxmlformats.org/officeDocument/2006/relationships/font" Target="fonts/ProximaNova-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f3737411de_0_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0" name="Google Shape;140;g2f3737411de_0_3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f3737411de_0_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6" name="Google Shape;146;g2f3737411de_0_4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f37b97a539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2" name="Google Shape;152;g2f37b97a539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f37b97a539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8" name="Google Shape;158;g2f37b97a539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f37b97a539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4" name="Google Shape;164;g2f37b97a539_0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f37b97a539_0_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0" name="Google Shape;170;g2f37b97a539_0_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f37b97a539_0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6" name="Google Shape;176;g2f37b97a539_0_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f37b97a539_0_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2" name="Google Shape;182;g2f37b97a539_0_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f37b97a539_0_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8" name="Google Shape;188;g2f37b97a539_0_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f37b97a539_0_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5" name="Google Shape;195;g2f37b97a539_0_4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6" name="Google Shape;86;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eedf143282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2" name="Google Shape;202;g2eedf143282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eedf143282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8" name="Google Shape;208;g2eedf143282_0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eedf143282_0_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5" name="Google Shape;215;g2eedf143282_0_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eedf143282_0_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1" name="Google Shape;221;g2eedf143282_0_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eedf143282_0_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7" name="Google Shape;227;g2eedf143282_0_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eedf143282_0_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3" name="Google Shape;233;g2eedf143282_0_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eef5556337_2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9" name="Google Shape;239;g2eef5556337_2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2eedf143282_0_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5" name="Google Shape;245;g2eedf143282_0_4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2eedf143282_0_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1" name="Google Shape;251;g2eedf143282_0_6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3088cce5679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8" name="Google Shape;258;g3088cce5679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7" name="Google Shape;97;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3088cce5679_0_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8" name="Google Shape;268;g3088cce5679_0_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2eedf143282_0_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8" name="Google Shape;278;g2eedf143282_0_5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2eef5556337_2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8" name="Google Shape;288;g2eef5556337_2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2eef5556337_2_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8" name="Google Shape;298;g2eef5556337_2_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307ea342b7a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8" name="Google Shape;308;g307ea342b7a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307ea342b7a_0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5" name="Google Shape;315;g307ea342b7a_0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307ea342b7a_0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2" name="Google Shape;322;g307ea342b7a_0_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307eed94408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9" name="Google Shape;329;g307eed94408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307eed94408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36" name="Google Shape;336;g307eed94408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307eed94408_0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43" name="Google Shape;343;g307eed94408_0_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f3737411de_0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3" name="Google Shape;103;g2f3737411de_0_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2eedf143282_0_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50" name="Google Shape;350;g2eedf143282_0_8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57" name="Google Shape;35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eedf143282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9" name="Google Shape;109;g2eedf143282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f3737411de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5" name="Google Shape;115;g2f3737411de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f3737411de_0_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1" name="Google Shape;121;g2f3737411de_0_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f3737411de_0_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7" name="Google Shape;127;g2f3737411de_0_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f3737411de_0_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4" name="Google Shape;134;g2f3737411de_0_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7"/>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7"/>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6"/>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7"/>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7"/>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9"/>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9"/>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0"/>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0"/>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11"/>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1"/>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11"/>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1"/>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11"/>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4"/>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14"/>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5"/>
          <p:cNvSpPr/>
          <p:nvPr>
            <p:ph idx="2" type="pic"/>
          </p:nvPr>
        </p:nvSpPr>
        <p:spPr>
          <a:xfrm>
            <a:off x="5183188" y="987425"/>
            <a:ext cx="6172200" cy="4873625"/>
          </a:xfrm>
          <a:prstGeom prst="rect">
            <a:avLst/>
          </a:prstGeom>
          <a:noFill/>
          <a:ln>
            <a:noFill/>
          </a:ln>
        </p:spPr>
      </p:sp>
      <p:sp>
        <p:nvSpPr>
          <p:cNvPr id="64" name="Google Shape;64;p15"/>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jpg"/><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jp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jpg"/><Relationship Id="rId4" Type="http://schemas.openxmlformats.org/officeDocument/2006/relationships/image" Target="../media/image1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jpg"/><Relationship Id="rId4" Type="http://schemas.openxmlformats.org/officeDocument/2006/relationships/image" Target="../media/image1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jpg"/><Relationship Id="rId4" Type="http://schemas.openxmlformats.org/officeDocument/2006/relationships/image" Target="../media/image10.png"/><Relationship Id="rId5" Type="http://schemas.openxmlformats.org/officeDocument/2006/relationships/image" Target="../media/image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jpg"/><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jpg"/><Relationship Id="rId4" Type="http://schemas.openxmlformats.org/officeDocument/2006/relationships/slide" Target="/ppt/slides/slide5.xml"/><Relationship Id="rId5" Type="http://schemas.openxmlformats.org/officeDocument/2006/relationships/slide" Target="/ppt/slides/slide20.xml"/><Relationship Id="rId6" Type="http://schemas.openxmlformats.org/officeDocument/2006/relationships/slide" Target="/ppt/slides/slide25.xml"/><Relationship Id="rId7" Type="http://schemas.openxmlformats.org/officeDocument/2006/relationships/slide" Target="/ppt/slides/slide31.xml"/><Relationship Id="rId8" Type="http://schemas.openxmlformats.org/officeDocument/2006/relationships/slide" Target="/ppt/slides/slide4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jpg"/><Relationship Id="rId4" Type="http://schemas.openxmlformats.org/officeDocument/2006/relationships/image" Target="../media/image6.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jpg"/><Relationship Id="rId4" Type="http://schemas.openxmlformats.org/officeDocument/2006/relationships/image" Target="../media/image9.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jpg"/><Relationship Id="rId4" Type="http://schemas.openxmlformats.org/officeDocument/2006/relationships/image" Target="../media/image7.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1.jpg"/><Relationship Id="rId4" Type="http://schemas.openxmlformats.org/officeDocument/2006/relationships/image" Target="../media/image1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1.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1.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1.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1.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1.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1.jpg"/><Relationship Id="rId4" Type="http://schemas.openxmlformats.org/officeDocument/2006/relationships/hyperlink" Target="https://openweathermap.org/api" TargetMode="External"/><Relationship Id="rId11" Type="http://schemas.openxmlformats.org/officeDocument/2006/relationships/hyperlink" Target="https://dribbble.com/shots/22126121-Weather-Web-App" TargetMode="External"/><Relationship Id="rId10" Type="http://schemas.openxmlformats.org/officeDocument/2006/relationships/hyperlink" Target="https://dribbble.com/shots/22126121-Weather-Web-App" TargetMode="External"/><Relationship Id="rId9" Type="http://schemas.openxmlformats.org/officeDocument/2006/relationships/hyperlink" Target="https://www.weatherapi.com/" TargetMode="External"/><Relationship Id="rId5" Type="http://schemas.openxmlformats.org/officeDocument/2006/relationships/hyperlink" Target="https://openweathermap.org/api" TargetMode="External"/><Relationship Id="rId6" Type="http://schemas.openxmlformats.org/officeDocument/2006/relationships/hyperlink" Target="https://developer.accuweather.com/accuweather-forecast-api/apis" TargetMode="External"/><Relationship Id="rId7" Type="http://schemas.openxmlformats.org/officeDocument/2006/relationships/hyperlink" Target="https://developer.accuweather.com/accuweather-forecast-api/apis" TargetMode="External"/><Relationship Id="rId8" Type="http://schemas.openxmlformats.org/officeDocument/2006/relationships/hyperlink" Target="https://www.weatherapi.com/"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1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jp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3" name="Shape 83"/>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1" name="Shape 141"/>
        <p:cNvGrpSpPr/>
        <p:nvPr/>
      </p:nvGrpSpPr>
      <p:grpSpPr>
        <a:xfrm>
          <a:off x="0" y="0"/>
          <a:ext cx="0" cy="0"/>
          <a:chOff x="0" y="0"/>
          <a:chExt cx="0" cy="0"/>
        </a:xfrm>
      </p:grpSpPr>
      <p:sp>
        <p:nvSpPr>
          <p:cNvPr id="142" name="Google Shape;142;g2f3737411de_0_38"/>
          <p:cNvSpPr txBox="1"/>
          <p:nvPr>
            <p:ph type="title"/>
          </p:nvPr>
        </p:nvSpPr>
        <p:spPr>
          <a:xfrm>
            <a:off x="534259" y="309562"/>
            <a:ext cx="2320800" cy="382200"/>
          </a:xfrm>
          <a:prstGeom prst="rect">
            <a:avLst/>
          </a:prstGeom>
          <a:noFill/>
          <a:ln>
            <a:noFill/>
          </a:ln>
        </p:spPr>
        <p:txBody>
          <a:bodyPr anchorCtr="0" anchor="ctr" bIns="0" lIns="0" spcFirstLastPara="1" rIns="0" wrap="square" tIns="12700">
            <a:spAutoFit/>
          </a:bodyPr>
          <a:lstStyle/>
          <a:p>
            <a:pPr indent="0" lvl="0" marL="0" rtl="0" algn="l">
              <a:lnSpc>
                <a:spcPct val="100000"/>
              </a:lnSpc>
              <a:spcBef>
                <a:spcPts val="0"/>
              </a:spcBef>
              <a:spcAft>
                <a:spcPts val="0"/>
              </a:spcAft>
              <a:buClr>
                <a:srgbClr val="04A2B9"/>
              </a:buClr>
              <a:buSzPts val="2400"/>
              <a:buFont typeface="Proxima Nova"/>
              <a:buNone/>
            </a:pPr>
            <a:r>
              <a:rPr lang="en-US" sz="2400">
                <a:solidFill>
                  <a:srgbClr val="04A2B9"/>
                </a:solidFill>
                <a:latin typeface="Proxima Nova"/>
                <a:ea typeface="Proxima Nova"/>
                <a:cs typeface="Proxima Nova"/>
                <a:sym typeface="Proxima Nova"/>
              </a:rPr>
              <a:t>System Analysis</a:t>
            </a:r>
            <a:endParaRPr sz="2400">
              <a:latin typeface="Proxima Nova"/>
              <a:ea typeface="Proxima Nova"/>
              <a:cs typeface="Proxima Nova"/>
              <a:sym typeface="Proxima Nova"/>
            </a:endParaRPr>
          </a:p>
        </p:txBody>
      </p:sp>
      <p:sp>
        <p:nvSpPr>
          <p:cNvPr id="143" name="Google Shape;143;g2f3737411de_0_38"/>
          <p:cNvSpPr txBox="1"/>
          <p:nvPr/>
        </p:nvSpPr>
        <p:spPr>
          <a:xfrm>
            <a:off x="534250" y="1072025"/>
            <a:ext cx="10684200" cy="54489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US" sz="1800">
                <a:solidFill>
                  <a:schemeClr val="dk1"/>
                </a:solidFill>
                <a:latin typeface="Times New Roman"/>
                <a:ea typeface="Times New Roman"/>
                <a:cs typeface="Times New Roman"/>
                <a:sym typeface="Times New Roman"/>
              </a:rPr>
              <a:t>2.2 Problem and Weaknesses of Current System:</a:t>
            </a:r>
            <a:endParaRPr b="1" sz="18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t/>
            </a:r>
            <a:endParaRPr b="1" sz="18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lang="en-US" sz="1800">
                <a:solidFill>
                  <a:schemeClr val="dk1"/>
                </a:solidFill>
                <a:latin typeface="Times New Roman"/>
                <a:ea typeface="Times New Roman"/>
                <a:cs typeface="Times New Roman"/>
                <a:sym typeface="Times New Roman"/>
              </a:rPr>
              <a:t>1. Accuracy Issues:</a:t>
            </a:r>
            <a:endParaRPr sz="18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lang="en-US" sz="1800">
                <a:solidFill>
                  <a:schemeClr val="dk1"/>
                </a:solidFill>
                <a:latin typeface="Times New Roman"/>
                <a:ea typeface="Times New Roman"/>
                <a:cs typeface="Times New Roman"/>
                <a:sym typeface="Times New Roman"/>
              </a:rPr>
              <a:t>   - Inaccurate forecasts, especially for long-term predictions or rapidly changing conditions.</a:t>
            </a:r>
            <a:endParaRPr sz="18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b="1" lang="en-US" sz="1800">
                <a:solidFill>
                  <a:schemeClr val="dk1"/>
                </a:solidFill>
                <a:latin typeface="Times New Roman"/>
                <a:ea typeface="Times New Roman"/>
                <a:cs typeface="Times New Roman"/>
                <a:sym typeface="Times New Roman"/>
              </a:rPr>
              <a:t> </a:t>
            </a:r>
            <a:r>
              <a:rPr lang="en-US" sz="1800">
                <a:solidFill>
                  <a:schemeClr val="dk1"/>
                </a:solidFill>
                <a:latin typeface="Times New Roman"/>
                <a:ea typeface="Times New Roman"/>
                <a:cs typeface="Times New Roman"/>
                <a:sym typeface="Times New Roman"/>
              </a:rPr>
              <a:t>  </a:t>
            </a:r>
            <a:endParaRPr sz="18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lang="en-US" sz="1800">
                <a:solidFill>
                  <a:schemeClr val="dk1"/>
                </a:solidFill>
                <a:latin typeface="Times New Roman"/>
                <a:ea typeface="Times New Roman"/>
                <a:cs typeface="Times New Roman"/>
                <a:sym typeface="Times New Roman"/>
              </a:rPr>
              <a:t>2. Limited Customization:</a:t>
            </a:r>
            <a:endParaRPr sz="18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lang="en-US" sz="1800">
                <a:solidFill>
                  <a:schemeClr val="dk1"/>
                </a:solidFill>
                <a:latin typeface="Times New Roman"/>
                <a:ea typeface="Times New Roman"/>
                <a:cs typeface="Times New Roman"/>
                <a:sym typeface="Times New Roman"/>
              </a:rPr>
              <a:t>   - Lack of personalized alerts and customizable display options.</a:t>
            </a:r>
            <a:endParaRPr sz="18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lang="en-US" sz="1800">
                <a:solidFill>
                  <a:schemeClr val="dk1"/>
                </a:solidFill>
                <a:latin typeface="Times New Roman"/>
                <a:ea typeface="Times New Roman"/>
                <a:cs typeface="Times New Roman"/>
                <a:sym typeface="Times New Roman"/>
              </a:rPr>
              <a:t>3. Data Overload:</a:t>
            </a:r>
            <a:endParaRPr sz="18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lang="en-US" sz="1800">
                <a:solidFill>
                  <a:schemeClr val="dk1"/>
                </a:solidFill>
                <a:latin typeface="Times New Roman"/>
                <a:ea typeface="Times New Roman"/>
                <a:cs typeface="Times New Roman"/>
                <a:sym typeface="Times New Roman"/>
              </a:rPr>
              <a:t>   - Excessive information without clear organization, leading to user confusion.</a:t>
            </a:r>
            <a:endParaRPr sz="18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lang="en-US" sz="1800">
                <a:solidFill>
                  <a:schemeClr val="dk1"/>
                </a:solidFill>
                <a:latin typeface="Times New Roman"/>
                <a:ea typeface="Times New Roman"/>
                <a:cs typeface="Times New Roman"/>
                <a:sym typeface="Times New Roman"/>
              </a:rPr>
              <a:t>4. Real-Time Updates:</a:t>
            </a:r>
            <a:endParaRPr sz="18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lang="en-US" sz="1800">
                <a:solidFill>
                  <a:schemeClr val="dk1"/>
                </a:solidFill>
                <a:latin typeface="Times New Roman"/>
                <a:ea typeface="Times New Roman"/>
                <a:cs typeface="Times New Roman"/>
                <a:sym typeface="Times New Roman"/>
              </a:rPr>
              <a:t>   - Delays in updating weather data, resulting in outdated information.</a:t>
            </a:r>
            <a:endParaRPr sz="18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lang="en-US" sz="1800">
                <a:solidFill>
                  <a:schemeClr val="dk1"/>
                </a:solidFill>
                <a:latin typeface="Times New Roman"/>
                <a:ea typeface="Times New Roman"/>
                <a:cs typeface="Times New Roman"/>
                <a:sym typeface="Times New Roman"/>
              </a:rPr>
              <a:t>5. User Interface:</a:t>
            </a:r>
            <a:endParaRPr sz="18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lang="en-US" sz="1800">
                <a:solidFill>
                  <a:schemeClr val="dk1"/>
                </a:solidFill>
                <a:latin typeface="Times New Roman"/>
                <a:ea typeface="Times New Roman"/>
                <a:cs typeface="Times New Roman"/>
                <a:sym typeface="Times New Roman"/>
              </a:rPr>
              <a:t>   - Non-intuitive design that hampers navigation and data interpretation.</a:t>
            </a:r>
            <a:endParaRPr sz="18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lang="en-US" sz="1800">
                <a:solidFill>
                  <a:schemeClr val="dk1"/>
                </a:solidFill>
                <a:latin typeface="Times New Roman"/>
                <a:ea typeface="Times New Roman"/>
                <a:cs typeface="Times New Roman"/>
                <a:sym typeface="Times New Roman"/>
              </a:rPr>
              <a:t>6. Integration Issues:</a:t>
            </a:r>
            <a:endParaRPr sz="18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lang="en-US" sz="1800">
                <a:solidFill>
                  <a:schemeClr val="dk1"/>
                </a:solidFill>
                <a:latin typeface="Times New Roman"/>
                <a:ea typeface="Times New Roman"/>
                <a:cs typeface="Times New Roman"/>
                <a:sym typeface="Times New Roman"/>
              </a:rPr>
              <a:t>   - Limited integration with other apps and systems, reducing overall functionality.</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7" name="Shape 147"/>
        <p:cNvGrpSpPr/>
        <p:nvPr/>
      </p:nvGrpSpPr>
      <p:grpSpPr>
        <a:xfrm>
          <a:off x="0" y="0"/>
          <a:ext cx="0" cy="0"/>
          <a:chOff x="0" y="0"/>
          <a:chExt cx="0" cy="0"/>
        </a:xfrm>
      </p:grpSpPr>
      <p:sp>
        <p:nvSpPr>
          <p:cNvPr id="148" name="Google Shape;148;g2f3737411de_0_48"/>
          <p:cNvSpPr txBox="1"/>
          <p:nvPr>
            <p:ph type="title"/>
          </p:nvPr>
        </p:nvSpPr>
        <p:spPr>
          <a:xfrm>
            <a:off x="534259" y="309562"/>
            <a:ext cx="2320800" cy="382200"/>
          </a:xfrm>
          <a:prstGeom prst="rect">
            <a:avLst/>
          </a:prstGeom>
          <a:noFill/>
          <a:ln>
            <a:noFill/>
          </a:ln>
        </p:spPr>
        <p:txBody>
          <a:bodyPr anchorCtr="0" anchor="ctr" bIns="0" lIns="0" spcFirstLastPara="1" rIns="0" wrap="square" tIns="12700">
            <a:spAutoFit/>
          </a:bodyPr>
          <a:lstStyle/>
          <a:p>
            <a:pPr indent="0" lvl="0" marL="0" rtl="0" algn="l">
              <a:lnSpc>
                <a:spcPct val="100000"/>
              </a:lnSpc>
              <a:spcBef>
                <a:spcPts val="0"/>
              </a:spcBef>
              <a:spcAft>
                <a:spcPts val="0"/>
              </a:spcAft>
              <a:buClr>
                <a:srgbClr val="04A2B9"/>
              </a:buClr>
              <a:buSzPts val="2400"/>
              <a:buFont typeface="Proxima Nova"/>
              <a:buNone/>
            </a:pPr>
            <a:r>
              <a:rPr lang="en-US" sz="2400">
                <a:solidFill>
                  <a:srgbClr val="04A2B9"/>
                </a:solidFill>
                <a:latin typeface="Proxima Nova"/>
                <a:ea typeface="Proxima Nova"/>
                <a:cs typeface="Proxima Nova"/>
                <a:sym typeface="Proxima Nova"/>
              </a:rPr>
              <a:t>System Analysis</a:t>
            </a:r>
            <a:endParaRPr sz="2400">
              <a:latin typeface="Proxima Nova"/>
              <a:ea typeface="Proxima Nova"/>
              <a:cs typeface="Proxima Nova"/>
              <a:sym typeface="Proxima Nova"/>
            </a:endParaRPr>
          </a:p>
        </p:txBody>
      </p:sp>
      <p:sp>
        <p:nvSpPr>
          <p:cNvPr id="149" name="Google Shape;149;g2f3737411de_0_48"/>
          <p:cNvSpPr txBox="1"/>
          <p:nvPr/>
        </p:nvSpPr>
        <p:spPr>
          <a:xfrm>
            <a:off x="534250" y="1072025"/>
            <a:ext cx="10684200" cy="51717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US" sz="1800">
                <a:solidFill>
                  <a:schemeClr val="dk1"/>
                </a:solidFill>
                <a:latin typeface="Times New Roman"/>
                <a:ea typeface="Times New Roman"/>
                <a:cs typeface="Times New Roman"/>
                <a:sym typeface="Times New Roman"/>
              </a:rPr>
              <a:t>2.3 System Feasibility:</a:t>
            </a:r>
            <a:endParaRPr b="1" sz="18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t/>
            </a:r>
            <a:endParaRPr b="1" sz="18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b="1" lang="en-US" sz="1800">
                <a:solidFill>
                  <a:schemeClr val="dk1"/>
                </a:solidFill>
                <a:latin typeface="Times New Roman"/>
                <a:ea typeface="Times New Roman"/>
                <a:cs typeface="Times New Roman"/>
                <a:sym typeface="Times New Roman"/>
              </a:rPr>
              <a:t>2</a:t>
            </a:r>
            <a:r>
              <a:rPr b="1" lang="en-US" sz="1800">
                <a:solidFill>
                  <a:schemeClr val="dk1"/>
                </a:solidFill>
                <a:latin typeface="Times New Roman"/>
                <a:ea typeface="Times New Roman"/>
                <a:cs typeface="Times New Roman"/>
                <a:sym typeface="Times New Roman"/>
              </a:rPr>
              <a:t>.3.1 Contribution to Objectives:</a:t>
            </a:r>
            <a:endParaRPr b="1" sz="18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lang="en-US" sz="1800">
                <a:solidFill>
                  <a:schemeClr val="dk1"/>
                </a:solidFill>
                <a:latin typeface="Times New Roman"/>
                <a:ea typeface="Times New Roman"/>
                <a:cs typeface="Times New Roman"/>
                <a:sym typeface="Times New Roman"/>
              </a:rPr>
              <a:t>Enhances User Engagement: Provides timely weather info.</a:t>
            </a:r>
            <a:endParaRPr sz="18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lang="en-US" sz="1800">
                <a:solidFill>
                  <a:schemeClr val="dk1"/>
                </a:solidFill>
                <a:latin typeface="Times New Roman"/>
                <a:ea typeface="Times New Roman"/>
                <a:cs typeface="Times New Roman"/>
                <a:sym typeface="Times New Roman"/>
              </a:rPr>
              <a:t>Increases Accessibility: Easy access to weather data.</a:t>
            </a:r>
            <a:endParaRPr sz="18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lang="en-US" sz="1800">
                <a:solidFill>
                  <a:schemeClr val="dk1"/>
                </a:solidFill>
                <a:latin typeface="Times New Roman"/>
                <a:ea typeface="Times New Roman"/>
                <a:cs typeface="Times New Roman"/>
                <a:sym typeface="Times New Roman"/>
              </a:rPr>
              <a:t>Supports Decision-Making: Helps users make informed choices.</a:t>
            </a:r>
            <a:endParaRPr sz="18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b="1" lang="en-US" sz="1800">
                <a:solidFill>
                  <a:schemeClr val="dk1"/>
                </a:solidFill>
                <a:latin typeface="Times New Roman"/>
                <a:ea typeface="Times New Roman"/>
                <a:cs typeface="Times New Roman"/>
                <a:sym typeface="Times New Roman"/>
              </a:rPr>
              <a:t>2.3.2 Technology, Cost, and Schedule:</a:t>
            </a:r>
            <a:endParaRPr b="1" sz="18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lang="en-US" sz="1800">
                <a:solidFill>
                  <a:schemeClr val="dk1"/>
                </a:solidFill>
                <a:latin typeface="Times New Roman"/>
                <a:ea typeface="Times New Roman"/>
                <a:cs typeface="Times New Roman"/>
                <a:sym typeface="Times New Roman"/>
              </a:rPr>
              <a:t>Technology: Current tech stack (React.js, Node.js) is suitable and widely used.</a:t>
            </a:r>
            <a:endParaRPr sz="18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lang="en-US" sz="1800">
                <a:solidFill>
                  <a:schemeClr val="dk1"/>
                </a:solidFill>
                <a:latin typeface="Times New Roman"/>
                <a:ea typeface="Times New Roman"/>
                <a:cs typeface="Times New Roman"/>
                <a:sym typeface="Times New Roman"/>
              </a:rPr>
              <a:t>Cost: Affordable with free or low-cost tools and APIs.</a:t>
            </a:r>
            <a:endParaRPr sz="18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lang="en-US" sz="1800">
                <a:solidFill>
                  <a:schemeClr val="dk1"/>
                </a:solidFill>
                <a:latin typeface="Times New Roman"/>
                <a:ea typeface="Times New Roman"/>
                <a:cs typeface="Times New Roman"/>
                <a:sym typeface="Times New Roman"/>
              </a:rPr>
              <a:t>Schedule: Feasible within standard development timelines.</a:t>
            </a:r>
            <a:endParaRPr sz="18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b="1" lang="en-US" sz="1800">
                <a:solidFill>
                  <a:schemeClr val="dk1"/>
                </a:solidFill>
                <a:latin typeface="Times New Roman"/>
                <a:ea typeface="Times New Roman"/>
                <a:cs typeface="Times New Roman"/>
                <a:sym typeface="Times New Roman"/>
              </a:rPr>
              <a:t>2.3.3 Integration with Existing Systems:</a:t>
            </a:r>
            <a:endParaRPr b="1" sz="18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lang="en-US" sz="1800">
                <a:solidFill>
                  <a:schemeClr val="dk1"/>
                </a:solidFill>
                <a:latin typeface="Times New Roman"/>
                <a:ea typeface="Times New Roman"/>
                <a:cs typeface="Times New Roman"/>
                <a:sym typeface="Times New Roman"/>
              </a:rPr>
              <a:t>APIs: Easy integration with external APIs.</a:t>
            </a:r>
            <a:endParaRPr sz="18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lang="en-US" sz="1800">
                <a:solidFill>
                  <a:schemeClr val="dk1"/>
                </a:solidFill>
                <a:latin typeface="Times New Roman"/>
                <a:ea typeface="Times New Roman"/>
                <a:cs typeface="Times New Roman"/>
                <a:sym typeface="Times New Roman"/>
              </a:rPr>
              <a:t>Authentication: Compatible with existing auth systems.</a:t>
            </a:r>
            <a:endParaRPr sz="18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lang="en-US" sz="1800">
                <a:solidFill>
                  <a:schemeClr val="dk1"/>
                </a:solidFill>
                <a:latin typeface="Times New Roman"/>
                <a:ea typeface="Times New Roman"/>
                <a:cs typeface="Times New Roman"/>
                <a:sym typeface="Times New Roman"/>
              </a:rPr>
              <a:t>Database: MongoDB integrates well with other databases.</a:t>
            </a:r>
            <a:endParaRPr sz="18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lang="en-US" sz="1800">
                <a:solidFill>
                  <a:schemeClr val="dk1"/>
                </a:solidFill>
                <a:latin typeface="Times New Roman"/>
                <a:ea typeface="Times New Roman"/>
                <a:cs typeface="Times New Roman"/>
                <a:sym typeface="Times New Roman"/>
              </a:rPr>
              <a:t>UI: Can work with other frontend tools if needed</a:t>
            </a:r>
            <a:endParaRPr sz="18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3" name="Shape 153"/>
        <p:cNvGrpSpPr/>
        <p:nvPr/>
      </p:nvGrpSpPr>
      <p:grpSpPr>
        <a:xfrm>
          <a:off x="0" y="0"/>
          <a:ext cx="0" cy="0"/>
          <a:chOff x="0" y="0"/>
          <a:chExt cx="0" cy="0"/>
        </a:xfrm>
      </p:grpSpPr>
      <p:sp>
        <p:nvSpPr>
          <p:cNvPr id="154" name="Google Shape;154;g2f37b97a539_0_0"/>
          <p:cNvSpPr txBox="1"/>
          <p:nvPr>
            <p:ph type="title"/>
          </p:nvPr>
        </p:nvSpPr>
        <p:spPr>
          <a:xfrm>
            <a:off x="534259" y="309562"/>
            <a:ext cx="2320800" cy="382200"/>
          </a:xfrm>
          <a:prstGeom prst="rect">
            <a:avLst/>
          </a:prstGeom>
          <a:noFill/>
          <a:ln>
            <a:noFill/>
          </a:ln>
        </p:spPr>
        <p:txBody>
          <a:bodyPr anchorCtr="0" anchor="ctr" bIns="0" lIns="0" spcFirstLastPara="1" rIns="0" wrap="square" tIns="12700">
            <a:spAutoFit/>
          </a:bodyPr>
          <a:lstStyle/>
          <a:p>
            <a:pPr indent="0" lvl="0" marL="0" rtl="0" algn="l">
              <a:lnSpc>
                <a:spcPct val="100000"/>
              </a:lnSpc>
              <a:spcBef>
                <a:spcPts val="0"/>
              </a:spcBef>
              <a:spcAft>
                <a:spcPts val="0"/>
              </a:spcAft>
              <a:buClr>
                <a:srgbClr val="04A2B9"/>
              </a:buClr>
              <a:buSzPts val="2400"/>
              <a:buFont typeface="Proxima Nova"/>
              <a:buNone/>
            </a:pPr>
            <a:r>
              <a:rPr lang="en-US" sz="2400">
                <a:solidFill>
                  <a:srgbClr val="04A2B9"/>
                </a:solidFill>
                <a:latin typeface="Proxima Nova"/>
                <a:ea typeface="Proxima Nova"/>
                <a:cs typeface="Proxima Nova"/>
                <a:sym typeface="Proxima Nova"/>
              </a:rPr>
              <a:t>System Analysis</a:t>
            </a:r>
            <a:endParaRPr sz="2400">
              <a:latin typeface="Proxima Nova"/>
              <a:ea typeface="Proxima Nova"/>
              <a:cs typeface="Proxima Nova"/>
              <a:sym typeface="Proxima Nova"/>
            </a:endParaRPr>
          </a:p>
        </p:txBody>
      </p:sp>
      <p:sp>
        <p:nvSpPr>
          <p:cNvPr id="155" name="Google Shape;155;g2f37b97a539_0_0"/>
          <p:cNvSpPr txBox="1"/>
          <p:nvPr/>
        </p:nvSpPr>
        <p:spPr>
          <a:xfrm>
            <a:off x="534250" y="1332300"/>
            <a:ext cx="10684200" cy="55257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US" sz="1800">
                <a:solidFill>
                  <a:schemeClr val="dk1"/>
                </a:solidFill>
                <a:latin typeface="Times New Roman"/>
                <a:ea typeface="Times New Roman"/>
                <a:cs typeface="Times New Roman"/>
                <a:sym typeface="Times New Roman"/>
              </a:rPr>
              <a:t>1. System Overview</a:t>
            </a:r>
            <a:endParaRPr b="1" sz="18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lang="en-US" sz="1700">
                <a:solidFill>
                  <a:schemeClr val="dk1"/>
                </a:solidFill>
                <a:latin typeface="Times New Roman"/>
                <a:ea typeface="Times New Roman"/>
                <a:cs typeface="Times New Roman"/>
                <a:sym typeface="Times New Roman"/>
              </a:rPr>
              <a:t>The Weather Forecast Project aims to provide users with accurate and personalized weather information. The system includes user authentication, real-time weather data, a 5-day forecast, geographical location mapping, and generative AI for future weather predictions with recommendations and precautions.</a:t>
            </a:r>
            <a:endParaRPr sz="17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t/>
            </a:r>
            <a:endParaRPr b="1" sz="18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b="1" lang="en-US" sz="1800">
                <a:solidFill>
                  <a:schemeClr val="dk1"/>
                </a:solidFill>
                <a:latin typeface="Times New Roman"/>
                <a:ea typeface="Times New Roman"/>
                <a:cs typeface="Times New Roman"/>
                <a:sym typeface="Times New Roman"/>
              </a:rPr>
              <a:t>2. System Architecture</a:t>
            </a:r>
            <a:endParaRPr b="1" sz="18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lang="en-US" sz="1700">
                <a:solidFill>
                  <a:schemeClr val="dk1"/>
                </a:solidFill>
                <a:latin typeface="Times New Roman"/>
                <a:ea typeface="Times New Roman"/>
                <a:cs typeface="Times New Roman"/>
                <a:sym typeface="Times New Roman"/>
              </a:rPr>
              <a:t>Frontend: React.js &amp; Tailwind for styling.</a:t>
            </a:r>
            <a:endParaRPr sz="17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lang="en-US" sz="1700">
                <a:solidFill>
                  <a:schemeClr val="dk1"/>
                </a:solidFill>
                <a:latin typeface="Times New Roman"/>
                <a:ea typeface="Times New Roman"/>
                <a:cs typeface="Times New Roman"/>
                <a:sym typeface="Times New Roman"/>
              </a:rPr>
              <a:t>Backend: Node.js with Express.js for server-side logic.</a:t>
            </a:r>
            <a:endParaRPr sz="17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lang="en-US" sz="1700">
                <a:solidFill>
                  <a:schemeClr val="dk1"/>
                </a:solidFill>
                <a:latin typeface="Times New Roman"/>
                <a:ea typeface="Times New Roman"/>
                <a:cs typeface="Times New Roman"/>
                <a:sym typeface="Times New Roman"/>
              </a:rPr>
              <a:t>Database: MongoDB for database management.</a:t>
            </a:r>
            <a:endParaRPr sz="17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lang="en-US" sz="1700">
                <a:solidFill>
                  <a:schemeClr val="dk1"/>
                </a:solidFill>
                <a:latin typeface="Times New Roman"/>
                <a:ea typeface="Times New Roman"/>
                <a:cs typeface="Times New Roman"/>
                <a:sym typeface="Times New Roman"/>
              </a:rPr>
              <a:t>APIs: OpenWeatherMap API for weather data, Integrate React Leaflet Map Component use to show current location, Custom AI model for future weather predictions</a:t>
            </a:r>
            <a:endParaRPr sz="17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t/>
            </a:r>
            <a:endParaRPr b="1" sz="18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b="1" lang="en-US" sz="1800">
                <a:solidFill>
                  <a:schemeClr val="dk1"/>
                </a:solidFill>
                <a:latin typeface="Times New Roman"/>
                <a:ea typeface="Times New Roman"/>
                <a:cs typeface="Times New Roman"/>
                <a:sym typeface="Times New Roman"/>
              </a:rPr>
              <a:t>3. Functional Requirements</a:t>
            </a:r>
            <a:endParaRPr b="1" sz="18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lang="en-US" sz="1700">
                <a:solidFill>
                  <a:schemeClr val="dk1"/>
                </a:solidFill>
                <a:latin typeface="Times New Roman"/>
                <a:ea typeface="Times New Roman"/>
                <a:cs typeface="Times New Roman"/>
                <a:sym typeface="Times New Roman"/>
              </a:rPr>
              <a:t>User Authentication: Registration/Login Pages.</a:t>
            </a:r>
            <a:endParaRPr sz="17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lang="en-US" sz="1700">
                <a:solidFill>
                  <a:schemeClr val="dk1"/>
                </a:solidFill>
                <a:latin typeface="Times New Roman"/>
                <a:ea typeface="Times New Roman"/>
                <a:cs typeface="Times New Roman"/>
                <a:sym typeface="Times New Roman"/>
              </a:rPr>
              <a:t>Weather Features: Display the current weather based on the user's city. 5-Day Forecast- Provide a 5-day weather forecast for the user's city. Integrate React Leaflet Map Component use to show current location.</a:t>
            </a:r>
            <a:endParaRPr sz="17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lang="en-US" sz="1700">
                <a:solidFill>
                  <a:schemeClr val="dk1"/>
                </a:solidFill>
                <a:latin typeface="Times New Roman"/>
                <a:ea typeface="Times New Roman"/>
                <a:cs typeface="Times New Roman"/>
                <a:sym typeface="Times New Roman"/>
              </a:rPr>
              <a:t>Generative AI Predictions- Allow users to input any future date to get weather predictions, recommendations, and     precautions.</a:t>
            </a:r>
            <a:endParaRPr sz="17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t/>
            </a:r>
            <a:endParaRPr b="1" sz="18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t/>
            </a:r>
            <a:endParaRPr b="1" sz="1800">
              <a:solidFill>
                <a:schemeClr val="dk1"/>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9" name="Shape 159"/>
        <p:cNvGrpSpPr/>
        <p:nvPr/>
      </p:nvGrpSpPr>
      <p:grpSpPr>
        <a:xfrm>
          <a:off x="0" y="0"/>
          <a:ext cx="0" cy="0"/>
          <a:chOff x="0" y="0"/>
          <a:chExt cx="0" cy="0"/>
        </a:xfrm>
      </p:grpSpPr>
      <p:sp>
        <p:nvSpPr>
          <p:cNvPr id="160" name="Google Shape;160;g2f37b97a539_0_7"/>
          <p:cNvSpPr txBox="1"/>
          <p:nvPr>
            <p:ph type="title"/>
          </p:nvPr>
        </p:nvSpPr>
        <p:spPr>
          <a:xfrm>
            <a:off x="534259" y="309562"/>
            <a:ext cx="2320800" cy="382200"/>
          </a:xfrm>
          <a:prstGeom prst="rect">
            <a:avLst/>
          </a:prstGeom>
          <a:noFill/>
          <a:ln>
            <a:noFill/>
          </a:ln>
        </p:spPr>
        <p:txBody>
          <a:bodyPr anchorCtr="0" anchor="ctr" bIns="0" lIns="0" spcFirstLastPara="1" rIns="0" wrap="square" tIns="12700">
            <a:spAutoFit/>
          </a:bodyPr>
          <a:lstStyle/>
          <a:p>
            <a:pPr indent="0" lvl="0" marL="0" rtl="0" algn="l">
              <a:lnSpc>
                <a:spcPct val="100000"/>
              </a:lnSpc>
              <a:spcBef>
                <a:spcPts val="0"/>
              </a:spcBef>
              <a:spcAft>
                <a:spcPts val="0"/>
              </a:spcAft>
              <a:buClr>
                <a:srgbClr val="04A2B9"/>
              </a:buClr>
              <a:buSzPts val="2400"/>
              <a:buFont typeface="Proxima Nova"/>
              <a:buNone/>
            </a:pPr>
            <a:r>
              <a:rPr lang="en-US" sz="2400">
                <a:solidFill>
                  <a:srgbClr val="04A2B9"/>
                </a:solidFill>
                <a:latin typeface="Proxima Nova"/>
                <a:ea typeface="Proxima Nova"/>
                <a:cs typeface="Proxima Nova"/>
                <a:sym typeface="Proxima Nova"/>
              </a:rPr>
              <a:t>System Analysis</a:t>
            </a:r>
            <a:endParaRPr sz="2400">
              <a:latin typeface="Proxima Nova"/>
              <a:ea typeface="Proxima Nova"/>
              <a:cs typeface="Proxima Nova"/>
              <a:sym typeface="Proxima Nova"/>
            </a:endParaRPr>
          </a:p>
        </p:txBody>
      </p:sp>
      <p:sp>
        <p:nvSpPr>
          <p:cNvPr id="161" name="Google Shape;161;g2f37b97a539_0_7"/>
          <p:cNvSpPr txBox="1"/>
          <p:nvPr/>
        </p:nvSpPr>
        <p:spPr>
          <a:xfrm>
            <a:off x="534250" y="1072025"/>
            <a:ext cx="10684200" cy="57105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US" sz="1800">
                <a:solidFill>
                  <a:schemeClr val="dk1"/>
                </a:solidFill>
                <a:latin typeface="Times New Roman"/>
                <a:ea typeface="Times New Roman"/>
                <a:cs typeface="Times New Roman"/>
                <a:sym typeface="Times New Roman"/>
              </a:rPr>
              <a:t>4. System Components:</a:t>
            </a:r>
            <a:endParaRPr b="1" sz="18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b="1" lang="en-US" sz="1700">
                <a:solidFill>
                  <a:schemeClr val="dk1"/>
                </a:solidFill>
                <a:latin typeface="Times New Roman"/>
                <a:ea typeface="Times New Roman"/>
                <a:cs typeface="Times New Roman"/>
                <a:sym typeface="Times New Roman"/>
              </a:rPr>
              <a:t>Frontend:- </a:t>
            </a:r>
            <a:endParaRPr b="1" sz="17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lang="en-US" sz="1700">
                <a:solidFill>
                  <a:schemeClr val="dk1"/>
                </a:solidFill>
                <a:latin typeface="Times New Roman"/>
                <a:ea typeface="Times New Roman"/>
                <a:cs typeface="Times New Roman"/>
                <a:sym typeface="Times New Roman"/>
              </a:rPr>
              <a:t>Login/Registration Pages:</a:t>
            </a:r>
            <a:endParaRPr sz="17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lang="en-US" sz="1700">
                <a:solidFill>
                  <a:schemeClr val="dk1"/>
                </a:solidFill>
                <a:latin typeface="Times New Roman"/>
                <a:ea typeface="Times New Roman"/>
                <a:cs typeface="Times New Roman"/>
                <a:sym typeface="Times New Roman"/>
              </a:rPr>
              <a:t>          - Form validation</a:t>
            </a:r>
            <a:endParaRPr sz="17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lang="en-US" sz="1700">
                <a:solidFill>
                  <a:schemeClr val="dk1"/>
                </a:solidFill>
                <a:latin typeface="Times New Roman"/>
                <a:ea typeface="Times New Roman"/>
                <a:cs typeface="Times New Roman"/>
                <a:sym typeface="Times New Roman"/>
              </a:rPr>
              <a:t>          - JWT authentication</a:t>
            </a:r>
            <a:endParaRPr sz="17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lang="en-US" sz="1700">
                <a:solidFill>
                  <a:schemeClr val="dk1"/>
                </a:solidFill>
                <a:latin typeface="Times New Roman"/>
                <a:ea typeface="Times New Roman"/>
                <a:cs typeface="Times New Roman"/>
                <a:sym typeface="Times New Roman"/>
              </a:rPr>
              <a:t>Dashboard:</a:t>
            </a:r>
            <a:endParaRPr sz="17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lang="en-US" sz="1700">
                <a:solidFill>
                  <a:schemeClr val="dk1"/>
                </a:solidFill>
                <a:latin typeface="Times New Roman"/>
                <a:ea typeface="Times New Roman"/>
                <a:cs typeface="Times New Roman"/>
                <a:sym typeface="Times New Roman"/>
              </a:rPr>
              <a:t>          - Display current weather based on user’s city</a:t>
            </a:r>
            <a:endParaRPr sz="17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lang="en-US" sz="1700">
                <a:solidFill>
                  <a:schemeClr val="dk1"/>
                </a:solidFill>
                <a:latin typeface="Times New Roman"/>
                <a:ea typeface="Times New Roman"/>
                <a:cs typeface="Times New Roman"/>
                <a:sym typeface="Times New Roman"/>
              </a:rPr>
              <a:t>          - Show 5-day weather forecast</a:t>
            </a:r>
            <a:endParaRPr sz="17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lang="en-US" sz="1700">
                <a:solidFill>
                  <a:schemeClr val="dk1"/>
                </a:solidFill>
                <a:latin typeface="Times New Roman"/>
                <a:ea typeface="Times New Roman"/>
                <a:cs typeface="Times New Roman"/>
                <a:sym typeface="Times New Roman"/>
              </a:rPr>
              <a:t>          - Integrate React Leaflet Map Component use to show current location</a:t>
            </a:r>
            <a:endParaRPr sz="17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lang="en-US" sz="1700">
                <a:solidFill>
                  <a:schemeClr val="dk1"/>
                </a:solidFill>
                <a:latin typeface="Times New Roman"/>
                <a:ea typeface="Times New Roman"/>
                <a:cs typeface="Times New Roman"/>
                <a:sym typeface="Times New Roman"/>
              </a:rPr>
              <a:t>          - Input for future date to get AI-generated weather predictions</a:t>
            </a:r>
            <a:endParaRPr sz="17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b="1" lang="en-US" sz="1700">
                <a:solidFill>
                  <a:schemeClr val="dk1"/>
                </a:solidFill>
                <a:latin typeface="Times New Roman"/>
                <a:ea typeface="Times New Roman"/>
                <a:cs typeface="Times New Roman"/>
                <a:sym typeface="Times New Roman"/>
              </a:rPr>
              <a:t>Database:-</a:t>
            </a:r>
            <a:endParaRPr b="1" sz="17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lang="en-US" sz="1700">
                <a:solidFill>
                  <a:schemeClr val="dk1"/>
                </a:solidFill>
                <a:latin typeface="Times New Roman"/>
                <a:ea typeface="Times New Roman"/>
                <a:cs typeface="Times New Roman"/>
                <a:sym typeface="Times New Roman"/>
              </a:rPr>
              <a:t>User Collection:</a:t>
            </a:r>
            <a:endParaRPr sz="17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lang="en-US" sz="1700">
                <a:solidFill>
                  <a:schemeClr val="dk1"/>
                </a:solidFill>
                <a:latin typeface="Times New Roman"/>
                <a:ea typeface="Times New Roman"/>
                <a:cs typeface="Times New Roman"/>
                <a:sym typeface="Times New Roman"/>
              </a:rPr>
              <a:t>         - Stores user details, hashed passwords, and city</a:t>
            </a:r>
            <a:endParaRPr sz="17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lang="en-US" sz="1700">
                <a:solidFill>
                  <a:schemeClr val="dk1"/>
                </a:solidFill>
                <a:latin typeface="Times New Roman"/>
                <a:ea typeface="Times New Roman"/>
                <a:cs typeface="Times New Roman"/>
                <a:sym typeface="Times New Roman"/>
              </a:rPr>
              <a:t>Weather Data Collection:</a:t>
            </a:r>
            <a:endParaRPr sz="17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lang="en-US" sz="1700">
                <a:solidFill>
                  <a:schemeClr val="dk1"/>
                </a:solidFill>
                <a:latin typeface="Times New Roman"/>
                <a:ea typeface="Times New Roman"/>
                <a:cs typeface="Times New Roman"/>
                <a:sym typeface="Times New Roman"/>
              </a:rPr>
              <a:t>         - Cache recent weather data for performance</a:t>
            </a:r>
            <a:endParaRPr sz="17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b="1" lang="en-US" sz="1700">
                <a:solidFill>
                  <a:schemeClr val="dk1"/>
                </a:solidFill>
                <a:latin typeface="Times New Roman"/>
                <a:ea typeface="Times New Roman"/>
                <a:cs typeface="Times New Roman"/>
                <a:sym typeface="Times New Roman"/>
              </a:rPr>
              <a:t>Backend:-</a:t>
            </a:r>
            <a:endParaRPr b="1" sz="17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lang="en-US" sz="1700">
                <a:solidFill>
                  <a:schemeClr val="dk1"/>
                </a:solidFill>
                <a:latin typeface="Times New Roman"/>
                <a:ea typeface="Times New Roman"/>
                <a:cs typeface="Times New Roman"/>
                <a:sym typeface="Times New Roman"/>
              </a:rPr>
              <a:t>User Management:</a:t>
            </a:r>
            <a:endParaRPr sz="17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lang="en-US" sz="1700">
                <a:solidFill>
                  <a:schemeClr val="dk1"/>
                </a:solidFill>
                <a:latin typeface="Times New Roman"/>
                <a:ea typeface="Times New Roman"/>
                <a:cs typeface="Times New Roman"/>
                <a:sym typeface="Times New Roman"/>
              </a:rPr>
              <a:t>   - RESTful API for registration and login</a:t>
            </a:r>
            <a:endParaRPr sz="17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lang="en-US" sz="1700">
                <a:solidFill>
                  <a:schemeClr val="dk1"/>
                </a:solidFill>
                <a:latin typeface="Times New Roman"/>
                <a:ea typeface="Times New Roman"/>
                <a:cs typeface="Times New Roman"/>
                <a:sym typeface="Times New Roman"/>
              </a:rPr>
              <a:t>   - Secure password storage with bcrypt</a:t>
            </a:r>
            <a:endParaRPr sz="17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lang="en-US" sz="1700">
                <a:solidFill>
                  <a:schemeClr val="dk1"/>
                </a:solidFill>
                <a:latin typeface="Times New Roman"/>
                <a:ea typeface="Times New Roman"/>
                <a:cs typeface="Times New Roman"/>
                <a:sym typeface="Times New Roman"/>
              </a:rPr>
              <a:t>   - JWT for session management</a:t>
            </a:r>
            <a:endParaRPr sz="17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t/>
            </a:r>
            <a:endParaRPr b="1" sz="1800">
              <a:solidFill>
                <a:schemeClr val="dk1"/>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5" name="Shape 165"/>
        <p:cNvGrpSpPr/>
        <p:nvPr/>
      </p:nvGrpSpPr>
      <p:grpSpPr>
        <a:xfrm>
          <a:off x="0" y="0"/>
          <a:ext cx="0" cy="0"/>
          <a:chOff x="0" y="0"/>
          <a:chExt cx="0" cy="0"/>
        </a:xfrm>
      </p:grpSpPr>
      <p:sp>
        <p:nvSpPr>
          <p:cNvPr id="166" name="Google Shape;166;g2f37b97a539_0_12"/>
          <p:cNvSpPr txBox="1"/>
          <p:nvPr>
            <p:ph type="title"/>
          </p:nvPr>
        </p:nvSpPr>
        <p:spPr>
          <a:xfrm>
            <a:off x="534259" y="309562"/>
            <a:ext cx="2320800" cy="382200"/>
          </a:xfrm>
          <a:prstGeom prst="rect">
            <a:avLst/>
          </a:prstGeom>
          <a:noFill/>
          <a:ln>
            <a:noFill/>
          </a:ln>
        </p:spPr>
        <p:txBody>
          <a:bodyPr anchorCtr="0" anchor="ctr" bIns="0" lIns="0" spcFirstLastPara="1" rIns="0" wrap="square" tIns="12700">
            <a:spAutoFit/>
          </a:bodyPr>
          <a:lstStyle/>
          <a:p>
            <a:pPr indent="0" lvl="0" marL="0" rtl="0" algn="l">
              <a:lnSpc>
                <a:spcPct val="100000"/>
              </a:lnSpc>
              <a:spcBef>
                <a:spcPts val="0"/>
              </a:spcBef>
              <a:spcAft>
                <a:spcPts val="0"/>
              </a:spcAft>
              <a:buClr>
                <a:srgbClr val="04A2B9"/>
              </a:buClr>
              <a:buSzPts val="2400"/>
              <a:buFont typeface="Proxima Nova"/>
              <a:buNone/>
            </a:pPr>
            <a:r>
              <a:rPr lang="en-US" sz="2400">
                <a:solidFill>
                  <a:srgbClr val="04A2B9"/>
                </a:solidFill>
                <a:latin typeface="Proxima Nova"/>
                <a:ea typeface="Proxima Nova"/>
                <a:cs typeface="Proxima Nova"/>
                <a:sym typeface="Proxima Nova"/>
              </a:rPr>
              <a:t>System Analysis</a:t>
            </a:r>
            <a:endParaRPr sz="2400">
              <a:latin typeface="Proxima Nova"/>
              <a:ea typeface="Proxima Nova"/>
              <a:cs typeface="Proxima Nova"/>
              <a:sym typeface="Proxima Nova"/>
            </a:endParaRPr>
          </a:p>
        </p:txBody>
      </p:sp>
      <p:sp>
        <p:nvSpPr>
          <p:cNvPr id="167" name="Google Shape;167;g2f37b97a539_0_12"/>
          <p:cNvSpPr txBox="1"/>
          <p:nvPr/>
        </p:nvSpPr>
        <p:spPr>
          <a:xfrm>
            <a:off x="534250" y="1072025"/>
            <a:ext cx="10684200" cy="41868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Clr>
                <a:schemeClr val="dk1"/>
              </a:buClr>
              <a:buSzPts val="1100"/>
              <a:buFont typeface="Arial"/>
              <a:buNone/>
            </a:pPr>
            <a:r>
              <a:rPr lang="en-US" sz="1700">
                <a:solidFill>
                  <a:schemeClr val="dk1"/>
                </a:solidFill>
                <a:latin typeface="Times New Roman"/>
                <a:ea typeface="Times New Roman"/>
                <a:cs typeface="Times New Roman"/>
                <a:sym typeface="Times New Roman"/>
              </a:rPr>
              <a:t>Weather Data Fetching:</a:t>
            </a:r>
            <a:endParaRPr sz="17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en-US" sz="1700">
                <a:solidFill>
                  <a:schemeClr val="dk1"/>
                </a:solidFill>
                <a:latin typeface="Times New Roman"/>
                <a:ea typeface="Times New Roman"/>
                <a:cs typeface="Times New Roman"/>
                <a:sym typeface="Times New Roman"/>
              </a:rPr>
              <a:t>   - Fetch current weather and 5-day forecast using OpenWeatherMap API</a:t>
            </a:r>
            <a:endParaRPr sz="17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en-US" sz="1700">
                <a:solidFill>
                  <a:schemeClr val="dk1"/>
                </a:solidFill>
                <a:latin typeface="Times New Roman"/>
                <a:ea typeface="Times New Roman"/>
                <a:cs typeface="Times New Roman"/>
                <a:sym typeface="Times New Roman"/>
              </a:rPr>
              <a:t>   - Cache data to minimize API calls</a:t>
            </a:r>
            <a:endParaRPr sz="17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en-US" sz="1700">
                <a:solidFill>
                  <a:schemeClr val="dk1"/>
                </a:solidFill>
                <a:latin typeface="Times New Roman"/>
                <a:ea typeface="Times New Roman"/>
                <a:cs typeface="Times New Roman"/>
                <a:sym typeface="Times New Roman"/>
              </a:rPr>
              <a:t>Geolocation Service:</a:t>
            </a:r>
            <a:endParaRPr sz="17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en-US" sz="1700">
                <a:solidFill>
                  <a:schemeClr val="dk1"/>
                </a:solidFill>
                <a:latin typeface="Times New Roman"/>
                <a:ea typeface="Times New Roman"/>
                <a:cs typeface="Times New Roman"/>
                <a:sym typeface="Times New Roman"/>
              </a:rPr>
              <a:t>   - Integrate React Leaflet Map Component use to show current location on a map with weather condition</a:t>
            </a:r>
            <a:endParaRPr sz="17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en-US" sz="1700">
                <a:solidFill>
                  <a:schemeClr val="dk1"/>
                </a:solidFill>
                <a:latin typeface="Times New Roman"/>
                <a:ea typeface="Times New Roman"/>
                <a:cs typeface="Times New Roman"/>
                <a:sym typeface="Times New Roman"/>
              </a:rPr>
              <a:t>Generative AI Integration:</a:t>
            </a:r>
            <a:endParaRPr sz="17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en-US" sz="1700">
                <a:solidFill>
                  <a:schemeClr val="dk1"/>
                </a:solidFill>
                <a:latin typeface="Times New Roman"/>
                <a:ea typeface="Times New Roman"/>
                <a:cs typeface="Times New Roman"/>
                <a:sym typeface="Times New Roman"/>
              </a:rPr>
              <a:t>   - Develop or integrate an AI model to predict future weather</a:t>
            </a:r>
            <a:endParaRPr sz="17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en-US" sz="1700">
                <a:solidFill>
                  <a:schemeClr val="dk1"/>
                </a:solidFill>
                <a:latin typeface="Times New Roman"/>
                <a:ea typeface="Times New Roman"/>
                <a:cs typeface="Times New Roman"/>
                <a:sym typeface="Times New Roman"/>
              </a:rPr>
              <a:t>   - Provide recommendations and precautions based on AI predictions</a:t>
            </a:r>
            <a:endParaRPr sz="17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t/>
            </a:r>
            <a:endParaRPr b="1" sz="18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b="1" lang="en-US" sz="1800">
                <a:solidFill>
                  <a:schemeClr val="dk1"/>
                </a:solidFill>
                <a:latin typeface="Times New Roman"/>
                <a:ea typeface="Times New Roman"/>
                <a:cs typeface="Times New Roman"/>
                <a:sym typeface="Times New Roman"/>
              </a:rPr>
              <a:t>5. Future Enhancements:</a:t>
            </a:r>
            <a:endParaRPr b="1" sz="18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en-US" sz="1700">
                <a:solidFill>
                  <a:schemeClr val="dk1"/>
                </a:solidFill>
                <a:latin typeface="Times New Roman"/>
                <a:ea typeface="Times New Roman"/>
                <a:cs typeface="Times New Roman"/>
                <a:sym typeface="Times New Roman"/>
              </a:rPr>
              <a:t>Add user notifications for severe weather alerts.</a:t>
            </a:r>
            <a:endParaRPr sz="17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en-US" sz="1700">
                <a:solidFill>
                  <a:schemeClr val="dk1"/>
                </a:solidFill>
                <a:latin typeface="Times New Roman"/>
                <a:ea typeface="Times New Roman"/>
                <a:cs typeface="Times New Roman"/>
                <a:sym typeface="Times New Roman"/>
              </a:rPr>
              <a:t>Implement social sharing features for users to share weather information.</a:t>
            </a:r>
            <a:endParaRPr sz="17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t/>
            </a:r>
            <a:endParaRPr b="1" sz="18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t/>
            </a:r>
            <a:endParaRPr b="1" sz="18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t/>
            </a:r>
            <a:endParaRPr b="1" sz="1800">
              <a:solidFill>
                <a:schemeClr val="dk1"/>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1" name="Shape 171"/>
        <p:cNvGrpSpPr/>
        <p:nvPr/>
      </p:nvGrpSpPr>
      <p:grpSpPr>
        <a:xfrm>
          <a:off x="0" y="0"/>
          <a:ext cx="0" cy="0"/>
          <a:chOff x="0" y="0"/>
          <a:chExt cx="0" cy="0"/>
        </a:xfrm>
      </p:grpSpPr>
      <p:sp>
        <p:nvSpPr>
          <p:cNvPr id="172" name="Google Shape;172;g2f37b97a539_0_17"/>
          <p:cNvSpPr txBox="1"/>
          <p:nvPr>
            <p:ph type="title"/>
          </p:nvPr>
        </p:nvSpPr>
        <p:spPr>
          <a:xfrm>
            <a:off x="534259" y="309562"/>
            <a:ext cx="2320800" cy="382200"/>
          </a:xfrm>
          <a:prstGeom prst="rect">
            <a:avLst/>
          </a:prstGeom>
          <a:noFill/>
          <a:ln>
            <a:noFill/>
          </a:ln>
        </p:spPr>
        <p:txBody>
          <a:bodyPr anchorCtr="0" anchor="ctr" bIns="0" lIns="0" spcFirstLastPara="1" rIns="0" wrap="square" tIns="12700">
            <a:spAutoFit/>
          </a:bodyPr>
          <a:lstStyle/>
          <a:p>
            <a:pPr indent="0" lvl="0" marL="0" rtl="0" algn="l">
              <a:lnSpc>
                <a:spcPct val="100000"/>
              </a:lnSpc>
              <a:spcBef>
                <a:spcPts val="0"/>
              </a:spcBef>
              <a:spcAft>
                <a:spcPts val="0"/>
              </a:spcAft>
              <a:buClr>
                <a:srgbClr val="04A2B9"/>
              </a:buClr>
              <a:buSzPts val="2400"/>
              <a:buFont typeface="Proxima Nova"/>
              <a:buNone/>
            </a:pPr>
            <a:r>
              <a:rPr lang="en-US" sz="2400">
                <a:solidFill>
                  <a:srgbClr val="04A2B9"/>
                </a:solidFill>
                <a:latin typeface="Proxima Nova"/>
                <a:ea typeface="Proxima Nova"/>
                <a:cs typeface="Proxima Nova"/>
                <a:sym typeface="Proxima Nova"/>
              </a:rPr>
              <a:t>System Design</a:t>
            </a:r>
            <a:endParaRPr sz="2400">
              <a:latin typeface="Proxima Nova"/>
              <a:ea typeface="Proxima Nova"/>
              <a:cs typeface="Proxima Nova"/>
              <a:sym typeface="Proxima Nova"/>
            </a:endParaRPr>
          </a:p>
        </p:txBody>
      </p:sp>
      <p:sp>
        <p:nvSpPr>
          <p:cNvPr id="173" name="Google Shape;173;g2f37b97a539_0_17"/>
          <p:cNvSpPr txBox="1"/>
          <p:nvPr/>
        </p:nvSpPr>
        <p:spPr>
          <a:xfrm>
            <a:off x="534250" y="1072025"/>
            <a:ext cx="10684200" cy="57105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US" sz="1800">
                <a:solidFill>
                  <a:schemeClr val="dk1"/>
                </a:solidFill>
                <a:latin typeface="Times New Roman"/>
                <a:ea typeface="Times New Roman"/>
                <a:cs typeface="Times New Roman"/>
                <a:sym typeface="Times New Roman"/>
              </a:rPr>
              <a:t>3.1 System Design &amp; Methodology</a:t>
            </a:r>
            <a:endParaRPr b="1" sz="18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b="1" lang="en-US" sz="1700">
                <a:solidFill>
                  <a:schemeClr val="dk1"/>
                </a:solidFill>
                <a:latin typeface="Times New Roman"/>
                <a:ea typeface="Times New Roman"/>
                <a:cs typeface="Times New Roman"/>
                <a:sym typeface="Times New Roman"/>
              </a:rPr>
              <a:t>Frontend</a:t>
            </a:r>
            <a:r>
              <a:rPr lang="en-US" sz="1700">
                <a:solidFill>
                  <a:schemeClr val="dk1"/>
                </a:solidFill>
                <a:latin typeface="Times New Roman"/>
                <a:ea typeface="Times New Roman"/>
                <a:cs typeface="Times New Roman"/>
                <a:sym typeface="Times New Roman"/>
              </a:rPr>
              <a:t>:</a:t>
            </a:r>
            <a:endParaRPr sz="17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en-US" sz="1700">
                <a:solidFill>
                  <a:schemeClr val="dk1"/>
                </a:solidFill>
                <a:latin typeface="Times New Roman"/>
                <a:ea typeface="Times New Roman"/>
                <a:cs typeface="Times New Roman"/>
                <a:sym typeface="Times New Roman"/>
              </a:rPr>
              <a:t>React.js: Manages the user interface, displaying weather data dynamically and interactively.</a:t>
            </a:r>
            <a:endParaRPr sz="17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lang="en-US" sz="1700">
                <a:solidFill>
                  <a:schemeClr val="dk1"/>
                </a:solidFill>
                <a:latin typeface="Times New Roman"/>
                <a:ea typeface="Times New Roman"/>
                <a:cs typeface="Times New Roman"/>
                <a:sym typeface="Times New Roman"/>
              </a:rPr>
              <a:t>Tailwind CSS: Styles the UI for a clean, responsive design.</a:t>
            </a:r>
            <a:endParaRPr sz="17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t/>
            </a:r>
            <a:endParaRPr sz="17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b="1" lang="en-US" sz="1700">
                <a:solidFill>
                  <a:schemeClr val="dk1"/>
                </a:solidFill>
                <a:latin typeface="Times New Roman"/>
                <a:ea typeface="Times New Roman"/>
                <a:cs typeface="Times New Roman"/>
                <a:sym typeface="Times New Roman"/>
              </a:rPr>
              <a:t>Backend:</a:t>
            </a:r>
            <a:endParaRPr b="1" sz="17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lang="en-US" sz="1700">
                <a:solidFill>
                  <a:schemeClr val="dk1"/>
                </a:solidFill>
                <a:latin typeface="Times New Roman"/>
                <a:ea typeface="Times New Roman"/>
                <a:cs typeface="Times New Roman"/>
                <a:sym typeface="Times New Roman"/>
              </a:rPr>
              <a:t>Node.js + Express.js: Handles server-side logic, processes API requests, and manages data flow between the frontend and the database.</a:t>
            </a:r>
            <a:endParaRPr sz="17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t/>
            </a:r>
            <a:endParaRPr sz="17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b="1" lang="en-US" sz="1700">
                <a:solidFill>
                  <a:schemeClr val="dk1"/>
                </a:solidFill>
                <a:latin typeface="Times New Roman"/>
                <a:ea typeface="Times New Roman"/>
                <a:cs typeface="Times New Roman"/>
                <a:sym typeface="Times New Roman"/>
              </a:rPr>
              <a:t>Database:</a:t>
            </a:r>
            <a:endParaRPr b="1" sz="17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lang="en-US" sz="1700">
                <a:solidFill>
                  <a:schemeClr val="dk1"/>
                </a:solidFill>
                <a:latin typeface="Times New Roman"/>
                <a:ea typeface="Times New Roman"/>
                <a:cs typeface="Times New Roman"/>
                <a:sym typeface="Times New Roman"/>
              </a:rPr>
              <a:t>MongoDB: Stores user data, preferences, and historical weather data.</a:t>
            </a:r>
            <a:endParaRPr sz="17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t/>
            </a:r>
            <a:endParaRPr sz="17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b="1" lang="en-US" sz="1700">
                <a:solidFill>
                  <a:schemeClr val="dk1"/>
                </a:solidFill>
                <a:latin typeface="Times New Roman"/>
                <a:ea typeface="Times New Roman"/>
                <a:cs typeface="Times New Roman"/>
                <a:sym typeface="Times New Roman"/>
              </a:rPr>
              <a:t>APIs:</a:t>
            </a:r>
            <a:endParaRPr b="1" sz="17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en-US" sz="1700">
                <a:solidFill>
                  <a:schemeClr val="dk1"/>
                </a:solidFill>
                <a:latin typeface="Times New Roman"/>
                <a:ea typeface="Times New Roman"/>
                <a:cs typeface="Times New Roman"/>
                <a:sym typeface="Times New Roman"/>
              </a:rPr>
              <a:t>OpenWeatherMap: Provides current weather data and forecasts.</a:t>
            </a:r>
            <a:endParaRPr sz="17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lang="en-US" sz="1700">
                <a:solidFill>
                  <a:schemeClr val="dk1"/>
                </a:solidFill>
                <a:latin typeface="Times New Roman"/>
                <a:ea typeface="Times New Roman"/>
                <a:cs typeface="Times New Roman"/>
                <a:sym typeface="Times New Roman"/>
              </a:rPr>
              <a:t>React Leaflet Map Component: Integrates interactive maps to visualize weather information.</a:t>
            </a:r>
            <a:endParaRPr sz="17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t/>
            </a:r>
            <a:endParaRPr sz="17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b="1" lang="en-US" sz="1700">
                <a:solidFill>
                  <a:schemeClr val="dk1"/>
                </a:solidFill>
                <a:latin typeface="Times New Roman"/>
                <a:ea typeface="Times New Roman"/>
                <a:cs typeface="Times New Roman"/>
                <a:sym typeface="Times New Roman"/>
              </a:rPr>
              <a:t>Components:</a:t>
            </a:r>
            <a:endParaRPr b="1" sz="17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en-US" sz="1700">
                <a:solidFill>
                  <a:schemeClr val="dk1"/>
                </a:solidFill>
                <a:latin typeface="Times New Roman"/>
                <a:ea typeface="Times New Roman"/>
                <a:cs typeface="Times New Roman"/>
                <a:sym typeface="Times New Roman"/>
              </a:rPr>
              <a:t>User Interface: Displays current weather, forecasts, and interactive maps. Users can customize their view and set alerts.</a:t>
            </a:r>
            <a:endParaRPr sz="17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en-US" sz="1700">
                <a:solidFill>
                  <a:schemeClr val="dk1"/>
                </a:solidFill>
                <a:latin typeface="Times New Roman"/>
                <a:ea typeface="Times New Roman"/>
                <a:cs typeface="Times New Roman"/>
                <a:sym typeface="Times New Roman"/>
              </a:rPr>
              <a:t>Authentication: Uses JWT for secure user login and bcrypt for password encryption.</a:t>
            </a:r>
            <a:endParaRPr sz="17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lang="en-US" sz="1700">
                <a:solidFill>
                  <a:schemeClr val="dk1"/>
                </a:solidFill>
                <a:latin typeface="Times New Roman"/>
                <a:ea typeface="Times New Roman"/>
                <a:cs typeface="Times New Roman"/>
                <a:sym typeface="Times New Roman"/>
              </a:rPr>
              <a:t>Data Processing: Fetches weather data from APIs, processes it, and updates the UI in real-time.</a:t>
            </a:r>
            <a:endParaRPr sz="17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t/>
            </a:r>
            <a:endParaRPr b="1" sz="1800">
              <a:solidFill>
                <a:schemeClr val="dk1"/>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7" name="Shape 177"/>
        <p:cNvGrpSpPr/>
        <p:nvPr/>
      </p:nvGrpSpPr>
      <p:grpSpPr>
        <a:xfrm>
          <a:off x="0" y="0"/>
          <a:ext cx="0" cy="0"/>
          <a:chOff x="0" y="0"/>
          <a:chExt cx="0" cy="0"/>
        </a:xfrm>
      </p:grpSpPr>
      <p:sp>
        <p:nvSpPr>
          <p:cNvPr id="178" name="Google Shape;178;g2f37b97a539_0_24"/>
          <p:cNvSpPr txBox="1"/>
          <p:nvPr>
            <p:ph type="title"/>
          </p:nvPr>
        </p:nvSpPr>
        <p:spPr>
          <a:xfrm>
            <a:off x="534259" y="309562"/>
            <a:ext cx="2320800" cy="382200"/>
          </a:xfrm>
          <a:prstGeom prst="rect">
            <a:avLst/>
          </a:prstGeom>
          <a:noFill/>
          <a:ln>
            <a:noFill/>
          </a:ln>
        </p:spPr>
        <p:txBody>
          <a:bodyPr anchorCtr="0" anchor="ctr" bIns="0" lIns="0" spcFirstLastPara="1" rIns="0" wrap="square" tIns="12700">
            <a:spAutoFit/>
          </a:bodyPr>
          <a:lstStyle/>
          <a:p>
            <a:pPr indent="0" lvl="0" marL="0" rtl="0" algn="l">
              <a:lnSpc>
                <a:spcPct val="100000"/>
              </a:lnSpc>
              <a:spcBef>
                <a:spcPts val="0"/>
              </a:spcBef>
              <a:spcAft>
                <a:spcPts val="0"/>
              </a:spcAft>
              <a:buClr>
                <a:srgbClr val="04A2B9"/>
              </a:buClr>
              <a:buSzPts val="2400"/>
              <a:buFont typeface="Proxima Nova"/>
              <a:buNone/>
            </a:pPr>
            <a:r>
              <a:rPr lang="en-US" sz="2400">
                <a:solidFill>
                  <a:srgbClr val="04A2B9"/>
                </a:solidFill>
                <a:latin typeface="Proxima Nova"/>
                <a:ea typeface="Proxima Nova"/>
                <a:cs typeface="Proxima Nova"/>
                <a:sym typeface="Proxima Nova"/>
              </a:rPr>
              <a:t>System </a:t>
            </a:r>
            <a:r>
              <a:rPr lang="en-US" sz="2400">
                <a:solidFill>
                  <a:srgbClr val="04A2B9"/>
                </a:solidFill>
                <a:latin typeface="Proxima Nova"/>
                <a:ea typeface="Proxima Nova"/>
                <a:cs typeface="Proxima Nova"/>
                <a:sym typeface="Proxima Nova"/>
              </a:rPr>
              <a:t>Design</a:t>
            </a:r>
            <a:endParaRPr sz="2400">
              <a:latin typeface="Proxima Nova"/>
              <a:ea typeface="Proxima Nova"/>
              <a:cs typeface="Proxima Nova"/>
              <a:sym typeface="Proxima Nova"/>
            </a:endParaRPr>
          </a:p>
        </p:txBody>
      </p:sp>
      <p:sp>
        <p:nvSpPr>
          <p:cNvPr id="179" name="Google Shape;179;g2f37b97a539_0_24"/>
          <p:cNvSpPr txBox="1"/>
          <p:nvPr/>
        </p:nvSpPr>
        <p:spPr>
          <a:xfrm>
            <a:off x="534250" y="1072025"/>
            <a:ext cx="10684200" cy="59568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Clr>
                <a:schemeClr val="dk1"/>
              </a:buClr>
              <a:buSzPts val="1100"/>
              <a:buFont typeface="Arial"/>
              <a:buNone/>
            </a:pPr>
            <a:r>
              <a:rPr b="1" lang="en-US" sz="1800">
                <a:solidFill>
                  <a:schemeClr val="dk1"/>
                </a:solidFill>
                <a:latin typeface="Times New Roman"/>
                <a:ea typeface="Times New Roman"/>
                <a:cs typeface="Times New Roman"/>
                <a:sym typeface="Times New Roman"/>
              </a:rPr>
              <a:t>Methodology</a:t>
            </a:r>
            <a:endParaRPr b="1" sz="18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en-US" sz="1700">
                <a:solidFill>
                  <a:schemeClr val="dk1"/>
                </a:solidFill>
                <a:latin typeface="Times New Roman"/>
                <a:ea typeface="Times New Roman"/>
                <a:cs typeface="Times New Roman"/>
                <a:sym typeface="Times New Roman"/>
              </a:rPr>
              <a:t>1. Requirement Analysis:</a:t>
            </a:r>
            <a:endParaRPr sz="17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en-US" sz="1700">
                <a:solidFill>
                  <a:schemeClr val="dk1"/>
                </a:solidFill>
                <a:latin typeface="Times New Roman"/>
                <a:ea typeface="Times New Roman"/>
                <a:cs typeface="Times New Roman"/>
                <a:sym typeface="Times New Roman"/>
              </a:rPr>
              <a:t>   - Identify core features.</a:t>
            </a:r>
            <a:endParaRPr sz="17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t/>
            </a:r>
            <a:endParaRPr sz="17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en-US" sz="1700">
                <a:solidFill>
                  <a:schemeClr val="dk1"/>
                </a:solidFill>
                <a:latin typeface="Times New Roman"/>
                <a:ea typeface="Times New Roman"/>
                <a:cs typeface="Times New Roman"/>
                <a:sym typeface="Times New Roman"/>
              </a:rPr>
              <a:t>2. Design Phase:</a:t>
            </a:r>
            <a:endParaRPr sz="17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en-US" sz="1700">
                <a:solidFill>
                  <a:schemeClr val="dk1"/>
                </a:solidFill>
                <a:latin typeface="Times New Roman"/>
                <a:ea typeface="Times New Roman"/>
                <a:cs typeface="Times New Roman"/>
                <a:sym typeface="Times New Roman"/>
              </a:rPr>
              <a:t>   - Create UI/UX designs and prototypes.</a:t>
            </a:r>
            <a:endParaRPr sz="17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en-US" sz="1700">
                <a:solidFill>
                  <a:schemeClr val="dk1"/>
                </a:solidFill>
                <a:latin typeface="Times New Roman"/>
                <a:ea typeface="Times New Roman"/>
                <a:cs typeface="Times New Roman"/>
                <a:sym typeface="Times New Roman"/>
              </a:rPr>
              <a:t>   - Define app architecture and data flow.</a:t>
            </a:r>
            <a:endParaRPr sz="17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t/>
            </a:r>
            <a:endParaRPr sz="17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en-US" sz="1700">
                <a:solidFill>
                  <a:schemeClr val="dk1"/>
                </a:solidFill>
                <a:latin typeface="Times New Roman"/>
                <a:ea typeface="Times New Roman"/>
                <a:cs typeface="Times New Roman"/>
                <a:sym typeface="Times New Roman"/>
              </a:rPr>
              <a:t>3. Implementation:</a:t>
            </a:r>
            <a:endParaRPr sz="17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en-US" sz="1700">
                <a:solidFill>
                  <a:schemeClr val="dk1"/>
                </a:solidFill>
                <a:latin typeface="Times New Roman"/>
                <a:ea typeface="Times New Roman"/>
                <a:cs typeface="Times New Roman"/>
                <a:sym typeface="Times New Roman"/>
              </a:rPr>
              <a:t>   - Build frontend with React.js and Tailwind CSS.</a:t>
            </a:r>
            <a:endParaRPr sz="17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en-US" sz="1700">
                <a:solidFill>
                  <a:schemeClr val="dk1"/>
                </a:solidFill>
                <a:latin typeface="Times New Roman"/>
                <a:ea typeface="Times New Roman"/>
                <a:cs typeface="Times New Roman"/>
                <a:sym typeface="Times New Roman"/>
              </a:rPr>
              <a:t>   - Set up backend with Node.js and Express.js.</a:t>
            </a:r>
            <a:endParaRPr sz="17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en-US" sz="1700">
                <a:solidFill>
                  <a:schemeClr val="dk1"/>
                </a:solidFill>
                <a:latin typeface="Times New Roman"/>
                <a:ea typeface="Times New Roman"/>
                <a:cs typeface="Times New Roman"/>
                <a:sym typeface="Times New Roman"/>
              </a:rPr>
              <a:t>   - Integrate APIs (OpenWeatherMap, React Leaflet).</a:t>
            </a:r>
            <a:endParaRPr sz="17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t/>
            </a:r>
            <a:endParaRPr sz="17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en-US" sz="1700">
                <a:solidFill>
                  <a:schemeClr val="dk1"/>
                </a:solidFill>
                <a:latin typeface="Times New Roman"/>
                <a:ea typeface="Times New Roman"/>
                <a:cs typeface="Times New Roman"/>
                <a:sym typeface="Times New Roman"/>
              </a:rPr>
              <a:t>4. Testing:</a:t>
            </a:r>
            <a:endParaRPr sz="17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en-US" sz="1700">
                <a:solidFill>
                  <a:schemeClr val="dk1"/>
                </a:solidFill>
                <a:latin typeface="Times New Roman"/>
                <a:ea typeface="Times New Roman"/>
                <a:cs typeface="Times New Roman"/>
                <a:sym typeface="Times New Roman"/>
              </a:rPr>
              <a:t>   - Perform unit, integration, and user testing.</a:t>
            </a:r>
            <a:endParaRPr sz="17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t/>
            </a:r>
            <a:endParaRPr sz="17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en-US" sz="1700">
                <a:solidFill>
                  <a:schemeClr val="dk1"/>
                </a:solidFill>
                <a:latin typeface="Times New Roman"/>
                <a:ea typeface="Times New Roman"/>
                <a:cs typeface="Times New Roman"/>
                <a:sym typeface="Times New Roman"/>
              </a:rPr>
              <a:t>5. Deployment:</a:t>
            </a:r>
            <a:endParaRPr sz="17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en-US" sz="1700">
                <a:solidFill>
                  <a:schemeClr val="dk1"/>
                </a:solidFill>
                <a:latin typeface="Times New Roman"/>
                <a:ea typeface="Times New Roman"/>
                <a:cs typeface="Times New Roman"/>
                <a:sym typeface="Times New Roman"/>
              </a:rPr>
              <a:t>   - Host on AWS, Heroku, or Vercel.</a:t>
            </a:r>
            <a:endParaRPr sz="17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t/>
            </a:r>
            <a:endParaRPr sz="17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en-US" sz="1700">
                <a:solidFill>
                  <a:schemeClr val="dk1"/>
                </a:solidFill>
                <a:latin typeface="Times New Roman"/>
                <a:ea typeface="Times New Roman"/>
                <a:cs typeface="Times New Roman"/>
                <a:sym typeface="Times New Roman"/>
              </a:rPr>
              <a:t>6. Maintenance:</a:t>
            </a:r>
            <a:endParaRPr sz="17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en-US" sz="1700">
                <a:solidFill>
                  <a:schemeClr val="dk1"/>
                </a:solidFill>
                <a:latin typeface="Times New Roman"/>
                <a:ea typeface="Times New Roman"/>
                <a:cs typeface="Times New Roman"/>
                <a:sym typeface="Times New Roman"/>
              </a:rPr>
              <a:t>   - Regular updates and ongoing support.</a:t>
            </a:r>
            <a:endParaRPr sz="17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t/>
            </a:r>
            <a:endParaRPr sz="1700">
              <a:solidFill>
                <a:schemeClr val="dk1"/>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3" name="Shape 183"/>
        <p:cNvGrpSpPr/>
        <p:nvPr/>
      </p:nvGrpSpPr>
      <p:grpSpPr>
        <a:xfrm>
          <a:off x="0" y="0"/>
          <a:ext cx="0" cy="0"/>
          <a:chOff x="0" y="0"/>
          <a:chExt cx="0" cy="0"/>
        </a:xfrm>
      </p:grpSpPr>
      <p:sp>
        <p:nvSpPr>
          <p:cNvPr id="184" name="Google Shape;184;g2f37b97a539_0_30"/>
          <p:cNvSpPr txBox="1"/>
          <p:nvPr>
            <p:ph type="title"/>
          </p:nvPr>
        </p:nvSpPr>
        <p:spPr>
          <a:xfrm>
            <a:off x="534259" y="309562"/>
            <a:ext cx="2320800" cy="382200"/>
          </a:xfrm>
          <a:prstGeom prst="rect">
            <a:avLst/>
          </a:prstGeom>
          <a:noFill/>
          <a:ln>
            <a:noFill/>
          </a:ln>
        </p:spPr>
        <p:txBody>
          <a:bodyPr anchorCtr="0" anchor="ctr" bIns="0" lIns="0" spcFirstLastPara="1" rIns="0" wrap="square" tIns="12700">
            <a:spAutoFit/>
          </a:bodyPr>
          <a:lstStyle/>
          <a:p>
            <a:pPr indent="0" lvl="0" marL="0" rtl="0" algn="l">
              <a:lnSpc>
                <a:spcPct val="100000"/>
              </a:lnSpc>
              <a:spcBef>
                <a:spcPts val="0"/>
              </a:spcBef>
              <a:spcAft>
                <a:spcPts val="0"/>
              </a:spcAft>
              <a:buClr>
                <a:srgbClr val="04A2B9"/>
              </a:buClr>
              <a:buSzPts val="2400"/>
              <a:buFont typeface="Proxima Nova"/>
              <a:buNone/>
            </a:pPr>
            <a:r>
              <a:rPr lang="en-US" sz="2400">
                <a:solidFill>
                  <a:srgbClr val="04A2B9"/>
                </a:solidFill>
                <a:latin typeface="Proxima Nova"/>
                <a:ea typeface="Proxima Nova"/>
                <a:cs typeface="Proxima Nova"/>
                <a:sym typeface="Proxima Nova"/>
              </a:rPr>
              <a:t>System </a:t>
            </a:r>
            <a:r>
              <a:rPr lang="en-US" sz="2400">
                <a:solidFill>
                  <a:srgbClr val="04A2B9"/>
                </a:solidFill>
                <a:latin typeface="Proxima Nova"/>
                <a:ea typeface="Proxima Nova"/>
                <a:cs typeface="Proxima Nova"/>
                <a:sym typeface="Proxima Nova"/>
              </a:rPr>
              <a:t>Design</a:t>
            </a:r>
            <a:endParaRPr sz="2400">
              <a:latin typeface="Proxima Nova"/>
              <a:ea typeface="Proxima Nova"/>
              <a:cs typeface="Proxima Nova"/>
              <a:sym typeface="Proxima Nova"/>
            </a:endParaRPr>
          </a:p>
        </p:txBody>
      </p:sp>
      <p:sp>
        <p:nvSpPr>
          <p:cNvPr id="185" name="Google Shape;185;g2f37b97a539_0_30"/>
          <p:cNvSpPr txBox="1"/>
          <p:nvPr/>
        </p:nvSpPr>
        <p:spPr>
          <a:xfrm>
            <a:off x="534250" y="1072025"/>
            <a:ext cx="10684200" cy="515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solidFill>
                  <a:schemeClr val="dk1"/>
                </a:solidFill>
                <a:latin typeface="Times New Roman"/>
                <a:ea typeface="Times New Roman"/>
                <a:cs typeface="Times New Roman"/>
                <a:sym typeface="Times New Roman"/>
              </a:rPr>
              <a:t> 3.2 ER Diagram</a:t>
            </a:r>
            <a:endParaRPr b="1"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sz="1800">
                <a:solidFill>
                  <a:schemeClr val="dk1"/>
                </a:solidFill>
                <a:latin typeface="Times New Roman"/>
                <a:ea typeface="Times New Roman"/>
                <a:cs typeface="Times New Roman"/>
                <a:sym typeface="Times New Roman"/>
              </a:rPr>
              <a:t> +-----------------+            			+--------------------+             				+-----------------+</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sz="1800">
                <a:solidFill>
                  <a:schemeClr val="dk1"/>
                </a:solidFill>
                <a:latin typeface="Times New Roman"/>
                <a:ea typeface="Times New Roman"/>
                <a:cs typeface="Times New Roman"/>
                <a:sym typeface="Times New Roman"/>
              </a:rPr>
              <a:t>|         User            	|             		|    	    WeatherData     		|             		|   	    Feedback    		|</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sz="1800">
                <a:solidFill>
                  <a:schemeClr val="dk1"/>
                </a:solidFill>
                <a:latin typeface="Times New Roman"/>
                <a:ea typeface="Times New Roman"/>
                <a:cs typeface="Times New Roman"/>
                <a:sym typeface="Times New Roman"/>
              </a:rPr>
              <a:t>  +-----------------+             			+--------------------+             				+-----------------+</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sz="1800">
                <a:solidFill>
                  <a:schemeClr val="dk1"/>
                </a:solidFill>
                <a:latin typeface="Times New Roman"/>
                <a:ea typeface="Times New Roman"/>
                <a:cs typeface="Times New Roman"/>
                <a:sym typeface="Times New Roman"/>
              </a:rPr>
              <a:t>| UserID (PK)     	|&lt;--------------&gt;	| WeatherDataID (PK)		|&lt;--------------&gt;	| FeedbackID (PK) 		|</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sz="1800">
                <a:solidFill>
                  <a:schemeClr val="dk1"/>
                </a:solidFill>
                <a:latin typeface="Times New Roman"/>
                <a:ea typeface="Times New Roman"/>
                <a:cs typeface="Times New Roman"/>
                <a:sym typeface="Times New Roman"/>
              </a:rPr>
              <a:t>| Username        	|             		| Location           			|             		| UserID (FK)    		|</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sz="1800">
                <a:solidFill>
                  <a:schemeClr val="dk1"/>
                </a:solidFill>
                <a:latin typeface="Times New Roman"/>
                <a:ea typeface="Times New Roman"/>
                <a:cs typeface="Times New Roman"/>
                <a:sym typeface="Times New Roman"/>
              </a:rPr>
              <a:t>| Email              	|             		| Temperature        			|             		| WeatherDataID (FK)	|</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sz="1800">
                <a:solidFill>
                  <a:schemeClr val="dk1"/>
                </a:solidFill>
                <a:latin typeface="Times New Roman"/>
                <a:ea typeface="Times New Roman"/>
                <a:cs typeface="Times New Roman"/>
                <a:sym typeface="Times New Roman"/>
              </a:rPr>
              <a:t>| Password        	|             		| Humidity           			|             		| Comment         		|</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sz="1800">
                <a:solidFill>
                  <a:schemeClr val="dk1"/>
                </a:solidFill>
                <a:latin typeface="Times New Roman"/>
                <a:ea typeface="Times New Roman"/>
                <a:cs typeface="Times New Roman"/>
                <a:sym typeface="Times New Roman"/>
              </a:rPr>
              <a:t>| ProfilePicture  	|             		| WindSpeed          			|             		| Rating          			|</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sz="1800">
                <a:solidFill>
                  <a:schemeClr val="dk1"/>
                </a:solidFill>
                <a:latin typeface="Times New Roman"/>
                <a:ea typeface="Times New Roman"/>
                <a:cs typeface="Times New Roman"/>
                <a:sym typeface="Times New Roman"/>
              </a:rPr>
              <a:t>| Preferences     	|             		| WeatherCondition   		|            		| CreatedAt       		|</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sz="1800">
                <a:solidFill>
                  <a:schemeClr val="dk1"/>
                </a:solidFill>
                <a:latin typeface="Times New Roman"/>
                <a:ea typeface="Times New Roman"/>
                <a:cs typeface="Times New Roman"/>
                <a:sym typeface="Times New Roman"/>
              </a:rPr>
              <a:t>| CreatedAt       	|             		| RecordedAt         			|             		       +-----------------+	</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sz="1800">
                <a:solidFill>
                  <a:schemeClr val="dk1"/>
                </a:solidFill>
                <a:latin typeface="Times New Roman"/>
                <a:ea typeface="Times New Roman"/>
                <a:cs typeface="Times New Roman"/>
                <a:sym typeface="Times New Roman"/>
              </a:rPr>
              <a:t>| UpdatedAt       	|             		| Forecast           			|</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sz="1800">
                <a:solidFill>
                  <a:schemeClr val="dk1"/>
                </a:solidFill>
                <a:latin typeface="Times New Roman"/>
                <a:ea typeface="Times New Roman"/>
                <a:cs typeface="Times New Roman"/>
                <a:sym typeface="Times New Roman"/>
              </a:rPr>
              <a:t>  +-----------------+            			 +--------------------+</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sz="1800">
                <a:solidFill>
                  <a:schemeClr val="dk1"/>
                </a:solidFill>
                <a:latin typeface="Times New Roman"/>
                <a:ea typeface="Times New Roman"/>
                <a:cs typeface="Times New Roman"/>
                <a:sym typeface="Times New Roman"/>
              </a:rPr>
              <a:t>  </a:t>
            </a:r>
            <a:endParaRPr sz="18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t/>
            </a:r>
            <a:endParaRPr sz="1700">
              <a:solidFill>
                <a:schemeClr val="dk1"/>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9" name="Shape 189"/>
        <p:cNvGrpSpPr/>
        <p:nvPr/>
      </p:nvGrpSpPr>
      <p:grpSpPr>
        <a:xfrm>
          <a:off x="0" y="0"/>
          <a:ext cx="0" cy="0"/>
          <a:chOff x="0" y="0"/>
          <a:chExt cx="0" cy="0"/>
        </a:xfrm>
      </p:grpSpPr>
      <p:sp>
        <p:nvSpPr>
          <p:cNvPr id="190" name="Google Shape;190;g2f37b97a539_0_35"/>
          <p:cNvSpPr txBox="1"/>
          <p:nvPr>
            <p:ph type="title"/>
          </p:nvPr>
        </p:nvSpPr>
        <p:spPr>
          <a:xfrm>
            <a:off x="534259" y="309562"/>
            <a:ext cx="2320800" cy="382200"/>
          </a:xfrm>
          <a:prstGeom prst="rect">
            <a:avLst/>
          </a:prstGeom>
          <a:noFill/>
          <a:ln>
            <a:noFill/>
          </a:ln>
        </p:spPr>
        <p:txBody>
          <a:bodyPr anchorCtr="0" anchor="ctr" bIns="0" lIns="0" spcFirstLastPara="1" rIns="0" wrap="square" tIns="12700">
            <a:spAutoFit/>
          </a:bodyPr>
          <a:lstStyle/>
          <a:p>
            <a:pPr indent="0" lvl="0" marL="0" rtl="0" algn="l">
              <a:lnSpc>
                <a:spcPct val="100000"/>
              </a:lnSpc>
              <a:spcBef>
                <a:spcPts val="0"/>
              </a:spcBef>
              <a:spcAft>
                <a:spcPts val="0"/>
              </a:spcAft>
              <a:buClr>
                <a:srgbClr val="04A2B9"/>
              </a:buClr>
              <a:buSzPts val="2400"/>
              <a:buFont typeface="Proxima Nova"/>
              <a:buNone/>
            </a:pPr>
            <a:r>
              <a:rPr lang="en-US" sz="2400">
                <a:solidFill>
                  <a:srgbClr val="04A2B9"/>
                </a:solidFill>
                <a:latin typeface="Proxima Nova"/>
                <a:ea typeface="Proxima Nova"/>
                <a:cs typeface="Proxima Nova"/>
                <a:sym typeface="Proxima Nova"/>
              </a:rPr>
              <a:t>System </a:t>
            </a:r>
            <a:r>
              <a:rPr lang="en-US" sz="2400">
                <a:solidFill>
                  <a:srgbClr val="04A2B9"/>
                </a:solidFill>
                <a:latin typeface="Proxima Nova"/>
                <a:ea typeface="Proxima Nova"/>
                <a:cs typeface="Proxima Nova"/>
                <a:sym typeface="Proxima Nova"/>
              </a:rPr>
              <a:t>Design</a:t>
            </a:r>
            <a:endParaRPr sz="2400">
              <a:latin typeface="Proxima Nova"/>
              <a:ea typeface="Proxima Nova"/>
              <a:cs typeface="Proxima Nova"/>
              <a:sym typeface="Proxima Nova"/>
            </a:endParaRPr>
          </a:p>
        </p:txBody>
      </p:sp>
      <p:sp>
        <p:nvSpPr>
          <p:cNvPr id="191" name="Google Shape;191;g2f37b97a539_0_35"/>
          <p:cNvSpPr txBox="1"/>
          <p:nvPr/>
        </p:nvSpPr>
        <p:spPr>
          <a:xfrm>
            <a:off x="534250" y="1072025"/>
            <a:ext cx="10684200" cy="1277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solidFill>
                  <a:schemeClr val="dk1"/>
                </a:solidFill>
                <a:latin typeface="Times New Roman"/>
                <a:ea typeface="Times New Roman"/>
                <a:cs typeface="Times New Roman"/>
                <a:sym typeface="Times New Roman"/>
              </a:rPr>
              <a:t>3.2 Data Flow Diagram(Level 0):</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t/>
            </a:r>
            <a:endParaRPr sz="1700">
              <a:solidFill>
                <a:schemeClr val="dk1"/>
              </a:solidFill>
              <a:latin typeface="Times New Roman"/>
              <a:ea typeface="Times New Roman"/>
              <a:cs typeface="Times New Roman"/>
              <a:sym typeface="Times New Roman"/>
            </a:endParaRPr>
          </a:p>
        </p:txBody>
      </p:sp>
      <p:pic>
        <p:nvPicPr>
          <p:cNvPr id="192" name="Google Shape;192;g2f37b97a539_0_35"/>
          <p:cNvPicPr preferRelativeResize="0"/>
          <p:nvPr/>
        </p:nvPicPr>
        <p:blipFill>
          <a:blip r:embed="rId4">
            <a:alphaModFix/>
          </a:blip>
          <a:stretch>
            <a:fillRect/>
          </a:stretch>
        </p:blipFill>
        <p:spPr>
          <a:xfrm>
            <a:off x="2176875" y="1896450"/>
            <a:ext cx="7672428" cy="420497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96" name="Shape 196"/>
        <p:cNvGrpSpPr/>
        <p:nvPr/>
      </p:nvGrpSpPr>
      <p:grpSpPr>
        <a:xfrm>
          <a:off x="0" y="0"/>
          <a:ext cx="0" cy="0"/>
          <a:chOff x="0" y="0"/>
          <a:chExt cx="0" cy="0"/>
        </a:xfrm>
      </p:grpSpPr>
      <p:sp>
        <p:nvSpPr>
          <p:cNvPr id="197" name="Google Shape;197;g2f37b97a539_0_41"/>
          <p:cNvSpPr txBox="1"/>
          <p:nvPr>
            <p:ph type="title"/>
          </p:nvPr>
        </p:nvSpPr>
        <p:spPr>
          <a:xfrm>
            <a:off x="534259" y="309562"/>
            <a:ext cx="2320800" cy="382200"/>
          </a:xfrm>
          <a:prstGeom prst="rect">
            <a:avLst/>
          </a:prstGeom>
          <a:noFill/>
          <a:ln>
            <a:noFill/>
          </a:ln>
        </p:spPr>
        <p:txBody>
          <a:bodyPr anchorCtr="0" anchor="ctr" bIns="0" lIns="0" spcFirstLastPara="1" rIns="0" wrap="square" tIns="12700">
            <a:spAutoFit/>
          </a:bodyPr>
          <a:lstStyle/>
          <a:p>
            <a:pPr indent="0" lvl="0" marL="0" rtl="0" algn="l">
              <a:lnSpc>
                <a:spcPct val="100000"/>
              </a:lnSpc>
              <a:spcBef>
                <a:spcPts val="0"/>
              </a:spcBef>
              <a:spcAft>
                <a:spcPts val="0"/>
              </a:spcAft>
              <a:buClr>
                <a:srgbClr val="04A2B9"/>
              </a:buClr>
              <a:buSzPts val="2400"/>
              <a:buFont typeface="Proxima Nova"/>
              <a:buNone/>
            </a:pPr>
            <a:r>
              <a:rPr lang="en-US" sz="2400">
                <a:solidFill>
                  <a:srgbClr val="04A2B9"/>
                </a:solidFill>
                <a:latin typeface="Proxima Nova"/>
                <a:ea typeface="Proxima Nova"/>
                <a:cs typeface="Proxima Nova"/>
                <a:sym typeface="Proxima Nova"/>
              </a:rPr>
              <a:t>System </a:t>
            </a:r>
            <a:r>
              <a:rPr lang="en-US" sz="2400">
                <a:solidFill>
                  <a:srgbClr val="04A2B9"/>
                </a:solidFill>
                <a:latin typeface="Proxima Nova"/>
                <a:ea typeface="Proxima Nova"/>
                <a:cs typeface="Proxima Nova"/>
                <a:sym typeface="Proxima Nova"/>
              </a:rPr>
              <a:t>Design</a:t>
            </a:r>
            <a:endParaRPr sz="2400">
              <a:latin typeface="Proxima Nova"/>
              <a:ea typeface="Proxima Nova"/>
              <a:cs typeface="Proxima Nova"/>
              <a:sym typeface="Proxima Nova"/>
            </a:endParaRPr>
          </a:p>
        </p:txBody>
      </p:sp>
      <p:sp>
        <p:nvSpPr>
          <p:cNvPr id="198" name="Google Shape;198;g2f37b97a539_0_41"/>
          <p:cNvSpPr txBox="1"/>
          <p:nvPr/>
        </p:nvSpPr>
        <p:spPr>
          <a:xfrm>
            <a:off x="534250" y="1072025"/>
            <a:ext cx="10684200" cy="1277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solidFill>
                  <a:schemeClr val="dk1"/>
                </a:solidFill>
                <a:latin typeface="Times New Roman"/>
                <a:ea typeface="Times New Roman"/>
                <a:cs typeface="Times New Roman"/>
                <a:sym typeface="Times New Roman"/>
              </a:rPr>
              <a:t>3.2 Data Flow Diagram(Level 1):</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t/>
            </a:r>
            <a:endParaRPr sz="1700">
              <a:solidFill>
                <a:schemeClr val="dk1"/>
              </a:solidFill>
              <a:latin typeface="Times New Roman"/>
              <a:ea typeface="Times New Roman"/>
              <a:cs typeface="Times New Roman"/>
              <a:sym typeface="Times New Roman"/>
            </a:endParaRPr>
          </a:p>
        </p:txBody>
      </p:sp>
      <p:pic>
        <p:nvPicPr>
          <p:cNvPr id="199" name="Google Shape;199;g2f37b97a539_0_41"/>
          <p:cNvPicPr preferRelativeResize="0"/>
          <p:nvPr/>
        </p:nvPicPr>
        <p:blipFill>
          <a:blip r:embed="rId4">
            <a:alphaModFix/>
          </a:blip>
          <a:stretch>
            <a:fillRect/>
          </a:stretch>
        </p:blipFill>
        <p:spPr>
          <a:xfrm>
            <a:off x="979300" y="1574000"/>
            <a:ext cx="9779000" cy="497467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7" name="Shape 87"/>
        <p:cNvGrpSpPr/>
        <p:nvPr/>
      </p:nvGrpSpPr>
      <p:grpSpPr>
        <a:xfrm>
          <a:off x="0" y="0"/>
          <a:ext cx="0" cy="0"/>
          <a:chOff x="0" y="0"/>
          <a:chExt cx="0" cy="0"/>
        </a:xfrm>
      </p:grpSpPr>
      <p:sp>
        <p:nvSpPr>
          <p:cNvPr id="88" name="Google Shape;88;p2"/>
          <p:cNvSpPr txBox="1"/>
          <p:nvPr/>
        </p:nvSpPr>
        <p:spPr>
          <a:xfrm>
            <a:off x="3309738" y="3460825"/>
            <a:ext cx="7030800" cy="1293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Proxima Nova"/>
                <a:ea typeface="Proxima Nova"/>
                <a:cs typeface="Proxima Nova"/>
                <a:sym typeface="Proxima Nova"/>
              </a:rPr>
              <a:t>Team Member 1: </a:t>
            </a:r>
            <a:r>
              <a:rPr lang="en-US" sz="1800">
                <a:solidFill>
                  <a:schemeClr val="dk1"/>
                </a:solidFill>
                <a:latin typeface="Proxima Nova"/>
                <a:ea typeface="Proxima Nova"/>
                <a:cs typeface="Proxima Nova"/>
                <a:sym typeface="Proxima Nova"/>
              </a:rPr>
              <a:t>TEJ DEKIWADIYA </a:t>
            </a:r>
            <a:r>
              <a:rPr b="0" i="0" lang="en-US" sz="1800" u="none" cap="none" strike="noStrike">
                <a:solidFill>
                  <a:schemeClr val="dk1"/>
                </a:solidFill>
                <a:latin typeface="Proxima Nova"/>
                <a:ea typeface="Proxima Nova"/>
                <a:cs typeface="Proxima Nova"/>
                <a:sym typeface="Proxima Nova"/>
              </a:rPr>
              <a:t>(</a:t>
            </a:r>
            <a:r>
              <a:rPr lang="en-US" sz="1800">
                <a:solidFill>
                  <a:schemeClr val="dk1"/>
                </a:solidFill>
                <a:latin typeface="Proxima Nova"/>
                <a:ea typeface="Proxima Nova"/>
                <a:cs typeface="Proxima Nova"/>
                <a:sym typeface="Proxima Nova"/>
              </a:rPr>
              <a:t>9210010</a:t>
            </a:r>
            <a:r>
              <a:rPr lang="en-US" sz="1800">
                <a:solidFill>
                  <a:schemeClr val="dk1"/>
                </a:solidFill>
                <a:latin typeface="Proxima Nova"/>
                <a:ea typeface="Proxima Nova"/>
                <a:cs typeface="Proxima Nova"/>
                <a:sym typeface="Proxima Nova"/>
              </a:rPr>
              <a:t>3011</a:t>
            </a:r>
            <a:r>
              <a:rPr b="0" i="0" lang="en-US" sz="1800" u="none" cap="none" strike="noStrike">
                <a:solidFill>
                  <a:schemeClr val="dk1"/>
                </a:solidFill>
                <a:latin typeface="Proxima Nova"/>
                <a:ea typeface="Proxima Nova"/>
                <a:cs typeface="Proxima Nova"/>
                <a:sym typeface="Proxima Nova"/>
              </a:rPr>
              <a:t>) (</a:t>
            </a:r>
            <a:r>
              <a:rPr lang="en-US" sz="1800">
                <a:solidFill>
                  <a:schemeClr val="dk1"/>
                </a:solidFill>
                <a:latin typeface="Proxima Nova"/>
                <a:ea typeface="Proxima Nova"/>
                <a:cs typeface="Proxima Nova"/>
                <a:sym typeface="Proxima Nova"/>
              </a:rPr>
              <a:t>TC2</a:t>
            </a:r>
            <a:r>
              <a:rPr b="0" i="0" lang="en-US" sz="1800" u="none" cap="none" strike="noStrike">
                <a:solidFill>
                  <a:schemeClr val="dk1"/>
                </a:solidFill>
                <a:latin typeface="Proxima Nova"/>
                <a:ea typeface="Proxima Nova"/>
                <a:cs typeface="Proxima Nova"/>
                <a:sym typeface="Proxima Nova"/>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Proxima Nova"/>
                <a:ea typeface="Proxima Nova"/>
                <a:cs typeface="Proxima Nova"/>
                <a:sym typeface="Proxima Nova"/>
              </a:rPr>
              <a:t>Team Member 2: </a:t>
            </a:r>
            <a:r>
              <a:rPr lang="en-US" sz="1800">
                <a:solidFill>
                  <a:schemeClr val="dk1"/>
                </a:solidFill>
                <a:latin typeface="Proxima Nova"/>
                <a:ea typeface="Proxima Nova"/>
                <a:cs typeface="Proxima Nova"/>
                <a:sym typeface="Proxima Nova"/>
              </a:rPr>
              <a:t>KRUTI VADALIYA</a:t>
            </a:r>
            <a:r>
              <a:rPr b="0" i="0" lang="en-US" sz="1800" u="none" cap="none" strike="noStrike">
                <a:solidFill>
                  <a:schemeClr val="dk1"/>
                </a:solidFill>
                <a:latin typeface="Proxima Nova"/>
                <a:ea typeface="Proxima Nova"/>
                <a:cs typeface="Proxima Nova"/>
                <a:sym typeface="Proxima Nova"/>
              </a:rPr>
              <a:t> (92100103349</a:t>
            </a:r>
            <a:r>
              <a:rPr lang="en-US" sz="1800">
                <a:solidFill>
                  <a:schemeClr val="dk1"/>
                </a:solidFill>
                <a:latin typeface="Proxima Nova"/>
                <a:ea typeface="Proxima Nova"/>
                <a:cs typeface="Proxima Nova"/>
                <a:sym typeface="Proxima Nova"/>
              </a:rPr>
              <a:t>)</a:t>
            </a:r>
            <a:r>
              <a:rPr b="0" i="0" lang="en-US" sz="1800" u="none" cap="none" strike="noStrike">
                <a:solidFill>
                  <a:schemeClr val="dk1"/>
                </a:solidFill>
                <a:latin typeface="Proxima Nova"/>
                <a:ea typeface="Proxima Nova"/>
                <a:cs typeface="Proxima Nova"/>
                <a:sym typeface="Proxima Nova"/>
              </a:rPr>
              <a:t> (</a:t>
            </a:r>
            <a:r>
              <a:rPr lang="en-US" sz="1800">
                <a:solidFill>
                  <a:schemeClr val="dk1"/>
                </a:solidFill>
                <a:latin typeface="Proxima Nova"/>
                <a:ea typeface="Proxima Nova"/>
                <a:cs typeface="Proxima Nova"/>
                <a:sym typeface="Proxima Nova"/>
              </a:rPr>
              <a:t>TC4</a:t>
            </a:r>
            <a:r>
              <a:rPr b="0" i="0" lang="en-US" sz="1800" u="none" cap="none" strike="noStrike">
                <a:solidFill>
                  <a:schemeClr val="dk1"/>
                </a:solidFill>
                <a:latin typeface="Proxima Nova"/>
                <a:ea typeface="Proxima Nova"/>
                <a:cs typeface="Proxima Nova"/>
                <a:sym typeface="Proxima Nova"/>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Proxima Nova"/>
                <a:ea typeface="Proxima Nova"/>
                <a:cs typeface="Proxima Nova"/>
                <a:sym typeface="Proxima Nova"/>
              </a:rPr>
              <a:t>Team Member 3: </a:t>
            </a:r>
            <a:r>
              <a:rPr lang="en-US" sz="1800">
                <a:solidFill>
                  <a:schemeClr val="dk1"/>
                </a:solidFill>
                <a:latin typeface="Proxima Nova"/>
                <a:ea typeface="Proxima Nova"/>
                <a:cs typeface="Proxima Nova"/>
                <a:sym typeface="Proxima Nova"/>
              </a:rPr>
              <a:t>MOHIT KARIA</a:t>
            </a:r>
            <a:r>
              <a:rPr b="0" i="0" lang="en-US" sz="1800" u="none" cap="none" strike="noStrike">
                <a:solidFill>
                  <a:schemeClr val="dk1"/>
                </a:solidFill>
                <a:latin typeface="Proxima Nova"/>
                <a:ea typeface="Proxima Nova"/>
                <a:cs typeface="Proxima Nova"/>
                <a:sym typeface="Proxima Nova"/>
              </a:rPr>
              <a:t> (</a:t>
            </a:r>
            <a:r>
              <a:rPr lang="en-US" sz="1800">
                <a:solidFill>
                  <a:schemeClr val="dk1"/>
                </a:solidFill>
                <a:latin typeface="Proxima Nova"/>
                <a:ea typeface="Proxima Nova"/>
                <a:cs typeface="Proxima Nova"/>
                <a:sym typeface="Proxima Nova"/>
              </a:rPr>
              <a:t>92100103401</a:t>
            </a:r>
            <a:r>
              <a:rPr b="0" i="0" lang="en-US" sz="1800" u="none" cap="none" strike="noStrike">
                <a:solidFill>
                  <a:schemeClr val="dk1"/>
                </a:solidFill>
                <a:latin typeface="Proxima Nova"/>
                <a:ea typeface="Proxima Nova"/>
                <a:cs typeface="Proxima Nova"/>
                <a:sym typeface="Proxima Nova"/>
              </a:rPr>
              <a:t> </a:t>
            </a:r>
            <a:r>
              <a:rPr lang="en-US" sz="1800">
                <a:solidFill>
                  <a:schemeClr val="dk1"/>
                </a:solidFill>
                <a:latin typeface="Proxima Nova"/>
                <a:ea typeface="Proxima Nova"/>
                <a:cs typeface="Proxima Nova"/>
                <a:sym typeface="Proxima Nova"/>
              </a:rPr>
              <a:t>) </a:t>
            </a:r>
            <a:r>
              <a:rPr b="0" i="0" lang="en-US" sz="1800" u="none" cap="none" strike="noStrike">
                <a:solidFill>
                  <a:schemeClr val="dk1"/>
                </a:solidFill>
                <a:latin typeface="Proxima Nova"/>
                <a:ea typeface="Proxima Nova"/>
                <a:cs typeface="Proxima Nova"/>
                <a:sym typeface="Proxima Nova"/>
              </a:rPr>
              <a:t>(</a:t>
            </a:r>
            <a:r>
              <a:rPr lang="en-US" sz="1800">
                <a:solidFill>
                  <a:schemeClr val="dk1"/>
                </a:solidFill>
                <a:latin typeface="Proxima Nova"/>
                <a:ea typeface="Proxima Nova"/>
                <a:cs typeface="Proxima Nova"/>
                <a:sym typeface="Proxima Nova"/>
              </a:rPr>
              <a:t>TC4</a:t>
            </a:r>
            <a:r>
              <a:rPr b="0" i="0" lang="en-US" sz="1800" u="none" cap="none" strike="noStrike">
                <a:solidFill>
                  <a:schemeClr val="dk1"/>
                </a:solidFill>
                <a:latin typeface="Proxima Nova"/>
                <a:ea typeface="Proxima Nova"/>
                <a:cs typeface="Proxima Nova"/>
                <a:sym typeface="Proxima Nova"/>
              </a:rPr>
              <a:t>)</a:t>
            </a:r>
            <a:endParaRPr sz="1800">
              <a:solidFill>
                <a:schemeClr val="dk1"/>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roxima Nova"/>
              <a:ea typeface="Proxima Nova"/>
              <a:cs typeface="Proxima Nova"/>
              <a:sym typeface="Proxima Nova"/>
            </a:endParaRPr>
          </a:p>
        </p:txBody>
      </p:sp>
      <p:sp>
        <p:nvSpPr>
          <p:cNvPr id="89" name="Google Shape;89;p2"/>
          <p:cNvSpPr txBox="1"/>
          <p:nvPr/>
        </p:nvSpPr>
        <p:spPr>
          <a:xfrm>
            <a:off x="2402287" y="2548333"/>
            <a:ext cx="7195800" cy="795300"/>
          </a:xfrm>
          <a:prstGeom prst="rect">
            <a:avLst/>
          </a:prstGeom>
          <a:noFill/>
          <a:ln>
            <a:noFill/>
          </a:ln>
        </p:spPr>
        <p:txBody>
          <a:bodyPr anchorCtr="0" anchor="ctr" bIns="0" lIns="0" spcFirstLastPara="1" rIns="0" wrap="square" tIns="12700">
            <a:spAutoFit/>
          </a:bodyPr>
          <a:lstStyle/>
          <a:p>
            <a:pPr indent="0" lvl="0" marL="12700" marR="0" rtl="0" algn="ctr">
              <a:lnSpc>
                <a:spcPct val="100000"/>
              </a:lnSpc>
              <a:spcBef>
                <a:spcPts val="0"/>
              </a:spcBef>
              <a:spcAft>
                <a:spcPts val="0"/>
              </a:spcAft>
              <a:buClr>
                <a:srgbClr val="04A2B9"/>
              </a:buClr>
              <a:buSzPts val="2800"/>
              <a:buFont typeface="Proxima Nova"/>
              <a:buNone/>
            </a:pPr>
            <a:r>
              <a:rPr b="1" lang="en-US" sz="2800">
                <a:solidFill>
                  <a:srgbClr val="04A2B9"/>
                </a:solidFill>
                <a:latin typeface="Proxima Nova"/>
                <a:ea typeface="Proxima Nova"/>
                <a:cs typeface="Proxima Nova"/>
                <a:sym typeface="Proxima Nova"/>
              </a:rPr>
              <a:t>WEATHER FORECAST APP</a:t>
            </a:r>
            <a:endParaRPr b="1" i="0" sz="1400" u="none" cap="none" strike="noStrike">
              <a:solidFill>
                <a:srgbClr val="000000"/>
              </a:solidFill>
            </a:endParaRPr>
          </a:p>
          <a:p>
            <a:pPr indent="0" lvl="0" marL="12700" marR="0" rtl="0" algn="ctr">
              <a:lnSpc>
                <a:spcPct val="100000"/>
              </a:lnSpc>
              <a:spcBef>
                <a:spcPts val="100"/>
              </a:spcBef>
              <a:spcAft>
                <a:spcPts val="0"/>
              </a:spcAft>
              <a:buClr>
                <a:srgbClr val="04A2B9"/>
              </a:buClr>
              <a:buSzPts val="2200"/>
              <a:buFont typeface="Proxima Nova"/>
              <a:buNone/>
            </a:pPr>
            <a:r>
              <a:rPr b="0" i="0" lang="en-US" sz="2200" u="none" cap="none" strike="noStrike">
                <a:solidFill>
                  <a:srgbClr val="04A2B9"/>
                </a:solidFill>
                <a:latin typeface="Proxima Nova"/>
                <a:ea typeface="Proxima Nova"/>
                <a:cs typeface="Proxima Nova"/>
                <a:sym typeface="Proxima Nova"/>
              </a:rPr>
              <a:t>Team ID: </a:t>
            </a:r>
            <a:r>
              <a:rPr lang="en-US" sz="2200">
                <a:solidFill>
                  <a:srgbClr val="04A2B9"/>
                </a:solidFill>
                <a:latin typeface="Proxima Nova"/>
                <a:ea typeface="Proxima Nova"/>
                <a:cs typeface="Proxima Nova"/>
                <a:sym typeface="Proxima Nova"/>
              </a:rPr>
              <a:t>7CE_MP_042</a:t>
            </a:r>
            <a:endParaRPr b="0" i="0" sz="2200" u="none" cap="none" strike="noStrike">
              <a:solidFill>
                <a:schemeClr val="dk1"/>
              </a:solidFill>
              <a:latin typeface="Proxima Nova"/>
              <a:ea typeface="Proxima Nova"/>
              <a:cs typeface="Proxima Nova"/>
              <a:sym typeface="Proxima Nova"/>
            </a:endParaRPr>
          </a:p>
        </p:txBody>
      </p:sp>
      <p:sp>
        <p:nvSpPr>
          <p:cNvPr id="90" name="Google Shape;90;p2"/>
          <p:cNvSpPr txBox="1"/>
          <p:nvPr/>
        </p:nvSpPr>
        <p:spPr>
          <a:xfrm>
            <a:off x="5459844" y="4540017"/>
            <a:ext cx="12723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Proxima Nova"/>
                <a:ea typeface="Proxima Nova"/>
                <a:cs typeface="Proxima Nova"/>
                <a:sym typeface="Proxima Nova"/>
              </a:rPr>
              <a:t>Guided By</a:t>
            </a:r>
            <a:endParaRPr b="0" i="0" sz="1400" u="none" cap="none" strike="noStrike">
              <a:solidFill>
                <a:schemeClr val="dk1"/>
              </a:solidFill>
              <a:latin typeface="Arial"/>
              <a:ea typeface="Arial"/>
              <a:cs typeface="Arial"/>
              <a:sym typeface="Arial"/>
            </a:endParaRPr>
          </a:p>
        </p:txBody>
      </p:sp>
      <p:sp>
        <p:nvSpPr>
          <p:cNvPr id="91" name="Google Shape;91;p2"/>
          <p:cNvSpPr txBox="1"/>
          <p:nvPr/>
        </p:nvSpPr>
        <p:spPr>
          <a:xfrm>
            <a:off x="3431436" y="5001713"/>
            <a:ext cx="5137500" cy="461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Proxima Nova"/>
                <a:ea typeface="Proxima Nova"/>
                <a:cs typeface="Proxima Nova"/>
                <a:sym typeface="Proxima Nova"/>
              </a:rPr>
              <a:t>Internal Guide Name: Prof. Harsh </a:t>
            </a:r>
            <a:r>
              <a:rPr lang="en-US" sz="1800">
                <a:solidFill>
                  <a:schemeClr val="dk1"/>
                </a:solidFill>
                <a:latin typeface="Proxima Nova"/>
                <a:ea typeface="Proxima Nova"/>
                <a:cs typeface="Proxima Nova"/>
                <a:sym typeface="Proxima Nova"/>
              </a:rPr>
              <a:t>Nagar</a:t>
            </a:r>
            <a:r>
              <a:rPr b="0" i="0" lang="en-US" sz="1800" u="none" cap="none" strike="noStrike">
                <a:solidFill>
                  <a:schemeClr val="dk1"/>
                </a:solidFill>
                <a:latin typeface="Proxima Nova"/>
                <a:ea typeface="Proxima Nova"/>
                <a:cs typeface="Proxima Nova"/>
                <a:sym typeface="Proxima Nova"/>
              </a:rPr>
              <a:t> </a:t>
            </a:r>
            <a:endParaRPr b="0" i="0" sz="1400" u="none" cap="none" strike="noStrike">
              <a:solidFill>
                <a:srgbClr val="000000"/>
              </a:solidFill>
              <a:latin typeface="Arial"/>
              <a:ea typeface="Arial"/>
              <a:cs typeface="Arial"/>
              <a:sym typeface="Arial"/>
            </a:endParaRPr>
          </a:p>
        </p:txBody>
      </p:sp>
      <p:sp>
        <p:nvSpPr>
          <p:cNvPr id="92" name="Google Shape;92;p2"/>
          <p:cNvSpPr txBox="1"/>
          <p:nvPr/>
        </p:nvSpPr>
        <p:spPr>
          <a:xfrm>
            <a:off x="2752188" y="5441197"/>
            <a:ext cx="30234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2"/>
          <p:cNvSpPr txBox="1"/>
          <p:nvPr/>
        </p:nvSpPr>
        <p:spPr>
          <a:xfrm>
            <a:off x="2533720" y="1626487"/>
            <a:ext cx="6504000" cy="702900"/>
          </a:xfrm>
          <a:prstGeom prst="rect">
            <a:avLst/>
          </a:prstGeom>
          <a:noFill/>
          <a:ln>
            <a:noFill/>
          </a:ln>
        </p:spPr>
        <p:txBody>
          <a:bodyPr anchorCtr="0" anchor="ctr" bIns="0" lIns="0" spcFirstLastPara="1" rIns="0" wrap="square" tIns="12700">
            <a:spAutoFit/>
          </a:bodyPr>
          <a:lstStyle/>
          <a:p>
            <a:pPr indent="0" lvl="0" marL="12700" marR="0" rtl="0" algn="ctr">
              <a:lnSpc>
                <a:spcPct val="100000"/>
              </a:lnSpc>
              <a:spcBef>
                <a:spcPts val="0"/>
              </a:spcBef>
              <a:spcAft>
                <a:spcPts val="0"/>
              </a:spcAft>
              <a:buClr>
                <a:srgbClr val="04A2B9"/>
              </a:buClr>
              <a:buSzPts val="2200"/>
              <a:buFont typeface="Proxima Nova"/>
              <a:buNone/>
            </a:pPr>
            <a:r>
              <a:rPr b="0" i="0" lang="en-US" sz="2200" u="none" cap="none" strike="noStrike">
                <a:solidFill>
                  <a:srgbClr val="04A2B9"/>
                </a:solidFill>
                <a:latin typeface="Proxima Nova"/>
                <a:ea typeface="Proxima Nova"/>
                <a:cs typeface="Proxima Nova"/>
                <a:sym typeface="Proxima Nova"/>
              </a:rPr>
              <a:t>Major Project – I (01CE0716)</a:t>
            </a:r>
            <a:endParaRPr b="0" i="0" sz="1400" u="none" cap="none" strike="noStrike">
              <a:solidFill>
                <a:srgbClr val="000000"/>
              </a:solidFill>
              <a:latin typeface="Arial"/>
              <a:ea typeface="Arial"/>
              <a:cs typeface="Arial"/>
              <a:sym typeface="Arial"/>
            </a:endParaRPr>
          </a:p>
          <a:p>
            <a:pPr indent="0" lvl="0" marL="12700" marR="0" rtl="0" algn="ctr">
              <a:lnSpc>
                <a:spcPct val="100000"/>
              </a:lnSpc>
              <a:spcBef>
                <a:spcPts val="100"/>
              </a:spcBef>
              <a:spcAft>
                <a:spcPts val="0"/>
              </a:spcAft>
              <a:buClr>
                <a:srgbClr val="04A2B9"/>
              </a:buClr>
              <a:buSzPts val="2200"/>
              <a:buFont typeface="Proxima Nova"/>
              <a:buNone/>
            </a:pPr>
            <a:r>
              <a:rPr b="0" i="0" lang="en-US" sz="2200" u="none" cap="none" strike="noStrike">
                <a:solidFill>
                  <a:srgbClr val="04A2B9"/>
                </a:solidFill>
                <a:latin typeface="Proxima Nova"/>
                <a:ea typeface="Proxima Nova"/>
                <a:cs typeface="Proxima Nova"/>
                <a:sym typeface="Proxima Nova"/>
              </a:rPr>
              <a:t>Review 1 (</a:t>
            </a:r>
            <a:r>
              <a:rPr lang="en-US" sz="2200">
                <a:solidFill>
                  <a:srgbClr val="04A2B9"/>
                </a:solidFill>
                <a:latin typeface="Proxima Nova"/>
                <a:ea typeface="Proxima Nova"/>
                <a:cs typeface="Proxima Nova"/>
                <a:sym typeface="Proxima Nova"/>
              </a:rPr>
              <a:t>29</a:t>
            </a:r>
            <a:r>
              <a:rPr b="0" i="0" lang="en-US" sz="2200" u="none" cap="none" strike="noStrike">
                <a:solidFill>
                  <a:srgbClr val="04A2B9"/>
                </a:solidFill>
                <a:latin typeface="Proxima Nova"/>
                <a:ea typeface="Proxima Nova"/>
                <a:cs typeface="Proxima Nova"/>
                <a:sym typeface="Proxima Nova"/>
              </a:rPr>
              <a:t>/</a:t>
            </a:r>
            <a:r>
              <a:rPr lang="en-US" sz="2200">
                <a:solidFill>
                  <a:srgbClr val="04A2B9"/>
                </a:solidFill>
                <a:latin typeface="Proxima Nova"/>
                <a:ea typeface="Proxima Nova"/>
                <a:cs typeface="Proxima Nova"/>
                <a:sym typeface="Proxima Nova"/>
              </a:rPr>
              <a:t>07</a:t>
            </a:r>
            <a:r>
              <a:rPr b="0" i="0" lang="en-US" sz="2200" u="none" cap="none" strike="noStrike">
                <a:solidFill>
                  <a:srgbClr val="04A2B9"/>
                </a:solidFill>
                <a:latin typeface="Proxima Nova"/>
                <a:ea typeface="Proxima Nova"/>
                <a:cs typeface="Proxima Nova"/>
                <a:sym typeface="Proxima Nova"/>
              </a:rPr>
              <a:t>/</a:t>
            </a:r>
            <a:r>
              <a:rPr lang="en-US" sz="2200">
                <a:solidFill>
                  <a:srgbClr val="04A2B9"/>
                </a:solidFill>
                <a:latin typeface="Proxima Nova"/>
                <a:ea typeface="Proxima Nova"/>
                <a:cs typeface="Proxima Nova"/>
                <a:sym typeface="Proxima Nova"/>
              </a:rPr>
              <a:t>2024</a:t>
            </a:r>
            <a:r>
              <a:rPr b="0" i="0" lang="en-US" sz="2200" u="none" cap="none" strike="noStrike">
                <a:solidFill>
                  <a:srgbClr val="04A2B9"/>
                </a:solidFill>
                <a:latin typeface="Proxima Nova"/>
                <a:ea typeface="Proxima Nova"/>
                <a:cs typeface="Proxima Nova"/>
                <a:sym typeface="Proxima Nova"/>
              </a:rPr>
              <a:t>)</a:t>
            </a:r>
            <a:endParaRPr b="0" i="0" sz="2200" u="none" cap="none" strike="noStrike">
              <a:solidFill>
                <a:schemeClr val="dk1"/>
              </a:solidFill>
              <a:latin typeface="Proxima Nova"/>
              <a:ea typeface="Proxima Nova"/>
              <a:cs typeface="Proxima Nova"/>
              <a:sym typeface="Proxima Nova"/>
            </a:endParaRPr>
          </a:p>
        </p:txBody>
      </p:sp>
      <p:sp>
        <p:nvSpPr>
          <p:cNvPr id="94" name="Google Shape;94;p2"/>
          <p:cNvSpPr txBox="1"/>
          <p:nvPr/>
        </p:nvSpPr>
        <p:spPr>
          <a:xfrm>
            <a:off x="1851454" y="5828184"/>
            <a:ext cx="8297400" cy="567000"/>
          </a:xfrm>
          <a:prstGeom prst="rect">
            <a:avLst/>
          </a:prstGeom>
          <a:noFill/>
          <a:ln>
            <a:noFill/>
          </a:ln>
        </p:spPr>
        <p:txBody>
          <a:bodyPr anchorCtr="0" anchor="ctr" bIns="0" lIns="0" spcFirstLastPara="1" rIns="0" wrap="square" tIns="12700">
            <a:spAutoFit/>
          </a:bodyPr>
          <a:lstStyle/>
          <a:p>
            <a:pPr indent="0" lvl="0" marL="12700" marR="0" rtl="0" algn="ctr">
              <a:lnSpc>
                <a:spcPct val="100000"/>
              </a:lnSpc>
              <a:spcBef>
                <a:spcPts val="0"/>
              </a:spcBef>
              <a:spcAft>
                <a:spcPts val="0"/>
              </a:spcAft>
              <a:buClr>
                <a:srgbClr val="04A2B9"/>
              </a:buClr>
              <a:buSzPts val="2400"/>
              <a:buFont typeface="Proxima Nova"/>
              <a:buNone/>
            </a:pPr>
            <a:r>
              <a:rPr b="0" i="0" lang="en-US" sz="2400" u="none" cap="none" strike="noStrike">
                <a:solidFill>
                  <a:srgbClr val="04A2B9"/>
                </a:solidFill>
                <a:latin typeface="Proxima Nova"/>
                <a:ea typeface="Proxima Nova"/>
                <a:cs typeface="Proxima Nova"/>
                <a:sym typeface="Proxima Nova"/>
              </a:rPr>
              <a:t>Department of Computer Engineering, Faculty of Technology</a:t>
            </a:r>
            <a:r>
              <a:rPr b="0" i="0" lang="en-US" sz="3600" u="none" cap="none" strike="noStrike">
                <a:solidFill>
                  <a:srgbClr val="04A2B9"/>
                </a:solidFill>
                <a:latin typeface="Proxima Nova"/>
                <a:ea typeface="Proxima Nova"/>
                <a:cs typeface="Proxima Nova"/>
                <a:sym typeface="Proxima Nova"/>
              </a:rPr>
              <a:t> </a:t>
            </a:r>
            <a:endParaRPr b="0" i="0" sz="3600" u="none" cap="none" strike="noStrike">
              <a:solidFill>
                <a:schemeClr val="dk1"/>
              </a:solidFill>
              <a:latin typeface="Proxima Nova"/>
              <a:ea typeface="Proxima Nova"/>
              <a:cs typeface="Proxima Nova"/>
              <a:sym typeface="Proxima Nov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blipFill>
          <a:blip r:embed="rId3">
            <a:alphaModFix/>
          </a:blip>
          <a:stretch>
            <a:fillRect/>
          </a:stretch>
        </a:blipFill>
      </p:bgPr>
    </p:bg>
    <p:spTree>
      <p:nvGrpSpPr>
        <p:cNvPr id="203" name="Shape 203"/>
        <p:cNvGrpSpPr/>
        <p:nvPr/>
      </p:nvGrpSpPr>
      <p:grpSpPr>
        <a:xfrm>
          <a:off x="0" y="0"/>
          <a:ext cx="0" cy="0"/>
          <a:chOff x="0" y="0"/>
          <a:chExt cx="0" cy="0"/>
        </a:xfrm>
      </p:grpSpPr>
      <p:sp>
        <p:nvSpPr>
          <p:cNvPr id="204" name="Google Shape;204;g2eedf143282_0_6"/>
          <p:cNvSpPr txBox="1"/>
          <p:nvPr>
            <p:ph type="title"/>
          </p:nvPr>
        </p:nvSpPr>
        <p:spPr>
          <a:xfrm>
            <a:off x="534259" y="309562"/>
            <a:ext cx="2320800" cy="382200"/>
          </a:xfrm>
          <a:prstGeom prst="rect">
            <a:avLst/>
          </a:prstGeom>
          <a:noFill/>
          <a:ln>
            <a:noFill/>
          </a:ln>
        </p:spPr>
        <p:txBody>
          <a:bodyPr anchorCtr="0" anchor="ctr" bIns="0" lIns="0" spcFirstLastPara="1" rIns="0" wrap="square" tIns="12700">
            <a:spAutoFit/>
          </a:bodyPr>
          <a:lstStyle/>
          <a:p>
            <a:pPr indent="0" lvl="0" marL="0" rtl="0" algn="l">
              <a:lnSpc>
                <a:spcPct val="100000"/>
              </a:lnSpc>
              <a:spcBef>
                <a:spcPts val="0"/>
              </a:spcBef>
              <a:spcAft>
                <a:spcPts val="0"/>
              </a:spcAft>
              <a:buClr>
                <a:srgbClr val="04A2B9"/>
              </a:buClr>
              <a:buSzPts val="2400"/>
              <a:buFont typeface="Proxima Nova"/>
              <a:buNone/>
            </a:pPr>
            <a:r>
              <a:rPr b="1" lang="en-US" sz="2400">
                <a:solidFill>
                  <a:srgbClr val="04A2B9"/>
                </a:solidFill>
                <a:latin typeface="Times New Roman"/>
                <a:ea typeface="Times New Roman"/>
                <a:cs typeface="Times New Roman"/>
                <a:sym typeface="Times New Roman"/>
              </a:rPr>
              <a:t>System </a:t>
            </a:r>
            <a:r>
              <a:rPr b="1" lang="en-US" sz="2400">
                <a:solidFill>
                  <a:srgbClr val="04A2B9"/>
                </a:solidFill>
                <a:latin typeface="Times New Roman"/>
                <a:ea typeface="Times New Roman"/>
                <a:cs typeface="Times New Roman"/>
                <a:sym typeface="Times New Roman"/>
              </a:rPr>
              <a:t>Design</a:t>
            </a:r>
            <a:endParaRPr b="1" sz="2400">
              <a:solidFill>
                <a:srgbClr val="04A2B9"/>
              </a:solidFill>
              <a:latin typeface="Times New Roman"/>
              <a:ea typeface="Times New Roman"/>
              <a:cs typeface="Times New Roman"/>
              <a:sym typeface="Times New Roman"/>
            </a:endParaRPr>
          </a:p>
        </p:txBody>
      </p:sp>
      <p:sp>
        <p:nvSpPr>
          <p:cNvPr id="205" name="Google Shape;205;g2eedf143282_0_6"/>
          <p:cNvSpPr txBox="1"/>
          <p:nvPr/>
        </p:nvSpPr>
        <p:spPr>
          <a:xfrm>
            <a:off x="298250" y="1137125"/>
            <a:ext cx="11034300" cy="4863900"/>
          </a:xfrm>
          <a:prstGeom prst="rect">
            <a:avLst/>
          </a:prstGeom>
          <a:noFill/>
          <a:ln>
            <a:noFill/>
          </a:ln>
        </p:spPr>
        <p:txBody>
          <a:bodyPr anchorCtr="0" anchor="t" bIns="91425" lIns="91425" spcFirstLastPara="1" rIns="91425" wrap="square" tIns="91425">
            <a:spAutoFit/>
          </a:bodyPr>
          <a:lstStyle/>
          <a:p>
            <a:pPr indent="-330200" lvl="0" marL="457200" rtl="0" algn="just">
              <a:spcBef>
                <a:spcPts val="0"/>
              </a:spcBef>
              <a:spcAft>
                <a:spcPts val="0"/>
              </a:spcAft>
              <a:buClr>
                <a:schemeClr val="dk1"/>
              </a:buClr>
              <a:buSzPts val="1600"/>
              <a:buFont typeface="Times New Roman"/>
              <a:buChar char="•"/>
            </a:pPr>
            <a:r>
              <a:rPr b="1" lang="en-US" sz="1600">
                <a:solidFill>
                  <a:schemeClr val="dk1"/>
                </a:solidFill>
                <a:latin typeface="Times New Roman"/>
                <a:ea typeface="Times New Roman"/>
                <a:cs typeface="Times New Roman"/>
                <a:sym typeface="Times New Roman"/>
              </a:rPr>
              <a:t>Architecture</a:t>
            </a:r>
            <a:r>
              <a:rPr lang="en-US" sz="1600">
                <a:solidFill>
                  <a:schemeClr val="dk1"/>
                </a:solidFill>
                <a:latin typeface="Times New Roman"/>
                <a:ea typeface="Times New Roman"/>
                <a:cs typeface="Times New Roman"/>
                <a:sym typeface="Times New Roman"/>
              </a:rPr>
              <a:t>: The application employs a client-server architecture. The backend is built using robust server-side technologies (e.g., Node.js) to handle data processing and API requests. The frontend uses responsive design principles, utilizing HTML, CSS, and JavaScript frameworks like React.js.</a:t>
            </a:r>
            <a:endParaRPr sz="1600">
              <a:solidFill>
                <a:schemeClr val="dk1"/>
              </a:solidFill>
              <a:latin typeface="Times New Roman"/>
              <a:ea typeface="Times New Roman"/>
              <a:cs typeface="Times New Roman"/>
              <a:sym typeface="Times New Roman"/>
            </a:endParaRPr>
          </a:p>
          <a:p>
            <a:pPr indent="0" lvl="0" marL="457200" rtl="0" algn="just">
              <a:spcBef>
                <a:spcPts val="0"/>
              </a:spcBef>
              <a:spcAft>
                <a:spcPts val="0"/>
              </a:spcAft>
              <a:buNone/>
            </a:pPr>
            <a:r>
              <a:t/>
            </a:r>
            <a:endParaRPr sz="1600">
              <a:solidFill>
                <a:schemeClr val="dk1"/>
              </a:solidFill>
              <a:latin typeface="Times New Roman"/>
              <a:ea typeface="Times New Roman"/>
              <a:cs typeface="Times New Roman"/>
              <a:sym typeface="Times New Roman"/>
            </a:endParaRPr>
          </a:p>
          <a:p>
            <a:pPr indent="-330200" lvl="0" marL="457200" rtl="0" algn="just">
              <a:spcBef>
                <a:spcPts val="0"/>
              </a:spcBef>
              <a:spcAft>
                <a:spcPts val="0"/>
              </a:spcAft>
              <a:buClr>
                <a:schemeClr val="dk1"/>
              </a:buClr>
              <a:buSzPts val="1600"/>
              <a:buFont typeface="Times New Roman"/>
              <a:buChar char="•"/>
            </a:pPr>
            <a:r>
              <a:rPr b="1" lang="en-US" sz="1600">
                <a:solidFill>
                  <a:schemeClr val="dk1"/>
                </a:solidFill>
                <a:latin typeface="Times New Roman"/>
                <a:ea typeface="Times New Roman"/>
                <a:cs typeface="Times New Roman"/>
                <a:sym typeface="Times New Roman"/>
              </a:rPr>
              <a:t>Data Sources</a:t>
            </a:r>
            <a:r>
              <a:rPr lang="en-US" sz="1600">
                <a:solidFill>
                  <a:schemeClr val="dk1"/>
                </a:solidFill>
                <a:latin typeface="Times New Roman"/>
                <a:ea typeface="Times New Roman"/>
                <a:cs typeface="Times New Roman"/>
                <a:sym typeface="Times New Roman"/>
              </a:rPr>
              <a:t>: The application integrates with third-party weather APIs (e.g., OpenWeatherMap, WeatherStack) to fetch real-time weather data. It uses geolocation services to provide localized weather updates.</a:t>
            </a:r>
            <a:endParaRPr sz="1600">
              <a:solidFill>
                <a:schemeClr val="dk1"/>
              </a:solidFill>
              <a:latin typeface="Times New Roman"/>
              <a:ea typeface="Times New Roman"/>
              <a:cs typeface="Times New Roman"/>
              <a:sym typeface="Times New Roman"/>
            </a:endParaRPr>
          </a:p>
          <a:p>
            <a:pPr indent="0" lvl="0" marL="457200" rtl="0" algn="just">
              <a:spcBef>
                <a:spcPts val="0"/>
              </a:spcBef>
              <a:spcAft>
                <a:spcPts val="0"/>
              </a:spcAft>
              <a:buNone/>
            </a:pPr>
            <a:r>
              <a:t/>
            </a:r>
            <a:endParaRPr sz="1600">
              <a:solidFill>
                <a:schemeClr val="dk1"/>
              </a:solidFill>
              <a:latin typeface="Times New Roman"/>
              <a:ea typeface="Times New Roman"/>
              <a:cs typeface="Times New Roman"/>
              <a:sym typeface="Times New Roman"/>
            </a:endParaRPr>
          </a:p>
          <a:p>
            <a:pPr indent="-330200" lvl="0" marL="457200" rtl="0" algn="just">
              <a:spcBef>
                <a:spcPts val="0"/>
              </a:spcBef>
              <a:spcAft>
                <a:spcPts val="0"/>
              </a:spcAft>
              <a:buClr>
                <a:schemeClr val="dk1"/>
              </a:buClr>
              <a:buSzPts val="1600"/>
              <a:buFont typeface="Times New Roman"/>
              <a:buChar char="•"/>
            </a:pPr>
            <a:r>
              <a:rPr b="1" lang="en-US" sz="1600">
                <a:solidFill>
                  <a:schemeClr val="dk1"/>
                </a:solidFill>
                <a:latin typeface="Times New Roman"/>
                <a:ea typeface="Times New Roman"/>
                <a:cs typeface="Times New Roman"/>
                <a:sym typeface="Times New Roman"/>
              </a:rPr>
              <a:t>Database</a:t>
            </a:r>
            <a:r>
              <a:rPr lang="en-US" sz="1600">
                <a:solidFill>
                  <a:schemeClr val="dk1"/>
                </a:solidFill>
                <a:latin typeface="Times New Roman"/>
                <a:ea typeface="Times New Roman"/>
                <a:cs typeface="Times New Roman"/>
                <a:sym typeface="Times New Roman"/>
              </a:rPr>
              <a:t>: A database system (e.g., MongoDB) stores user preferences, historical weather data, and other relevant information.</a:t>
            </a:r>
            <a:endParaRPr sz="1600">
              <a:solidFill>
                <a:schemeClr val="dk1"/>
              </a:solidFill>
              <a:latin typeface="Times New Roman"/>
              <a:ea typeface="Times New Roman"/>
              <a:cs typeface="Times New Roman"/>
              <a:sym typeface="Times New Roman"/>
            </a:endParaRPr>
          </a:p>
          <a:p>
            <a:pPr indent="0" lvl="0" marL="457200" rtl="0" algn="just">
              <a:spcBef>
                <a:spcPts val="0"/>
              </a:spcBef>
              <a:spcAft>
                <a:spcPts val="0"/>
              </a:spcAft>
              <a:buNone/>
            </a:pPr>
            <a:r>
              <a:t/>
            </a:r>
            <a:endParaRPr sz="1600">
              <a:solidFill>
                <a:schemeClr val="dk1"/>
              </a:solidFill>
              <a:latin typeface="Times New Roman"/>
              <a:ea typeface="Times New Roman"/>
              <a:cs typeface="Times New Roman"/>
              <a:sym typeface="Times New Roman"/>
            </a:endParaRPr>
          </a:p>
          <a:p>
            <a:pPr indent="-330200" lvl="0" marL="457200" rtl="0" algn="just">
              <a:spcBef>
                <a:spcPts val="0"/>
              </a:spcBef>
              <a:spcAft>
                <a:spcPts val="0"/>
              </a:spcAft>
              <a:buClr>
                <a:schemeClr val="dk1"/>
              </a:buClr>
              <a:buSzPts val="1600"/>
              <a:buFont typeface="Times New Roman"/>
              <a:buChar char="•"/>
            </a:pPr>
            <a:r>
              <a:rPr b="1" lang="en-US" sz="1600">
                <a:solidFill>
                  <a:schemeClr val="dk1"/>
                </a:solidFill>
                <a:latin typeface="Times New Roman"/>
                <a:ea typeface="Times New Roman"/>
                <a:cs typeface="Times New Roman"/>
                <a:sym typeface="Times New Roman"/>
              </a:rPr>
              <a:t>Security Measures</a:t>
            </a:r>
            <a:r>
              <a:rPr lang="en-US" sz="1600">
                <a:solidFill>
                  <a:schemeClr val="dk1"/>
                </a:solidFill>
                <a:latin typeface="Times New Roman"/>
                <a:ea typeface="Times New Roman"/>
                <a:cs typeface="Times New Roman"/>
                <a:sym typeface="Times New Roman"/>
              </a:rPr>
              <a:t>: The system implements HTTP for data transmission, user authentication, and encryption to the data.</a:t>
            </a:r>
            <a:endParaRPr sz="1600">
              <a:solidFill>
                <a:schemeClr val="dk1"/>
              </a:solidFill>
              <a:latin typeface="Times New Roman"/>
              <a:ea typeface="Times New Roman"/>
              <a:cs typeface="Times New Roman"/>
              <a:sym typeface="Times New Roman"/>
            </a:endParaRPr>
          </a:p>
          <a:p>
            <a:pPr indent="0" lvl="0" marL="457200" rtl="0" algn="just">
              <a:spcBef>
                <a:spcPts val="0"/>
              </a:spcBef>
              <a:spcAft>
                <a:spcPts val="0"/>
              </a:spcAft>
              <a:buNone/>
            </a:pPr>
            <a:r>
              <a:t/>
            </a:r>
            <a:endParaRPr sz="1600">
              <a:solidFill>
                <a:schemeClr val="dk1"/>
              </a:solidFill>
              <a:latin typeface="Times New Roman"/>
              <a:ea typeface="Times New Roman"/>
              <a:cs typeface="Times New Roman"/>
              <a:sym typeface="Times New Roman"/>
            </a:endParaRPr>
          </a:p>
          <a:p>
            <a:pPr indent="-330200" lvl="0" marL="457200" rtl="0" algn="just">
              <a:spcBef>
                <a:spcPts val="0"/>
              </a:spcBef>
              <a:spcAft>
                <a:spcPts val="0"/>
              </a:spcAft>
              <a:buClr>
                <a:schemeClr val="dk1"/>
              </a:buClr>
              <a:buSzPts val="1600"/>
              <a:buFont typeface="Times New Roman"/>
              <a:buChar char="•"/>
            </a:pPr>
            <a:r>
              <a:rPr b="1" lang="en-US" sz="1600">
                <a:solidFill>
                  <a:schemeClr val="dk1"/>
                </a:solidFill>
                <a:latin typeface="Times New Roman"/>
                <a:ea typeface="Times New Roman"/>
                <a:cs typeface="Times New Roman"/>
                <a:sym typeface="Times New Roman"/>
              </a:rPr>
              <a:t>Frontend Development</a:t>
            </a:r>
            <a:r>
              <a:rPr lang="en-US" sz="1600">
                <a:solidFill>
                  <a:schemeClr val="dk1"/>
                </a:solidFill>
                <a:latin typeface="Times New Roman"/>
                <a:ea typeface="Times New Roman"/>
                <a:cs typeface="Times New Roman"/>
                <a:sym typeface="Times New Roman"/>
              </a:rPr>
              <a:t>: The user interface is developed using modern web technologies to ensure a seamless user experience across devices.</a:t>
            </a:r>
            <a:endParaRPr sz="1600">
              <a:solidFill>
                <a:schemeClr val="dk1"/>
              </a:solidFill>
              <a:latin typeface="Times New Roman"/>
              <a:ea typeface="Times New Roman"/>
              <a:cs typeface="Times New Roman"/>
              <a:sym typeface="Times New Roman"/>
            </a:endParaRPr>
          </a:p>
          <a:p>
            <a:pPr indent="0" lvl="0" marL="457200" rtl="0" algn="just">
              <a:spcBef>
                <a:spcPts val="0"/>
              </a:spcBef>
              <a:spcAft>
                <a:spcPts val="0"/>
              </a:spcAft>
              <a:buNone/>
            </a:pPr>
            <a:r>
              <a:t/>
            </a:r>
            <a:endParaRPr sz="1600">
              <a:solidFill>
                <a:schemeClr val="dk1"/>
              </a:solidFill>
              <a:latin typeface="Times New Roman"/>
              <a:ea typeface="Times New Roman"/>
              <a:cs typeface="Times New Roman"/>
              <a:sym typeface="Times New Roman"/>
            </a:endParaRPr>
          </a:p>
          <a:p>
            <a:pPr indent="-330200" lvl="0" marL="457200" rtl="0" algn="just">
              <a:spcBef>
                <a:spcPts val="0"/>
              </a:spcBef>
              <a:spcAft>
                <a:spcPts val="0"/>
              </a:spcAft>
              <a:buClr>
                <a:schemeClr val="dk1"/>
              </a:buClr>
              <a:buSzPts val="1600"/>
              <a:buFont typeface="Times New Roman"/>
              <a:buChar char="•"/>
            </a:pPr>
            <a:r>
              <a:rPr b="1" lang="en-US" sz="1600">
                <a:solidFill>
                  <a:schemeClr val="dk1"/>
                </a:solidFill>
                <a:latin typeface="Times New Roman"/>
                <a:ea typeface="Times New Roman"/>
                <a:cs typeface="Times New Roman"/>
                <a:sym typeface="Times New Roman"/>
              </a:rPr>
              <a:t>Backend Development</a:t>
            </a:r>
            <a:r>
              <a:rPr lang="en-US" sz="1600">
                <a:solidFill>
                  <a:schemeClr val="dk1"/>
                </a:solidFill>
                <a:latin typeface="Times New Roman"/>
                <a:ea typeface="Times New Roman"/>
                <a:cs typeface="Times New Roman"/>
                <a:sym typeface="Times New Roman"/>
              </a:rPr>
              <a:t>: The server-side logic handles API requests, data processing, and communication with the database.</a:t>
            </a:r>
            <a:endParaRPr sz="16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t/>
            </a:r>
            <a:endParaRPr sz="1600">
              <a:solidFill>
                <a:schemeClr val="dk1"/>
              </a:solidFill>
              <a:latin typeface="Times New Roman"/>
              <a:ea typeface="Times New Roman"/>
              <a:cs typeface="Times New Roman"/>
              <a:sym typeface="Times New Roman"/>
            </a:endParaRPr>
          </a:p>
          <a:p>
            <a:pPr indent="-330200" lvl="0" marL="457200" rtl="0" algn="just">
              <a:spcBef>
                <a:spcPts val="0"/>
              </a:spcBef>
              <a:spcAft>
                <a:spcPts val="0"/>
              </a:spcAft>
              <a:buClr>
                <a:schemeClr val="dk1"/>
              </a:buClr>
              <a:buSzPts val="1600"/>
              <a:buFont typeface="Times New Roman"/>
              <a:buChar char="•"/>
            </a:pPr>
            <a:r>
              <a:rPr b="1" lang="en-US" sz="1600">
                <a:solidFill>
                  <a:schemeClr val="dk1"/>
                </a:solidFill>
                <a:latin typeface="Times New Roman"/>
                <a:ea typeface="Times New Roman"/>
                <a:cs typeface="Times New Roman"/>
                <a:sym typeface="Times New Roman"/>
              </a:rPr>
              <a:t>Maintenance and Updates</a:t>
            </a:r>
            <a:r>
              <a:rPr lang="en-US" sz="1600">
                <a:solidFill>
                  <a:schemeClr val="dk1"/>
                </a:solidFill>
                <a:latin typeface="Times New Roman"/>
                <a:ea typeface="Times New Roman"/>
                <a:cs typeface="Times New Roman"/>
                <a:sym typeface="Times New Roman"/>
              </a:rPr>
              <a:t>: The system includes mechanisms for regular updates and maintenance to incorporate new features, improve performance, and address any security vulnerabilities</a:t>
            </a:r>
            <a:endParaRPr sz="1600">
              <a:solidFill>
                <a:schemeClr val="dk1"/>
              </a:solidFill>
              <a:latin typeface="Times New Roman"/>
              <a:ea typeface="Times New Roman"/>
              <a:cs typeface="Times New Roman"/>
              <a:sym typeface="Times New Roman"/>
            </a:endParaRPr>
          </a:p>
          <a:p>
            <a:pPr indent="0" lvl="0" marL="457200" rtl="0" algn="just">
              <a:spcBef>
                <a:spcPts val="0"/>
              </a:spcBef>
              <a:spcAft>
                <a:spcPts val="0"/>
              </a:spcAft>
              <a:buNone/>
            </a:pPr>
            <a:r>
              <a:t/>
            </a:r>
            <a:endParaRPr sz="1600">
              <a:solidFill>
                <a:schemeClr val="dk1"/>
              </a:solidFill>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blipFill>
          <a:blip r:embed="rId3">
            <a:alphaModFix/>
          </a:blip>
          <a:stretch>
            <a:fillRect/>
          </a:stretch>
        </a:blipFill>
      </p:bgPr>
    </p:bg>
    <p:spTree>
      <p:nvGrpSpPr>
        <p:cNvPr id="209" name="Shape 209"/>
        <p:cNvGrpSpPr/>
        <p:nvPr/>
      </p:nvGrpSpPr>
      <p:grpSpPr>
        <a:xfrm>
          <a:off x="0" y="0"/>
          <a:ext cx="0" cy="0"/>
          <a:chOff x="0" y="0"/>
          <a:chExt cx="0" cy="0"/>
        </a:xfrm>
      </p:grpSpPr>
      <p:sp>
        <p:nvSpPr>
          <p:cNvPr id="210" name="Google Shape;210;g2eedf143282_0_12"/>
          <p:cNvSpPr txBox="1"/>
          <p:nvPr>
            <p:ph type="title"/>
          </p:nvPr>
        </p:nvSpPr>
        <p:spPr>
          <a:xfrm>
            <a:off x="534259" y="309562"/>
            <a:ext cx="2320800" cy="382200"/>
          </a:xfrm>
          <a:prstGeom prst="rect">
            <a:avLst/>
          </a:prstGeom>
          <a:noFill/>
          <a:ln>
            <a:noFill/>
          </a:ln>
        </p:spPr>
        <p:txBody>
          <a:bodyPr anchorCtr="0" anchor="ctr" bIns="0" lIns="0" spcFirstLastPara="1" rIns="0" wrap="square" tIns="12700">
            <a:spAutoFit/>
          </a:bodyPr>
          <a:lstStyle/>
          <a:p>
            <a:pPr indent="0" lvl="0" marL="0" rtl="0" algn="l">
              <a:lnSpc>
                <a:spcPct val="100000"/>
              </a:lnSpc>
              <a:spcBef>
                <a:spcPts val="0"/>
              </a:spcBef>
              <a:spcAft>
                <a:spcPts val="0"/>
              </a:spcAft>
              <a:buClr>
                <a:srgbClr val="04A2B9"/>
              </a:buClr>
              <a:buSzPts val="2400"/>
              <a:buFont typeface="Proxima Nova"/>
              <a:buNone/>
            </a:pPr>
            <a:r>
              <a:rPr b="1" lang="en-US" sz="2400">
                <a:solidFill>
                  <a:srgbClr val="04A2B9"/>
                </a:solidFill>
                <a:latin typeface="Times New Roman"/>
                <a:ea typeface="Times New Roman"/>
                <a:cs typeface="Times New Roman"/>
                <a:sym typeface="Times New Roman"/>
              </a:rPr>
              <a:t>ER Diagrams</a:t>
            </a:r>
            <a:endParaRPr b="1" sz="2400">
              <a:solidFill>
                <a:srgbClr val="04A2B9"/>
              </a:solidFill>
              <a:latin typeface="Times New Roman"/>
              <a:ea typeface="Times New Roman"/>
              <a:cs typeface="Times New Roman"/>
              <a:sym typeface="Times New Roman"/>
            </a:endParaRPr>
          </a:p>
        </p:txBody>
      </p:sp>
      <p:sp>
        <p:nvSpPr>
          <p:cNvPr id="211" name="Google Shape;211;g2eedf143282_0_12"/>
          <p:cNvSpPr txBox="1"/>
          <p:nvPr/>
        </p:nvSpPr>
        <p:spPr>
          <a:xfrm>
            <a:off x="445850" y="2192250"/>
            <a:ext cx="125058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900"/>
          </a:p>
        </p:txBody>
      </p:sp>
      <p:sp>
        <p:nvSpPr>
          <p:cNvPr id="212" name="Google Shape;212;g2eedf143282_0_12"/>
          <p:cNvSpPr txBox="1"/>
          <p:nvPr/>
        </p:nvSpPr>
        <p:spPr>
          <a:xfrm>
            <a:off x="901825" y="1692200"/>
            <a:ext cx="10479300" cy="3786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latin typeface="Times New Roman"/>
                <a:ea typeface="Times New Roman"/>
                <a:cs typeface="Times New Roman"/>
                <a:sym typeface="Times New Roman"/>
              </a:rPr>
              <a:t>  </a:t>
            </a:r>
            <a:r>
              <a:rPr lang="en-US" sz="1800">
                <a:latin typeface="Times New Roman"/>
                <a:ea typeface="Times New Roman"/>
                <a:cs typeface="Times New Roman"/>
                <a:sym typeface="Times New Roman"/>
              </a:rPr>
              <a:t>+-----------------+            			+--------------------+             				+-----------------+</a:t>
            </a:r>
            <a:endParaRPr sz="1800">
              <a:latin typeface="Times New Roman"/>
              <a:ea typeface="Times New Roman"/>
              <a:cs typeface="Times New Roman"/>
              <a:sym typeface="Times New Roman"/>
            </a:endParaRPr>
          </a:p>
          <a:p>
            <a:pPr indent="0" lvl="0" marL="0" rtl="0" algn="l">
              <a:spcBef>
                <a:spcPts val="0"/>
              </a:spcBef>
              <a:spcAft>
                <a:spcPts val="0"/>
              </a:spcAft>
              <a:buNone/>
            </a:pPr>
            <a:r>
              <a:rPr lang="en-US" sz="1800">
                <a:latin typeface="Times New Roman"/>
                <a:ea typeface="Times New Roman"/>
                <a:cs typeface="Times New Roman"/>
                <a:sym typeface="Times New Roman"/>
              </a:rPr>
              <a:t>|         User            	|             		|    	    WeatherData     		|             		|   	    Feedback    		|</a:t>
            </a:r>
            <a:endParaRPr sz="1800">
              <a:latin typeface="Times New Roman"/>
              <a:ea typeface="Times New Roman"/>
              <a:cs typeface="Times New Roman"/>
              <a:sym typeface="Times New Roman"/>
            </a:endParaRPr>
          </a:p>
          <a:p>
            <a:pPr indent="0" lvl="0" marL="0" rtl="0" algn="l">
              <a:spcBef>
                <a:spcPts val="0"/>
              </a:spcBef>
              <a:spcAft>
                <a:spcPts val="0"/>
              </a:spcAft>
              <a:buNone/>
            </a:pPr>
            <a:r>
              <a:rPr lang="en-US" sz="1800">
                <a:latin typeface="Times New Roman"/>
                <a:ea typeface="Times New Roman"/>
                <a:cs typeface="Times New Roman"/>
                <a:sym typeface="Times New Roman"/>
              </a:rPr>
              <a:t>  +-----------------+             			+--------------------+             				+-----------------+</a:t>
            </a:r>
            <a:endParaRPr sz="1800">
              <a:latin typeface="Times New Roman"/>
              <a:ea typeface="Times New Roman"/>
              <a:cs typeface="Times New Roman"/>
              <a:sym typeface="Times New Roman"/>
            </a:endParaRPr>
          </a:p>
          <a:p>
            <a:pPr indent="0" lvl="0" marL="0" rtl="0" algn="l">
              <a:spcBef>
                <a:spcPts val="0"/>
              </a:spcBef>
              <a:spcAft>
                <a:spcPts val="0"/>
              </a:spcAft>
              <a:buNone/>
            </a:pPr>
            <a:r>
              <a:rPr lang="en-US" sz="1800">
                <a:latin typeface="Times New Roman"/>
                <a:ea typeface="Times New Roman"/>
                <a:cs typeface="Times New Roman"/>
                <a:sym typeface="Times New Roman"/>
              </a:rPr>
              <a:t>| UserID (PK)     	|&lt;--------------&gt;	| WeatherDataID (PK)	</a:t>
            </a:r>
            <a:r>
              <a:rPr lang="en-US" sz="1800">
                <a:latin typeface="Times New Roman"/>
                <a:ea typeface="Times New Roman"/>
                <a:cs typeface="Times New Roman"/>
                <a:sym typeface="Times New Roman"/>
              </a:rPr>
              <a:t>	</a:t>
            </a:r>
            <a:r>
              <a:rPr lang="en-US" sz="1800">
                <a:latin typeface="Times New Roman"/>
                <a:ea typeface="Times New Roman"/>
                <a:cs typeface="Times New Roman"/>
                <a:sym typeface="Times New Roman"/>
              </a:rPr>
              <a:t>|&lt;--------------&gt;	| FeedbackID (PK) 		|</a:t>
            </a:r>
            <a:endParaRPr sz="1800">
              <a:latin typeface="Times New Roman"/>
              <a:ea typeface="Times New Roman"/>
              <a:cs typeface="Times New Roman"/>
              <a:sym typeface="Times New Roman"/>
            </a:endParaRPr>
          </a:p>
          <a:p>
            <a:pPr indent="0" lvl="0" marL="0" rtl="0" algn="l">
              <a:spcBef>
                <a:spcPts val="0"/>
              </a:spcBef>
              <a:spcAft>
                <a:spcPts val="0"/>
              </a:spcAft>
              <a:buNone/>
            </a:pPr>
            <a:r>
              <a:rPr lang="en-US" sz="1800">
                <a:latin typeface="Times New Roman"/>
                <a:ea typeface="Times New Roman"/>
                <a:cs typeface="Times New Roman"/>
                <a:sym typeface="Times New Roman"/>
              </a:rPr>
              <a:t>| Username        	|             		| Location           			|             		| UserID (FK)    		|</a:t>
            </a:r>
            <a:endParaRPr sz="1800">
              <a:latin typeface="Times New Roman"/>
              <a:ea typeface="Times New Roman"/>
              <a:cs typeface="Times New Roman"/>
              <a:sym typeface="Times New Roman"/>
            </a:endParaRPr>
          </a:p>
          <a:p>
            <a:pPr indent="0" lvl="0" marL="0" rtl="0" algn="l">
              <a:spcBef>
                <a:spcPts val="0"/>
              </a:spcBef>
              <a:spcAft>
                <a:spcPts val="0"/>
              </a:spcAft>
              <a:buNone/>
            </a:pPr>
            <a:r>
              <a:rPr lang="en-US" sz="1800">
                <a:latin typeface="Times New Roman"/>
                <a:ea typeface="Times New Roman"/>
                <a:cs typeface="Times New Roman"/>
                <a:sym typeface="Times New Roman"/>
              </a:rPr>
              <a:t>| Email              	|             		| Temperature        			|             		| WeatherDataID (FK)	|</a:t>
            </a:r>
            <a:endParaRPr sz="1800">
              <a:latin typeface="Times New Roman"/>
              <a:ea typeface="Times New Roman"/>
              <a:cs typeface="Times New Roman"/>
              <a:sym typeface="Times New Roman"/>
            </a:endParaRPr>
          </a:p>
          <a:p>
            <a:pPr indent="0" lvl="0" marL="0" rtl="0" algn="l">
              <a:spcBef>
                <a:spcPts val="0"/>
              </a:spcBef>
              <a:spcAft>
                <a:spcPts val="0"/>
              </a:spcAft>
              <a:buNone/>
            </a:pPr>
            <a:r>
              <a:rPr lang="en-US" sz="1800">
                <a:latin typeface="Times New Roman"/>
                <a:ea typeface="Times New Roman"/>
                <a:cs typeface="Times New Roman"/>
                <a:sym typeface="Times New Roman"/>
              </a:rPr>
              <a:t>| Password        	|             		| Humidity           			|             		| Comment         		|</a:t>
            </a:r>
            <a:endParaRPr sz="1800">
              <a:latin typeface="Times New Roman"/>
              <a:ea typeface="Times New Roman"/>
              <a:cs typeface="Times New Roman"/>
              <a:sym typeface="Times New Roman"/>
            </a:endParaRPr>
          </a:p>
          <a:p>
            <a:pPr indent="0" lvl="0" marL="0" rtl="0" algn="l">
              <a:spcBef>
                <a:spcPts val="0"/>
              </a:spcBef>
              <a:spcAft>
                <a:spcPts val="0"/>
              </a:spcAft>
              <a:buNone/>
            </a:pPr>
            <a:r>
              <a:rPr lang="en-US" sz="1800">
                <a:latin typeface="Times New Roman"/>
                <a:ea typeface="Times New Roman"/>
                <a:cs typeface="Times New Roman"/>
                <a:sym typeface="Times New Roman"/>
              </a:rPr>
              <a:t>| ProfilePicture  	|             		| WindSpeed          			|             		| Rating          			|</a:t>
            </a:r>
            <a:endParaRPr sz="1800">
              <a:latin typeface="Times New Roman"/>
              <a:ea typeface="Times New Roman"/>
              <a:cs typeface="Times New Roman"/>
              <a:sym typeface="Times New Roman"/>
            </a:endParaRPr>
          </a:p>
          <a:p>
            <a:pPr indent="0" lvl="0" marL="0" rtl="0" algn="l">
              <a:spcBef>
                <a:spcPts val="0"/>
              </a:spcBef>
              <a:spcAft>
                <a:spcPts val="0"/>
              </a:spcAft>
              <a:buNone/>
            </a:pPr>
            <a:r>
              <a:rPr lang="en-US" sz="1800">
                <a:latin typeface="Times New Roman"/>
                <a:ea typeface="Times New Roman"/>
                <a:cs typeface="Times New Roman"/>
                <a:sym typeface="Times New Roman"/>
              </a:rPr>
              <a:t>| Preferences     	|             		| WeatherCondition   		|            		| CreatedAt       		|</a:t>
            </a:r>
            <a:endParaRPr sz="1800">
              <a:latin typeface="Times New Roman"/>
              <a:ea typeface="Times New Roman"/>
              <a:cs typeface="Times New Roman"/>
              <a:sym typeface="Times New Roman"/>
            </a:endParaRPr>
          </a:p>
          <a:p>
            <a:pPr indent="0" lvl="0" marL="0" rtl="0" algn="l">
              <a:spcBef>
                <a:spcPts val="0"/>
              </a:spcBef>
              <a:spcAft>
                <a:spcPts val="0"/>
              </a:spcAft>
              <a:buNone/>
            </a:pPr>
            <a:r>
              <a:rPr lang="en-US" sz="1800">
                <a:latin typeface="Times New Roman"/>
                <a:ea typeface="Times New Roman"/>
                <a:cs typeface="Times New Roman"/>
                <a:sym typeface="Times New Roman"/>
              </a:rPr>
              <a:t>| CreatedAt       	|             		| RecordedAt         			|             		       +-----------------+	</a:t>
            </a:r>
            <a:endParaRPr sz="1800">
              <a:latin typeface="Times New Roman"/>
              <a:ea typeface="Times New Roman"/>
              <a:cs typeface="Times New Roman"/>
              <a:sym typeface="Times New Roman"/>
            </a:endParaRPr>
          </a:p>
          <a:p>
            <a:pPr indent="0" lvl="0" marL="0" rtl="0" algn="l">
              <a:spcBef>
                <a:spcPts val="0"/>
              </a:spcBef>
              <a:spcAft>
                <a:spcPts val="0"/>
              </a:spcAft>
              <a:buNone/>
            </a:pPr>
            <a:r>
              <a:rPr lang="en-US" sz="1800">
                <a:latin typeface="Times New Roman"/>
                <a:ea typeface="Times New Roman"/>
                <a:cs typeface="Times New Roman"/>
                <a:sym typeface="Times New Roman"/>
              </a:rPr>
              <a:t>| UpdatedAt       	|             		| Forecast           			|</a:t>
            </a:r>
            <a:endParaRPr sz="1800">
              <a:latin typeface="Times New Roman"/>
              <a:ea typeface="Times New Roman"/>
              <a:cs typeface="Times New Roman"/>
              <a:sym typeface="Times New Roman"/>
            </a:endParaRPr>
          </a:p>
          <a:p>
            <a:pPr indent="0" lvl="0" marL="0" rtl="0" algn="l">
              <a:spcBef>
                <a:spcPts val="0"/>
              </a:spcBef>
              <a:spcAft>
                <a:spcPts val="0"/>
              </a:spcAft>
              <a:buNone/>
            </a:pPr>
            <a:r>
              <a:rPr lang="en-US" sz="1800">
                <a:latin typeface="Times New Roman"/>
                <a:ea typeface="Times New Roman"/>
                <a:cs typeface="Times New Roman"/>
                <a:sym typeface="Times New Roman"/>
              </a:rPr>
              <a:t>  +-----------------+            			 +--------------------+</a:t>
            </a:r>
            <a:endParaRPr sz="1800">
              <a:latin typeface="Times New Roman"/>
              <a:ea typeface="Times New Roman"/>
              <a:cs typeface="Times New Roman"/>
              <a:sym typeface="Times New Roman"/>
            </a:endParaRPr>
          </a:p>
          <a:p>
            <a:pPr indent="0" lvl="0" marL="0" rtl="0" algn="l">
              <a:spcBef>
                <a:spcPts val="0"/>
              </a:spcBef>
              <a:spcAft>
                <a:spcPts val="0"/>
              </a:spcAft>
              <a:buNone/>
            </a:pPr>
            <a:r>
              <a:rPr lang="en-US" sz="1800">
                <a:latin typeface="Times New Roman"/>
                <a:ea typeface="Times New Roman"/>
                <a:cs typeface="Times New Roman"/>
                <a:sym typeface="Times New Roman"/>
              </a:rPr>
              <a:t>  </a:t>
            </a:r>
            <a:endParaRPr sz="1800">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blipFill>
          <a:blip r:embed="rId3">
            <a:alphaModFix/>
          </a:blip>
          <a:stretch>
            <a:fillRect/>
          </a:stretch>
        </a:blipFill>
      </p:bgPr>
    </p:bg>
    <p:spTree>
      <p:nvGrpSpPr>
        <p:cNvPr id="216" name="Shape 216"/>
        <p:cNvGrpSpPr/>
        <p:nvPr/>
      </p:nvGrpSpPr>
      <p:grpSpPr>
        <a:xfrm>
          <a:off x="0" y="0"/>
          <a:ext cx="0" cy="0"/>
          <a:chOff x="0" y="0"/>
          <a:chExt cx="0" cy="0"/>
        </a:xfrm>
      </p:grpSpPr>
      <p:sp>
        <p:nvSpPr>
          <p:cNvPr id="217" name="Google Shape;217;g2eedf143282_0_17"/>
          <p:cNvSpPr txBox="1"/>
          <p:nvPr>
            <p:ph type="title"/>
          </p:nvPr>
        </p:nvSpPr>
        <p:spPr>
          <a:xfrm>
            <a:off x="534247" y="309550"/>
            <a:ext cx="3100500" cy="382200"/>
          </a:xfrm>
          <a:prstGeom prst="rect">
            <a:avLst/>
          </a:prstGeom>
          <a:noFill/>
          <a:ln>
            <a:noFill/>
          </a:ln>
        </p:spPr>
        <p:txBody>
          <a:bodyPr anchorCtr="0" anchor="ctr" bIns="0" lIns="0" spcFirstLastPara="1" rIns="0" wrap="square" tIns="12700">
            <a:spAutoFit/>
          </a:bodyPr>
          <a:lstStyle/>
          <a:p>
            <a:pPr indent="0" lvl="0" marL="0" rtl="0" algn="l">
              <a:lnSpc>
                <a:spcPct val="100000"/>
              </a:lnSpc>
              <a:spcBef>
                <a:spcPts val="0"/>
              </a:spcBef>
              <a:spcAft>
                <a:spcPts val="0"/>
              </a:spcAft>
              <a:buClr>
                <a:srgbClr val="04A2B9"/>
              </a:buClr>
              <a:buSzPts val="2400"/>
              <a:buFont typeface="Proxima Nova"/>
              <a:buNone/>
            </a:pPr>
            <a:r>
              <a:rPr b="1" lang="en-US" sz="2400">
                <a:solidFill>
                  <a:srgbClr val="04A2B9"/>
                </a:solidFill>
                <a:latin typeface="Times New Roman"/>
                <a:ea typeface="Times New Roman"/>
                <a:cs typeface="Times New Roman"/>
                <a:sym typeface="Times New Roman"/>
              </a:rPr>
              <a:t>Proposed Solution</a:t>
            </a:r>
            <a:endParaRPr b="1" sz="2400">
              <a:solidFill>
                <a:srgbClr val="04A2B9"/>
              </a:solidFill>
              <a:latin typeface="Times New Roman"/>
              <a:ea typeface="Times New Roman"/>
              <a:cs typeface="Times New Roman"/>
              <a:sym typeface="Times New Roman"/>
            </a:endParaRPr>
          </a:p>
        </p:txBody>
      </p:sp>
      <p:sp>
        <p:nvSpPr>
          <p:cNvPr id="218" name="Google Shape;218;g2eedf143282_0_17"/>
          <p:cNvSpPr txBox="1"/>
          <p:nvPr/>
        </p:nvSpPr>
        <p:spPr>
          <a:xfrm>
            <a:off x="534250" y="1124750"/>
            <a:ext cx="10683000" cy="61878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None/>
            </a:pPr>
            <a:r>
              <a:rPr b="1" lang="en-US" sz="1600">
                <a:solidFill>
                  <a:schemeClr val="dk1"/>
                </a:solidFill>
                <a:latin typeface="Times New Roman"/>
                <a:ea typeface="Times New Roman"/>
                <a:cs typeface="Times New Roman"/>
                <a:sym typeface="Times New Roman"/>
              </a:rPr>
              <a:t>1. System Overview</a:t>
            </a:r>
            <a:endParaRPr b="1" sz="1600">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t/>
            </a:r>
            <a:endParaRPr sz="1600">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lang="en-US" sz="1600">
                <a:solidFill>
                  <a:schemeClr val="dk1"/>
                </a:solidFill>
                <a:latin typeface="Times New Roman"/>
                <a:ea typeface="Times New Roman"/>
                <a:cs typeface="Times New Roman"/>
                <a:sym typeface="Times New Roman"/>
              </a:rPr>
              <a:t>The Weather Forecast Project aims to provide users with accurate and personalized weather information. The system includes user authentication, real-time weather data, a 5-day forecast, geographical location mapping, and generative AI for future weather predictions with recommendations and precautions.</a:t>
            </a:r>
            <a:endParaRPr sz="1600">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t/>
            </a:r>
            <a:endParaRPr sz="1600">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1" lang="en-US" sz="1600">
                <a:solidFill>
                  <a:schemeClr val="dk1"/>
                </a:solidFill>
                <a:latin typeface="Times New Roman"/>
                <a:ea typeface="Times New Roman"/>
                <a:cs typeface="Times New Roman"/>
                <a:sym typeface="Times New Roman"/>
              </a:rPr>
              <a:t>2. System Architecture</a:t>
            </a:r>
            <a:endParaRPr b="1" sz="1600">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t/>
            </a:r>
            <a:endParaRPr sz="1600">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1" lang="en-US" sz="1600">
                <a:solidFill>
                  <a:schemeClr val="dk1"/>
                </a:solidFill>
                <a:latin typeface="Times New Roman"/>
                <a:ea typeface="Times New Roman"/>
                <a:cs typeface="Times New Roman"/>
                <a:sym typeface="Times New Roman"/>
              </a:rPr>
              <a:t>Frontend</a:t>
            </a:r>
            <a:r>
              <a:rPr lang="en-US" sz="1600">
                <a:solidFill>
                  <a:schemeClr val="dk1"/>
                </a:solidFill>
                <a:latin typeface="Times New Roman"/>
                <a:ea typeface="Times New Roman"/>
                <a:cs typeface="Times New Roman"/>
                <a:sym typeface="Times New Roman"/>
              </a:rPr>
              <a:t>: React.js &amp; Tailwind for styling.</a:t>
            </a:r>
            <a:endParaRPr sz="1600">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1" lang="en-US" sz="1600">
                <a:solidFill>
                  <a:schemeClr val="dk1"/>
                </a:solidFill>
                <a:latin typeface="Times New Roman"/>
                <a:ea typeface="Times New Roman"/>
                <a:cs typeface="Times New Roman"/>
                <a:sym typeface="Times New Roman"/>
              </a:rPr>
              <a:t>Backend</a:t>
            </a:r>
            <a:r>
              <a:rPr lang="en-US" sz="1600">
                <a:solidFill>
                  <a:schemeClr val="dk1"/>
                </a:solidFill>
                <a:latin typeface="Times New Roman"/>
                <a:ea typeface="Times New Roman"/>
                <a:cs typeface="Times New Roman"/>
                <a:sym typeface="Times New Roman"/>
              </a:rPr>
              <a:t>: Node.js with Express.js for server-side logic.</a:t>
            </a:r>
            <a:endParaRPr sz="1600">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1" lang="en-US" sz="1600">
                <a:solidFill>
                  <a:schemeClr val="dk1"/>
                </a:solidFill>
                <a:latin typeface="Times New Roman"/>
                <a:ea typeface="Times New Roman"/>
                <a:cs typeface="Times New Roman"/>
                <a:sym typeface="Times New Roman"/>
              </a:rPr>
              <a:t>Database</a:t>
            </a:r>
            <a:r>
              <a:rPr lang="en-US" sz="1600">
                <a:solidFill>
                  <a:schemeClr val="dk1"/>
                </a:solidFill>
                <a:latin typeface="Times New Roman"/>
                <a:ea typeface="Times New Roman"/>
                <a:cs typeface="Times New Roman"/>
                <a:sym typeface="Times New Roman"/>
              </a:rPr>
              <a:t>: MongoDB for database management.</a:t>
            </a:r>
            <a:endParaRPr sz="1600">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1" lang="en-US" sz="1600">
                <a:solidFill>
                  <a:schemeClr val="dk1"/>
                </a:solidFill>
                <a:latin typeface="Times New Roman"/>
                <a:ea typeface="Times New Roman"/>
                <a:cs typeface="Times New Roman"/>
                <a:sym typeface="Times New Roman"/>
              </a:rPr>
              <a:t>APIs</a:t>
            </a:r>
            <a:r>
              <a:rPr lang="en-US" sz="1600">
                <a:solidFill>
                  <a:schemeClr val="dk1"/>
                </a:solidFill>
                <a:latin typeface="Times New Roman"/>
                <a:ea typeface="Times New Roman"/>
                <a:cs typeface="Times New Roman"/>
                <a:sym typeface="Times New Roman"/>
              </a:rPr>
              <a:t>: OpenWeatherMap API for weather data, Integrate React Leaflet Map Component use to show current location, Custom AI model for future weather predictions</a:t>
            </a:r>
            <a:endParaRPr sz="1600">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t/>
            </a:r>
            <a:endParaRPr sz="1600">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1" lang="en-US" sz="1600">
                <a:solidFill>
                  <a:schemeClr val="dk1"/>
                </a:solidFill>
                <a:latin typeface="Times New Roman"/>
                <a:ea typeface="Times New Roman"/>
                <a:cs typeface="Times New Roman"/>
                <a:sym typeface="Times New Roman"/>
              </a:rPr>
              <a:t>3. Functional Requirements</a:t>
            </a:r>
            <a:endParaRPr b="1" sz="1600">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t/>
            </a:r>
            <a:endParaRPr sz="1600">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1" lang="en-US" sz="1600">
                <a:solidFill>
                  <a:schemeClr val="dk1"/>
                </a:solidFill>
                <a:latin typeface="Times New Roman"/>
                <a:ea typeface="Times New Roman"/>
                <a:cs typeface="Times New Roman"/>
                <a:sym typeface="Times New Roman"/>
              </a:rPr>
              <a:t>User Authentication</a:t>
            </a:r>
            <a:r>
              <a:rPr lang="en-US" sz="1600">
                <a:solidFill>
                  <a:schemeClr val="dk1"/>
                </a:solidFill>
                <a:latin typeface="Times New Roman"/>
                <a:ea typeface="Times New Roman"/>
                <a:cs typeface="Times New Roman"/>
                <a:sym typeface="Times New Roman"/>
              </a:rPr>
              <a:t>: Registration/Login Pages.</a:t>
            </a:r>
            <a:endParaRPr sz="16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b="1" lang="en-US" sz="1600">
                <a:solidFill>
                  <a:schemeClr val="dk1"/>
                </a:solidFill>
                <a:latin typeface="Times New Roman"/>
                <a:ea typeface="Times New Roman"/>
                <a:cs typeface="Times New Roman"/>
                <a:sym typeface="Times New Roman"/>
              </a:rPr>
              <a:t>Weather Features</a:t>
            </a:r>
            <a:r>
              <a:rPr lang="en-US" sz="1600">
                <a:solidFill>
                  <a:schemeClr val="dk1"/>
                </a:solidFill>
                <a:latin typeface="Times New Roman"/>
                <a:ea typeface="Times New Roman"/>
                <a:cs typeface="Times New Roman"/>
                <a:sym typeface="Times New Roman"/>
              </a:rPr>
              <a:t>: Display the current weather based on the user's city. 5-Day Forecast- Provide a 5-day weather forecast for the user's city. Integrate React Leaflet Map Component use to show current location.</a:t>
            </a:r>
            <a:endParaRPr sz="16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en-US" sz="1600">
                <a:solidFill>
                  <a:schemeClr val="dk1"/>
                </a:solidFill>
                <a:latin typeface="Times New Roman"/>
                <a:ea typeface="Times New Roman"/>
                <a:cs typeface="Times New Roman"/>
                <a:sym typeface="Times New Roman"/>
              </a:rPr>
              <a:t>Generative AI Predictions- Allow users to input any future date to get weather predictions, recommendations, and     precautions.</a:t>
            </a:r>
            <a:endParaRPr sz="1600">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t/>
            </a:r>
            <a:endParaRPr sz="1600">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t/>
            </a:r>
            <a:endParaRPr sz="1600">
              <a:solidFill>
                <a:schemeClr val="dk1"/>
              </a:solidFill>
              <a:latin typeface="Times New Roman"/>
              <a:ea typeface="Times New Roman"/>
              <a:cs typeface="Times New Roman"/>
              <a:sym typeface="Times New Roman"/>
            </a:endParaRPr>
          </a:p>
          <a:p>
            <a:pPr indent="0" lvl="0" marL="457200" marR="0" rtl="0" algn="just">
              <a:lnSpc>
                <a:spcPct val="100000"/>
              </a:lnSpc>
              <a:spcBef>
                <a:spcPts val="0"/>
              </a:spcBef>
              <a:spcAft>
                <a:spcPts val="0"/>
              </a:spcAft>
              <a:buNone/>
            </a:pPr>
            <a:r>
              <a:t/>
            </a:r>
            <a:endParaRPr sz="1600">
              <a:solidFill>
                <a:schemeClr val="dk1"/>
              </a:solidFill>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blipFill>
          <a:blip r:embed="rId3">
            <a:alphaModFix/>
          </a:blip>
          <a:stretch>
            <a:fillRect/>
          </a:stretch>
        </a:blipFill>
      </p:bgPr>
    </p:bg>
    <p:spTree>
      <p:nvGrpSpPr>
        <p:cNvPr id="222" name="Shape 222"/>
        <p:cNvGrpSpPr/>
        <p:nvPr/>
      </p:nvGrpSpPr>
      <p:grpSpPr>
        <a:xfrm>
          <a:off x="0" y="0"/>
          <a:ext cx="0" cy="0"/>
          <a:chOff x="0" y="0"/>
          <a:chExt cx="0" cy="0"/>
        </a:xfrm>
      </p:grpSpPr>
      <p:sp>
        <p:nvSpPr>
          <p:cNvPr id="223" name="Google Shape;223;g2eedf143282_0_23"/>
          <p:cNvSpPr txBox="1"/>
          <p:nvPr>
            <p:ph type="title"/>
          </p:nvPr>
        </p:nvSpPr>
        <p:spPr>
          <a:xfrm>
            <a:off x="534247" y="309550"/>
            <a:ext cx="3100500" cy="382200"/>
          </a:xfrm>
          <a:prstGeom prst="rect">
            <a:avLst/>
          </a:prstGeom>
          <a:noFill/>
          <a:ln>
            <a:noFill/>
          </a:ln>
        </p:spPr>
        <p:txBody>
          <a:bodyPr anchorCtr="0" anchor="ctr" bIns="0" lIns="0" spcFirstLastPara="1" rIns="0" wrap="square" tIns="12700">
            <a:spAutoFit/>
          </a:bodyPr>
          <a:lstStyle/>
          <a:p>
            <a:pPr indent="0" lvl="0" marL="0" rtl="0" algn="l">
              <a:lnSpc>
                <a:spcPct val="100000"/>
              </a:lnSpc>
              <a:spcBef>
                <a:spcPts val="0"/>
              </a:spcBef>
              <a:spcAft>
                <a:spcPts val="0"/>
              </a:spcAft>
              <a:buClr>
                <a:srgbClr val="04A2B9"/>
              </a:buClr>
              <a:buSzPts val="2400"/>
              <a:buFont typeface="Proxima Nova"/>
              <a:buNone/>
            </a:pPr>
            <a:r>
              <a:rPr b="1" lang="en-US" sz="2400">
                <a:solidFill>
                  <a:srgbClr val="04A2B9"/>
                </a:solidFill>
                <a:latin typeface="Times New Roman"/>
                <a:ea typeface="Times New Roman"/>
                <a:cs typeface="Times New Roman"/>
                <a:sym typeface="Times New Roman"/>
              </a:rPr>
              <a:t>Proposed Solution</a:t>
            </a:r>
            <a:endParaRPr b="1" sz="2400">
              <a:solidFill>
                <a:srgbClr val="04A2B9"/>
              </a:solidFill>
              <a:latin typeface="Times New Roman"/>
              <a:ea typeface="Times New Roman"/>
              <a:cs typeface="Times New Roman"/>
              <a:sym typeface="Times New Roman"/>
            </a:endParaRPr>
          </a:p>
        </p:txBody>
      </p:sp>
      <p:sp>
        <p:nvSpPr>
          <p:cNvPr id="224" name="Google Shape;224;g2eedf143282_0_23"/>
          <p:cNvSpPr txBox="1"/>
          <p:nvPr/>
        </p:nvSpPr>
        <p:spPr>
          <a:xfrm>
            <a:off x="646150" y="1124750"/>
            <a:ext cx="10571100" cy="50910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US" sz="1700">
                <a:solidFill>
                  <a:schemeClr val="dk1"/>
                </a:solidFill>
                <a:latin typeface="Times New Roman"/>
                <a:ea typeface="Times New Roman"/>
                <a:cs typeface="Times New Roman"/>
                <a:sym typeface="Times New Roman"/>
              </a:rPr>
              <a:t>4. System Components</a:t>
            </a:r>
            <a:endParaRPr b="1" sz="17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t/>
            </a:r>
            <a:endParaRPr sz="17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b="1" lang="en-US" sz="1700">
                <a:solidFill>
                  <a:schemeClr val="dk1"/>
                </a:solidFill>
                <a:latin typeface="Times New Roman"/>
                <a:ea typeface="Times New Roman"/>
                <a:cs typeface="Times New Roman"/>
                <a:sym typeface="Times New Roman"/>
              </a:rPr>
              <a:t>Frontend:-</a:t>
            </a:r>
            <a:endParaRPr b="1" sz="1700">
              <a:solidFill>
                <a:schemeClr val="dk1"/>
              </a:solidFill>
              <a:latin typeface="Times New Roman"/>
              <a:ea typeface="Times New Roman"/>
              <a:cs typeface="Times New Roman"/>
              <a:sym typeface="Times New Roman"/>
            </a:endParaRPr>
          </a:p>
          <a:p>
            <a:pPr indent="-336550" lvl="0" marL="457200" rtl="0" algn="just">
              <a:spcBef>
                <a:spcPts val="0"/>
              </a:spcBef>
              <a:spcAft>
                <a:spcPts val="0"/>
              </a:spcAft>
              <a:buClr>
                <a:schemeClr val="dk1"/>
              </a:buClr>
              <a:buSzPts val="1700"/>
              <a:buFont typeface="Times New Roman"/>
              <a:buChar char="●"/>
            </a:pPr>
            <a:r>
              <a:rPr lang="en-US" sz="1700">
                <a:solidFill>
                  <a:schemeClr val="dk1"/>
                </a:solidFill>
                <a:latin typeface="Times New Roman"/>
                <a:ea typeface="Times New Roman"/>
                <a:cs typeface="Times New Roman"/>
                <a:sym typeface="Times New Roman"/>
              </a:rPr>
              <a:t>Login/Registration Pages:</a:t>
            </a:r>
            <a:endParaRPr sz="17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lang="en-US" sz="1700">
                <a:solidFill>
                  <a:schemeClr val="dk1"/>
                </a:solidFill>
                <a:latin typeface="Times New Roman"/>
                <a:ea typeface="Times New Roman"/>
                <a:cs typeface="Times New Roman"/>
                <a:sym typeface="Times New Roman"/>
              </a:rPr>
              <a:t>          - Form validation</a:t>
            </a:r>
            <a:endParaRPr sz="17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lang="en-US" sz="1700">
                <a:solidFill>
                  <a:schemeClr val="dk1"/>
                </a:solidFill>
                <a:latin typeface="Times New Roman"/>
                <a:ea typeface="Times New Roman"/>
                <a:cs typeface="Times New Roman"/>
                <a:sym typeface="Times New Roman"/>
              </a:rPr>
              <a:t>          - JWT authentication</a:t>
            </a:r>
            <a:endParaRPr sz="1700">
              <a:solidFill>
                <a:schemeClr val="dk1"/>
              </a:solidFill>
              <a:latin typeface="Times New Roman"/>
              <a:ea typeface="Times New Roman"/>
              <a:cs typeface="Times New Roman"/>
              <a:sym typeface="Times New Roman"/>
            </a:endParaRPr>
          </a:p>
          <a:p>
            <a:pPr indent="-336550" lvl="0" marL="457200" rtl="0" algn="just">
              <a:lnSpc>
                <a:spcPct val="90000"/>
              </a:lnSpc>
              <a:spcBef>
                <a:spcPts val="0"/>
              </a:spcBef>
              <a:spcAft>
                <a:spcPts val="0"/>
              </a:spcAft>
              <a:buClr>
                <a:schemeClr val="dk1"/>
              </a:buClr>
              <a:buSzPts val="1700"/>
              <a:buFont typeface="Times New Roman"/>
              <a:buChar char="●"/>
            </a:pPr>
            <a:r>
              <a:rPr lang="en-US" sz="1700">
                <a:solidFill>
                  <a:schemeClr val="dk1"/>
                </a:solidFill>
                <a:latin typeface="Times New Roman"/>
                <a:ea typeface="Times New Roman"/>
                <a:cs typeface="Times New Roman"/>
                <a:sym typeface="Times New Roman"/>
              </a:rPr>
              <a:t>Dashboard:</a:t>
            </a:r>
            <a:endParaRPr sz="17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lang="en-US" sz="1700">
                <a:solidFill>
                  <a:schemeClr val="dk1"/>
                </a:solidFill>
                <a:latin typeface="Times New Roman"/>
                <a:ea typeface="Times New Roman"/>
                <a:cs typeface="Times New Roman"/>
                <a:sym typeface="Times New Roman"/>
              </a:rPr>
              <a:t>          - Display current weather based on user’s city</a:t>
            </a:r>
            <a:endParaRPr sz="17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lang="en-US" sz="1700">
                <a:solidFill>
                  <a:schemeClr val="dk1"/>
                </a:solidFill>
                <a:latin typeface="Times New Roman"/>
                <a:ea typeface="Times New Roman"/>
                <a:cs typeface="Times New Roman"/>
                <a:sym typeface="Times New Roman"/>
              </a:rPr>
              <a:t>          - Show 5-day weather forecast</a:t>
            </a:r>
            <a:endParaRPr sz="17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lang="en-US" sz="1700">
                <a:solidFill>
                  <a:schemeClr val="dk1"/>
                </a:solidFill>
                <a:latin typeface="Times New Roman"/>
                <a:ea typeface="Times New Roman"/>
                <a:cs typeface="Times New Roman"/>
                <a:sym typeface="Times New Roman"/>
              </a:rPr>
              <a:t>          - Integrate React Leaflet Map Component use to show current location</a:t>
            </a:r>
            <a:endParaRPr sz="17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lang="en-US" sz="1700">
                <a:solidFill>
                  <a:schemeClr val="dk1"/>
                </a:solidFill>
                <a:latin typeface="Times New Roman"/>
                <a:ea typeface="Times New Roman"/>
                <a:cs typeface="Times New Roman"/>
                <a:sym typeface="Times New Roman"/>
              </a:rPr>
              <a:t>          - Input for future date to get AI-generated weather predictions</a:t>
            </a:r>
            <a:endParaRPr sz="17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t/>
            </a:r>
            <a:endParaRPr sz="17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b="1" lang="en-US" sz="1700">
                <a:solidFill>
                  <a:schemeClr val="dk1"/>
                </a:solidFill>
                <a:latin typeface="Times New Roman"/>
                <a:ea typeface="Times New Roman"/>
                <a:cs typeface="Times New Roman"/>
                <a:sym typeface="Times New Roman"/>
              </a:rPr>
              <a:t>Database:-</a:t>
            </a:r>
            <a:endParaRPr sz="1700">
              <a:solidFill>
                <a:schemeClr val="dk1"/>
              </a:solidFill>
              <a:latin typeface="Times New Roman"/>
              <a:ea typeface="Times New Roman"/>
              <a:cs typeface="Times New Roman"/>
              <a:sym typeface="Times New Roman"/>
            </a:endParaRPr>
          </a:p>
          <a:p>
            <a:pPr indent="-336550" lvl="0" marL="457200" rtl="0" algn="just">
              <a:spcBef>
                <a:spcPts val="0"/>
              </a:spcBef>
              <a:spcAft>
                <a:spcPts val="0"/>
              </a:spcAft>
              <a:buClr>
                <a:schemeClr val="dk1"/>
              </a:buClr>
              <a:buSzPts val="1700"/>
              <a:buFont typeface="Times New Roman"/>
              <a:buChar char="●"/>
            </a:pPr>
            <a:r>
              <a:rPr lang="en-US" sz="1700">
                <a:solidFill>
                  <a:schemeClr val="dk1"/>
                </a:solidFill>
                <a:latin typeface="Times New Roman"/>
                <a:ea typeface="Times New Roman"/>
                <a:cs typeface="Times New Roman"/>
                <a:sym typeface="Times New Roman"/>
              </a:rPr>
              <a:t>User Collection:</a:t>
            </a:r>
            <a:endParaRPr sz="17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lang="en-US" sz="1700">
                <a:solidFill>
                  <a:schemeClr val="dk1"/>
                </a:solidFill>
                <a:latin typeface="Times New Roman"/>
                <a:ea typeface="Times New Roman"/>
                <a:cs typeface="Times New Roman"/>
                <a:sym typeface="Times New Roman"/>
              </a:rPr>
              <a:t>         - Stores user details, hashed passwords, and city</a:t>
            </a:r>
            <a:endParaRPr sz="17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t/>
            </a:r>
            <a:endParaRPr sz="1700">
              <a:solidFill>
                <a:schemeClr val="dk1"/>
              </a:solidFill>
              <a:latin typeface="Times New Roman"/>
              <a:ea typeface="Times New Roman"/>
              <a:cs typeface="Times New Roman"/>
              <a:sym typeface="Times New Roman"/>
            </a:endParaRPr>
          </a:p>
          <a:p>
            <a:pPr indent="-336550" lvl="0" marL="457200" rtl="0" algn="just">
              <a:spcBef>
                <a:spcPts val="0"/>
              </a:spcBef>
              <a:spcAft>
                <a:spcPts val="0"/>
              </a:spcAft>
              <a:buClr>
                <a:schemeClr val="dk1"/>
              </a:buClr>
              <a:buSzPts val="1700"/>
              <a:buFont typeface="Times New Roman"/>
              <a:buChar char="●"/>
            </a:pPr>
            <a:r>
              <a:rPr lang="en-US" sz="1700">
                <a:solidFill>
                  <a:schemeClr val="dk1"/>
                </a:solidFill>
                <a:latin typeface="Times New Roman"/>
                <a:ea typeface="Times New Roman"/>
                <a:cs typeface="Times New Roman"/>
                <a:sym typeface="Times New Roman"/>
              </a:rPr>
              <a:t>Weather Data Collection:</a:t>
            </a:r>
            <a:endParaRPr sz="17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lang="en-US" sz="1700">
                <a:solidFill>
                  <a:schemeClr val="dk1"/>
                </a:solidFill>
                <a:latin typeface="Times New Roman"/>
                <a:ea typeface="Times New Roman"/>
                <a:cs typeface="Times New Roman"/>
                <a:sym typeface="Times New Roman"/>
              </a:rPr>
              <a:t>         - Cache recent weather data for performance</a:t>
            </a:r>
            <a:endParaRPr sz="1700">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t/>
            </a:r>
            <a:endParaRPr sz="1700">
              <a:solidFill>
                <a:schemeClr val="dk1"/>
              </a:solidFill>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blipFill>
          <a:blip r:embed="rId3">
            <a:alphaModFix/>
          </a:blip>
          <a:stretch>
            <a:fillRect/>
          </a:stretch>
        </a:blipFill>
      </p:bgPr>
    </p:bg>
    <p:spTree>
      <p:nvGrpSpPr>
        <p:cNvPr id="228" name="Shape 228"/>
        <p:cNvGrpSpPr/>
        <p:nvPr/>
      </p:nvGrpSpPr>
      <p:grpSpPr>
        <a:xfrm>
          <a:off x="0" y="0"/>
          <a:ext cx="0" cy="0"/>
          <a:chOff x="0" y="0"/>
          <a:chExt cx="0" cy="0"/>
        </a:xfrm>
      </p:grpSpPr>
      <p:sp>
        <p:nvSpPr>
          <p:cNvPr id="229" name="Google Shape;229;g2eedf143282_0_30"/>
          <p:cNvSpPr txBox="1"/>
          <p:nvPr>
            <p:ph type="title"/>
          </p:nvPr>
        </p:nvSpPr>
        <p:spPr>
          <a:xfrm>
            <a:off x="534247" y="309550"/>
            <a:ext cx="3100500" cy="382200"/>
          </a:xfrm>
          <a:prstGeom prst="rect">
            <a:avLst/>
          </a:prstGeom>
          <a:noFill/>
          <a:ln>
            <a:noFill/>
          </a:ln>
        </p:spPr>
        <p:txBody>
          <a:bodyPr anchorCtr="0" anchor="ctr" bIns="0" lIns="0" spcFirstLastPara="1" rIns="0" wrap="square" tIns="12700">
            <a:spAutoFit/>
          </a:bodyPr>
          <a:lstStyle/>
          <a:p>
            <a:pPr indent="0" lvl="0" marL="0" rtl="0" algn="l">
              <a:lnSpc>
                <a:spcPct val="100000"/>
              </a:lnSpc>
              <a:spcBef>
                <a:spcPts val="0"/>
              </a:spcBef>
              <a:spcAft>
                <a:spcPts val="0"/>
              </a:spcAft>
              <a:buClr>
                <a:srgbClr val="04A2B9"/>
              </a:buClr>
              <a:buSzPts val="2400"/>
              <a:buFont typeface="Proxima Nova"/>
              <a:buNone/>
            </a:pPr>
            <a:r>
              <a:rPr b="1" lang="en-US" sz="2400">
                <a:solidFill>
                  <a:srgbClr val="04A2B9"/>
                </a:solidFill>
                <a:latin typeface="Times New Roman"/>
                <a:ea typeface="Times New Roman"/>
                <a:cs typeface="Times New Roman"/>
                <a:sym typeface="Times New Roman"/>
              </a:rPr>
              <a:t>Proposed Solution</a:t>
            </a:r>
            <a:endParaRPr b="1" sz="2400">
              <a:solidFill>
                <a:srgbClr val="04A2B9"/>
              </a:solidFill>
              <a:latin typeface="Times New Roman"/>
              <a:ea typeface="Times New Roman"/>
              <a:cs typeface="Times New Roman"/>
              <a:sym typeface="Times New Roman"/>
            </a:endParaRPr>
          </a:p>
        </p:txBody>
      </p:sp>
      <p:sp>
        <p:nvSpPr>
          <p:cNvPr id="230" name="Google Shape;230;g2eedf143282_0_30"/>
          <p:cNvSpPr txBox="1"/>
          <p:nvPr/>
        </p:nvSpPr>
        <p:spPr>
          <a:xfrm>
            <a:off x="646150" y="1200950"/>
            <a:ext cx="10571100" cy="51564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Clr>
                <a:schemeClr val="dk1"/>
              </a:buClr>
              <a:buSzPts val="1100"/>
              <a:buFont typeface="Arial"/>
              <a:buNone/>
            </a:pPr>
            <a:r>
              <a:rPr b="1" lang="en-US" sz="1700">
                <a:solidFill>
                  <a:schemeClr val="dk1"/>
                </a:solidFill>
                <a:latin typeface="Times New Roman"/>
                <a:ea typeface="Times New Roman"/>
                <a:cs typeface="Times New Roman"/>
                <a:sym typeface="Times New Roman"/>
              </a:rPr>
              <a:t>Backend:-</a:t>
            </a:r>
            <a:endParaRPr sz="1700">
              <a:solidFill>
                <a:schemeClr val="dk1"/>
              </a:solidFill>
              <a:latin typeface="Times New Roman"/>
              <a:ea typeface="Times New Roman"/>
              <a:cs typeface="Times New Roman"/>
              <a:sym typeface="Times New Roman"/>
            </a:endParaRPr>
          </a:p>
          <a:p>
            <a:pPr indent="-336550" lvl="0" marL="457200" rtl="0" algn="just">
              <a:spcBef>
                <a:spcPts val="0"/>
              </a:spcBef>
              <a:spcAft>
                <a:spcPts val="0"/>
              </a:spcAft>
              <a:buClr>
                <a:schemeClr val="dk1"/>
              </a:buClr>
              <a:buSzPts val="1700"/>
              <a:buFont typeface="Times New Roman"/>
              <a:buChar char="●"/>
            </a:pPr>
            <a:r>
              <a:rPr lang="en-US" sz="1700">
                <a:solidFill>
                  <a:schemeClr val="dk1"/>
                </a:solidFill>
                <a:latin typeface="Times New Roman"/>
                <a:ea typeface="Times New Roman"/>
                <a:cs typeface="Times New Roman"/>
                <a:sym typeface="Times New Roman"/>
              </a:rPr>
              <a:t>User Management:</a:t>
            </a:r>
            <a:endParaRPr sz="1700">
              <a:solidFill>
                <a:schemeClr val="dk1"/>
              </a:solidFill>
              <a:latin typeface="Times New Roman"/>
              <a:ea typeface="Times New Roman"/>
              <a:cs typeface="Times New Roman"/>
              <a:sym typeface="Times New Roman"/>
            </a:endParaRPr>
          </a:p>
          <a:p>
            <a:pPr indent="0" lvl="0" marL="457200" rtl="0" algn="just">
              <a:spcBef>
                <a:spcPts val="0"/>
              </a:spcBef>
              <a:spcAft>
                <a:spcPts val="0"/>
              </a:spcAft>
              <a:buClr>
                <a:schemeClr val="dk1"/>
              </a:buClr>
              <a:buSzPts val="1100"/>
              <a:buFont typeface="Arial"/>
              <a:buNone/>
            </a:pPr>
            <a:r>
              <a:rPr lang="en-US" sz="1700">
                <a:solidFill>
                  <a:schemeClr val="dk1"/>
                </a:solidFill>
                <a:latin typeface="Times New Roman"/>
                <a:ea typeface="Times New Roman"/>
                <a:cs typeface="Times New Roman"/>
                <a:sym typeface="Times New Roman"/>
              </a:rPr>
              <a:t>   - RESTful API for registration and login</a:t>
            </a:r>
            <a:endParaRPr sz="1700">
              <a:solidFill>
                <a:schemeClr val="dk1"/>
              </a:solidFill>
              <a:latin typeface="Times New Roman"/>
              <a:ea typeface="Times New Roman"/>
              <a:cs typeface="Times New Roman"/>
              <a:sym typeface="Times New Roman"/>
            </a:endParaRPr>
          </a:p>
          <a:p>
            <a:pPr indent="0" lvl="0" marL="457200" rtl="0" algn="just">
              <a:spcBef>
                <a:spcPts val="0"/>
              </a:spcBef>
              <a:spcAft>
                <a:spcPts val="0"/>
              </a:spcAft>
              <a:buClr>
                <a:schemeClr val="dk1"/>
              </a:buClr>
              <a:buSzPts val="1100"/>
              <a:buFont typeface="Arial"/>
              <a:buNone/>
            </a:pPr>
            <a:r>
              <a:rPr lang="en-US" sz="1700">
                <a:solidFill>
                  <a:schemeClr val="dk1"/>
                </a:solidFill>
                <a:latin typeface="Times New Roman"/>
                <a:ea typeface="Times New Roman"/>
                <a:cs typeface="Times New Roman"/>
                <a:sym typeface="Times New Roman"/>
              </a:rPr>
              <a:t>   - Secure password storage with bcrypt</a:t>
            </a:r>
            <a:endParaRPr sz="1700">
              <a:solidFill>
                <a:schemeClr val="dk1"/>
              </a:solidFill>
              <a:latin typeface="Times New Roman"/>
              <a:ea typeface="Times New Roman"/>
              <a:cs typeface="Times New Roman"/>
              <a:sym typeface="Times New Roman"/>
            </a:endParaRPr>
          </a:p>
          <a:p>
            <a:pPr indent="0" lvl="0" marL="457200" rtl="0" algn="just">
              <a:spcBef>
                <a:spcPts val="0"/>
              </a:spcBef>
              <a:spcAft>
                <a:spcPts val="0"/>
              </a:spcAft>
              <a:buNone/>
            </a:pPr>
            <a:r>
              <a:rPr lang="en-US" sz="1700">
                <a:solidFill>
                  <a:schemeClr val="dk1"/>
                </a:solidFill>
                <a:latin typeface="Times New Roman"/>
                <a:ea typeface="Times New Roman"/>
                <a:cs typeface="Times New Roman"/>
                <a:sym typeface="Times New Roman"/>
              </a:rPr>
              <a:t>   - JWT for session management</a:t>
            </a:r>
            <a:endParaRPr sz="1700">
              <a:solidFill>
                <a:schemeClr val="dk1"/>
              </a:solidFill>
              <a:latin typeface="Times New Roman"/>
              <a:ea typeface="Times New Roman"/>
              <a:cs typeface="Times New Roman"/>
              <a:sym typeface="Times New Roman"/>
            </a:endParaRPr>
          </a:p>
          <a:p>
            <a:pPr indent="-336550" lvl="0" marL="457200" rtl="0" algn="just">
              <a:spcBef>
                <a:spcPts val="0"/>
              </a:spcBef>
              <a:spcAft>
                <a:spcPts val="0"/>
              </a:spcAft>
              <a:buClr>
                <a:schemeClr val="dk1"/>
              </a:buClr>
              <a:buSzPts val="1700"/>
              <a:buFont typeface="Times New Roman"/>
              <a:buChar char="●"/>
            </a:pPr>
            <a:r>
              <a:rPr lang="en-US" sz="1700">
                <a:solidFill>
                  <a:schemeClr val="dk1"/>
                </a:solidFill>
                <a:latin typeface="Times New Roman"/>
                <a:ea typeface="Times New Roman"/>
                <a:cs typeface="Times New Roman"/>
                <a:sym typeface="Times New Roman"/>
              </a:rPr>
              <a:t>Weather Data Fetching:</a:t>
            </a:r>
            <a:endParaRPr sz="1700">
              <a:solidFill>
                <a:schemeClr val="dk1"/>
              </a:solidFill>
              <a:latin typeface="Times New Roman"/>
              <a:ea typeface="Times New Roman"/>
              <a:cs typeface="Times New Roman"/>
              <a:sym typeface="Times New Roman"/>
            </a:endParaRPr>
          </a:p>
          <a:p>
            <a:pPr indent="0" lvl="0" marL="457200" rtl="0" algn="just">
              <a:spcBef>
                <a:spcPts val="0"/>
              </a:spcBef>
              <a:spcAft>
                <a:spcPts val="0"/>
              </a:spcAft>
              <a:buClr>
                <a:schemeClr val="dk1"/>
              </a:buClr>
              <a:buSzPts val="1100"/>
              <a:buFont typeface="Arial"/>
              <a:buNone/>
            </a:pPr>
            <a:r>
              <a:rPr lang="en-US" sz="1700">
                <a:solidFill>
                  <a:schemeClr val="dk1"/>
                </a:solidFill>
                <a:latin typeface="Times New Roman"/>
                <a:ea typeface="Times New Roman"/>
                <a:cs typeface="Times New Roman"/>
                <a:sym typeface="Times New Roman"/>
              </a:rPr>
              <a:t>   - Fetch current weather and 5-day forecast using OpenWeatherMap API</a:t>
            </a:r>
            <a:endParaRPr sz="1700">
              <a:solidFill>
                <a:schemeClr val="dk1"/>
              </a:solidFill>
              <a:latin typeface="Times New Roman"/>
              <a:ea typeface="Times New Roman"/>
              <a:cs typeface="Times New Roman"/>
              <a:sym typeface="Times New Roman"/>
            </a:endParaRPr>
          </a:p>
          <a:p>
            <a:pPr indent="0" lvl="0" marL="457200" rtl="0" algn="just">
              <a:spcBef>
                <a:spcPts val="0"/>
              </a:spcBef>
              <a:spcAft>
                <a:spcPts val="0"/>
              </a:spcAft>
              <a:buClr>
                <a:schemeClr val="dk1"/>
              </a:buClr>
              <a:buSzPts val="1100"/>
              <a:buFont typeface="Arial"/>
              <a:buNone/>
            </a:pPr>
            <a:r>
              <a:rPr lang="en-US" sz="1700">
                <a:solidFill>
                  <a:schemeClr val="dk1"/>
                </a:solidFill>
                <a:latin typeface="Times New Roman"/>
                <a:ea typeface="Times New Roman"/>
                <a:cs typeface="Times New Roman"/>
                <a:sym typeface="Times New Roman"/>
              </a:rPr>
              <a:t>   - Cache data to minimize API calls</a:t>
            </a:r>
            <a:endParaRPr sz="1700">
              <a:solidFill>
                <a:schemeClr val="dk1"/>
              </a:solidFill>
              <a:latin typeface="Times New Roman"/>
              <a:ea typeface="Times New Roman"/>
              <a:cs typeface="Times New Roman"/>
              <a:sym typeface="Times New Roman"/>
            </a:endParaRPr>
          </a:p>
          <a:p>
            <a:pPr indent="-336550" lvl="0" marL="457200" rtl="0" algn="just">
              <a:spcBef>
                <a:spcPts val="0"/>
              </a:spcBef>
              <a:spcAft>
                <a:spcPts val="0"/>
              </a:spcAft>
              <a:buClr>
                <a:schemeClr val="dk1"/>
              </a:buClr>
              <a:buSzPts val="1700"/>
              <a:buFont typeface="Times New Roman"/>
              <a:buChar char="●"/>
            </a:pPr>
            <a:r>
              <a:rPr lang="en-US" sz="1700">
                <a:solidFill>
                  <a:schemeClr val="dk1"/>
                </a:solidFill>
                <a:latin typeface="Times New Roman"/>
                <a:ea typeface="Times New Roman"/>
                <a:cs typeface="Times New Roman"/>
                <a:sym typeface="Times New Roman"/>
              </a:rPr>
              <a:t>Geolocation Service:</a:t>
            </a:r>
            <a:endParaRPr sz="1700">
              <a:solidFill>
                <a:schemeClr val="dk1"/>
              </a:solidFill>
              <a:latin typeface="Times New Roman"/>
              <a:ea typeface="Times New Roman"/>
              <a:cs typeface="Times New Roman"/>
              <a:sym typeface="Times New Roman"/>
            </a:endParaRPr>
          </a:p>
          <a:p>
            <a:pPr indent="457200" lvl="0" marL="0" rtl="0" algn="just">
              <a:spcBef>
                <a:spcPts val="0"/>
              </a:spcBef>
              <a:spcAft>
                <a:spcPts val="0"/>
              </a:spcAft>
              <a:buClr>
                <a:schemeClr val="dk1"/>
              </a:buClr>
              <a:buSzPts val="1100"/>
              <a:buFont typeface="Arial"/>
              <a:buNone/>
            </a:pPr>
            <a:r>
              <a:rPr lang="en-US" sz="1700">
                <a:solidFill>
                  <a:schemeClr val="dk1"/>
                </a:solidFill>
                <a:latin typeface="Times New Roman"/>
                <a:ea typeface="Times New Roman"/>
                <a:cs typeface="Times New Roman"/>
                <a:sym typeface="Times New Roman"/>
              </a:rPr>
              <a:t>   - Integrate React Leaflet Map Component use to show current location on a map with weather condition</a:t>
            </a:r>
            <a:endParaRPr sz="1700">
              <a:solidFill>
                <a:schemeClr val="dk1"/>
              </a:solidFill>
              <a:latin typeface="Times New Roman"/>
              <a:ea typeface="Times New Roman"/>
              <a:cs typeface="Times New Roman"/>
              <a:sym typeface="Times New Roman"/>
            </a:endParaRPr>
          </a:p>
          <a:p>
            <a:pPr indent="-336550" lvl="0" marL="457200" rtl="0" algn="just">
              <a:spcBef>
                <a:spcPts val="0"/>
              </a:spcBef>
              <a:spcAft>
                <a:spcPts val="0"/>
              </a:spcAft>
              <a:buClr>
                <a:schemeClr val="dk1"/>
              </a:buClr>
              <a:buSzPts val="1700"/>
              <a:buFont typeface="Times New Roman"/>
              <a:buChar char="●"/>
            </a:pPr>
            <a:r>
              <a:rPr lang="en-US" sz="1700">
                <a:solidFill>
                  <a:schemeClr val="dk1"/>
                </a:solidFill>
                <a:latin typeface="Times New Roman"/>
                <a:ea typeface="Times New Roman"/>
                <a:cs typeface="Times New Roman"/>
                <a:sym typeface="Times New Roman"/>
              </a:rPr>
              <a:t>Generative AI Integration:</a:t>
            </a:r>
            <a:endParaRPr sz="1700">
              <a:solidFill>
                <a:schemeClr val="dk1"/>
              </a:solidFill>
              <a:latin typeface="Times New Roman"/>
              <a:ea typeface="Times New Roman"/>
              <a:cs typeface="Times New Roman"/>
              <a:sym typeface="Times New Roman"/>
            </a:endParaRPr>
          </a:p>
          <a:p>
            <a:pPr indent="0" lvl="0" marL="457200" rtl="0" algn="just">
              <a:spcBef>
                <a:spcPts val="0"/>
              </a:spcBef>
              <a:spcAft>
                <a:spcPts val="0"/>
              </a:spcAft>
              <a:buClr>
                <a:schemeClr val="dk1"/>
              </a:buClr>
              <a:buSzPts val="1100"/>
              <a:buFont typeface="Arial"/>
              <a:buNone/>
            </a:pPr>
            <a:r>
              <a:rPr lang="en-US" sz="1700">
                <a:solidFill>
                  <a:schemeClr val="dk1"/>
                </a:solidFill>
                <a:latin typeface="Times New Roman"/>
                <a:ea typeface="Times New Roman"/>
                <a:cs typeface="Times New Roman"/>
                <a:sym typeface="Times New Roman"/>
              </a:rPr>
              <a:t>   - Develop or integrate an AI model to predict future weather</a:t>
            </a:r>
            <a:endParaRPr sz="1700">
              <a:solidFill>
                <a:schemeClr val="dk1"/>
              </a:solidFill>
              <a:latin typeface="Times New Roman"/>
              <a:ea typeface="Times New Roman"/>
              <a:cs typeface="Times New Roman"/>
              <a:sym typeface="Times New Roman"/>
            </a:endParaRPr>
          </a:p>
          <a:p>
            <a:pPr indent="0" lvl="0" marL="457200" rtl="0" algn="just">
              <a:spcBef>
                <a:spcPts val="0"/>
              </a:spcBef>
              <a:spcAft>
                <a:spcPts val="0"/>
              </a:spcAft>
              <a:buClr>
                <a:schemeClr val="dk1"/>
              </a:buClr>
              <a:buSzPts val="1100"/>
              <a:buFont typeface="Arial"/>
              <a:buNone/>
            </a:pPr>
            <a:r>
              <a:rPr lang="en-US" sz="1700">
                <a:solidFill>
                  <a:schemeClr val="dk1"/>
                </a:solidFill>
                <a:latin typeface="Times New Roman"/>
                <a:ea typeface="Times New Roman"/>
                <a:cs typeface="Times New Roman"/>
                <a:sym typeface="Times New Roman"/>
              </a:rPr>
              <a:t>   - Provide recommendations and precautions based on AI predictions</a:t>
            </a:r>
            <a:endParaRPr sz="1700">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t/>
            </a:r>
            <a:endParaRPr sz="17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b="1" lang="en-US" sz="1700">
                <a:solidFill>
                  <a:schemeClr val="dk1"/>
                </a:solidFill>
                <a:latin typeface="Times New Roman"/>
                <a:ea typeface="Times New Roman"/>
                <a:cs typeface="Times New Roman"/>
                <a:sym typeface="Times New Roman"/>
              </a:rPr>
              <a:t>5. Future Enhancements</a:t>
            </a:r>
            <a:endParaRPr b="1" sz="17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t/>
            </a:r>
            <a:endParaRPr b="1" sz="1700">
              <a:solidFill>
                <a:schemeClr val="dk1"/>
              </a:solidFill>
              <a:latin typeface="Times New Roman"/>
              <a:ea typeface="Times New Roman"/>
              <a:cs typeface="Times New Roman"/>
              <a:sym typeface="Times New Roman"/>
            </a:endParaRPr>
          </a:p>
          <a:p>
            <a:pPr indent="-336550" lvl="0" marL="457200" rtl="0" algn="just">
              <a:spcBef>
                <a:spcPts val="0"/>
              </a:spcBef>
              <a:spcAft>
                <a:spcPts val="0"/>
              </a:spcAft>
              <a:buClr>
                <a:schemeClr val="dk1"/>
              </a:buClr>
              <a:buSzPts val="1700"/>
              <a:buFont typeface="Times New Roman"/>
              <a:buChar char="●"/>
            </a:pPr>
            <a:r>
              <a:rPr lang="en-US" sz="1700">
                <a:solidFill>
                  <a:schemeClr val="dk1"/>
                </a:solidFill>
                <a:latin typeface="Times New Roman"/>
                <a:ea typeface="Times New Roman"/>
                <a:cs typeface="Times New Roman"/>
                <a:sym typeface="Times New Roman"/>
              </a:rPr>
              <a:t>Add user notifications for severe weather alerts</a:t>
            </a:r>
            <a:endParaRPr sz="1700">
              <a:solidFill>
                <a:schemeClr val="dk1"/>
              </a:solidFill>
              <a:latin typeface="Times New Roman"/>
              <a:ea typeface="Times New Roman"/>
              <a:cs typeface="Times New Roman"/>
              <a:sym typeface="Times New Roman"/>
            </a:endParaRPr>
          </a:p>
          <a:p>
            <a:pPr indent="-336550" lvl="0" marL="457200" rtl="0" algn="just">
              <a:spcBef>
                <a:spcPts val="0"/>
              </a:spcBef>
              <a:spcAft>
                <a:spcPts val="0"/>
              </a:spcAft>
              <a:buClr>
                <a:schemeClr val="dk1"/>
              </a:buClr>
              <a:buSzPts val="1700"/>
              <a:buFont typeface="Times New Roman"/>
              <a:buChar char="●"/>
            </a:pPr>
            <a:r>
              <a:rPr lang="en-US" sz="1700">
                <a:solidFill>
                  <a:schemeClr val="dk1"/>
                </a:solidFill>
                <a:latin typeface="Times New Roman"/>
                <a:ea typeface="Times New Roman"/>
                <a:cs typeface="Times New Roman"/>
                <a:sym typeface="Times New Roman"/>
              </a:rPr>
              <a:t>Implement social sharing features for users to share weather information</a:t>
            </a:r>
            <a:endParaRPr sz="1700">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t/>
            </a:r>
            <a:endParaRPr sz="1700">
              <a:solidFill>
                <a:schemeClr val="dk1"/>
              </a:solidFill>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blipFill>
          <a:blip r:embed="rId3">
            <a:alphaModFix/>
          </a:blip>
          <a:stretch>
            <a:fillRect/>
          </a:stretch>
        </a:blipFill>
      </p:bgPr>
    </p:bg>
    <p:spTree>
      <p:nvGrpSpPr>
        <p:cNvPr id="234" name="Shape 234"/>
        <p:cNvGrpSpPr/>
        <p:nvPr/>
      </p:nvGrpSpPr>
      <p:grpSpPr>
        <a:xfrm>
          <a:off x="0" y="0"/>
          <a:ext cx="0" cy="0"/>
          <a:chOff x="0" y="0"/>
          <a:chExt cx="0" cy="0"/>
        </a:xfrm>
      </p:grpSpPr>
      <p:sp>
        <p:nvSpPr>
          <p:cNvPr id="235" name="Google Shape;235;g2eedf143282_0_36"/>
          <p:cNvSpPr txBox="1"/>
          <p:nvPr>
            <p:ph type="title"/>
          </p:nvPr>
        </p:nvSpPr>
        <p:spPr>
          <a:xfrm>
            <a:off x="534259" y="309562"/>
            <a:ext cx="2320800" cy="382200"/>
          </a:xfrm>
          <a:prstGeom prst="rect">
            <a:avLst/>
          </a:prstGeom>
          <a:noFill/>
          <a:ln>
            <a:noFill/>
          </a:ln>
        </p:spPr>
        <p:txBody>
          <a:bodyPr anchorCtr="0" anchor="ctr" bIns="0" lIns="0" spcFirstLastPara="1" rIns="0" wrap="square" tIns="12700">
            <a:spAutoFit/>
          </a:bodyPr>
          <a:lstStyle/>
          <a:p>
            <a:pPr indent="0" lvl="0" marL="0" rtl="0" algn="l">
              <a:lnSpc>
                <a:spcPct val="100000"/>
              </a:lnSpc>
              <a:spcBef>
                <a:spcPts val="0"/>
              </a:spcBef>
              <a:spcAft>
                <a:spcPts val="0"/>
              </a:spcAft>
              <a:buClr>
                <a:srgbClr val="04A2B9"/>
              </a:buClr>
              <a:buSzPts val="2400"/>
              <a:buFont typeface="Proxima Nova"/>
              <a:buNone/>
            </a:pPr>
            <a:r>
              <a:rPr b="1" lang="en-US" sz="2400">
                <a:solidFill>
                  <a:srgbClr val="04A2B9"/>
                </a:solidFill>
                <a:latin typeface="Times New Roman"/>
                <a:ea typeface="Times New Roman"/>
                <a:cs typeface="Times New Roman"/>
                <a:sym typeface="Times New Roman"/>
              </a:rPr>
              <a:t>Flow Chart</a:t>
            </a:r>
            <a:endParaRPr b="1" sz="2400">
              <a:solidFill>
                <a:srgbClr val="04A2B9"/>
              </a:solidFill>
              <a:latin typeface="Times New Roman"/>
              <a:ea typeface="Times New Roman"/>
              <a:cs typeface="Times New Roman"/>
              <a:sym typeface="Times New Roman"/>
            </a:endParaRPr>
          </a:p>
        </p:txBody>
      </p:sp>
      <p:pic>
        <p:nvPicPr>
          <p:cNvPr id="236" name="Google Shape;236;g2eedf143282_0_36"/>
          <p:cNvPicPr preferRelativeResize="0"/>
          <p:nvPr/>
        </p:nvPicPr>
        <p:blipFill>
          <a:blip r:embed="rId4">
            <a:alphaModFix/>
          </a:blip>
          <a:stretch>
            <a:fillRect/>
          </a:stretch>
        </p:blipFill>
        <p:spPr>
          <a:xfrm>
            <a:off x="2255487" y="1384850"/>
            <a:ext cx="7681025" cy="4795199"/>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40" name="Shape 240"/>
        <p:cNvGrpSpPr/>
        <p:nvPr/>
      </p:nvGrpSpPr>
      <p:grpSpPr>
        <a:xfrm>
          <a:off x="0" y="0"/>
          <a:ext cx="0" cy="0"/>
          <a:chOff x="0" y="0"/>
          <a:chExt cx="0" cy="0"/>
        </a:xfrm>
      </p:grpSpPr>
      <p:sp>
        <p:nvSpPr>
          <p:cNvPr id="241" name="Google Shape;241;g2eef5556337_2_0"/>
          <p:cNvSpPr txBox="1"/>
          <p:nvPr>
            <p:ph type="title"/>
          </p:nvPr>
        </p:nvSpPr>
        <p:spPr>
          <a:xfrm>
            <a:off x="534259" y="309562"/>
            <a:ext cx="2320800" cy="382200"/>
          </a:xfrm>
          <a:prstGeom prst="rect">
            <a:avLst/>
          </a:prstGeom>
          <a:noFill/>
          <a:ln>
            <a:noFill/>
          </a:ln>
        </p:spPr>
        <p:txBody>
          <a:bodyPr anchorCtr="0" anchor="ctr" bIns="0" lIns="0" spcFirstLastPara="1" rIns="0" wrap="square" tIns="12700">
            <a:spAutoFit/>
          </a:bodyPr>
          <a:lstStyle/>
          <a:p>
            <a:pPr indent="0" lvl="0" marL="0" rtl="0" algn="l">
              <a:lnSpc>
                <a:spcPct val="100000"/>
              </a:lnSpc>
              <a:spcBef>
                <a:spcPts val="0"/>
              </a:spcBef>
              <a:spcAft>
                <a:spcPts val="0"/>
              </a:spcAft>
              <a:buClr>
                <a:srgbClr val="04A2B9"/>
              </a:buClr>
              <a:buSzPts val="2400"/>
              <a:buFont typeface="Proxima Nova"/>
              <a:buNone/>
            </a:pPr>
            <a:r>
              <a:rPr lang="en-US" sz="2400">
                <a:solidFill>
                  <a:srgbClr val="04A2B9"/>
                </a:solidFill>
                <a:latin typeface="Proxima Nova"/>
                <a:ea typeface="Proxima Nova"/>
                <a:cs typeface="Proxima Nova"/>
                <a:sym typeface="Proxima Nova"/>
              </a:rPr>
              <a:t>Flow Chart</a:t>
            </a:r>
            <a:endParaRPr sz="2400">
              <a:solidFill>
                <a:srgbClr val="04A2B9"/>
              </a:solidFill>
              <a:latin typeface="Proxima Nova"/>
              <a:ea typeface="Proxima Nova"/>
              <a:cs typeface="Proxima Nova"/>
              <a:sym typeface="Proxima Nova"/>
            </a:endParaRPr>
          </a:p>
        </p:txBody>
      </p:sp>
      <p:pic>
        <p:nvPicPr>
          <p:cNvPr id="242" name="Google Shape;242;g2eef5556337_2_0"/>
          <p:cNvPicPr preferRelativeResize="0"/>
          <p:nvPr/>
        </p:nvPicPr>
        <p:blipFill rotWithShape="1">
          <a:blip r:embed="rId4">
            <a:alphaModFix/>
          </a:blip>
          <a:srcRect b="7450" l="0" r="0" t="0"/>
          <a:stretch/>
        </p:blipFill>
        <p:spPr>
          <a:xfrm>
            <a:off x="2058400" y="930325"/>
            <a:ext cx="8075203" cy="5755452"/>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blipFill>
          <a:blip r:embed="rId3">
            <a:alphaModFix/>
          </a:blip>
          <a:stretch>
            <a:fillRect/>
          </a:stretch>
        </a:blipFill>
      </p:bgPr>
    </p:bg>
    <p:spTree>
      <p:nvGrpSpPr>
        <p:cNvPr id="246" name="Shape 246"/>
        <p:cNvGrpSpPr/>
        <p:nvPr/>
      </p:nvGrpSpPr>
      <p:grpSpPr>
        <a:xfrm>
          <a:off x="0" y="0"/>
          <a:ext cx="0" cy="0"/>
          <a:chOff x="0" y="0"/>
          <a:chExt cx="0" cy="0"/>
        </a:xfrm>
      </p:grpSpPr>
      <p:sp>
        <p:nvSpPr>
          <p:cNvPr id="247" name="Google Shape;247;g2eedf143282_0_49"/>
          <p:cNvSpPr txBox="1"/>
          <p:nvPr>
            <p:ph type="title"/>
          </p:nvPr>
        </p:nvSpPr>
        <p:spPr>
          <a:xfrm>
            <a:off x="534250" y="309550"/>
            <a:ext cx="4958100" cy="382200"/>
          </a:xfrm>
          <a:prstGeom prst="rect">
            <a:avLst/>
          </a:prstGeom>
          <a:noFill/>
          <a:ln>
            <a:noFill/>
          </a:ln>
        </p:spPr>
        <p:txBody>
          <a:bodyPr anchorCtr="0" anchor="ctr" bIns="0" lIns="0" spcFirstLastPara="1" rIns="0" wrap="square" tIns="12700">
            <a:spAutoFit/>
          </a:bodyPr>
          <a:lstStyle/>
          <a:p>
            <a:pPr indent="0" lvl="0" marL="0" rtl="0" algn="l">
              <a:lnSpc>
                <a:spcPct val="100000"/>
              </a:lnSpc>
              <a:spcBef>
                <a:spcPts val="0"/>
              </a:spcBef>
              <a:spcAft>
                <a:spcPts val="0"/>
              </a:spcAft>
              <a:buClr>
                <a:srgbClr val="04A2B9"/>
              </a:buClr>
              <a:buSzPts val="2400"/>
              <a:buFont typeface="Proxima Nova"/>
              <a:buNone/>
            </a:pPr>
            <a:r>
              <a:rPr b="1" lang="en-US" sz="2400">
                <a:solidFill>
                  <a:srgbClr val="04A2B9"/>
                </a:solidFill>
                <a:latin typeface="Times New Roman"/>
                <a:ea typeface="Times New Roman"/>
                <a:cs typeface="Times New Roman"/>
                <a:sym typeface="Times New Roman"/>
              </a:rPr>
              <a:t>Tools &amp; Technologies To Be Used</a:t>
            </a:r>
            <a:endParaRPr b="1" sz="2400">
              <a:solidFill>
                <a:srgbClr val="04A2B9"/>
              </a:solidFill>
              <a:latin typeface="Times New Roman"/>
              <a:ea typeface="Times New Roman"/>
              <a:cs typeface="Times New Roman"/>
              <a:sym typeface="Times New Roman"/>
            </a:endParaRPr>
          </a:p>
        </p:txBody>
      </p:sp>
      <p:sp>
        <p:nvSpPr>
          <p:cNvPr id="248" name="Google Shape;248;g2eedf143282_0_49"/>
          <p:cNvSpPr txBox="1"/>
          <p:nvPr/>
        </p:nvSpPr>
        <p:spPr>
          <a:xfrm>
            <a:off x="534250" y="1706150"/>
            <a:ext cx="10571100" cy="2124000"/>
          </a:xfrm>
          <a:prstGeom prst="rect">
            <a:avLst/>
          </a:prstGeom>
          <a:noFill/>
          <a:ln>
            <a:noFill/>
          </a:ln>
        </p:spPr>
        <p:txBody>
          <a:bodyPr anchorCtr="0" anchor="t" bIns="91425" lIns="91425" spcFirstLastPara="1" rIns="91425" wrap="square" tIns="91425">
            <a:spAutoFit/>
          </a:bodyPr>
          <a:lstStyle/>
          <a:p>
            <a:pPr indent="-342900" lvl="0" marL="457200" rtl="0" algn="just">
              <a:lnSpc>
                <a:spcPct val="150000"/>
              </a:lnSpc>
              <a:spcBef>
                <a:spcPts val="0"/>
              </a:spcBef>
              <a:spcAft>
                <a:spcPts val="0"/>
              </a:spcAft>
              <a:buClr>
                <a:schemeClr val="dk1"/>
              </a:buClr>
              <a:buSzPts val="1800"/>
              <a:buFont typeface="Proxima Nova"/>
              <a:buChar char="●"/>
            </a:pPr>
            <a:r>
              <a:rPr b="1" lang="en-US" sz="1800">
                <a:solidFill>
                  <a:schemeClr val="dk1"/>
                </a:solidFill>
                <a:latin typeface="Proxima Nova"/>
                <a:ea typeface="Proxima Nova"/>
                <a:cs typeface="Proxima Nova"/>
                <a:sym typeface="Proxima Nova"/>
              </a:rPr>
              <a:t>Frontend:- </a:t>
            </a:r>
            <a:r>
              <a:rPr lang="en-US" sz="1800">
                <a:solidFill>
                  <a:schemeClr val="dk1"/>
                </a:solidFill>
                <a:latin typeface="Proxima Nova"/>
                <a:ea typeface="Proxima Nova"/>
                <a:cs typeface="Proxima Nova"/>
                <a:sym typeface="Proxima Nova"/>
              </a:rPr>
              <a:t>React.js, Tailwind</a:t>
            </a:r>
            <a:endParaRPr sz="1800">
              <a:solidFill>
                <a:schemeClr val="dk1"/>
              </a:solidFill>
              <a:latin typeface="Proxima Nova"/>
              <a:ea typeface="Proxima Nova"/>
              <a:cs typeface="Proxima Nova"/>
              <a:sym typeface="Proxima Nova"/>
            </a:endParaRPr>
          </a:p>
          <a:p>
            <a:pPr indent="-342900" lvl="0" marL="457200" rtl="0" algn="just">
              <a:lnSpc>
                <a:spcPct val="150000"/>
              </a:lnSpc>
              <a:spcBef>
                <a:spcPts val="0"/>
              </a:spcBef>
              <a:spcAft>
                <a:spcPts val="0"/>
              </a:spcAft>
              <a:buClr>
                <a:schemeClr val="dk1"/>
              </a:buClr>
              <a:buSzPts val="1800"/>
              <a:buFont typeface="Proxima Nova"/>
              <a:buChar char="●"/>
            </a:pPr>
            <a:r>
              <a:rPr b="1" lang="en-US" sz="1800">
                <a:solidFill>
                  <a:schemeClr val="dk1"/>
                </a:solidFill>
                <a:latin typeface="Proxima Nova"/>
                <a:ea typeface="Proxima Nova"/>
                <a:cs typeface="Proxima Nova"/>
                <a:sym typeface="Proxima Nova"/>
              </a:rPr>
              <a:t>APIs:-</a:t>
            </a:r>
            <a:r>
              <a:rPr lang="en-US" sz="1800">
                <a:solidFill>
                  <a:schemeClr val="dk1"/>
                </a:solidFill>
                <a:latin typeface="Proxima Nova"/>
                <a:ea typeface="Proxima Nova"/>
                <a:cs typeface="Proxima Nova"/>
                <a:sym typeface="Proxima Nova"/>
              </a:rPr>
              <a:t> OpenWeatherMap, React Leaflet Map Component</a:t>
            </a:r>
            <a:endParaRPr sz="1800">
              <a:solidFill>
                <a:schemeClr val="dk1"/>
              </a:solidFill>
              <a:latin typeface="Proxima Nova"/>
              <a:ea typeface="Proxima Nova"/>
              <a:cs typeface="Proxima Nova"/>
              <a:sym typeface="Proxima Nova"/>
            </a:endParaRPr>
          </a:p>
          <a:p>
            <a:pPr indent="-342900" lvl="0" marL="457200" rtl="0" algn="just">
              <a:lnSpc>
                <a:spcPct val="150000"/>
              </a:lnSpc>
              <a:spcBef>
                <a:spcPts val="0"/>
              </a:spcBef>
              <a:spcAft>
                <a:spcPts val="0"/>
              </a:spcAft>
              <a:buClr>
                <a:schemeClr val="dk1"/>
              </a:buClr>
              <a:buSzPts val="1800"/>
              <a:buFont typeface="Proxima Nova"/>
              <a:buChar char="●"/>
            </a:pPr>
            <a:r>
              <a:rPr b="1" lang="en-US" sz="1800">
                <a:solidFill>
                  <a:schemeClr val="dk1"/>
                </a:solidFill>
                <a:latin typeface="Proxima Nova"/>
                <a:ea typeface="Proxima Nova"/>
                <a:cs typeface="Proxima Nova"/>
                <a:sym typeface="Proxima Nova"/>
              </a:rPr>
              <a:t>Backend:-</a:t>
            </a:r>
            <a:r>
              <a:rPr lang="en-US" sz="1800">
                <a:solidFill>
                  <a:schemeClr val="dk1"/>
                </a:solidFill>
                <a:latin typeface="Proxima Nova"/>
                <a:ea typeface="Proxima Nova"/>
                <a:cs typeface="Proxima Nova"/>
                <a:sym typeface="Proxima Nova"/>
              </a:rPr>
              <a:t> Node.js, Express.js</a:t>
            </a:r>
            <a:endParaRPr sz="1800">
              <a:solidFill>
                <a:schemeClr val="dk1"/>
              </a:solidFill>
              <a:latin typeface="Proxima Nova"/>
              <a:ea typeface="Proxima Nova"/>
              <a:cs typeface="Proxima Nova"/>
              <a:sym typeface="Proxima Nova"/>
            </a:endParaRPr>
          </a:p>
          <a:p>
            <a:pPr indent="-342900" lvl="0" marL="457200" rtl="0" algn="just">
              <a:lnSpc>
                <a:spcPct val="150000"/>
              </a:lnSpc>
              <a:spcBef>
                <a:spcPts val="0"/>
              </a:spcBef>
              <a:spcAft>
                <a:spcPts val="0"/>
              </a:spcAft>
              <a:buClr>
                <a:schemeClr val="dk1"/>
              </a:buClr>
              <a:buSzPts val="1800"/>
              <a:buFont typeface="Proxima Nova"/>
              <a:buChar char="●"/>
            </a:pPr>
            <a:r>
              <a:rPr b="1" lang="en-US" sz="1800">
                <a:solidFill>
                  <a:schemeClr val="dk1"/>
                </a:solidFill>
                <a:latin typeface="Proxima Nova"/>
                <a:ea typeface="Proxima Nova"/>
                <a:cs typeface="Proxima Nova"/>
                <a:sym typeface="Proxima Nova"/>
              </a:rPr>
              <a:t>Authentication:-</a:t>
            </a:r>
            <a:r>
              <a:rPr lang="en-US" sz="1800">
                <a:solidFill>
                  <a:schemeClr val="dk1"/>
                </a:solidFill>
                <a:latin typeface="Proxima Nova"/>
                <a:ea typeface="Proxima Nova"/>
                <a:cs typeface="Proxima Nova"/>
                <a:sym typeface="Proxima Nova"/>
              </a:rPr>
              <a:t> JWT, bcrypt</a:t>
            </a:r>
            <a:endParaRPr sz="1800">
              <a:solidFill>
                <a:schemeClr val="dk1"/>
              </a:solidFill>
              <a:latin typeface="Proxima Nova"/>
              <a:ea typeface="Proxima Nova"/>
              <a:cs typeface="Proxima Nova"/>
              <a:sym typeface="Proxima Nova"/>
            </a:endParaRPr>
          </a:p>
          <a:p>
            <a:pPr indent="-342900" lvl="0" marL="457200" rtl="0" algn="just">
              <a:lnSpc>
                <a:spcPct val="150000"/>
              </a:lnSpc>
              <a:spcBef>
                <a:spcPts val="0"/>
              </a:spcBef>
              <a:spcAft>
                <a:spcPts val="0"/>
              </a:spcAft>
              <a:buClr>
                <a:schemeClr val="dk1"/>
              </a:buClr>
              <a:buSzPts val="1800"/>
              <a:buFont typeface="Proxima Nova"/>
              <a:buChar char="●"/>
            </a:pPr>
            <a:r>
              <a:rPr b="1" lang="en-US" sz="1800">
                <a:solidFill>
                  <a:schemeClr val="dk1"/>
                </a:solidFill>
                <a:latin typeface="Proxima Nova"/>
                <a:ea typeface="Proxima Nova"/>
                <a:cs typeface="Proxima Nova"/>
                <a:sym typeface="Proxima Nova"/>
              </a:rPr>
              <a:t>Database:-</a:t>
            </a:r>
            <a:r>
              <a:rPr lang="en-US" sz="1800">
                <a:solidFill>
                  <a:schemeClr val="dk1"/>
                </a:solidFill>
                <a:latin typeface="Proxima Nova"/>
                <a:ea typeface="Proxima Nova"/>
                <a:cs typeface="Proxima Nova"/>
                <a:sym typeface="Proxima Nova"/>
              </a:rPr>
              <a:t> MongoDB</a:t>
            </a:r>
            <a:endParaRPr sz="1800">
              <a:solidFill>
                <a:schemeClr val="dk1"/>
              </a:solidFill>
              <a:latin typeface="Proxima Nova"/>
              <a:ea typeface="Proxima Nova"/>
              <a:cs typeface="Proxima Nova"/>
              <a:sym typeface="Proxima Nova"/>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blipFill>
          <a:blip r:embed="rId3">
            <a:alphaModFix/>
          </a:blip>
          <a:stretch>
            <a:fillRect/>
          </a:stretch>
        </a:blipFill>
      </p:bgPr>
    </p:bg>
    <p:spTree>
      <p:nvGrpSpPr>
        <p:cNvPr id="252" name="Shape 252"/>
        <p:cNvGrpSpPr/>
        <p:nvPr/>
      </p:nvGrpSpPr>
      <p:grpSpPr>
        <a:xfrm>
          <a:off x="0" y="0"/>
          <a:ext cx="0" cy="0"/>
          <a:chOff x="0" y="0"/>
          <a:chExt cx="0" cy="0"/>
        </a:xfrm>
      </p:grpSpPr>
      <p:sp>
        <p:nvSpPr>
          <p:cNvPr id="253" name="Google Shape;253;g2eedf143282_0_61"/>
          <p:cNvSpPr txBox="1"/>
          <p:nvPr>
            <p:ph type="title"/>
          </p:nvPr>
        </p:nvSpPr>
        <p:spPr>
          <a:xfrm>
            <a:off x="534259" y="309562"/>
            <a:ext cx="2320800" cy="382200"/>
          </a:xfrm>
          <a:prstGeom prst="rect">
            <a:avLst/>
          </a:prstGeom>
          <a:noFill/>
          <a:ln>
            <a:noFill/>
          </a:ln>
        </p:spPr>
        <p:txBody>
          <a:bodyPr anchorCtr="0" anchor="ctr" bIns="0" lIns="0" spcFirstLastPara="1" rIns="0" wrap="square" tIns="12700">
            <a:spAutoFit/>
          </a:bodyPr>
          <a:lstStyle/>
          <a:p>
            <a:pPr indent="0" lvl="0" marL="0" rtl="0" algn="l">
              <a:lnSpc>
                <a:spcPct val="100000"/>
              </a:lnSpc>
              <a:spcBef>
                <a:spcPts val="0"/>
              </a:spcBef>
              <a:spcAft>
                <a:spcPts val="0"/>
              </a:spcAft>
              <a:buClr>
                <a:srgbClr val="04A2B9"/>
              </a:buClr>
              <a:buSzPts val="2400"/>
              <a:buFont typeface="Proxima Nova"/>
              <a:buNone/>
            </a:pPr>
            <a:r>
              <a:rPr b="1" lang="en-US" sz="2400">
                <a:solidFill>
                  <a:srgbClr val="04A2B9"/>
                </a:solidFill>
                <a:latin typeface="Times New Roman"/>
                <a:ea typeface="Times New Roman"/>
                <a:cs typeface="Times New Roman"/>
                <a:sym typeface="Times New Roman"/>
              </a:rPr>
              <a:t>Gantt</a:t>
            </a:r>
            <a:r>
              <a:rPr b="1" lang="en-US" sz="2400">
                <a:solidFill>
                  <a:srgbClr val="04A2B9"/>
                </a:solidFill>
                <a:latin typeface="Times New Roman"/>
                <a:ea typeface="Times New Roman"/>
                <a:cs typeface="Times New Roman"/>
                <a:sym typeface="Times New Roman"/>
              </a:rPr>
              <a:t> Chart</a:t>
            </a:r>
            <a:endParaRPr b="1" sz="2400">
              <a:solidFill>
                <a:srgbClr val="04A2B9"/>
              </a:solidFill>
              <a:latin typeface="Times New Roman"/>
              <a:ea typeface="Times New Roman"/>
              <a:cs typeface="Times New Roman"/>
              <a:sym typeface="Times New Roman"/>
            </a:endParaRPr>
          </a:p>
        </p:txBody>
      </p:sp>
      <p:pic>
        <p:nvPicPr>
          <p:cNvPr id="254" name="Google Shape;254;g2eedf143282_0_61"/>
          <p:cNvPicPr preferRelativeResize="0"/>
          <p:nvPr/>
        </p:nvPicPr>
        <p:blipFill>
          <a:blip r:embed="rId4">
            <a:alphaModFix/>
          </a:blip>
          <a:stretch>
            <a:fillRect/>
          </a:stretch>
        </p:blipFill>
        <p:spPr>
          <a:xfrm>
            <a:off x="1017700" y="1165775"/>
            <a:ext cx="9933225" cy="5141126"/>
          </a:xfrm>
          <a:prstGeom prst="rect">
            <a:avLst/>
          </a:prstGeom>
          <a:noFill/>
          <a:ln>
            <a:noFill/>
          </a:ln>
        </p:spPr>
      </p:pic>
      <p:pic>
        <p:nvPicPr>
          <p:cNvPr id="255" name="Google Shape;255;g2eedf143282_0_61"/>
          <p:cNvPicPr preferRelativeResize="0"/>
          <p:nvPr/>
        </p:nvPicPr>
        <p:blipFill>
          <a:blip r:embed="rId5">
            <a:alphaModFix/>
          </a:blip>
          <a:stretch>
            <a:fillRect/>
          </a:stretch>
        </p:blipFill>
        <p:spPr>
          <a:xfrm>
            <a:off x="473338" y="1075050"/>
            <a:ext cx="11021952" cy="53441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59" name="Shape 259"/>
        <p:cNvGrpSpPr/>
        <p:nvPr/>
      </p:nvGrpSpPr>
      <p:grpSpPr>
        <a:xfrm>
          <a:off x="0" y="0"/>
          <a:ext cx="0" cy="0"/>
          <a:chOff x="0" y="0"/>
          <a:chExt cx="0" cy="0"/>
        </a:xfrm>
      </p:grpSpPr>
      <p:sp>
        <p:nvSpPr>
          <p:cNvPr id="260" name="Google Shape;260;g3088cce5679_0_7"/>
          <p:cNvSpPr txBox="1"/>
          <p:nvPr>
            <p:ph type="title"/>
          </p:nvPr>
        </p:nvSpPr>
        <p:spPr>
          <a:xfrm>
            <a:off x="534250" y="309550"/>
            <a:ext cx="4958100" cy="382200"/>
          </a:xfrm>
          <a:prstGeom prst="rect">
            <a:avLst/>
          </a:prstGeom>
          <a:noFill/>
          <a:ln>
            <a:noFill/>
          </a:ln>
        </p:spPr>
        <p:txBody>
          <a:bodyPr anchorCtr="0" anchor="ctr" bIns="0" lIns="0" spcFirstLastPara="1" rIns="0" wrap="square" tIns="12700">
            <a:spAutoFit/>
          </a:bodyPr>
          <a:lstStyle/>
          <a:p>
            <a:pPr indent="0" lvl="0" marL="0" rtl="0" algn="l">
              <a:lnSpc>
                <a:spcPct val="100000"/>
              </a:lnSpc>
              <a:spcBef>
                <a:spcPts val="0"/>
              </a:spcBef>
              <a:spcAft>
                <a:spcPts val="0"/>
              </a:spcAft>
              <a:buClr>
                <a:srgbClr val="04A2B9"/>
              </a:buClr>
              <a:buSzPts val="2400"/>
              <a:buFont typeface="Proxima Nova"/>
              <a:buNone/>
            </a:pPr>
            <a:r>
              <a:rPr lang="en-US" sz="2400">
                <a:solidFill>
                  <a:srgbClr val="04A2B9"/>
                </a:solidFill>
                <a:latin typeface="Proxima Nova"/>
                <a:ea typeface="Proxima Nova"/>
                <a:cs typeface="Proxima Nova"/>
                <a:sym typeface="Proxima Nova"/>
              </a:rPr>
              <a:t>Expected Outcomes</a:t>
            </a:r>
            <a:endParaRPr sz="2400">
              <a:solidFill>
                <a:srgbClr val="04A2B9"/>
              </a:solidFill>
              <a:latin typeface="Proxima Nova"/>
              <a:ea typeface="Proxima Nova"/>
              <a:cs typeface="Proxima Nova"/>
              <a:sym typeface="Proxima Nova"/>
            </a:endParaRPr>
          </a:p>
        </p:txBody>
      </p:sp>
      <p:sp>
        <p:nvSpPr>
          <p:cNvPr id="261" name="Google Shape;261;g3088cce5679_0_7"/>
          <p:cNvSpPr txBox="1"/>
          <p:nvPr/>
        </p:nvSpPr>
        <p:spPr>
          <a:xfrm>
            <a:off x="646150" y="1124750"/>
            <a:ext cx="10571100" cy="431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t/>
            </a:r>
            <a:endParaRPr sz="1600">
              <a:solidFill>
                <a:srgbClr val="666666"/>
              </a:solidFill>
              <a:latin typeface="Proxima Nova"/>
              <a:ea typeface="Proxima Nova"/>
              <a:cs typeface="Proxima Nova"/>
              <a:sym typeface="Proxima Nova"/>
            </a:endParaRPr>
          </a:p>
        </p:txBody>
      </p:sp>
      <p:sp>
        <p:nvSpPr>
          <p:cNvPr id="262" name="Google Shape;262;g3088cce5679_0_7"/>
          <p:cNvSpPr txBox="1"/>
          <p:nvPr/>
        </p:nvSpPr>
        <p:spPr>
          <a:xfrm>
            <a:off x="534250" y="1261850"/>
            <a:ext cx="24813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700">
                <a:solidFill>
                  <a:schemeClr val="dk1"/>
                </a:solidFill>
                <a:latin typeface="Times New Roman"/>
                <a:ea typeface="Times New Roman"/>
                <a:cs typeface="Times New Roman"/>
                <a:sym typeface="Times New Roman"/>
              </a:rPr>
              <a:t>Login page</a:t>
            </a:r>
            <a:endParaRPr sz="1700">
              <a:solidFill>
                <a:schemeClr val="dk1"/>
              </a:solidFill>
              <a:latin typeface="Times New Roman"/>
              <a:ea typeface="Times New Roman"/>
              <a:cs typeface="Times New Roman"/>
              <a:sym typeface="Times New Roman"/>
            </a:endParaRPr>
          </a:p>
        </p:txBody>
      </p:sp>
      <p:sp>
        <p:nvSpPr>
          <p:cNvPr id="263" name="Google Shape;263;g3088cce5679_0_7"/>
          <p:cNvSpPr txBox="1"/>
          <p:nvPr/>
        </p:nvSpPr>
        <p:spPr>
          <a:xfrm>
            <a:off x="4298300" y="1261850"/>
            <a:ext cx="51336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700">
              <a:solidFill>
                <a:schemeClr val="dk1"/>
              </a:solidFill>
              <a:latin typeface="Times New Roman"/>
              <a:ea typeface="Times New Roman"/>
              <a:cs typeface="Times New Roman"/>
              <a:sym typeface="Times New Roman"/>
            </a:endParaRPr>
          </a:p>
        </p:txBody>
      </p:sp>
      <p:sp>
        <p:nvSpPr>
          <p:cNvPr id="264" name="Google Shape;264;g3088cce5679_0_7"/>
          <p:cNvSpPr txBox="1"/>
          <p:nvPr/>
        </p:nvSpPr>
        <p:spPr>
          <a:xfrm>
            <a:off x="7182600" y="3886300"/>
            <a:ext cx="28668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700">
              <a:solidFill>
                <a:schemeClr val="dk1"/>
              </a:solidFill>
              <a:latin typeface="Times New Roman"/>
              <a:ea typeface="Times New Roman"/>
              <a:cs typeface="Times New Roman"/>
              <a:sym typeface="Times New Roman"/>
            </a:endParaRPr>
          </a:p>
        </p:txBody>
      </p:sp>
      <p:pic>
        <p:nvPicPr>
          <p:cNvPr id="265" name="Google Shape;265;g3088cce5679_0_7"/>
          <p:cNvPicPr preferRelativeResize="0"/>
          <p:nvPr/>
        </p:nvPicPr>
        <p:blipFill rotWithShape="1">
          <a:blip r:embed="rId4">
            <a:alphaModFix/>
          </a:blip>
          <a:srcRect b="31894" l="35967" r="35784" t="31930"/>
          <a:stretch/>
        </p:blipFill>
        <p:spPr>
          <a:xfrm>
            <a:off x="2958038" y="1927700"/>
            <a:ext cx="5947325" cy="362858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8" name="Shape 98"/>
        <p:cNvGrpSpPr/>
        <p:nvPr/>
      </p:nvGrpSpPr>
      <p:grpSpPr>
        <a:xfrm>
          <a:off x="0" y="0"/>
          <a:ext cx="0" cy="0"/>
          <a:chOff x="0" y="0"/>
          <a:chExt cx="0" cy="0"/>
        </a:xfrm>
      </p:grpSpPr>
      <p:sp>
        <p:nvSpPr>
          <p:cNvPr id="99" name="Google Shape;99;p3"/>
          <p:cNvSpPr txBox="1"/>
          <p:nvPr>
            <p:ph type="title"/>
          </p:nvPr>
        </p:nvSpPr>
        <p:spPr>
          <a:xfrm>
            <a:off x="534259" y="309562"/>
            <a:ext cx="2320909" cy="382156"/>
          </a:xfrm>
          <a:prstGeom prst="rect">
            <a:avLst/>
          </a:prstGeom>
          <a:noFill/>
          <a:ln>
            <a:noFill/>
          </a:ln>
        </p:spPr>
        <p:txBody>
          <a:bodyPr anchorCtr="0" anchor="ctr" bIns="0" lIns="0" spcFirstLastPara="1" rIns="0" wrap="square" tIns="12700">
            <a:spAutoFit/>
          </a:bodyPr>
          <a:lstStyle/>
          <a:p>
            <a:pPr indent="0" lvl="0" marL="12700" rtl="0" algn="l">
              <a:lnSpc>
                <a:spcPct val="100000"/>
              </a:lnSpc>
              <a:spcBef>
                <a:spcPts val="0"/>
              </a:spcBef>
              <a:spcAft>
                <a:spcPts val="0"/>
              </a:spcAft>
              <a:buClr>
                <a:srgbClr val="04A2B9"/>
              </a:buClr>
              <a:buSzPts val="2400"/>
              <a:buFont typeface="Proxima Nova"/>
              <a:buNone/>
            </a:pPr>
            <a:r>
              <a:rPr b="1" lang="en-US" sz="2400">
                <a:solidFill>
                  <a:srgbClr val="04A2B9"/>
                </a:solidFill>
                <a:latin typeface="Times New Roman"/>
                <a:ea typeface="Times New Roman"/>
                <a:cs typeface="Times New Roman"/>
                <a:sym typeface="Times New Roman"/>
              </a:rPr>
              <a:t>Outline</a:t>
            </a:r>
            <a:endParaRPr b="1" sz="2400">
              <a:latin typeface="Times New Roman"/>
              <a:ea typeface="Times New Roman"/>
              <a:cs typeface="Times New Roman"/>
              <a:sym typeface="Times New Roman"/>
            </a:endParaRPr>
          </a:p>
        </p:txBody>
      </p:sp>
      <p:sp>
        <p:nvSpPr>
          <p:cNvPr id="100" name="Google Shape;100;p3"/>
          <p:cNvSpPr txBox="1"/>
          <p:nvPr/>
        </p:nvSpPr>
        <p:spPr>
          <a:xfrm>
            <a:off x="646113" y="966117"/>
            <a:ext cx="8591100" cy="3140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i="0" sz="2400" u="none" cap="none" strike="noStrike">
              <a:solidFill>
                <a:schemeClr val="dk1"/>
              </a:solidFill>
              <a:latin typeface="Times New Roman"/>
              <a:ea typeface="Times New Roman"/>
              <a:cs typeface="Times New Roman"/>
              <a:sym typeface="Times New Roman"/>
            </a:endParaRPr>
          </a:p>
          <a:p>
            <a:pPr indent="-330200" lvl="0" marL="285750" marR="0" rtl="0" algn="l">
              <a:lnSpc>
                <a:spcPct val="100000"/>
              </a:lnSpc>
              <a:spcBef>
                <a:spcPts val="0"/>
              </a:spcBef>
              <a:spcAft>
                <a:spcPts val="0"/>
              </a:spcAft>
              <a:buClr>
                <a:schemeClr val="dk1"/>
              </a:buClr>
              <a:buSzPts val="2400"/>
              <a:buFont typeface="Times New Roman"/>
              <a:buChar char="•"/>
            </a:pPr>
            <a:r>
              <a:rPr i="0" lang="en-US" sz="2400" cap="none" strike="noStrike">
                <a:solidFill>
                  <a:schemeClr val="dk1"/>
                </a:solidFill>
                <a:uFill>
                  <a:noFill/>
                </a:uFill>
                <a:latin typeface="Times New Roman"/>
                <a:ea typeface="Times New Roman"/>
                <a:cs typeface="Times New Roman"/>
                <a:sym typeface="Times New Roman"/>
                <a:hlinkClick>
                  <a:extLst>
                    <a:ext uri="{A12FA001-AC4F-418D-AE19-62706E023703}">
                      <ahyp:hlinkClr val="tx"/>
                    </a:ext>
                  </a:extLst>
                </a:hlinkClick>
              </a:rPr>
              <a:t>Introduction</a:t>
            </a:r>
            <a:endParaRPr i="0" sz="2400" cap="none" strike="noStrike">
              <a:solidFill>
                <a:schemeClr val="dk1"/>
              </a:solidFill>
              <a:latin typeface="Times New Roman"/>
              <a:ea typeface="Times New Roman"/>
              <a:cs typeface="Times New Roman"/>
              <a:sym typeface="Times New Roman"/>
            </a:endParaRPr>
          </a:p>
          <a:p>
            <a:pPr indent="-330200" lvl="0" marL="285750" marR="0" rtl="0" algn="l">
              <a:lnSpc>
                <a:spcPct val="100000"/>
              </a:lnSpc>
              <a:spcBef>
                <a:spcPts val="0"/>
              </a:spcBef>
              <a:spcAft>
                <a:spcPts val="0"/>
              </a:spcAft>
              <a:buClr>
                <a:schemeClr val="dk1"/>
              </a:buClr>
              <a:buSzPts val="2400"/>
              <a:buFont typeface="Times New Roman"/>
              <a:buChar char="•"/>
            </a:pPr>
            <a:r>
              <a:rPr i="0" lang="en-US" sz="2400" cap="none" strike="noStrike">
                <a:solidFill>
                  <a:schemeClr val="dk1"/>
                </a:solidFill>
                <a:uFill>
                  <a:noFill/>
                </a:uFill>
                <a:latin typeface="Times New Roman"/>
                <a:ea typeface="Times New Roman"/>
                <a:cs typeface="Times New Roman"/>
                <a:sym typeface="Times New Roman"/>
                <a:hlinkClick action="ppaction://hlinksldjump" r:id="rId4">
                  <a:extLst>
                    <a:ext uri="{A12FA001-AC4F-418D-AE19-62706E023703}">
                      <ahyp:hlinkClr val="tx"/>
                    </a:ext>
                  </a:extLst>
                </a:hlinkClick>
              </a:rPr>
              <a:t>Abstract</a:t>
            </a:r>
            <a:endParaRPr i="0" sz="2400" cap="none" strike="noStrike">
              <a:solidFill>
                <a:schemeClr val="dk1"/>
              </a:solidFill>
              <a:latin typeface="Times New Roman"/>
              <a:ea typeface="Times New Roman"/>
              <a:cs typeface="Times New Roman"/>
              <a:sym typeface="Times New Roman"/>
            </a:endParaRPr>
          </a:p>
          <a:p>
            <a:pPr indent="-330200" lvl="0" marL="285750" marR="0" rtl="0" algn="l">
              <a:lnSpc>
                <a:spcPct val="100000"/>
              </a:lnSpc>
              <a:spcBef>
                <a:spcPts val="0"/>
              </a:spcBef>
              <a:spcAft>
                <a:spcPts val="0"/>
              </a:spcAft>
              <a:buClr>
                <a:schemeClr val="dk1"/>
              </a:buClr>
              <a:buSzPts val="2400"/>
              <a:buFont typeface="Times New Roman"/>
              <a:buChar char="•"/>
            </a:pPr>
            <a:r>
              <a:rPr i="0" lang="en-US" sz="2400" cap="none" strike="noStrike">
                <a:solidFill>
                  <a:schemeClr val="dk1"/>
                </a:solidFill>
                <a:uFill>
                  <a:noFill/>
                </a:uFill>
                <a:latin typeface="Times New Roman"/>
                <a:ea typeface="Times New Roman"/>
                <a:cs typeface="Times New Roman"/>
                <a:sym typeface="Times New Roman"/>
                <a:hlinkClick action="ppaction://hlinksldjump" r:id="rId5">
                  <a:extLst>
                    <a:ext uri="{A12FA001-AC4F-418D-AE19-62706E023703}">
                      <ahyp:hlinkClr val="tx"/>
                    </a:ext>
                  </a:extLst>
                </a:hlinkClick>
              </a:rPr>
              <a:t>System Analysis </a:t>
            </a:r>
            <a:endParaRPr i="0" sz="2400" cap="none" strike="noStrike">
              <a:solidFill>
                <a:schemeClr val="dk1"/>
              </a:solidFill>
              <a:latin typeface="Times New Roman"/>
              <a:ea typeface="Times New Roman"/>
              <a:cs typeface="Times New Roman"/>
              <a:sym typeface="Times New Roman"/>
            </a:endParaRPr>
          </a:p>
          <a:p>
            <a:pPr indent="-330200" lvl="0" marL="285750" marR="0" rtl="0" algn="l">
              <a:lnSpc>
                <a:spcPct val="100000"/>
              </a:lnSpc>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System Design</a:t>
            </a:r>
            <a:endParaRPr i="0" sz="2400" cap="none" strike="noStrike">
              <a:solidFill>
                <a:schemeClr val="dk1"/>
              </a:solidFill>
              <a:latin typeface="Times New Roman"/>
              <a:ea typeface="Times New Roman"/>
              <a:cs typeface="Times New Roman"/>
              <a:sym typeface="Times New Roman"/>
            </a:endParaRPr>
          </a:p>
          <a:p>
            <a:pPr indent="-330200" lvl="0" marL="285750" marR="0" rtl="0" algn="l">
              <a:lnSpc>
                <a:spcPct val="100000"/>
              </a:lnSpc>
              <a:spcBef>
                <a:spcPts val="0"/>
              </a:spcBef>
              <a:spcAft>
                <a:spcPts val="0"/>
              </a:spcAft>
              <a:buClr>
                <a:schemeClr val="dk1"/>
              </a:buClr>
              <a:buSzPts val="2400"/>
              <a:buFont typeface="Times New Roman"/>
              <a:buChar char="•"/>
            </a:pPr>
            <a:r>
              <a:rPr i="0" lang="en-US" sz="2400" cap="none" strike="noStrike">
                <a:solidFill>
                  <a:schemeClr val="dk1"/>
                </a:solidFill>
                <a:uFill>
                  <a:noFill/>
                </a:uFill>
                <a:latin typeface="Times New Roman"/>
                <a:ea typeface="Times New Roman"/>
                <a:cs typeface="Times New Roman"/>
                <a:sym typeface="Times New Roman"/>
                <a:hlinkClick action="ppaction://hlinksldjump" r:id="rId6">
                  <a:extLst>
                    <a:ext uri="{A12FA001-AC4F-418D-AE19-62706E023703}">
                      <ahyp:hlinkClr val="tx"/>
                    </a:ext>
                  </a:extLst>
                </a:hlinkClick>
              </a:rPr>
              <a:t>Project Flow Chart </a:t>
            </a:r>
            <a:endParaRPr i="0" sz="2500" cap="none" strike="noStrike">
              <a:solidFill>
                <a:schemeClr val="dk1"/>
              </a:solidFill>
              <a:latin typeface="Times New Roman"/>
              <a:ea typeface="Times New Roman"/>
              <a:cs typeface="Times New Roman"/>
              <a:sym typeface="Times New Roman"/>
            </a:endParaRPr>
          </a:p>
          <a:p>
            <a:pPr indent="-330200" lvl="0" marL="285750" marR="0" rtl="0" algn="l">
              <a:lnSpc>
                <a:spcPct val="100000"/>
              </a:lnSpc>
              <a:spcBef>
                <a:spcPts val="0"/>
              </a:spcBef>
              <a:spcAft>
                <a:spcPts val="0"/>
              </a:spcAft>
              <a:buClr>
                <a:schemeClr val="dk1"/>
              </a:buClr>
              <a:buSzPts val="2400"/>
              <a:buFont typeface="Times New Roman"/>
              <a:buChar char="•"/>
            </a:pPr>
            <a:r>
              <a:rPr i="0" lang="en-US" sz="2400" cap="none" strike="noStrike">
                <a:solidFill>
                  <a:schemeClr val="dk1"/>
                </a:solidFill>
                <a:uFill>
                  <a:noFill/>
                </a:uFill>
                <a:latin typeface="Times New Roman"/>
                <a:ea typeface="Times New Roman"/>
                <a:cs typeface="Times New Roman"/>
                <a:sym typeface="Times New Roman"/>
                <a:hlinkClick action="ppaction://hlinksldjump" r:id="rId7">
                  <a:extLst>
                    <a:ext uri="{A12FA001-AC4F-418D-AE19-62706E023703}">
                      <ahyp:hlinkClr val="tx"/>
                    </a:ext>
                  </a:extLst>
                </a:hlinkClick>
              </a:rPr>
              <a:t>Expected Outcomes</a:t>
            </a:r>
            <a:endParaRPr i="0" sz="2400" cap="none" strike="noStrike">
              <a:solidFill>
                <a:schemeClr val="dk1"/>
              </a:solidFill>
              <a:latin typeface="Times New Roman"/>
              <a:ea typeface="Times New Roman"/>
              <a:cs typeface="Times New Roman"/>
              <a:sym typeface="Times New Roman"/>
            </a:endParaRPr>
          </a:p>
          <a:p>
            <a:pPr indent="-330200" lvl="0" marL="285750" marR="0" rtl="0" algn="l">
              <a:lnSpc>
                <a:spcPct val="100000"/>
              </a:lnSpc>
              <a:spcBef>
                <a:spcPts val="0"/>
              </a:spcBef>
              <a:spcAft>
                <a:spcPts val="0"/>
              </a:spcAft>
              <a:buClr>
                <a:schemeClr val="dk1"/>
              </a:buClr>
              <a:buSzPts val="2400"/>
              <a:buFont typeface="Times New Roman"/>
              <a:buChar char="•"/>
            </a:pPr>
            <a:r>
              <a:rPr i="0" lang="en-US" sz="2400" cap="none" strike="noStrike">
                <a:solidFill>
                  <a:schemeClr val="dk1"/>
                </a:solidFill>
                <a:uFill>
                  <a:noFill/>
                </a:uFill>
                <a:latin typeface="Times New Roman"/>
                <a:ea typeface="Times New Roman"/>
                <a:cs typeface="Times New Roman"/>
                <a:sym typeface="Times New Roman"/>
                <a:hlinkClick action="ppaction://hlinksldjump" r:id="rId8">
                  <a:extLst>
                    <a:ext uri="{A12FA001-AC4F-418D-AE19-62706E023703}">
                      <ahyp:hlinkClr val="tx"/>
                    </a:ext>
                  </a:extLst>
                </a:hlinkClick>
              </a:rPr>
              <a:t>References</a:t>
            </a:r>
            <a:endParaRPr i="0" sz="2400"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69" name="Shape 269"/>
        <p:cNvGrpSpPr/>
        <p:nvPr/>
      </p:nvGrpSpPr>
      <p:grpSpPr>
        <a:xfrm>
          <a:off x="0" y="0"/>
          <a:ext cx="0" cy="0"/>
          <a:chOff x="0" y="0"/>
          <a:chExt cx="0" cy="0"/>
        </a:xfrm>
      </p:grpSpPr>
      <p:sp>
        <p:nvSpPr>
          <p:cNvPr id="270" name="Google Shape;270;g3088cce5679_0_17"/>
          <p:cNvSpPr txBox="1"/>
          <p:nvPr>
            <p:ph type="title"/>
          </p:nvPr>
        </p:nvSpPr>
        <p:spPr>
          <a:xfrm>
            <a:off x="534250" y="309550"/>
            <a:ext cx="4958100" cy="382200"/>
          </a:xfrm>
          <a:prstGeom prst="rect">
            <a:avLst/>
          </a:prstGeom>
          <a:noFill/>
          <a:ln>
            <a:noFill/>
          </a:ln>
        </p:spPr>
        <p:txBody>
          <a:bodyPr anchorCtr="0" anchor="ctr" bIns="0" lIns="0" spcFirstLastPara="1" rIns="0" wrap="square" tIns="12700">
            <a:spAutoFit/>
          </a:bodyPr>
          <a:lstStyle/>
          <a:p>
            <a:pPr indent="0" lvl="0" marL="0" rtl="0" algn="l">
              <a:lnSpc>
                <a:spcPct val="100000"/>
              </a:lnSpc>
              <a:spcBef>
                <a:spcPts val="0"/>
              </a:spcBef>
              <a:spcAft>
                <a:spcPts val="0"/>
              </a:spcAft>
              <a:buClr>
                <a:srgbClr val="04A2B9"/>
              </a:buClr>
              <a:buSzPts val="2400"/>
              <a:buFont typeface="Proxima Nova"/>
              <a:buNone/>
            </a:pPr>
            <a:r>
              <a:rPr lang="en-US" sz="2400">
                <a:solidFill>
                  <a:srgbClr val="04A2B9"/>
                </a:solidFill>
                <a:latin typeface="Proxima Nova"/>
                <a:ea typeface="Proxima Nova"/>
                <a:cs typeface="Proxima Nova"/>
                <a:sym typeface="Proxima Nova"/>
              </a:rPr>
              <a:t>Expected Outcomes</a:t>
            </a:r>
            <a:endParaRPr sz="2400">
              <a:solidFill>
                <a:srgbClr val="04A2B9"/>
              </a:solidFill>
              <a:latin typeface="Proxima Nova"/>
              <a:ea typeface="Proxima Nova"/>
              <a:cs typeface="Proxima Nova"/>
              <a:sym typeface="Proxima Nova"/>
            </a:endParaRPr>
          </a:p>
        </p:txBody>
      </p:sp>
      <p:sp>
        <p:nvSpPr>
          <p:cNvPr id="271" name="Google Shape;271;g3088cce5679_0_17"/>
          <p:cNvSpPr txBox="1"/>
          <p:nvPr/>
        </p:nvSpPr>
        <p:spPr>
          <a:xfrm>
            <a:off x="646150" y="1124750"/>
            <a:ext cx="10571100" cy="431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t/>
            </a:r>
            <a:endParaRPr sz="1600">
              <a:solidFill>
                <a:srgbClr val="666666"/>
              </a:solidFill>
              <a:latin typeface="Proxima Nova"/>
              <a:ea typeface="Proxima Nova"/>
              <a:cs typeface="Proxima Nova"/>
              <a:sym typeface="Proxima Nova"/>
            </a:endParaRPr>
          </a:p>
        </p:txBody>
      </p:sp>
      <p:sp>
        <p:nvSpPr>
          <p:cNvPr id="272" name="Google Shape;272;g3088cce5679_0_17"/>
          <p:cNvSpPr txBox="1"/>
          <p:nvPr/>
        </p:nvSpPr>
        <p:spPr>
          <a:xfrm>
            <a:off x="534250" y="1261850"/>
            <a:ext cx="24813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700">
                <a:solidFill>
                  <a:schemeClr val="dk1"/>
                </a:solidFill>
                <a:latin typeface="Times New Roman"/>
                <a:ea typeface="Times New Roman"/>
                <a:cs typeface="Times New Roman"/>
                <a:sym typeface="Times New Roman"/>
              </a:rPr>
              <a:t>Register Page</a:t>
            </a:r>
            <a:endParaRPr sz="1700">
              <a:solidFill>
                <a:schemeClr val="dk1"/>
              </a:solidFill>
              <a:latin typeface="Times New Roman"/>
              <a:ea typeface="Times New Roman"/>
              <a:cs typeface="Times New Roman"/>
              <a:sym typeface="Times New Roman"/>
            </a:endParaRPr>
          </a:p>
        </p:txBody>
      </p:sp>
      <p:sp>
        <p:nvSpPr>
          <p:cNvPr id="273" name="Google Shape;273;g3088cce5679_0_17"/>
          <p:cNvSpPr txBox="1"/>
          <p:nvPr/>
        </p:nvSpPr>
        <p:spPr>
          <a:xfrm>
            <a:off x="4298300" y="1261850"/>
            <a:ext cx="51336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700">
              <a:solidFill>
                <a:schemeClr val="dk1"/>
              </a:solidFill>
              <a:latin typeface="Times New Roman"/>
              <a:ea typeface="Times New Roman"/>
              <a:cs typeface="Times New Roman"/>
              <a:sym typeface="Times New Roman"/>
            </a:endParaRPr>
          </a:p>
        </p:txBody>
      </p:sp>
      <p:sp>
        <p:nvSpPr>
          <p:cNvPr id="274" name="Google Shape;274;g3088cce5679_0_17"/>
          <p:cNvSpPr txBox="1"/>
          <p:nvPr/>
        </p:nvSpPr>
        <p:spPr>
          <a:xfrm>
            <a:off x="7182600" y="3886300"/>
            <a:ext cx="28668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700">
              <a:solidFill>
                <a:schemeClr val="dk1"/>
              </a:solidFill>
              <a:latin typeface="Times New Roman"/>
              <a:ea typeface="Times New Roman"/>
              <a:cs typeface="Times New Roman"/>
              <a:sym typeface="Times New Roman"/>
            </a:endParaRPr>
          </a:p>
        </p:txBody>
      </p:sp>
      <p:pic>
        <p:nvPicPr>
          <p:cNvPr id="275" name="Google Shape;275;g3088cce5679_0_17"/>
          <p:cNvPicPr preferRelativeResize="0"/>
          <p:nvPr/>
        </p:nvPicPr>
        <p:blipFill rotWithShape="1">
          <a:blip r:embed="rId4">
            <a:alphaModFix/>
          </a:blip>
          <a:srcRect b="28885" l="35649" r="35591" t="29850"/>
          <a:stretch/>
        </p:blipFill>
        <p:spPr>
          <a:xfrm>
            <a:off x="3092050" y="1708250"/>
            <a:ext cx="5679299" cy="45837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79" name="Shape 279"/>
        <p:cNvGrpSpPr/>
        <p:nvPr/>
      </p:nvGrpSpPr>
      <p:grpSpPr>
        <a:xfrm>
          <a:off x="0" y="0"/>
          <a:ext cx="0" cy="0"/>
          <a:chOff x="0" y="0"/>
          <a:chExt cx="0" cy="0"/>
        </a:xfrm>
      </p:grpSpPr>
      <p:sp>
        <p:nvSpPr>
          <p:cNvPr id="280" name="Google Shape;280;g2eedf143282_0_56"/>
          <p:cNvSpPr txBox="1"/>
          <p:nvPr>
            <p:ph type="title"/>
          </p:nvPr>
        </p:nvSpPr>
        <p:spPr>
          <a:xfrm>
            <a:off x="534250" y="309550"/>
            <a:ext cx="4958100" cy="382200"/>
          </a:xfrm>
          <a:prstGeom prst="rect">
            <a:avLst/>
          </a:prstGeom>
          <a:noFill/>
          <a:ln>
            <a:noFill/>
          </a:ln>
        </p:spPr>
        <p:txBody>
          <a:bodyPr anchorCtr="0" anchor="ctr" bIns="0" lIns="0" spcFirstLastPara="1" rIns="0" wrap="square" tIns="12700">
            <a:spAutoFit/>
          </a:bodyPr>
          <a:lstStyle/>
          <a:p>
            <a:pPr indent="0" lvl="0" marL="0" rtl="0" algn="l">
              <a:lnSpc>
                <a:spcPct val="100000"/>
              </a:lnSpc>
              <a:spcBef>
                <a:spcPts val="0"/>
              </a:spcBef>
              <a:spcAft>
                <a:spcPts val="0"/>
              </a:spcAft>
              <a:buClr>
                <a:srgbClr val="04A2B9"/>
              </a:buClr>
              <a:buSzPts val="2400"/>
              <a:buFont typeface="Proxima Nova"/>
              <a:buNone/>
            </a:pPr>
            <a:r>
              <a:rPr lang="en-US" sz="2400">
                <a:solidFill>
                  <a:srgbClr val="04A2B9"/>
                </a:solidFill>
                <a:latin typeface="Proxima Nova"/>
                <a:ea typeface="Proxima Nova"/>
                <a:cs typeface="Proxima Nova"/>
                <a:sym typeface="Proxima Nova"/>
              </a:rPr>
              <a:t>Expected Outcomes</a:t>
            </a:r>
            <a:endParaRPr sz="2400">
              <a:solidFill>
                <a:srgbClr val="04A2B9"/>
              </a:solidFill>
              <a:latin typeface="Proxima Nova"/>
              <a:ea typeface="Proxima Nova"/>
              <a:cs typeface="Proxima Nova"/>
              <a:sym typeface="Proxima Nova"/>
            </a:endParaRPr>
          </a:p>
        </p:txBody>
      </p:sp>
      <p:sp>
        <p:nvSpPr>
          <p:cNvPr id="281" name="Google Shape;281;g2eedf143282_0_56"/>
          <p:cNvSpPr txBox="1"/>
          <p:nvPr/>
        </p:nvSpPr>
        <p:spPr>
          <a:xfrm>
            <a:off x="646150" y="1124750"/>
            <a:ext cx="10571100" cy="431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t/>
            </a:r>
            <a:endParaRPr sz="1600">
              <a:solidFill>
                <a:srgbClr val="666666"/>
              </a:solidFill>
              <a:latin typeface="Proxima Nova"/>
              <a:ea typeface="Proxima Nova"/>
              <a:cs typeface="Proxima Nova"/>
              <a:sym typeface="Proxima Nova"/>
            </a:endParaRPr>
          </a:p>
        </p:txBody>
      </p:sp>
      <p:sp>
        <p:nvSpPr>
          <p:cNvPr id="282" name="Google Shape;282;g2eedf143282_0_56"/>
          <p:cNvSpPr txBox="1"/>
          <p:nvPr/>
        </p:nvSpPr>
        <p:spPr>
          <a:xfrm>
            <a:off x="534250" y="1261850"/>
            <a:ext cx="24813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700">
                <a:solidFill>
                  <a:schemeClr val="dk1"/>
                </a:solidFill>
                <a:latin typeface="Times New Roman"/>
                <a:ea typeface="Times New Roman"/>
                <a:cs typeface="Times New Roman"/>
                <a:sym typeface="Times New Roman"/>
              </a:rPr>
              <a:t>Showing Current Weather</a:t>
            </a:r>
            <a:endParaRPr sz="1700">
              <a:solidFill>
                <a:schemeClr val="dk1"/>
              </a:solidFill>
              <a:latin typeface="Times New Roman"/>
              <a:ea typeface="Times New Roman"/>
              <a:cs typeface="Times New Roman"/>
              <a:sym typeface="Times New Roman"/>
            </a:endParaRPr>
          </a:p>
        </p:txBody>
      </p:sp>
      <p:sp>
        <p:nvSpPr>
          <p:cNvPr id="283" name="Google Shape;283;g2eedf143282_0_56"/>
          <p:cNvSpPr txBox="1"/>
          <p:nvPr/>
        </p:nvSpPr>
        <p:spPr>
          <a:xfrm>
            <a:off x="4298300" y="1261850"/>
            <a:ext cx="51336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700">
              <a:solidFill>
                <a:schemeClr val="dk1"/>
              </a:solidFill>
              <a:latin typeface="Times New Roman"/>
              <a:ea typeface="Times New Roman"/>
              <a:cs typeface="Times New Roman"/>
              <a:sym typeface="Times New Roman"/>
            </a:endParaRPr>
          </a:p>
        </p:txBody>
      </p:sp>
      <p:sp>
        <p:nvSpPr>
          <p:cNvPr id="284" name="Google Shape;284;g2eedf143282_0_56"/>
          <p:cNvSpPr txBox="1"/>
          <p:nvPr/>
        </p:nvSpPr>
        <p:spPr>
          <a:xfrm>
            <a:off x="7182600" y="3886300"/>
            <a:ext cx="28668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700">
              <a:solidFill>
                <a:schemeClr val="dk1"/>
              </a:solidFill>
              <a:latin typeface="Times New Roman"/>
              <a:ea typeface="Times New Roman"/>
              <a:cs typeface="Times New Roman"/>
              <a:sym typeface="Times New Roman"/>
            </a:endParaRPr>
          </a:p>
        </p:txBody>
      </p:sp>
      <p:pic>
        <p:nvPicPr>
          <p:cNvPr id="285" name="Google Shape;285;g2eedf143282_0_56"/>
          <p:cNvPicPr preferRelativeResize="0"/>
          <p:nvPr/>
        </p:nvPicPr>
        <p:blipFill>
          <a:blip r:embed="rId4">
            <a:alphaModFix/>
          </a:blip>
          <a:stretch>
            <a:fillRect/>
          </a:stretch>
        </p:blipFill>
        <p:spPr>
          <a:xfrm>
            <a:off x="1216350" y="1884025"/>
            <a:ext cx="9778774" cy="45326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89" name="Shape 289"/>
        <p:cNvGrpSpPr/>
        <p:nvPr/>
      </p:nvGrpSpPr>
      <p:grpSpPr>
        <a:xfrm>
          <a:off x="0" y="0"/>
          <a:ext cx="0" cy="0"/>
          <a:chOff x="0" y="0"/>
          <a:chExt cx="0" cy="0"/>
        </a:xfrm>
      </p:grpSpPr>
      <p:sp>
        <p:nvSpPr>
          <p:cNvPr id="290" name="Google Shape;290;g2eef5556337_2_11"/>
          <p:cNvSpPr txBox="1"/>
          <p:nvPr>
            <p:ph type="title"/>
          </p:nvPr>
        </p:nvSpPr>
        <p:spPr>
          <a:xfrm>
            <a:off x="534250" y="309550"/>
            <a:ext cx="4958100" cy="382200"/>
          </a:xfrm>
          <a:prstGeom prst="rect">
            <a:avLst/>
          </a:prstGeom>
          <a:noFill/>
          <a:ln>
            <a:noFill/>
          </a:ln>
        </p:spPr>
        <p:txBody>
          <a:bodyPr anchorCtr="0" anchor="ctr" bIns="0" lIns="0" spcFirstLastPara="1" rIns="0" wrap="square" tIns="12700">
            <a:spAutoFit/>
          </a:bodyPr>
          <a:lstStyle/>
          <a:p>
            <a:pPr indent="0" lvl="0" marL="0" rtl="0" algn="l">
              <a:lnSpc>
                <a:spcPct val="100000"/>
              </a:lnSpc>
              <a:spcBef>
                <a:spcPts val="0"/>
              </a:spcBef>
              <a:spcAft>
                <a:spcPts val="0"/>
              </a:spcAft>
              <a:buClr>
                <a:srgbClr val="04A2B9"/>
              </a:buClr>
              <a:buSzPts val="2400"/>
              <a:buFont typeface="Proxima Nova"/>
              <a:buNone/>
            </a:pPr>
            <a:r>
              <a:rPr lang="en-US" sz="2400">
                <a:solidFill>
                  <a:srgbClr val="04A2B9"/>
                </a:solidFill>
                <a:latin typeface="Proxima Nova"/>
                <a:ea typeface="Proxima Nova"/>
                <a:cs typeface="Proxima Nova"/>
                <a:sym typeface="Proxima Nova"/>
              </a:rPr>
              <a:t>Expected Outcomes</a:t>
            </a:r>
            <a:endParaRPr sz="2400">
              <a:solidFill>
                <a:srgbClr val="04A2B9"/>
              </a:solidFill>
              <a:latin typeface="Proxima Nova"/>
              <a:ea typeface="Proxima Nova"/>
              <a:cs typeface="Proxima Nova"/>
              <a:sym typeface="Proxima Nova"/>
            </a:endParaRPr>
          </a:p>
        </p:txBody>
      </p:sp>
      <p:sp>
        <p:nvSpPr>
          <p:cNvPr id="291" name="Google Shape;291;g2eef5556337_2_11"/>
          <p:cNvSpPr txBox="1"/>
          <p:nvPr/>
        </p:nvSpPr>
        <p:spPr>
          <a:xfrm>
            <a:off x="646150" y="1124750"/>
            <a:ext cx="10571100" cy="431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t/>
            </a:r>
            <a:endParaRPr sz="1600">
              <a:solidFill>
                <a:srgbClr val="666666"/>
              </a:solidFill>
              <a:latin typeface="Proxima Nova"/>
              <a:ea typeface="Proxima Nova"/>
              <a:cs typeface="Proxima Nova"/>
              <a:sym typeface="Proxima Nova"/>
            </a:endParaRPr>
          </a:p>
        </p:txBody>
      </p:sp>
      <p:sp>
        <p:nvSpPr>
          <p:cNvPr id="292" name="Google Shape;292;g2eef5556337_2_11"/>
          <p:cNvSpPr txBox="1"/>
          <p:nvPr/>
        </p:nvSpPr>
        <p:spPr>
          <a:xfrm>
            <a:off x="534250" y="1261850"/>
            <a:ext cx="24813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700">
                <a:solidFill>
                  <a:schemeClr val="dk1"/>
                </a:solidFill>
                <a:latin typeface="Times New Roman"/>
                <a:ea typeface="Times New Roman"/>
                <a:cs typeface="Times New Roman"/>
                <a:sym typeface="Times New Roman"/>
              </a:rPr>
              <a:t>Search </a:t>
            </a:r>
            <a:r>
              <a:rPr lang="en-US" sz="1700">
                <a:solidFill>
                  <a:schemeClr val="dk1"/>
                </a:solidFill>
                <a:latin typeface="Times New Roman"/>
                <a:ea typeface="Times New Roman"/>
                <a:cs typeface="Times New Roman"/>
                <a:sym typeface="Times New Roman"/>
              </a:rPr>
              <a:t>Functionality</a:t>
            </a:r>
            <a:r>
              <a:rPr lang="en-US" sz="1700">
                <a:solidFill>
                  <a:schemeClr val="dk1"/>
                </a:solidFill>
                <a:latin typeface="Times New Roman"/>
                <a:ea typeface="Times New Roman"/>
                <a:cs typeface="Times New Roman"/>
                <a:sym typeface="Times New Roman"/>
              </a:rPr>
              <a:t> </a:t>
            </a:r>
            <a:endParaRPr sz="1700">
              <a:solidFill>
                <a:schemeClr val="dk1"/>
              </a:solidFill>
              <a:latin typeface="Times New Roman"/>
              <a:ea typeface="Times New Roman"/>
              <a:cs typeface="Times New Roman"/>
              <a:sym typeface="Times New Roman"/>
            </a:endParaRPr>
          </a:p>
        </p:txBody>
      </p:sp>
      <p:sp>
        <p:nvSpPr>
          <p:cNvPr id="293" name="Google Shape;293;g2eef5556337_2_11"/>
          <p:cNvSpPr txBox="1"/>
          <p:nvPr/>
        </p:nvSpPr>
        <p:spPr>
          <a:xfrm>
            <a:off x="4298300" y="1261850"/>
            <a:ext cx="51336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700">
              <a:solidFill>
                <a:schemeClr val="dk1"/>
              </a:solidFill>
              <a:latin typeface="Times New Roman"/>
              <a:ea typeface="Times New Roman"/>
              <a:cs typeface="Times New Roman"/>
              <a:sym typeface="Times New Roman"/>
            </a:endParaRPr>
          </a:p>
        </p:txBody>
      </p:sp>
      <p:sp>
        <p:nvSpPr>
          <p:cNvPr id="294" name="Google Shape;294;g2eef5556337_2_11"/>
          <p:cNvSpPr txBox="1"/>
          <p:nvPr/>
        </p:nvSpPr>
        <p:spPr>
          <a:xfrm>
            <a:off x="7182600" y="3886300"/>
            <a:ext cx="28668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700">
              <a:solidFill>
                <a:schemeClr val="dk1"/>
              </a:solidFill>
              <a:latin typeface="Times New Roman"/>
              <a:ea typeface="Times New Roman"/>
              <a:cs typeface="Times New Roman"/>
              <a:sym typeface="Times New Roman"/>
            </a:endParaRPr>
          </a:p>
        </p:txBody>
      </p:sp>
      <p:pic>
        <p:nvPicPr>
          <p:cNvPr id="295" name="Google Shape;295;g2eef5556337_2_11"/>
          <p:cNvPicPr preferRelativeResize="0"/>
          <p:nvPr/>
        </p:nvPicPr>
        <p:blipFill>
          <a:blip r:embed="rId4">
            <a:alphaModFix/>
          </a:blip>
          <a:stretch>
            <a:fillRect/>
          </a:stretch>
        </p:blipFill>
        <p:spPr>
          <a:xfrm>
            <a:off x="1263075" y="1848975"/>
            <a:ext cx="9767101" cy="45559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blipFill>
          <a:blip r:embed="rId3">
            <a:alphaModFix/>
          </a:blip>
          <a:stretch>
            <a:fillRect/>
          </a:stretch>
        </a:blipFill>
      </p:bgPr>
    </p:bg>
    <p:spTree>
      <p:nvGrpSpPr>
        <p:cNvPr id="299" name="Shape 299"/>
        <p:cNvGrpSpPr/>
        <p:nvPr/>
      </p:nvGrpSpPr>
      <p:grpSpPr>
        <a:xfrm>
          <a:off x="0" y="0"/>
          <a:ext cx="0" cy="0"/>
          <a:chOff x="0" y="0"/>
          <a:chExt cx="0" cy="0"/>
        </a:xfrm>
      </p:grpSpPr>
      <p:sp>
        <p:nvSpPr>
          <p:cNvPr id="300" name="Google Shape;300;g2eef5556337_2_22"/>
          <p:cNvSpPr txBox="1"/>
          <p:nvPr>
            <p:ph type="title"/>
          </p:nvPr>
        </p:nvSpPr>
        <p:spPr>
          <a:xfrm>
            <a:off x="534250" y="309550"/>
            <a:ext cx="4958100" cy="382200"/>
          </a:xfrm>
          <a:prstGeom prst="rect">
            <a:avLst/>
          </a:prstGeom>
          <a:noFill/>
          <a:ln>
            <a:noFill/>
          </a:ln>
        </p:spPr>
        <p:txBody>
          <a:bodyPr anchorCtr="0" anchor="ctr" bIns="0" lIns="0" spcFirstLastPara="1" rIns="0" wrap="square" tIns="12700">
            <a:spAutoFit/>
          </a:bodyPr>
          <a:lstStyle/>
          <a:p>
            <a:pPr indent="0" lvl="0" marL="0" rtl="0" algn="l">
              <a:lnSpc>
                <a:spcPct val="100000"/>
              </a:lnSpc>
              <a:spcBef>
                <a:spcPts val="0"/>
              </a:spcBef>
              <a:spcAft>
                <a:spcPts val="0"/>
              </a:spcAft>
              <a:buClr>
                <a:srgbClr val="04A2B9"/>
              </a:buClr>
              <a:buSzPts val="2400"/>
              <a:buFont typeface="Proxima Nova"/>
              <a:buNone/>
            </a:pPr>
            <a:r>
              <a:rPr lang="en-US" sz="2400">
                <a:solidFill>
                  <a:srgbClr val="04A2B9"/>
                </a:solidFill>
                <a:latin typeface="Proxima Nova"/>
                <a:ea typeface="Proxima Nova"/>
                <a:cs typeface="Proxima Nova"/>
                <a:sym typeface="Proxima Nova"/>
              </a:rPr>
              <a:t>Expected Outcomes</a:t>
            </a:r>
            <a:endParaRPr sz="2400">
              <a:solidFill>
                <a:srgbClr val="04A2B9"/>
              </a:solidFill>
              <a:latin typeface="Proxima Nova"/>
              <a:ea typeface="Proxima Nova"/>
              <a:cs typeface="Proxima Nova"/>
              <a:sym typeface="Proxima Nova"/>
            </a:endParaRPr>
          </a:p>
        </p:txBody>
      </p:sp>
      <p:sp>
        <p:nvSpPr>
          <p:cNvPr id="301" name="Google Shape;301;g2eef5556337_2_22"/>
          <p:cNvSpPr txBox="1"/>
          <p:nvPr/>
        </p:nvSpPr>
        <p:spPr>
          <a:xfrm>
            <a:off x="646150" y="1124750"/>
            <a:ext cx="10571100" cy="431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t/>
            </a:r>
            <a:endParaRPr sz="1600">
              <a:solidFill>
                <a:srgbClr val="666666"/>
              </a:solidFill>
              <a:latin typeface="Proxima Nova"/>
              <a:ea typeface="Proxima Nova"/>
              <a:cs typeface="Proxima Nova"/>
              <a:sym typeface="Proxima Nova"/>
            </a:endParaRPr>
          </a:p>
        </p:txBody>
      </p:sp>
      <p:sp>
        <p:nvSpPr>
          <p:cNvPr id="302" name="Google Shape;302;g2eef5556337_2_22"/>
          <p:cNvSpPr txBox="1"/>
          <p:nvPr/>
        </p:nvSpPr>
        <p:spPr>
          <a:xfrm>
            <a:off x="534250" y="1261850"/>
            <a:ext cx="40005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700">
                <a:solidFill>
                  <a:schemeClr val="dk1"/>
                </a:solidFill>
                <a:latin typeface="Times New Roman"/>
                <a:ea typeface="Times New Roman"/>
                <a:cs typeface="Times New Roman"/>
                <a:sym typeface="Times New Roman"/>
              </a:rPr>
              <a:t>Searched City Weather</a:t>
            </a:r>
            <a:endParaRPr sz="1700">
              <a:solidFill>
                <a:schemeClr val="dk1"/>
              </a:solidFill>
              <a:latin typeface="Times New Roman"/>
              <a:ea typeface="Times New Roman"/>
              <a:cs typeface="Times New Roman"/>
              <a:sym typeface="Times New Roman"/>
            </a:endParaRPr>
          </a:p>
        </p:txBody>
      </p:sp>
      <p:sp>
        <p:nvSpPr>
          <p:cNvPr id="303" name="Google Shape;303;g2eef5556337_2_22"/>
          <p:cNvSpPr txBox="1"/>
          <p:nvPr/>
        </p:nvSpPr>
        <p:spPr>
          <a:xfrm>
            <a:off x="4298300" y="1261850"/>
            <a:ext cx="51336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700">
              <a:solidFill>
                <a:schemeClr val="dk1"/>
              </a:solidFill>
              <a:latin typeface="Times New Roman"/>
              <a:ea typeface="Times New Roman"/>
              <a:cs typeface="Times New Roman"/>
              <a:sym typeface="Times New Roman"/>
            </a:endParaRPr>
          </a:p>
        </p:txBody>
      </p:sp>
      <p:sp>
        <p:nvSpPr>
          <p:cNvPr id="304" name="Google Shape;304;g2eef5556337_2_22"/>
          <p:cNvSpPr txBox="1"/>
          <p:nvPr/>
        </p:nvSpPr>
        <p:spPr>
          <a:xfrm>
            <a:off x="7182600" y="3886300"/>
            <a:ext cx="28668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700">
              <a:solidFill>
                <a:schemeClr val="dk1"/>
              </a:solidFill>
              <a:latin typeface="Times New Roman"/>
              <a:ea typeface="Times New Roman"/>
              <a:cs typeface="Times New Roman"/>
              <a:sym typeface="Times New Roman"/>
            </a:endParaRPr>
          </a:p>
        </p:txBody>
      </p:sp>
      <p:pic>
        <p:nvPicPr>
          <p:cNvPr id="305" name="Google Shape;305;g2eef5556337_2_22"/>
          <p:cNvPicPr preferRelativeResize="0"/>
          <p:nvPr/>
        </p:nvPicPr>
        <p:blipFill rotWithShape="1">
          <a:blip r:embed="rId4">
            <a:alphaModFix/>
          </a:blip>
          <a:srcRect b="0" l="0" r="0" t="0"/>
          <a:stretch/>
        </p:blipFill>
        <p:spPr>
          <a:xfrm>
            <a:off x="2009325" y="1813775"/>
            <a:ext cx="7591877" cy="45914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09" name="Shape 309"/>
        <p:cNvGrpSpPr/>
        <p:nvPr/>
      </p:nvGrpSpPr>
      <p:grpSpPr>
        <a:xfrm>
          <a:off x="0" y="0"/>
          <a:ext cx="0" cy="0"/>
          <a:chOff x="0" y="0"/>
          <a:chExt cx="0" cy="0"/>
        </a:xfrm>
      </p:grpSpPr>
      <p:sp>
        <p:nvSpPr>
          <p:cNvPr id="310" name="Google Shape;310;g307ea342b7a_0_0"/>
          <p:cNvSpPr txBox="1"/>
          <p:nvPr>
            <p:ph type="title"/>
          </p:nvPr>
        </p:nvSpPr>
        <p:spPr>
          <a:xfrm>
            <a:off x="534250" y="309550"/>
            <a:ext cx="4958100" cy="382200"/>
          </a:xfrm>
          <a:prstGeom prst="rect">
            <a:avLst/>
          </a:prstGeom>
          <a:noFill/>
          <a:ln>
            <a:noFill/>
          </a:ln>
        </p:spPr>
        <p:txBody>
          <a:bodyPr anchorCtr="0" anchor="ctr" bIns="0" lIns="0" spcFirstLastPara="1" rIns="0" wrap="square" tIns="12700">
            <a:spAutoFit/>
          </a:bodyPr>
          <a:lstStyle/>
          <a:p>
            <a:pPr indent="0" lvl="0" marL="0" rtl="0" algn="l">
              <a:lnSpc>
                <a:spcPct val="100000"/>
              </a:lnSpc>
              <a:spcBef>
                <a:spcPts val="0"/>
              </a:spcBef>
              <a:spcAft>
                <a:spcPts val="0"/>
              </a:spcAft>
              <a:buClr>
                <a:srgbClr val="04A2B9"/>
              </a:buClr>
              <a:buSzPts val="2400"/>
              <a:buFont typeface="Proxima Nova"/>
              <a:buNone/>
            </a:pPr>
            <a:r>
              <a:rPr lang="en-US" sz="2400">
                <a:solidFill>
                  <a:srgbClr val="04A2B9"/>
                </a:solidFill>
                <a:latin typeface="Proxima Nova"/>
                <a:ea typeface="Proxima Nova"/>
                <a:cs typeface="Proxima Nova"/>
                <a:sym typeface="Proxima Nova"/>
              </a:rPr>
              <a:t>Implementation &amp; Testing</a:t>
            </a:r>
            <a:endParaRPr sz="2400">
              <a:solidFill>
                <a:srgbClr val="04A2B9"/>
              </a:solidFill>
              <a:latin typeface="Proxima Nova"/>
              <a:ea typeface="Proxima Nova"/>
              <a:cs typeface="Proxima Nova"/>
              <a:sym typeface="Proxima Nova"/>
            </a:endParaRPr>
          </a:p>
        </p:txBody>
      </p:sp>
      <p:sp>
        <p:nvSpPr>
          <p:cNvPr id="311" name="Google Shape;311;g307ea342b7a_0_0"/>
          <p:cNvSpPr txBox="1"/>
          <p:nvPr/>
        </p:nvSpPr>
        <p:spPr>
          <a:xfrm>
            <a:off x="646150" y="1124750"/>
            <a:ext cx="10571100" cy="431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t/>
            </a:r>
            <a:endParaRPr sz="1600">
              <a:solidFill>
                <a:srgbClr val="666666"/>
              </a:solidFill>
              <a:latin typeface="Proxima Nova"/>
              <a:ea typeface="Proxima Nova"/>
              <a:cs typeface="Proxima Nova"/>
              <a:sym typeface="Proxima Nova"/>
            </a:endParaRPr>
          </a:p>
        </p:txBody>
      </p:sp>
      <p:sp>
        <p:nvSpPr>
          <p:cNvPr id="312" name="Google Shape;312;g307ea342b7a_0_0"/>
          <p:cNvSpPr txBox="1"/>
          <p:nvPr/>
        </p:nvSpPr>
        <p:spPr>
          <a:xfrm>
            <a:off x="646150" y="1031275"/>
            <a:ext cx="10571100" cy="5479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solidFill>
                  <a:schemeClr val="dk1"/>
                </a:solidFill>
                <a:latin typeface="Times New Roman"/>
                <a:ea typeface="Times New Roman"/>
                <a:cs typeface="Times New Roman"/>
                <a:sym typeface="Times New Roman"/>
              </a:rPr>
              <a:t>6.1 Implementation Platform / Environment</a:t>
            </a:r>
            <a:endParaRPr b="1" sz="18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7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US" sz="1700">
                <a:solidFill>
                  <a:schemeClr val="dk1"/>
                </a:solidFill>
                <a:latin typeface="Times New Roman"/>
                <a:ea typeface="Times New Roman"/>
                <a:cs typeface="Times New Roman"/>
                <a:sym typeface="Times New Roman"/>
              </a:rPr>
              <a:t>The weather application was developed using the MERN stack (MongoDB, Express.js, React.js, Node.js) to provide a full-stack solution. The front-end was built with React.js, styled using Tailwind CSS for a responsive user interface. Backend operations were handled by Node.js and Express.js for managing API requests and user data. The application also integrates the OpenWeatherMap API for fetching weather data and React Leaflet for mapping users’ locations.</a:t>
            </a:r>
            <a:endParaRPr sz="1700">
              <a:solidFill>
                <a:schemeClr val="dk1"/>
              </a:solidFill>
              <a:latin typeface="Times New Roman"/>
              <a:ea typeface="Times New Roman"/>
              <a:cs typeface="Times New Roman"/>
              <a:sym typeface="Times New Roman"/>
            </a:endParaRPr>
          </a:p>
          <a:p>
            <a:pPr indent="0" lvl="0" marL="457200" rtl="0" algn="l">
              <a:spcBef>
                <a:spcPts val="0"/>
              </a:spcBef>
              <a:spcAft>
                <a:spcPts val="0"/>
              </a:spcAft>
              <a:buClr>
                <a:schemeClr val="dk1"/>
              </a:buClr>
              <a:buSzPts val="1100"/>
              <a:buFont typeface="Arial"/>
              <a:buNone/>
            </a:pPr>
            <a:r>
              <a:t/>
            </a:r>
            <a:endParaRPr b="1"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lang="en-US" sz="1800">
                <a:solidFill>
                  <a:schemeClr val="dk1"/>
                </a:solidFill>
                <a:latin typeface="Times New Roman"/>
                <a:ea typeface="Times New Roman"/>
                <a:cs typeface="Times New Roman"/>
                <a:sym typeface="Times New Roman"/>
              </a:rPr>
              <a:t>6.2 Process / Program / Technology / Modules Specification(s)</a:t>
            </a:r>
            <a:endParaRPr b="1" sz="18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b="1" sz="18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sz="1700">
                <a:solidFill>
                  <a:schemeClr val="dk1"/>
                </a:solidFill>
                <a:latin typeface="Times New Roman"/>
                <a:ea typeface="Times New Roman"/>
                <a:cs typeface="Times New Roman"/>
                <a:sym typeface="Times New Roman"/>
              </a:rPr>
              <a:t>- User Registration and Authentication:Managed through Node.js and JWT for secure login.</a:t>
            </a:r>
            <a:endParaRPr sz="17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sz="1700">
                <a:solidFill>
                  <a:schemeClr val="dk1"/>
                </a:solidFill>
                <a:latin typeface="Times New Roman"/>
                <a:ea typeface="Times New Roman"/>
                <a:cs typeface="Times New Roman"/>
                <a:sym typeface="Times New Roman"/>
              </a:rPr>
              <a:t>- Weather Data Retrieval:Integrated with OpenWeatherMap API to fetch real-time weather data and forecasts.</a:t>
            </a:r>
            <a:endParaRPr sz="17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sz="1700">
                <a:solidFill>
                  <a:schemeClr val="dk1"/>
                </a:solidFill>
                <a:latin typeface="Times New Roman"/>
                <a:ea typeface="Times New Roman"/>
                <a:cs typeface="Times New Roman"/>
                <a:sym typeface="Times New Roman"/>
              </a:rPr>
              <a:t>- Mapping: React Leaflet was used to display the user’s current location on a map along with relevant weather information.</a:t>
            </a:r>
            <a:endParaRPr sz="17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sz="1700">
                <a:solidFill>
                  <a:schemeClr val="dk1"/>
                </a:solidFill>
                <a:latin typeface="Times New Roman"/>
                <a:ea typeface="Times New Roman"/>
                <a:cs typeface="Times New Roman"/>
                <a:sym typeface="Times New Roman"/>
              </a:rPr>
              <a:t>- AI Integration:A generative AI component was integrated to provide future weather predictions along with precautions and recommendations based on user queries.</a:t>
            </a:r>
            <a:endParaRPr sz="1700">
              <a:solidFill>
                <a:schemeClr val="dk1"/>
              </a:solidFill>
              <a:latin typeface="Times New Roman"/>
              <a:ea typeface="Times New Roman"/>
              <a:cs typeface="Times New Roman"/>
              <a:sym typeface="Times New Roman"/>
            </a:endParaRPr>
          </a:p>
          <a:p>
            <a:pPr indent="0" lvl="0" marL="457200" rtl="0" algn="l">
              <a:spcBef>
                <a:spcPts val="0"/>
              </a:spcBef>
              <a:spcAft>
                <a:spcPts val="0"/>
              </a:spcAft>
              <a:buClr>
                <a:schemeClr val="dk1"/>
              </a:buClr>
              <a:buSzPts val="1100"/>
              <a:buFont typeface="Arial"/>
              <a:buNone/>
            </a:pPr>
            <a:r>
              <a:rPr lang="en-US" sz="1700">
                <a:solidFill>
                  <a:schemeClr val="dk1"/>
                </a:solidFill>
                <a:latin typeface="Times New Roman"/>
                <a:ea typeface="Times New Roman"/>
                <a:cs typeface="Times New Roman"/>
                <a:sym typeface="Times New Roman"/>
              </a:rPr>
              <a:t>  </a:t>
            </a:r>
            <a:endParaRPr sz="17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sz="1700">
                <a:solidFill>
                  <a:schemeClr val="dk1"/>
                </a:solidFill>
                <a:latin typeface="Times New Roman"/>
                <a:ea typeface="Times New Roman"/>
                <a:cs typeface="Times New Roman"/>
                <a:sym typeface="Times New Roman"/>
              </a:rPr>
              <a:t>Technologies Used:</a:t>
            </a:r>
            <a:endParaRPr sz="17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sz="1700">
                <a:solidFill>
                  <a:schemeClr val="dk1"/>
                </a:solidFill>
                <a:latin typeface="Times New Roman"/>
                <a:ea typeface="Times New Roman"/>
                <a:cs typeface="Times New Roman"/>
                <a:sym typeface="Times New Roman"/>
              </a:rPr>
              <a:t>- Frontend: React.js, Tailwind CSS</a:t>
            </a:r>
            <a:endParaRPr sz="17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sz="1700">
                <a:solidFill>
                  <a:schemeClr val="dk1"/>
                </a:solidFill>
                <a:latin typeface="Times New Roman"/>
                <a:ea typeface="Times New Roman"/>
                <a:cs typeface="Times New Roman"/>
                <a:sym typeface="Times New Roman"/>
              </a:rPr>
              <a:t>- Backend: Node.js, Express.js, MongoDB</a:t>
            </a:r>
            <a:endParaRPr sz="17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US" sz="1700">
                <a:solidFill>
                  <a:schemeClr val="dk1"/>
                </a:solidFill>
                <a:latin typeface="Times New Roman"/>
                <a:ea typeface="Times New Roman"/>
                <a:cs typeface="Times New Roman"/>
                <a:sym typeface="Times New Roman"/>
              </a:rPr>
              <a:t>- APIs:OpenWeatherMap, React Leaflet</a:t>
            </a:r>
            <a:endParaRPr b="1" sz="1800">
              <a:solidFill>
                <a:schemeClr val="dk1"/>
              </a:solidFill>
              <a:latin typeface="Times New Roman"/>
              <a:ea typeface="Times New Roman"/>
              <a:cs typeface="Times New Roman"/>
              <a:sym typeface="Times New Roman"/>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16" name="Shape 316"/>
        <p:cNvGrpSpPr/>
        <p:nvPr/>
      </p:nvGrpSpPr>
      <p:grpSpPr>
        <a:xfrm>
          <a:off x="0" y="0"/>
          <a:ext cx="0" cy="0"/>
          <a:chOff x="0" y="0"/>
          <a:chExt cx="0" cy="0"/>
        </a:xfrm>
      </p:grpSpPr>
      <p:sp>
        <p:nvSpPr>
          <p:cNvPr id="317" name="Google Shape;317;g307ea342b7a_0_15"/>
          <p:cNvSpPr txBox="1"/>
          <p:nvPr>
            <p:ph type="title"/>
          </p:nvPr>
        </p:nvSpPr>
        <p:spPr>
          <a:xfrm>
            <a:off x="534250" y="309550"/>
            <a:ext cx="4958100" cy="382200"/>
          </a:xfrm>
          <a:prstGeom prst="rect">
            <a:avLst/>
          </a:prstGeom>
          <a:noFill/>
          <a:ln>
            <a:noFill/>
          </a:ln>
        </p:spPr>
        <p:txBody>
          <a:bodyPr anchorCtr="0" anchor="ctr" bIns="0" lIns="0" spcFirstLastPara="1" rIns="0" wrap="square" tIns="12700">
            <a:spAutoFit/>
          </a:bodyPr>
          <a:lstStyle/>
          <a:p>
            <a:pPr indent="0" lvl="0" marL="0" rtl="0" algn="l">
              <a:lnSpc>
                <a:spcPct val="100000"/>
              </a:lnSpc>
              <a:spcBef>
                <a:spcPts val="0"/>
              </a:spcBef>
              <a:spcAft>
                <a:spcPts val="0"/>
              </a:spcAft>
              <a:buClr>
                <a:srgbClr val="04A2B9"/>
              </a:buClr>
              <a:buSzPts val="2400"/>
              <a:buFont typeface="Proxima Nova"/>
              <a:buNone/>
            </a:pPr>
            <a:r>
              <a:rPr lang="en-US" sz="2400">
                <a:solidFill>
                  <a:srgbClr val="04A2B9"/>
                </a:solidFill>
                <a:latin typeface="Proxima Nova"/>
                <a:ea typeface="Proxima Nova"/>
                <a:cs typeface="Proxima Nova"/>
                <a:sym typeface="Proxima Nova"/>
              </a:rPr>
              <a:t>Implementation &amp; Testing</a:t>
            </a:r>
            <a:endParaRPr sz="2400">
              <a:solidFill>
                <a:srgbClr val="04A2B9"/>
              </a:solidFill>
              <a:latin typeface="Proxima Nova"/>
              <a:ea typeface="Proxima Nova"/>
              <a:cs typeface="Proxima Nova"/>
              <a:sym typeface="Proxima Nova"/>
            </a:endParaRPr>
          </a:p>
        </p:txBody>
      </p:sp>
      <p:sp>
        <p:nvSpPr>
          <p:cNvPr id="318" name="Google Shape;318;g307ea342b7a_0_15"/>
          <p:cNvSpPr txBox="1"/>
          <p:nvPr/>
        </p:nvSpPr>
        <p:spPr>
          <a:xfrm>
            <a:off x="646150" y="1124750"/>
            <a:ext cx="10571100" cy="431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t/>
            </a:r>
            <a:endParaRPr sz="1600">
              <a:solidFill>
                <a:srgbClr val="666666"/>
              </a:solidFill>
              <a:latin typeface="Proxima Nova"/>
              <a:ea typeface="Proxima Nova"/>
              <a:cs typeface="Proxima Nova"/>
              <a:sym typeface="Proxima Nova"/>
            </a:endParaRPr>
          </a:p>
        </p:txBody>
      </p:sp>
      <p:sp>
        <p:nvSpPr>
          <p:cNvPr id="319" name="Google Shape;319;g307ea342b7a_0_15"/>
          <p:cNvSpPr txBox="1"/>
          <p:nvPr/>
        </p:nvSpPr>
        <p:spPr>
          <a:xfrm>
            <a:off x="646150" y="1031275"/>
            <a:ext cx="10571100" cy="5479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solidFill>
                  <a:schemeClr val="dk1"/>
                </a:solidFill>
                <a:latin typeface="Times New Roman"/>
                <a:ea typeface="Times New Roman"/>
                <a:cs typeface="Times New Roman"/>
                <a:sym typeface="Times New Roman"/>
              </a:rPr>
              <a:t>6.3 Findings / Results / Outcomes</a:t>
            </a:r>
            <a:endParaRPr b="1"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US" sz="1700">
                <a:solidFill>
                  <a:schemeClr val="dk1"/>
                </a:solidFill>
                <a:latin typeface="Times New Roman"/>
                <a:ea typeface="Times New Roman"/>
                <a:cs typeface="Times New Roman"/>
                <a:sym typeface="Times New Roman"/>
              </a:rPr>
              <a:t>The system successfully meets the main objectives:</a:t>
            </a:r>
            <a:endParaRPr sz="17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rPr lang="en-US" sz="1700">
                <a:solidFill>
                  <a:schemeClr val="dk1"/>
                </a:solidFill>
                <a:latin typeface="Times New Roman"/>
                <a:ea typeface="Times New Roman"/>
                <a:cs typeface="Times New Roman"/>
                <a:sym typeface="Times New Roman"/>
              </a:rPr>
              <a:t>- Real-time weather data and forecasts are displayed for the registered city.</a:t>
            </a:r>
            <a:endParaRPr sz="17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rPr lang="en-US" sz="1700">
                <a:solidFill>
                  <a:schemeClr val="dk1"/>
                </a:solidFill>
                <a:latin typeface="Times New Roman"/>
                <a:ea typeface="Times New Roman"/>
                <a:cs typeface="Times New Roman"/>
                <a:sym typeface="Times New Roman"/>
              </a:rPr>
              <a:t>- The AI-based weather prediction feature works as intended.</a:t>
            </a:r>
            <a:endParaRPr sz="17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rPr lang="en-US" sz="1700">
                <a:solidFill>
                  <a:schemeClr val="dk1"/>
                </a:solidFill>
                <a:latin typeface="Times New Roman"/>
                <a:ea typeface="Times New Roman"/>
                <a:cs typeface="Times New Roman"/>
                <a:sym typeface="Times New Roman"/>
              </a:rPr>
              <a:t>- The user interface is responsive and intuitive, with real-time updates working smoothly.</a:t>
            </a:r>
            <a:endParaRPr sz="17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rPr lang="en-US" sz="1700">
                <a:solidFill>
                  <a:schemeClr val="dk1"/>
                </a:solidFill>
                <a:latin typeface="Times New Roman"/>
                <a:ea typeface="Times New Roman"/>
                <a:cs typeface="Times New Roman"/>
                <a:sym typeface="Times New Roman"/>
              </a:rPr>
              <a:t>- Integration of mapping for displaying current geographical location enhances the user experience.</a:t>
            </a:r>
            <a:endParaRPr sz="17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US" sz="1700">
                <a:solidFill>
                  <a:schemeClr val="dk1"/>
                </a:solidFill>
                <a:latin typeface="Times New Roman"/>
                <a:ea typeface="Times New Roman"/>
                <a:cs typeface="Times New Roman"/>
                <a:sym typeface="Times New Roman"/>
              </a:rPr>
              <a:t>Overall, the app operates efficiently in both desktop and mobile environments.</a:t>
            </a:r>
            <a:endParaRPr sz="17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b="1"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lang="en-US" sz="1800">
                <a:solidFill>
                  <a:schemeClr val="dk1"/>
                </a:solidFill>
                <a:latin typeface="Times New Roman"/>
                <a:ea typeface="Times New Roman"/>
                <a:cs typeface="Times New Roman"/>
                <a:sym typeface="Times New Roman"/>
              </a:rPr>
              <a:t>6.4 Result Analysis / Comparison / Deliberations</a:t>
            </a:r>
            <a:endParaRPr b="1"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b="1"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US" sz="1700">
                <a:solidFill>
                  <a:schemeClr val="dk1"/>
                </a:solidFill>
                <a:latin typeface="Times New Roman"/>
                <a:ea typeface="Times New Roman"/>
                <a:cs typeface="Times New Roman"/>
                <a:sym typeface="Times New Roman"/>
              </a:rPr>
              <a:t>The implementation was evaluated by comparing the expected outcomes with actual results:</a:t>
            </a:r>
            <a:endParaRPr sz="17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rPr lang="en-US" sz="1700">
                <a:solidFill>
                  <a:schemeClr val="dk1"/>
                </a:solidFill>
                <a:latin typeface="Times New Roman"/>
                <a:ea typeface="Times New Roman"/>
                <a:cs typeface="Times New Roman"/>
                <a:sym typeface="Times New Roman"/>
              </a:rPr>
              <a:t>- Accuracy of weather data:The app consistently provides accurate real-time weather information from the OpenWeatherMap API.</a:t>
            </a:r>
            <a:endParaRPr sz="17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rPr lang="en-US" sz="1700">
                <a:solidFill>
                  <a:schemeClr val="dk1"/>
                </a:solidFill>
                <a:latin typeface="Times New Roman"/>
                <a:ea typeface="Times New Roman"/>
                <a:cs typeface="Times New Roman"/>
                <a:sym typeface="Times New Roman"/>
              </a:rPr>
              <a:t>- Performance:The app performs well in retrieving and displaying weather data without noticeable delays.</a:t>
            </a:r>
            <a:endParaRPr sz="17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rPr lang="en-US" sz="1700">
                <a:solidFill>
                  <a:schemeClr val="dk1"/>
                </a:solidFill>
                <a:latin typeface="Times New Roman"/>
                <a:ea typeface="Times New Roman"/>
                <a:cs typeface="Times New Roman"/>
                <a:sym typeface="Times New Roman"/>
              </a:rPr>
              <a:t>- AI predictions:The AI-generated future weather predictions were tested and successfully provide relevant suggestions.</a:t>
            </a:r>
            <a:endParaRPr sz="17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rPr lang="en-US" sz="1700">
                <a:solidFill>
                  <a:schemeClr val="dk1"/>
                </a:solidFill>
                <a:latin typeface="Times New Roman"/>
                <a:ea typeface="Times New Roman"/>
                <a:cs typeface="Times New Roman"/>
                <a:sym typeface="Times New Roman"/>
              </a:rPr>
              <a:t>- User Experience:Positive feedback was received regarding the intuitive interface and ease of navigation.</a:t>
            </a:r>
            <a:endParaRPr sz="17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rPr lang="en-US" sz="1700">
                <a:solidFill>
                  <a:schemeClr val="dk1"/>
                </a:solidFill>
                <a:latin typeface="Times New Roman"/>
                <a:ea typeface="Times New Roman"/>
                <a:cs typeface="Times New Roman"/>
                <a:sym typeface="Times New Roman"/>
              </a:rPr>
              <a:t>  </a:t>
            </a:r>
            <a:endParaRPr sz="17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US" sz="1700">
                <a:solidFill>
                  <a:schemeClr val="dk1"/>
                </a:solidFill>
                <a:latin typeface="Times New Roman"/>
                <a:ea typeface="Times New Roman"/>
                <a:cs typeface="Times New Roman"/>
                <a:sym typeface="Times New Roman"/>
              </a:rPr>
              <a:t>There were no major discrepancies between expected and actual outcomes, indicating the application meets the project's requirements effectively.</a:t>
            </a:r>
            <a:endParaRPr b="1" sz="1800">
              <a:solidFill>
                <a:schemeClr val="dk1"/>
              </a:solidFill>
              <a:latin typeface="Times New Roman"/>
              <a:ea typeface="Times New Roman"/>
              <a:cs typeface="Times New Roman"/>
              <a:sym typeface="Times New Roman"/>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23" name="Shape 323"/>
        <p:cNvGrpSpPr/>
        <p:nvPr/>
      </p:nvGrpSpPr>
      <p:grpSpPr>
        <a:xfrm>
          <a:off x="0" y="0"/>
          <a:ext cx="0" cy="0"/>
          <a:chOff x="0" y="0"/>
          <a:chExt cx="0" cy="0"/>
        </a:xfrm>
      </p:grpSpPr>
      <p:sp>
        <p:nvSpPr>
          <p:cNvPr id="324" name="Google Shape;324;g307ea342b7a_0_21"/>
          <p:cNvSpPr txBox="1"/>
          <p:nvPr>
            <p:ph type="title"/>
          </p:nvPr>
        </p:nvSpPr>
        <p:spPr>
          <a:xfrm>
            <a:off x="534250" y="309550"/>
            <a:ext cx="4958100" cy="382200"/>
          </a:xfrm>
          <a:prstGeom prst="rect">
            <a:avLst/>
          </a:prstGeom>
          <a:noFill/>
          <a:ln>
            <a:noFill/>
          </a:ln>
        </p:spPr>
        <p:txBody>
          <a:bodyPr anchorCtr="0" anchor="ctr" bIns="0" lIns="0" spcFirstLastPara="1" rIns="0" wrap="square" tIns="12700">
            <a:spAutoFit/>
          </a:bodyPr>
          <a:lstStyle/>
          <a:p>
            <a:pPr indent="0" lvl="0" marL="0" rtl="0" algn="l">
              <a:lnSpc>
                <a:spcPct val="100000"/>
              </a:lnSpc>
              <a:spcBef>
                <a:spcPts val="0"/>
              </a:spcBef>
              <a:spcAft>
                <a:spcPts val="0"/>
              </a:spcAft>
              <a:buClr>
                <a:srgbClr val="04A2B9"/>
              </a:buClr>
              <a:buSzPts val="2400"/>
              <a:buFont typeface="Proxima Nova"/>
              <a:buNone/>
            </a:pPr>
            <a:r>
              <a:rPr lang="en-US" sz="2400">
                <a:solidFill>
                  <a:srgbClr val="04A2B9"/>
                </a:solidFill>
                <a:latin typeface="Proxima Nova"/>
                <a:ea typeface="Proxima Nova"/>
                <a:cs typeface="Proxima Nova"/>
                <a:sym typeface="Proxima Nova"/>
              </a:rPr>
              <a:t>Implementation &amp; Testing</a:t>
            </a:r>
            <a:endParaRPr sz="2400">
              <a:solidFill>
                <a:srgbClr val="04A2B9"/>
              </a:solidFill>
              <a:latin typeface="Proxima Nova"/>
              <a:ea typeface="Proxima Nova"/>
              <a:cs typeface="Proxima Nova"/>
              <a:sym typeface="Proxima Nova"/>
            </a:endParaRPr>
          </a:p>
        </p:txBody>
      </p:sp>
      <p:sp>
        <p:nvSpPr>
          <p:cNvPr id="325" name="Google Shape;325;g307ea342b7a_0_21"/>
          <p:cNvSpPr txBox="1"/>
          <p:nvPr/>
        </p:nvSpPr>
        <p:spPr>
          <a:xfrm>
            <a:off x="646150" y="1124750"/>
            <a:ext cx="10571100" cy="431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t/>
            </a:r>
            <a:endParaRPr sz="1600">
              <a:solidFill>
                <a:srgbClr val="666666"/>
              </a:solidFill>
              <a:latin typeface="Proxima Nova"/>
              <a:ea typeface="Proxima Nova"/>
              <a:cs typeface="Proxima Nova"/>
              <a:sym typeface="Proxima Nova"/>
            </a:endParaRPr>
          </a:p>
        </p:txBody>
      </p:sp>
      <p:sp>
        <p:nvSpPr>
          <p:cNvPr id="326" name="Google Shape;326;g307ea342b7a_0_21"/>
          <p:cNvSpPr txBox="1"/>
          <p:nvPr/>
        </p:nvSpPr>
        <p:spPr>
          <a:xfrm>
            <a:off x="646150" y="1206525"/>
            <a:ext cx="10571100" cy="554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solidFill>
                  <a:schemeClr val="dk1"/>
                </a:solidFill>
                <a:latin typeface="Times New Roman"/>
                <a:ea typeface="Times New Roman"/>
                <a:cs typeface="Times New Roman"/>
                <a:sym typeface="Times New Roman"/>
              </a:rPr>
              <a:t>6.5 Testing Plan / Strategy</a:t>
            </a:r>
            <a:endParaRPr b="1"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b="1"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US" sz="1700">
                <a:solidFill>
                  <a:schemeClr val="dk1"/>
                </a:solidFill>
                <a:latin typeface="Times New Roman"/>
                <a:ea typeface="Times New Roman"/>
                <a:cs typeface="Times New Roman"/>
                <a:sym typeface="Times New Roman"/>
              </a:rPr>
              <a:t>A comprehensive testing strategy was adopted, focusing on unit testing, integration testing, and user acceptance testing:</a:t>
            </a:r>
            <a:endParaRPr sz="17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rPr lang="en-US" sz="1700">
                <a:solidFill>
                  <a:schemeClr val="dk1"/>
                </a:solidFill>
                <a:latin typeface="Times New Roman"/>
                <a:ea typeface="Times New Roman"/>
                <a:cs typeface="Times New Roman"/>
                <a:sym typeface="Times New Roman"/>
              </a:rPr>
              <a:t>- Unit Testing: Each component, including the login, registration, weather data fetching, and map display modules, was tested individually for functionality.</a:t>
            </a:r>
            <a:endParaRPr sz="17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rPr lang="en-US" sz="1700">
                <a:solidFill>
                  <a:schemeClr val="dk1"/>
                </a:solidFill>
                <a:latin typeface="Times New Roman"/>
                <a:ea typeface="Times New Roman"/>
                <a:cs typeface="Times New Roman"/>
                <a:sym typeface="Times New Roman"/>
              </a:rPr>
              <a:t>- Integration Testing: Verified seamless interaction between the frontend, backend, and third-party APIs.</a:t>
            </a:r>
            <a:endParaRPr sz="17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rPr lang="en-US" sz="1700">
                <a:solidFill>
                  <a:schemeClr val="dk1"/>
                </a:solidFill>
                <a:latin typeface="Times New Roman"/>
                <a:ea typeface="Times New Roman"/>
                <a:cs typeface="Times New Roman"/>
                <a:sym typeface="Times New Roman"/>
              </a:rPr>
              <a:t>- User Testing: Conducted with a sample of users to gather feedback on functionality and usability, particularly for the AI prediction feature and real-time updates.</a:t>
            </a:r>
            <a:endParaRPr sz="17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7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US" sz="1700">
                <a:solidFill>
                  <a:schemeClr val="dk1"/>
                </a:solidFill>
                <a:latin typeface="Times New Roman"/>
                <a:ea typeface="Times New Roman"/>
                <a:cs typeface="Times New Roman"/>
                <a:sym typeface="Times New Roman"/>
              </a:rPr>
              <a:t>Testing tools such as Postman was utilized for API testing.</a:t>
            </a:r>
            <a:endParaRPr sz="17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7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lang="en-US" sz="1800">
                <a:solidFill>
                  <a:schemeClr val="dk1"/>
                </a:solidFill>
                <a:latin typeface="Times New Roman"/>
                <a:ea typeface="Times New Roman"/>
                <a:cs typeface="Times New Roman"/>
                <a:sym typeface="Times New Roman"/>
              </a:rPr>
              <a:t>6.6 Test Results and Analysis</a:t>
            </a:r>
            <a:endParaRPr b="1"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b="1"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US" sz="1700">
                <a:solidFill>
                  <a:schemeClr val="dk1"/>
                </a:solidFill>
                <a:latin typeface="Times New Roman"/>
                <a:ea typeface="Times New Roman"/>
                <a:cs typeface="Times New Roman"/>
                <a:sym typeface="Times New Roman"/>
              </a:rPr>
              <a:t>The testing phase produced favorable results, with most test cases passing as expected. The real-time updates, data accuracy, and AI integration performed as designed. Minor issues such as slight delays in API responses during peak usage were identified and optimized.</a:t>
            </a:r>
            <a:endParaRPr sz="17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b="1" sz="18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b="1" sz="18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b="1"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b="1" sz="1800">
              <a:solidFill>
                <a:schemeClr val="dk1"/>
              </a:solidFill>
              <a:latin typeface="Times New Roman"/>
              <a:ea typeface="Times New Roman"/>
              <a:cs typeface="Times New Roman"/>
              <a:sym typeface="Times New Roman"/>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30" name="Shape 330"/>
        <p:cNvGrpSpPr/>
        <p:nvPr/>
      </p:nvGrpSpPr>
      <p:grpSpPr>
        <a:xfrm>
          <a:off x="0" y="0"/>
          <a:ext cx="0" cy="0"/>
          <a:chOff x="0" y="0"/>
          <a:chExt cx="0" cy="0"/>
        </a:xfrm>
      </p:grpSpPr>
      <p:sp>
        <p:nvSpPr>
          <p:cNvPr id="331" name="Google Shape;331;g307eed94408_0_0"/>
          <p:cNvSpPr txBox="1"/>
          <p:nvPr>
            <p:ph type="title"/>
          </p:nvPr>
        </p:nvSpPr>
        <p:spPr>
          <a:xfrm>
            <a:off x="534250" y="309550"/>
            <a:ext cx="4958100" cy="382200"/>
          </a:xfrm>
          <a:prstGeom prst="rect">
            <a:avLst/>
          </a:prstGeom>
          <a:noFill/>
          <a:ln>
            <a:noFill/>
          </a:ln>
        </p:spPr>
        <p:txBody>
          <a:bodyPr anchorCtr="0" anchor="ctr" bIns="0" lIns="0" spcFirstLastPara="1" rIns="0" wrap="square" tIns="12700">
            <a:spAutoFit/>
          </a:bodyPr>
          <a:lstStyle/>
          <a:p>
            <a:pPr indent="0" lvl="0" marL="0" rtl="0" algn="l">
              <a:lnSpc>
                <a:spcPct val="100000"/>
              </a:lnSpc>
              <a:spcBef>
                <a:spcPts val="0"/>
              </a:spcBef>
              <a:spcAft>
                <a:spcPts val="0"/>
              </a:spcAft>
              <a:buClr>
                <a:srgbClr val="04A2B9"/>
              </a:buClr>
              <a:buSzPts val="2400"/>
              <a:buFont typeface="Proxima Nova"/>
              <a:buNone/>
            </a:pPr>
            <a:r>
              <a:rPr lang="en-US" sz="2400">
                <a:solidFill>
                  <a:srgbClr val="04A2B9"/>
                </a:solidFill>
                <a:latin typeface="Proxima Nova"/>
                <a:ea typeface="Proxima Nova"/>
                <a:cs typeface="Proxima Nova"/>
                <a:sym typeface="Proxima Nova"/>
              </a:rPr>
              <a:t>Implementation &amp; Testing</a:t>
            </a:r>
            <a:endParaRPr sz="2400">
              <a:solidFill>
                <a:srgbClr val="04A2B9"/>
              </a:solidFill>
              <a:latin typeface="Proxima Nova"/>
              <a:ea typeface="Proxima Nova"/>
              <a:cs typeface="Proxima Nova"/>
              <a:sym typeface="Proxima Nova"/>
            </a:endParaRPr>
          </a:p>
        </p:txBody>
      </p:sp>
      <p:sp>
        <p:nvSpPr>
          <p:cNvPr id="332" name="Google Shape;332;g307eed94408_0_0"/>
          <p:cNvSpPr txBox="1"/>
          <p:nvPr/>
        </p:nvSpPr>
        <p:spPr>
          <a:xfrm>
            <a:off x="646150" y="1124750"/>
            <a:ext cx="10571100" cy="431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t/>
            </a:r>
            <a:endParaRPr sz="1600">
              <a:solidFill>
                <a:srgbClr val="666666"/>
              </a:solidFill>
              <a:latin typeface="Proxima Nova"/>
              <a:ea typeface="Proxima Nova"/>
              <a:cs typeface="Proxima Nova"/>
              <a:sym typeface="Proxima Nova"/>
            </a:endParaRPr>
          </a:p>
        </p:txBody>
      </p:sp>
      <p:sp>
        <p:nvSpPr>
          <p:cNvPr id="333" name="Google Shape;333;g307eed94408_0_0"/>
          <p:cNvSpPr txBox="1"/>
          <p:nvPr/>
        </p:nvSpPr>
        <p:spPr>
          <a:xfrm>
            <a:off x="646150" y="1031275"/>
            <a:ext cx="10571100" cy="6510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solidFill>
                  <a:schemeClr val="dk1"/>
                </a:solidFill>
                <a:latin typeface="Times New Roman"/>
                <a:ea typeface="Times New Roman"/>
                <a:cs typeface="Times New Roman"/>
                <a:sym typeface="Times New Roman"/>
              </a:rPr>
              <a:t> 6.6.1 Test Cases (Test ID, Test Condition, Expected Output, Actual Output, Remark)</a:t>
            </a:r>
            <a:endParaRPr b="1" sz="18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b="1" sz="18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sz="1500">
                <a:solidFill>
                  <a:schemeClr val="dk1"/>
                </a:solidFill>
                <a:latin typeface="Times New Roman"/>
                <a:ea typeface="Times New Roman"/>
                <a:cs typeface="Times New Roman"/>
                <a:sym typeface="Times New Roman"/>
              </a:rPr>
              <a:t>Test Case 1: User Registration</a:t>
            </a:r>
            <a:endParaRPr sz="1500">
              <a:solidFill>
                <a:schemeClr val="dk1"/>
              </a:solidFill>
              <a:latin typeface="Times New Roman"/>
              <a:ea typeface="Times New Roman"/>
              <a:cs typeface="Times New Roman"/>
              <a:sym typeface="Times New Roman"/>
            </a:endParaRPr>
          </a:p>
          <a:p>
            <a:pPr indent="0" lvl="0" marL="457200" rtl="0" algn="l">
              <a:spcBef>
                <a:spcPts val="0"/>
              </a:spcBef>
              <a:spcAft>
                <a:spcPts val="0"/>
              </a:spcAft>
              <a:buClr>
                <a:schemeClr val="dk1"/>
              </a:buClr>
              <a:buSzPts val="1100"/>
              <a:buFont typeface="Arial"/>
              <a:buNone/>
            </a:pPr>
            <a:r>
              <a:rPr lang="en-US" sz="1500">
                <a:solidFill>
                  <a:schemeClr val="dk1"/>
                </a:solidFill>
                <a:latin typeface="Times New Roman"/>
                <a:ea typeface="Times New Roman"/>
                <a:cs typeface="Times New Roman"/>
                <a:sym typeface="Times New Roman"/>
              </a:rPr>
              <a:t>  -Test Condition: A new user completes the registration form.</a:t>
            </a:r>
            <a:endParaRPr sz="1500">
              <a:solidFill>
                <a:schemeClr val="dk1"/>
              </a:solidFill>
              <a:latin typeface="Times New Roman"/>
              <a:ea typeface="Times New Roman"/>
              <a:cs typeface="Times New Roman"/>
              <a:sym typeface="Times New Roman"/>
            </a:endParaRPr>
          </a:p>
          <a:p>
            <a:pPr indent="0" lvl="0" marL="457200" rtl="0" algn="l">
              <a:spcBef>
                <a:spcPts val="0"/>
              </a:spcBef>
              <a:spcAft>
                <a:spcPts val="0"/>
              </a:spcAft>
              <a:buClr>
                <a:schemeClr val="dk1"/>
              </a:buClr>
              <a:buSzPts val="1100"/>
              <a:buFont typeface="Arial"/>
              <a:buNone/>
            </a:pPr>
            <a:r>
              <a:rPr lang="en-US" sz="1500">
                <a:solidFill>
                  <a:schemeClr val="dk1"/>
                </a:solidFill>
                <a:latin typeface="Times New Roman"/>
                <a:ea typeface="Times New Roman"/>
                <a:cs typeface="Times New Roman"/>
                <a:sym typeface="Times New Roman"/>
              </a:rPr>
              <a:t>  -Actual Output: User account is created successfully.</a:t>
            </a:r>
            <a:endParaRPr sz="15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rPr lang="en-US" sz="1500">
                <a:solidFill>
                  <a:schemeClr val="dk1"/>
                </a:solidFill>
                <a:latin typeface="Times New Roman"/>
                <a:ea typeface="Times New Roman"/>
                <a:cs typeface="Times New Roman"/>
                <a:sym typeface="Times New Roman"/>
              </a:rPr>
              <a:t>  -Remark:Registration works as expected.</a:t>
            </a:r>
            <a:endParaRPr sz="15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sz="1500">
                <a:solidFill>
                  <a:schemeClr val="dk1"/>
                </a:solidFill>
                <a:latin typeface="Times New Roman"/>
                <a:ea typeface="Times New Roman"/>
                <a:cs typeface="Times New Roman"/>
                <a:sym typeface="Times New Roman"/>
              </a:rPr>
              <a:t>Test Case 2: Display Weather for Registered City</a:t>
            </a:r>
            <a:endParaRPr sz="1500">
              <a:solidFill>
                <a:schemeClr val="dk1"/>
              </a:solidFill>
              <a:latin typeface="Times New Roman"/>
              <a:ea typeface="Times New Roman"/>
              <a:cs typeface="Times New Roman"/>
              <a:sym typeface="Times New Roman"/>
            </a:endParaRPr>
          </a:p>
          <a:p>
            <a:pPr indent="0" lvl="0" marL="457200" rtl="0" algn="l">
              <a:spcBef>
                <a:spcPts val="0"/>
              </a:spcBef>
              <a:spcAft>
                <a:spcPts val="0"/>
              </a:spcAft>
              <a:buClr>
                <a:schemeClr val="dk1"/>
              </a:buClr>
              <a:buSzPts val="1100"/>
              <a:buFont typeface="Arial"/>
              <a:buNone/>
            </a:pPr>
            <a:r>
              <a:rPr lang="en-US" sz="1500">
                <a:solidFill>
                  <a:schemeClr val="dk1"/>
                </a:solidFill>
                <a:latin typeface="Times New Roman"/>
                <a:ea typeface="Times New Roman"/>
                <a:cs typeface="Times New Roman"/>
                <a:sym typeface="Times New Roman"/>
              </a:rPr>
              <a:t>  - Test Condition:User logs in and views weather for their registered city.</a:t>
            </a:r>
            <a:endParaRPr sz="1500">
              <a:solidFill>
                <a:schemeClr val="dk1"/>
              </a:solidFill>
              <a:latin typeface="Times New Roman"/>
              <a:ea typeface="Times New Roman"/>
              <a:cs typeface="Times New Roman"/>
              <a:sym typeface="Times New Roman"/>
            </a:endParaRPr>
          </a:p>
          <a:p>
            <a:pPr indent="0" lvl="0" marL="457200" rtl="0" algn="l">
              <a:spcBef>
                <a:spcPts val="0"/>
              </a:spcBef>
              <a:spcAft>
                <a:spcPts val="0"/>
              </a:spcAft>
              <a:buClr>
                <a:schemeClr val="dk1"/>
              </a:buClr>
              <a:buSzPts val="1100"/>
              <a:buFont typeface="Arial"/>
              <a:buNone/>
            </a:pPr>
            <a:r>
              <a:rPr lang="en-US" sz="1500">
                <a:solidFill>
                  <a:schemeClr val="dk1"/>
                </a:solidFill>
                <a:latin typeface="Times New Roman"/>
                <a:ea typeface="Times New Roman"/>
                <a:cs typeface="Times New Roman"/>
                <a:sym typeface="Times New Roman"/>
              </a:rPr>
              <a:t>  - Actual Output: Weather data is displayed correctly.</a:t>
            </a:r>
            <a:endParaRPr sz="1500">
              <a:solidFill>
                <a:schemeClr val="dk1"/>
              </a:solidFill>
              <a:latin typeface="Times New Roman"/>
              <a:ea typeface="Times New Roman"/>
              <a:cs typeface="Times New Roman"/>
              <a:sym typeface="Times New Roman"/>
            </a:endParaRPr>
          </a:p>
          <a:p>
            <a:pPr indent="0" lvl="0" marL="457200" rtl="0" algn="l">
              <a:spcBef>
                <a:spcPts val="0"/>
              </a:spcBef>
              <a:spcAft>
                <a:spcPts val="0"/>
              </a:spcAft>
              <a:buClr>
                <a:schemeClr val="dk1"/>
              </a:buClr>
              <a:buSzPts val="1100"/>
              <a:buFont typeface="Arial"/>
              <a:buNone/>
            </a:pPr>
            <a:r>
              <a:rPr lang="en-US" sz="1500">
                <a:solidFill>
                  <a:schemeClr val="dk1"/>
                </a:solidFill>
                <a:latin typeface="Times New Roman"/>
                <a:ea typeface="Times New Roman"/>
                <a:cs typeface="Times New Roman"/>
                <a:sym typeface="Times New Roman"/>
              </a:rPr>
              <a:t>  - Remark: Functionality works as expected.</a:t>
            </a:r>
            <a:endParaRPr sz="15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sz="1500">
                <a:solidFill>
                  <a:schemeClr val="dk1"/>
                </a:solidFill>
                <a:latin typeface="Times New Roman"/>
                <a:ea typeface="Times New Roman"/>
                <a:cs typeface="Times New Roman"/>
                <a:sym typeface="Times New Roman"/>
              </a:rPr>
              <a:t>Test Case 3: Search for Weather in Other City</a:t>
            </a:r>
            <a:endParaRPr sz="1500">
              <a:solidFill>
                <a:schemeClr val="dk1"/>
              </a:solidFill>
              <a:latin typeface="Times New Roman"/>
              <a:ea typeface="Times New Roman"/>
              <a:cs typeface="Times New Roman"/>
              <a:sym typeface="Times New Roman"/>
            </a:endParaRPr>
          </a:p>
          <a:p>
            <a:pPr indent="0" lvl="0" marL="457200" rtl="0" algn="l">
              <a:spcBef>
                <a:spcPts val="0"/>
              </a:spcBef>
              <a:spcAft>
                <a:spcPts val="0"/>
              </a:spcAft>
              <a:buClr>
                <a:schemeClr val="dk1"/>
              </a:buClr>
              <a:buSzPts val="1100"/>
              <a:buFont typeface="Arial"/>
              <a:buNone/>
            </a:pPr>
            <a:r>
              <a:rPr lang="en-US" sz="1500">
                <a:solidFill>
                  <a:schemeClr val="dk1"/>
                </a:solidFill>
                <a:latin typeface="Times New Roman"/>
                <a:ea typeface="Times New Roman"/>
                <a:cs typeface="Times New Roman"/>
                <a:sym typeface="Times New Roman"/>
              </a:rPr>
              <a:t>  - Test Condition: User searches for weather data in another city.</a:t>
            </a:r>
            <a:endParaRPr sz="1500">
              <a:solidFill>
                <a:schemeClr val="dk1"/>
              </a:solidFill>
              <a:latin typeface="Times New Roman"/>
              <a:ea typeface="Times New Roman"/>
              <a:cs typeface="Times New Roman"/>
              <a:sym typeface="Times New Roman"/>
            </a:endParaRPr>
          </a:p>
          <a:p>
            <a:pPr indent="0" lvl="0" marL="457200" rtl="0" algn="l">
              <a:spcBef>
                <a:spcPts val="0"/>
              </a:spcBef>
              <a:spcAft>
                <a:spcPts val="0"/>
              </a:spcAft>
              <a:buClr>
                <a:schemeClr val="dk1"/>
              </a:buClr>
              <a:buSzPts val="1100"/>
              <a:buFont typeface="Arial"/>
              <a:buNone/>
            </a:pPr>
            <a:r>
              <a:rPr lang="en-US" sz="1500">
                <a:solidFill>
                  <a:schemeClr val="dk1"/>
                </a:solidFill>
                <a:latin typeface="Times New Roman"/>
                <a:ea typeface="Times New Roman"/>
                <a:cs typeface="Times New Roman"/>
                <a:sym typeface="Times New Roman"/>
              </a:rPr>
              <a:t>  - Actual Output: Data is displayed accurately.</a:t>
            </a:r>
            <a:endParaRPr sz="1500">
              <a:solidFill>
                <a:schemeClr val="dk1"/>
              </a:solidFill>
              <a:latin typeface="Times New Roman"/>
              <a:ea typeface="Times New Roman"/>
              <a:cs typeface="Times New Roman"/>
              <a:sym typeface="Times New Roman"/>
            </a:endParaRPr>
          </a:p>
          <a:p>
            <a:pPr indent="0" lvl="0" marL="457200" rtl="0" algn="l">
              <a:spcBef>
                <a:spcPts val="0"/>
              </a:spcBef>
              <a:spcAft>
                <a:spcPts val="0"/>
              </a:spcAft>
              <a:buClr>
                <a:schemeClr val="dk1"/>
              </a:buClr>
              <a:buSzPts val="1100"/>
              <a:buFont typeface="Arial"/>
              <a:buNone/>
            </a:pPr>
            <a:r>
              <a:rPr lang="en-US" sz="1500">
                <a:solidFill>
                  <a:schemeClr val="dk1"/>
                </a:solidFill>
                <a:latin typeface="Times New Roman"/>
                <a:ea typeface="Times New Roman"/>
                <a:cs typeface="Times New Roman"/>
                <a:sym typeface="Times New Roman"/>
              </a:rPr>
              <a:t>  - Remark: Search functionality works as expected.</a:t>
            </a:r>
            <a:endParaRPr sz="15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sz="1500">
                <a:solidFill>
                  <a:schemeClr val="dk1"/>
                </a:solidFill>
                <a:latin typeface="Times New Roman"/>
                <a:ea typeface="Times New Roman"/>
                <a:cs typeface="Times New Roman"/>
                <a:sym typeface="Times New Roman"/>
              </a:rPr>
              <a:t>Test Case 4: View 7-Day Forecast</a:t>
            </a:r>
            <a:endParaRPr sz="1500">
              <a:solidFill>
                <a:schemeClr val="dk1"/>
              </a:solidFill>
              <a:latin typeface="Times New Roman"/>
              <a:ea typeface="Times New Roman"/>
              <a:cs typeface="Times New Roman"/>
              <a:sym typeface="Times New Roman"/>
            </a:endParaRPr>
          </a:p>
          <a:p>
            <a:pPr indent="0" lvl="0" marL="457200" rtl="0" algn="l">
              <a:spcBef>
                <a:spcPts val="0"/>
              </a:spcBef>
              <a:spcAft>
                <a:spcPts val="0"/>
              </a:spcAft>
              <a:buClr>
                <a:schemeClr val="dk1"/>
              </a:buClr>
              <a:buSzPts val="1100"/>
              <a:buFont typeface="Arial"/>
              <a:buNone/>
            </a:pPr>
            <a:r>
              <a:rPr lang="en-US" sz="1500">
                <a:solidFill>
                  <a:schemeClr val="dk1"/>
                </a:solidFill>
                <a:latin typeface="Times New Roman"/>
                <a:ea typeface="Times New Roman"/>
                <a:cs typeface="Times New Roman"/>
                <a:sym typeface="Times New Roman"/>
              </a:rPr>
              <a:t>  - Test Condition:User views the 5-day weather forecast.</a:t>
            </a:r>
            <a:endParaRPr sz="1500">
              <a:solidFill>
                <a:schemeClr val="dk1"/>
              </a:solidFill>
              <a:latin typeface="Times New Roman"/>
              <a:ea typeface="Times New Roman"/>
              <a:cs typeface="Times New Roman"/>
              <a:sym typeface="Times New Roman"/>
            </a:endParaRPr>
          </a:p>
          <a:p>
            <a:pPr indent="0" lvl="0" marL="457200" rtl="0" algn="l">
              <a:spcBef>
                <a:spcPts val="0"/>
              </a:spcBef>
              <a:spcAft>
                <a:spcPts val="0"/>
              </a:spcAft>
              <a:buClr>
                <a:schemeClr val="dk1"/>
              </a:buClr>
              <a:buSzPts val="1100"/>
              <a:buFont typeface="Arial"/>
              <a:buNone/>
            </a:pPr>
            <a:r>
              <a:rPr lang="en-US" sz="1500">
                <a:solidFill>
                  <a:schemeClr val="dk1"/>
                </a:solidFill>
                <a:latin typeface="Times New Roman"/>
                <a:ea typeface="Times New Roman"/>
                <a:cs typeface="Times New Roman"/>
                <a:sym typeface="Times New Roman"/>
              </a:rPr>
              <a:t>  - Actual Output: Forecast displayed correctly.</a:t>
            </a:r>
            <a:endParaRPr sz="1500">
              <a:solidFill>
                <a:schemeClr val="dk1"/>
              </a:solidFill>
              <a:latin typeface="Times New Roman"/>
              <a:ea typeface="Times New Roman"/>
              <a:cs typeface="Times New Roman"/>
              <a:sym typeface="Times New Roman"/>
            </a:endParaRPr>
          </a:p>
          <a:p>
            <a:pPr indent="0" lvl="0" marL="457200" rtl="0" algn="l">
              <a:spcBef>
                <a:spcPts val="0"/>
              </a:spcBef>
              <a:spcAft>
                <a:spcPts val="0"/>
              </a:spcAft>
              <a:buClr>
                <a:schemeClr val="dk1"/>
              </a:buClr>
              <a:buSzPts val="1100"/>
              <a:buFont typeface="Arial"/>
              <a:buNone/>
            </a:pPr>
            <a:r>
              <a:rPr lang="en-US" sz="1500">
                <a:solidFill>
                  <a:schemeClr val="dk1"/>
                </a:solidFill>
                <a:latin typeface="Times New Roman"/>
                <a:ea typeface="Times New Roman"/>
                <a:cs typeface="Times New Roman"/>
                <a:sym typeface="Times New Roman"/>
              </a:rPr>
              <a:t>  - Remark: Forecast feature works as expected.</a:t>
            </a:r>
            <a:endParaRPr sz="15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sz="1500">
                <a:solidFill>
                  <a:schemeClr val="dk1"/>
                </a:solidFill>
                <a:latin typeface="Times New Roman"/>
                <a:ea typeface="Times New Roman"/>
                <a:cs typeface="Times New Roman"/>
                <a:sym typeface="Times New Roman"/>
              </a:rPr>
              <a:t>Test Case 5: Display Current Location on Map</a:t>
            </a:r>
            <a:endParaRPr sz="1500">
              <a:solidFill>
                <a:schemeClr val="dk1"/>
              </a:solidFill>
              <a:latin typeface="Times New Roman"/>
              <a:ea typeface="Times New Roman"/>
              <a:cs typeface="Times New Roman"/>
              <a:sym typeface="Times New Roman"/>
            </a:endParaRPr>
          </a:p>
          <a:p>
            <a:pPr indent="0" lvl="0" marL="457200" rtl="0" algn="l">
              <a:spcBef>
                <a:spcPts val="0"/>
              </a:spcBef>
              <a:spcAft>
                <a:spcPts val="0"/>
              </a:spcAft>
              <a:buClr>
                <a:schemeClr val="dk1"/>
              </a:buClr>
              <a:buSzPts val="1100"/>
              <a:buFont typeface="Arial"/>
              <a:buNone/>
            </a:pPr>
            <a:r>
              <a:rPr lang="en-US" sz="1500">
                <a:solidFill>
                  <a:schemeClr val="dk1"/>
                </a:solidFill>
                <a:latin typeface="Times New Roman"/>
                <a:ea typeface="Times New Roman"/>
                <a:cs typeface="Times New Roman"/>
                <a:sym typeface="Times New Roman"/>
              </a:rPr>
              <a:t>  - Test Condition:User’s current geographical location is displayed on the map.</a:t>
            </a:r>
            <a:endParaRPr sz="1500">
              <a:solidFill>
                <a:schemeClr val="dk1"/>
              </a:solidFill>
              <a:latin typeface="Times New Roman"/>
              <a:ea typeface="Times New Roman"/>
              <a:cs typeface="Times New Roman"/>
              <a:sym typeface="Times New Roman"/>
            </a:endParaRPr>
          </a:p>
          <a:p>
            <a:pPr indent="0" lvl="0" marL="457200" rtl="0" algn="l">
              <a:spcBef>
                <a:spcPts val="0"/>
              </a:spcBef>
              <a:spcAft>
                <a:spcPts val="0"/>
              </a:spcAft>
              <a:buClr>
                <a:schemeClr val="dk1"/>
              </a:buClr>
              <a:buSzPts val="1100"/>
              <a:buFont typeface="Arial"/>
              <a:buNone/>
            </a:pPr>
            <a:r>
              <a:rPr lang="en-US" sz="1500">
                <a:solidFill>
                  <a:schemeClr val="dk1"/>
                </a:solidFill>
                <a:latin typeface="Times New Roman"/>
                <a:ea typeface="Times New Roman"/>
                <a:cs typeface="Times New Roman"/>
                <a:sym typeface="Times New Roman"/>
              </a:rPr>
              <a:t>  - Actual Output:Location is displayed accurately.</a:t>
            </a:r>
            <a:endParaRPr sz="1500">
              <a:solidFill>
                <a:schemeClr val="dk1"/>
              </a:solidFill>
              <a:latin typeface="Times New Roman"/>
              <a:ea typeface="Times New Roman"/>
              <a:cs typeface="Times New Roman"/>
              <a:sym typeface="Times New Roman"/>
            </a:endParaRPr>
          </a:p>
          <a:p>
            <a:pPr indent="0" lvl="0" marL="457200" rtl="0" algn="l">
              <a:spcBef>
                <a:spcPts val="0"/>
              </a:spcBef>
              <a:spcAft>
                <a:spcPts val="0"/>
              </a:spcAft>
              <a:buClr>
                <a:schemeClr val="dk1"/>
              </a:buClr>
              <a:buSzPts val="1100"/>
              <a:buFont typeface="Arial"/>
              <a:buNone/>
            </a:pPr>
            <a:r>
              <a:rPr lang="en-US" sz="1500">
                <a:solidFill>
                  <a:schemeClr val="dk1"/>
                </a:solidFill>
                <a:latin typeface="Times New Roman"/>
                <a:ea typeface="Times New Roman"/>
                <a:cs typeface="Times New Roman"/>
                <a:sym typeface="Times New Roman"/>
              </a:rPr>
              <a:t>  - Remark:Map integration works as expected.</a:t>
            </a:r>
            <a:endParaRPr sz="1500">
              <a:solidFill>
                <a:schemeClr val="dk1"/>
              </a:solidFill>
              <a:latin typeface="Times New Roman"/>
              <a:ea typeface="Times New Roman"/>
              <a:cs typeface="Times New Roman"/>
              <a:sym typeface="Times New Roman"/>
            </a:endParaRPr>
          </a:p>
          <a:p>
            <a:pPr indent="0" lvl="0" marL="457200" rtl="0" algn="l">
              <a:spcBef>
                <a:spcPts val="0"/>
              </a:spcBef>
              <a:spcAft>
                <a:spcPts val="0"/>
              </a:spcAft>
              <a:buClr>
                <a:schemeClr val="dk1"/>
              </a:buClr>
              <a:buSzPts val="1100"/>
              <a:buFont typeface="Arial"/>
              <a:buNone/>
            </a:pPr>
            <a:r>
              <a:t/>
            </a:r>
            <a:endParaRPr sz="1500">
              <a:solidFill>
                <a:schemeClr val="dk1"/>
              </a:solidFill>
              <a:latin typeface="Times New Roman"/>
              <a:ea typeface="Times New Roman"/>
              <a:cs typeface="Times New Roman"/>
              <a:sym typeface="Times New Roman"/>
            </a:endParaRPr>
          </a:p>
          <a:p>
            <a:pPr indent="0" lvl="0" marL="457200" rtl="0" algn="l">
              <a:spcBef>
                <a:spcPts val="0"/>
              </a:spcBef>
              <a:spcAft>
                <a:spcPts val="0"/>
              </a:spcAft>
              <a:buClr>
                <a:schemeClr val="dk1"/>
              </a:buClr>
              <a:buSzPts val="1100"/>
              <a:buFont typeface="Arial"/>
              <a:buNone/>
            </a:pPr>
            <a:r>
              <a:t/>
            </a:r>
            <a:endParaRPr sz="15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5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5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500">
              <a:solidFill>
                <a:schemeClr val="dk1"/>
              </a:solidFill>
              <a:latin typeface="Times New Roman"/>
              <a:ea typeface="Times New Roman"/>
              <a:cs typeface="Times New Roman"/>
              <a:sym typeface="Times New Roman"/>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37" name="Shape 337"/>
        <p:cNvGrpSpPr/>
        <p:nvPr/>
      </p:nvGrpSpPr>
      <p:grpSpPr>
        <a:xfrm>
          <a:off x="0" y="0"/>
          <a:ext cx="0" cy="0"/>
          <a:chOff x="0" y="0"/>
          <a:chExt cx="0" cy="0"/>
        </a:xfrm>
      </p:grpSpPr>
      <p:sp>
        <p:nvSpPr>
          <p:cNvPr id="338" name="Google Shape;338;g307eed94408_0_6"/>
          <p:cNvSpPr txBox="1"/>
          <p:nvPr>
            <p:ph type="title"/>
          </p:nvPr>
        </p:nvSpPr>
        <p:spPr>
          <a:xfrm>
            <a:off x="534250" y="309550"/>
            <a:ext cx="5869500" cy="382200"/>
          </a:xfrm>
          <a:prstGeom prst="rect">
            <a:avLst/>
          </a:prstGeom>
          <a:noFill/>
          <a:ln>
            <a:noFill/>
          </a:ln>
        </p:spPr>
        <p:txBody>
          <a:bodyPr anchorCtr="0" anchor="ctr" bIns="0" lIns="0" spcFirstLastPara="1" rIns="0" wrap="square" tIns="12700">
            <a:spAutoFit/>
          </a:bodyPr>
          <a:lstStyle/>
          <a:p>
            <a:pPr indent="0" lvl="0" marL="0" rtl="0" algn="l">
              <a:lnSpc>
                <a:spcPct val="100000"/>
              </a:lnSpc>
              <a:spcBef>
                <a:spcPts val="0"/>
              </a:spcBef>
              <a:spcAft>
                <a:spcPts val="0"/>
              </a:spcAft>
              <a:buClr>
                <a:srgbClr val="04A2B9"/>
              </a:buClr>
              <a:buSzPts val="2400"/>
              <a:buFont typeface="Proxima Nova"/>
              <a:buNone/>
            </a:pPr>
            <a:r>
              <a:rPr lang="en-US" sz="2400">
                <a:solidFill>
                  <a:srgbClr val="04A2B9"/>
                </a:solidFill>
                <a:latin typeface="Proxima Nova"/>
                <a:ea typeface="Proxima Nova"/>
                <a:cs typeface="Proxima Nova"/>
                <a:sym typeface="Proxima Nova"/>
              </a:rPr>
              <a:t>Conclusion and Future Enhancements</a:t>
            </a:r>
            <a:endParaRPr sz="2400">
              <a:solidFill>
                <a:srgbClr val="04A2B9"/>
              </a:solidFill>
              <a:latin typeface="Proxima Nova"/>
              <a:ea typeface="Proxima Nova"/>
              <a:cs typeface="Proxima Nova"/>
              <a:sym typeface="Proxima Nova"/>
            </a:endParaRPr>
          </a:p>
        </p:txBody>
      </p:sp>
      <p:sp>
        <p:nvSpPr>
          <p:cNvPr id="339" name="Google Shape;339;g307eed94408_0_6"/>
          <p:cNvSpPr txBox="1"/>
          <p:nvPr/>
        </p:nvSpPr>
        <p:spPr>
          <a:xfrm>
            <a:off x="646150" y="1124750"/>
            <a:ext cx="10571100" cy="431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t/>
            </a:r>
            <a:endParaRPr sz="1600">
              <a:solidFill>
                <a:srgbClr val="666666"/>
              </a:solidFill>
              <a:latin typeface="Proxima Nova"/>
              <a:ea typeface="Proxima Nova"/>
              <a:cs typeface="Proxima Nova"/>
              <a:sym typeface="Proxima Nova"/>
            </a:endParaRPr>
          </a:p>
        </p:txBody>
      </p:sp>
      <p:sp>
        <p:nvSpPr>
          <p:cNvPr id="340" name="Google Shape;340;g307eed94408_0_6"/>
          <p:cNvSpPr txBox="1"/>
          <p:nvPr/>
        </p:nvSpPr>
        <p:spPr>
          <a:xfrm>
            <a:off x="646150" y="1019600"/>
            <a:ext cx="10571100" cy="7403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solidFill>
                  <a:schemeClr val="dk1"/>
                </a:solidFill>
                <a:latin typeface="Times New Roman"/>
                <a:ea typeface="Times New Roman"/>
                <a:cs typeface="Times New Roman"/>
                <a:sym typeface="Times New Roman"/>
              </a:rPr>
              <a:t>7.1 Overall Analysis of Internship / Project Viabilities:</a:t>
            </a:r>
            <a:endParaRPr b="1"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US" sz="1700">
                <a:solidFill>
                  <a:schemeClr val="dk1"/>
                </a:solidFill>
                <a:latin typeface="Times New Roman"/>
                <a:ea typeface="Times New Roman"/>
                <a:cs typeface="Times New Roman"/>
                <a:sym typeface="Times New Roman"/>
              </a:rPr>
              <a:t>The project successfully achieved its objectives of developing a weather application with real-time data, city-based weather forecasts, mapping features, and AI-generated future predictions. The use of the MERN stack provided a solid framework for building a scalable, responsive web application. The integration of third-party APIs and the AI component was handled efficiently, making the project viable for real-world usage.</a:t>
            </a:r>
            <a:endParaRPr sz="17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7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lang="en-US" sz="1800">
                <a:solidFill>
                  <a:schemeClr val="dk1"/>
                </a:solidFill>
                <a:latin typeface="Times New Roman"/>
                <a:ea typeface="Times New Roman"/>
                <a:cs typeface="Times New Roman"/>
                <a:sym typeface="Times New Roman"/>
              </a:rPr>
              <a:t>7.2 Problem Encountered and Possible Solutions:</a:t>
            </a:r>
            <a:endParaRPr b="1"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lang="en-US" sz="1700">
                <a:solidFill>
                  <a:schemeClr val="dk1"/>
                </a:solidFill>
                <a:latin typeface="Times New Roman"/>
                <a:ea typeface="Times New Roman"/>
                <a:cs typeface="Times New Roman"/>
                <a:sym typeface="Times New Roman"/>
              </a:rPr>
              <a:t>API Response Delays:</a:t>
            </a:r>
            <a:r>
              <a:rPr lang="en-US" sz="1700">
                <a:solidFill>
                  <a:schemeClr val="dk1"/>
                </a:solidFill>
                <a:latin typeface="Times New Roman"/>
                <a:ea typeface="Times New Roman"/>
                <a:cs typeface="Times New Roman"/>
                <a:sym typeface="Times New Roman"/>
              </a:rPr>
              <a:t> During high-traffic periods, weather data retrieval experienced slight delays. This was addressed by implementing data caching to reduce repeated API calls.</a:t>
            </a:r>
            <a:endParaRPr sz="17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lang="en-US" sz="1700">
                <a:solidFill>
                  <a:schemeClr val="dk1"/>
                </a:solidFill>
                <a:latin typeface="Times New Roman"/>
                <a:ea typeface="Times New Roman"/>
                <a:cs typeface="Times New Roman"/>
                <a:sym typeface="Times New Roman"/>
              </a:rPr>
              <a:t>Map Integration Issues:</a:t>
            </a:r>
            <a:r>
              <a:rPr lang="en-US" sz="1700">
                <a:solidFill>
                  <a:schemeClr val="dk1"/>
                </a:solidFill>
                <a:latin typeface="Times New Roman"/>
                <a:ea typeface="Times New Roman"/>
                <a:cs typeface="Times New Roman"/>
                <a:sym typeface="Times New Roman"/>
              </a:rPr>
              <a:t> Initial challenges with rendering the map based on the user's location were resolved by improving error handling and testing across different devices.</a:t>
            </a:r>
            <a:endParaRPr sz="17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lang="en-US" sz="1700">
                <a:solidFill>
                  <a:schemeClr val="dk1"/>
                </a:solidFill>
                <a:latin typeface="Times New Roman"/>
                <a:ea typeface="Times New Roman"/>
                <a:cs typeface="Times New Roman"/>
                <a:sym typeface="Times New Roman"/>
              </a:rPr>
              <a:t>AI Prediction Accuracy:</a:t>
            </a:r>
            <a:r>
              <a:rPr lang="en-US" sz="1700">
                <a:solidFill>
                  <a:schemeClr val="dk1"/>
                </a:solidFill>
                <a:latin typeface="Times New Roman"/>
                <a:ea typeface="Times New Roman"/>
                <a:cs typeface="Times New Roman"/>
                <a:sym typeface="Times New Roman"/>
              </a:rPr>
              <a:t> The AI model sometimes generated irrelevant suggestions, which was improved by fine-tuning the model and adjusting input parameters.</a:t>
            </a:r>
            <a:endParaRPr sz="17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b="1" sz="17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b="1" lang="en-US" sz="1800">
                <a:solidFill>
                  <a:schemeClr val="dk1"/>
                </a:solidFill>
                <a:latin typeface="Times New Roman"/>
                <a:ea typeface="Times New Roman"/>
                <a:cs typeface="Times New Roman"/>
                <a:sym typeface="Times New Roman"/>
              </a:rPr>
              <a:t>7.3 Summary of Internship / Project work</a:t>
            </a:r>
            <a:endParaRPr b="1" sz="18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sz="1700">
                <a:solidFill>
                  <a:schemeClr val="dk1"/>
                </a:solidFill>
                <a:latin typeface="Times New Roman"/>
                <a:ea typeface="Times New Roman"/>
                <a:cs typeface="Times New Roman"/>
                <a:sym typeface="Times New Roman"/>
              </a:rPr>
              <a:t>The project involved full-stack web development using modern technologies like React, Node.js, MongoDB, and third-party integrations like OpenWeatherMap and React Leaflet. The application enables users to view real-time weather for their registered city, search for any city’s weather, view 7-day forecasts, and get AI-generated weather insights. The internship/project provided valuable experience in both frontend and backend development, API integration, and user-centric design.</a:t>
            </a:r>
            <a:endParaRPr sz="1700">
              <a:solidFill>
                <a:schemeClr val="dk1"/>
              </a:solidFill>
              <a:latin typeface="Times New Roman"/>
              <a:ea typeface="Times New Roman"/>
              <a:cs typeface="Times New Roman"/>
              <a:sym typeface="Times New Roman"/>
            </a:endParaRPr>
          </a:p>
          <a:p>
            <a:pPr indent="0" lvl="0" marL="0" rtl="0" algn="l">
              <a:lnSpc>
                <a:spcPct val="100000"/>
              </a:lnSpc>
              <a:spcBef>
                <a:spcPts val="1200"/>
              </a:spcBef>
              <a:spcAft>
                <a:spcPts val="0"/>
              </a:spcAft>
              <a:buNone/>
            </a:pPr>
            <a:r>
              <a:t/>
            </a:r>
            <a:endParaRPr sz="17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t/>
            </a:r>
            <a:endParaRPr sz="17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b="1" sz="18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b="1" sz="18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b="1"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b="1" sz="1800">
              <a:solidFill>
                <a:schemeClr val="dk1"/>
              </a:solidFill>
              <a:latin typeface="Times New Roman"/>
              <a:ea typeface="Times New Roman"/>
              <a:cs typeface="Times New Roman"/>
              <a:sym typeface="Times New Roman"/>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44" name="Shape 344"/>
        <p:cNvGrpSpPr/>
        <p:nvPr/>
      </p:nvGrpSpPr>
      <p:grpSpPr>
        <a:xfrm>
          <a:off x="0" y="0"/>
          <a:ext cx="0" cy="0"/>
          <a:chOff x="0" y="0"/>
          <a:chExt cx="0" cy="0"/>
        </a:xfrm>
      </p:grpSpPr>
      <p:sp>
        <p:nvSpPr>
          <p:cNvPr id="345" name="Google Shape;345;g307eed94408_0_19"/>
          <p:cNvSpPr txBox="1"/>
          <p:nvPr>
            <p:ph type="title"/>
          </p:nvPr>
        </p:nvSpPr>
        <p:spPr>
          <a:xfrm>
            <a:off x="534250" y="309550"/>
            <a:ext cx="5869500" cy="382200"/>
          </a:xfrm>
          <a:prstGeom prst="rect">
            <a:avLst/>
          </a:prstGeom>
          <a:noFill/>
          <a:ln>
            <a:noFill/>
          </a:ln>
        </p:spPr>
        <p:txBody>
          <a:bodyPr anchorCtr="0" anchor="ctr" bIns="0" lIns="0" spcFirstLastPara="1" rIns="0" wrap="square" tIns="12700">
            <a:spAutoFit/>
          </a:bodyPr>
          <a:lstStyle/>
          <a:p>
            <a:pPr indent="0" lvl="0" marL="0" rtl="0" algn="l">
              <a:lnSpc>
                <a:spcPct val="100000"/>
              </a:lnSpc>
              <a:spcBef>
                <a:spcPts val="0"/>
              </a:spcBef>
              <a:spcAft>
                <a:spcPts val="0"/>
              </a:spcAft>
              <a:buClr>
                <a:srgbClr val="04A2B9"/>
              </a:buClr>
              <a:buSzPts val="2400"/>
              <a:buFont typeface="Proxima Nova"/>
              <a:buNone/>
            </a:pPr>
            <a:r>
              <a:rPr lang="en-US" sz="2400">
                <a:solidFill>
                  <a:srgbClr val="04A2B9"/>
                </a:solidFill>
                <a:latin typeface="Proxima Nova"/>
                <a:ea typeface="Proxima Nova"/>
                <a:cs typeface="Proxima Nova"/>
                <a:sym typeface="Proxima Nova"/>
              </a:rPr>
              <a:t>Conclusion and Future Enhancements</a:t>
            </a:r>
            <a:endParaRPr sz="2400">
              <a:solidFill>
                <a:srgbClr val="04A2B9"/>
              </a:solidFill>
              <a:latin typeface="Proxima Nova"/>
              <a:ea typeface="Proxima Nova"/>
              <a:cs typeface="Proxima Nova"/>
              <a:sym typeface="Proxima Nova"/>
            </a:endParaRPr>
          </a:p>
        </p:txBody>
      </p:sp>
      <p:sp>
        <p:nvSpPr>
          <p:cNvPr id="346" name="Google Shape;346;g307eed94408_0_19"/>
          <p:cNvSpPr txBox="1"/>
          <p:nvPr/>
        </p:nvSpPr>
        <p:spPr>
          <a:xfrm>
            <a:off x="646150" y="1124750"/>
            <a:ext cx="10571100" cy="431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t/>
            </a:r>
            <a:endParaRPr sz="1600">
              <a:solidFill>
                <a:srgbClr val="666666"/>
              </a:solidFill>
              <a:latin typeface="Proxima Nova"/>
              <a:ea typeface="Proxima Nova"/>
              <a:cs typeface="Proxima Nova"/>
              <a:sym typeface="Proxima Nova"/>
            </a:endParaRPr>
          </a:p>
        </p:txBody>
      </p:sp>
      <p:sp>
        <p:nvSpPr>
          <p:cNvPr id="347" name="Google Shape;347;g307eed94408_0_19"/>
          <p:cNvSpPr txBox="1"/>
          <p:nvPr/>
        </p:nvSpPr>
        <p:spPr>
          <a:xfrm>
            <a:off x="646150" y="1019600"/>
            <a:ext cx="10571100" cy="4941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solidFill>
                  <a:schemeClr val="dk1"/>
                </a:solidFill>
                <a:latin typeface="Times New Roman"/>
                <a:ea typeface="Times New Roman"/>
                <a:cs typeface="Times New Roman"/>
                <a:sym typeface="Times New Roman"/>
              </a:rPr>
              <a:t>7.4 Limitations</a:t>
            </a:r>
            <a:endParaRPr b="1"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b="1"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lang="en-US" sz="1700">
                <a:solidFill>
                  <a:schemeClr val="dk1"/>
                </a:solidFill>
                <a:latin typeface="Times New Roman"/>
                <a:ea typeface="Times New Roman"/>
                <a:cs typeface="Times New Roman"/>
                <a:sym typeface="Times New Roman"/>
              </a:rPr>
              <a:t>Limited AI Accuracy:</a:t>
            </a:r>
            <a:r>
              <a:rPr lang="en-US" sz="1700">
                <a:solidFill>
                  <a:schemeClr val="dk1"/>
                </a:solidFill>
                <a:latin typeface="Times New Roman"/>
                <a:ea typeface="Times New Roman"/>
                <a:cs typeface="Times New Roman"/>
                <a:sym typeface="Times New Roman"/>
              </a:rPr>
              <a:t> While the AI predictions offer future weather insights, the accuracy depends on available historical data and is subject to improvement.</a:t>
            </a:r>
            <a:endParaRPr sz="17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lang="en-US" sz="1700">
                <a:solidFill>
                  <a:schemeClr val="dk1"/>
                </a:solidFill>
                <a:latin typeface="Times New Roman"/>
                <a:ea typeface="Times New Roman"/>
                <a:cs typeface="Times New Roman"/>
                <a:sym typeface="Times New Roman"/>
              </a:rPr>
              <a:t>Real-Time Updates:</a:t>
            </a:r>
            <a:r>
              <a:rPr lang="en-US" sz="1700">
                <a:solidFill>
                  <a:schemeClr val="dk1"/>
                </a:solidFill>
                <a:latin typeface="Times New Roman"/>
                <a:ea typeface="Times New Roman"/>
                <a:cs typeface="Times New Roman"/>
                <a:sym typeface="Times New Roman"/>
              </a:rPr>
              <a:t> The app relies on third-party APIs for weather data, which may lead to occasional delays in providing real-time updates during high API usage periods.</a:t>
            </a:r>
            <a:endParaRPr sz="17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lang="en-US" sz="1700">
                <a:solidFill>
                  <a:schemeClr val="dk1"/>
                </a:solidFill>
                <a:latin typeface="Times New Roman"/>
                <a:ea typeface="Times New Roman"/>
                <a:cs typeface="Times New Roman"/>
                <a:sym typeface="Times New Roman"/>
              </a:rPr>
              <a:t>Customization:</a:t>
            </a:r>
            <a:r>
              <a:rPr lang="en-US" sz="1700">
                <a:solidFill>
                  <a:schemeClr val="dk1"/>
                </a:solidFill>
                <a:latin typeface="Times New Roman"/>
                <a:ea typeface="Times New Roman"/>
                <a:cs typeface="Times New Roman"/>
                <a:sym typeface="Times New Roman"/>
              </a:rPr>
              <a:t> The app currently offers limited customization for user alerts and preferences.</a:t>
            </a:r>
            <a:endParaRPr sz="17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7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lang="en-US" sz="1800">
                <a:solidFill>
                  <a:schemeClr val="dk1"/>
                </a:solidFill>
                <a:latin typeface="Times New Roman"/>
                <a:ea typeface="Times New Roman"/>
                <a:cs typeface="Times New Roman"/>
                <a:sym typeface="Times New Roman"/>
              </a:rPr>
              <a:t>7.5 Future Enhancement</a:t>
            </a:r>
            <a:endParaRPr b="1"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7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lang="en-US" sz="1700">
                <a:solidFill>
                  <a:schemeClr val="dk1"/>
                </a:solidFill>
                <a:latin typeface="Times New Roman"/>
                <a:ea typeface="Times New Roman"/>
                <a:cs typeface="Times New Roman"/>
                <a:sym typeface="Times New Roman"/>
              </a:rPr>
              <a:t>Personalized Weather Alerts:</a:t>
            </a:r>
            <a:r>
              <a:rPr lang="en-US" sz="1700">
                <a:solidFill>
                  <a:schemeClr val="dk1"/>
                </a:solidFill>
                <a:latin typeface="Times New Roman"/>
                <a:ea typeface="Times New Roman"/>
                <a:cs typeface="Times New Roman"/>
                <a:sym typeface="Times New Roman"/>
              </a:rPr>
              <a:t> Allow users to set customized alerts based on temperature, humidity, or severe weather conditions.</a:t>
            </a:r>
            <a:endParaRPr sz="17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lang="en-US" sz="1700">
                <a:solidFill>
                  <a:schemeClr val="dk1"/>
                </a:solidFill>
                <a:latin typeface="Times New Roman"/>
                <a:ea typeface="Times New Roman"/>
                <a:cs typeface="Times New Roman"/>
                <a:sym typeface="Times New Roman"/>
              </a:rPr>
              <a:t>Enhanced AI Predictions: </a:t>
            </a:r>
            <a:r>
              <a:rPr lang="en-US" sz="1700">
                <a:solidFill>
                  <a:schemeClr val="dk1"/>
                </a:solidFill>
                <a:latin typeface="Times New Roman"/>
                <a:ea typeface="Times New Roman"/>
                <a:cs typeface="Times New Roman"/>
                <a:sym typeface="Times New Roman"/>
              </a:rPr>
              <a:t>Improve the AI model by incorporating more robust machine learning techniques and a wider dataset for better future weather predictions.</a:t>
            </a:r>
            <a:endParaRPr sz="17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lang="en-US" sz="1700">
                <a:solidFill>
                  <a:schemeClr val="dk1"/>
                </a:solidFill>
                <a:latin typeface="Times New Roman"/>
                <a:ea typeface="Times New Roman"/>
                <a:cs typeface="Times New Roman"/>
                <a:sym typeface="Times New Roman"/>
              </a:rPr>
              <a:t>Multi-Language Support:</a:t>
            </a:r>
            <a:r>
              <a:rPr lang="en-US" sz="1700">
                <a:solidFill>
                  <a:schemeClr val="dk1"/>
                </a:solidFill>
                <a:latin typeface="Times New Roman"/>
                <a:ea typeface="Times New Roman"/>
                <a:cs typeface="Times New Roman"/>
                <a:sym typeface="Times New Roman"/>
              </a:rPr>
              <a:t> Add support for multiple languages to reach a broader audience.</a:t>
            </a:r>
            <a:endParaRPr sz="17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lang="en-US" sz="1700">
                <a:solidFill>
                  <a:schemeClr val="dk1"/>
                </a:solidFill>
                <a:latin typeface="Times New Roman"/>
                <a:ea typeface="Times New Roman"/>
                <a:cs typeface="Times New Roman"/>
                <a:sym typeface="Times New Roman"/>
              </a:rPr>
              <a:t>Mobile App Version:</a:t>
            </a:r>
            <a:r>
              <a:rPr lang="en-US" sz="1700">
                <a:solidFill>
                  <a:schemeClr val="dk1"/>
                </a:solidFill>
                <a:latin typeface="Times New Roman"/>
                <a:ea typeface="Times New Roman"/>
                <a:cs typeface="Times New Roman"/>
                <a:sym typeface="Times New Roman"/>
              </a:rPr>
              <a:t> Extend the functionality to mobile platforms by developing iOS and Android versions of the app for greater accessibility and convenience</a:t>
            </a:r>
            <a:endParaRPr sz="17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7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4" name="Shape 104"/>
        <p:cNvGrpSpPr/>
        <p:nvPr/>
      </p:nvGrpSpPr>
      <p:grpSpPr>
        <a:xfrm>
          <a:off x="0" y="0"/>
          <a:ext cx="0" cy="0"/>
          <a:chOff x="0" y="0"/>
          <a:chExt cx="0" cy="0"/>
        </a:xfrm>
      </p:grpSpPr>
      <p:sp>
        <p:nvSpPr>
          <p:cNvPr id="105" name="Google Shape;105;g2f3737411de_0_4"/>
          <p:cNvSpPr txBox="1"/>
          <p:nvPr>
            <p:ph type="title"/>
          </p:nvPr>
        </p:nvSpPr>
        <p:spPr>
          <a:xfrm>
            <a:off x="534232" y="309550"/>
            <a:ext cx="7042200" cy="382200"/>
          </a:xfrm>
          <a:prstGeom prst="rect">
            <a:avLst/>
          </a:prstGeom>
          <a:noFill/>
          <a:ln>
            <a:noFill/>
          </a:ln>
        </p:spPr>
        <p:txBody>
          <a:bodyPr anchorCtr="0" anchor="ctr" bIns="0" lIns="0" spcFirstLastPara="1" rIns="0" wrap="square" tIns="12700">
            <a:spAutoFit/>
          </a:bodyPr>
          <a:lstStyle/>
          <a:p>
            <a:pPr indent="0" lvl="0" marL="12700" rtl="0" algn="l">
              <a:lnSpc>
                <a:spcPct val="100000"/>
              </a:lnSpc>
              <a:spcBef>
                <a:spcPts val="0"/>
              </a:spcBef>
              <a:spcAft>
                <a:spcPts val="0"/>
              </a:spcAft>
              <a:buClr>
                <a:srgbClr val="04A2B9"/>
              </a:buClr>
              <a:buSzPts val="2400"/>
              <a:buFont typeface="Proxima Nova"/>
              <a:buNone/>
            </a:pPr>
            <a:r>
              <a:rPr lang="en-US" sz="2400">
                <a:solidFill>
                  <a:srgbClr val="04A2B9"/>
                </a:solidFill>
                <a:latin typeface="Proxima Nova"/>
                <a:ea typeface="Proxima Nova"/>
                <a:cs typeface="Proxima Nova"/>
                <a:sym typeface="Proxima Nova"/>
              </a:rPr>
              <a:t>Introduction to Project and Project Management</a:t>
            </a:r>
            <a:endParaRPr sz="2400">
              <a:latin typeface="Proxima Nova"/>
              <a:ea typeface="Proxima Nova"/>
              <a:cs typeface="Proxima Nova"/>
              <a:sym typeface="Proxima Nova"/>
            </a:endParaRPr>
          </a:p>
        </p:txBody>
      </p:sp>
      <p:sp>
        <p:nvSpPr>
          <p:cNvPr id="106" name="Google Shape;106;g2f3737411de_0_4"/>
          <p:cNvSpPr txBox="1"/>
          <p:nvPr/>
        </p:nvSpPr>
        <p:spPr>
          <a:xfrm>
            <a:off x="534225" y="1111875"/>
            <a:ext cx="10695300" cy="53340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None/>
            </a:pPr>
            <a:r>
              <a:rPr b="1" lang="en-US" sz="1800">
                <a:solidFill>
                  <a:schemeClr val="dk1"/>
                </a:solidFill>
                <a:latin typeface="Times New Roman"/>
                <a:ea typeface="Times New Roman"/>
                <a:cs typeface="Times New Roman"/>
                <a:sym typeface="Times New Roman"/>
              </a:rPr>
              <a:t>1</a:t>
            </a:r>
            <a:r>
              <a:rPr b="1" lang="en-US" sz="1800">
                <a:solidFill>
                  <a:schemeClr val="dk1"/>
                </a:solidFill>
                <a:latin typeface="Times New Roman"/>
                <a:ea typeface="Times New Roman"/>
                <a:cs typeface="Times New Roman"/>
                <a:sym typeface="Times New Roman"/>
              </a:rPr>
              <a:t>.1 Project Summary:</a:t>
            </a:r>
            <a:endParaRPr b="1" sz="1800">
              <a:solidFill>
                <a:schemeClr val="dk1"/>
              </a:solidFill>
              <a:latin typeface="Times New Roman"/>
              <a:ea typeface="Times New Roman"/>
              <a:cs typeface="Times New Roman"/>
              <a:sym typeface="Times New Roman"/>
            </a:endParaRPr>
          </a:p>
          <a:p>
            <a:pPr indent="-342900" lvl="0" marL="457200" rtl="0" algn="just">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The Weather Forecast App is a dynamic web application built using the MERN stack (MongoDB, Express.js, React.js, and Node.js). </a:t>
            </a:r>
            <a:endParaRPr sz="1800">
              <a:solidFill>
                <a:schemeClr val="dk1"/>
              </a:solidFill>
              <a:latin typeface="Times New Roman"/>
              <a:ea typeface="Times New Roman"/>
              <a:cs typeface="Times New Roman"/>
              <a:sym typeface="Times New Roman"/>
            </a:endParaRPr>
          </a:p>
          <a:p>
            <a:pPr indent="-342900" lvl="0" marL="457200" rtl="0" algn="just">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It allows users to check real-time weather conditions for various locations worldwide. The app fetches weather data from an external API and displays detailed forecasts, including temperature, humidity, and wind speed. </a:t>
            </a:r>
            <a:endParaRPr sz="1800">
              <a:solidFill>
                <a:schemeClr val="dk1"/>
              </a:solidFill>
              <a:latin typeface="Times New Roman"/>
              <a:ea typeface="Times New Roman"/>
              <a:cs typeface="Times New Roman"/>
              <a:sym typeface="Times New Roman"/>
            </a:endParaRPr>
          </a:p>
          <a:p>
            <a:pPr indent="-342900" lvl="0" marL="457200" rtl="0" algn="just">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Users can search for specific cities, view current weather conditions, and get updates on upcoming weather trends. </a:t>
            </a:r>
            <a:endParaRPr sz="1800">
              <a:solidFill>
                <a:schemeClr val="dk1"/>
              </a:solidFill>
              <a:latin typeface="Times New Roman"/>
              <a:ea typeface="Times New Roman"/>
              <a:cs typeface="Times New Roman"/>
              <a:sym typeface="Times New Roman"/>
            </a:endParaRPr>
          </a:p>
          <a:p>
            <a:pPr indent="-342900" lvl="0" marL="457200" rtl="0" algn="just">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The responsive design ensures a seamless user experience across devices. MongoDB stores user preferences and search history, while Express.js and Node.js handle server-side operations. React.js powers the interactive front-end, providing a smooth and intuitive interface.</a:t>
            </a:r>
            <a:endParaRPr sz="1800">
              <a:solidFill>
                <a:schemeClr val="dk1"/>
              </a:solidFill>
              <a:latin typeface="Times New Roman"/>
              <a:ea typeface="Times New Roman"/>
              <a:cs typeface="Times New Roman"/>
              <a:sym typeface="Times New Roman"/>
            </a:endParaRPr>
          </a:p>
          <a:p>
            <a:pPr indent="0" lvl="0" marL="457200" marR="0" rtl="0" algn="just">
              <a:lnSpc>
                <a:spcPct val="100000"/>
              </a:lnSpc>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1" lang="en-US" sz="1800">
                <a:solidFill>
                  <a:schemeClr val="dk1"/>
                </a:solidFill>
                <a:latin typeface="Times New Roman"/>
                <a:ea typeface="Times New Roman"/>
                <a:cs typeface="Times New Roman"/>
                <a:sym typeface="Times New Roman"/>
              </a:rPr>
              <a:t>1</a:t>
            </a:r>
            <a:r>
              <a:rPr b="1" lang="en-US" sz="1800">
                <a:solidFill>
                  <a:schemeClr val="dk1"/>
                </a:solidFill>
                <a:latin typeface="Times New Roman"/>
                <a:ea typeface="Times New Roman"/>
                <a:cs typeface="Times New Roman"/>
                <a:sym typeface="Times New Roman"/>
              </a:rPr>
              <a:t>.2 Purpose:</a:t>
            </a:r>
            <a:endParaRPr b="1" sz="1800">
              <a:solidFill>
                <a:schemeClr val="dk1"/>
              </a:solidFill>
              <a:latin typeface="Times New Roman"/>
              <a:ea typeface="Times New Roman"/>
              <a:cs typeface="Times New Roman"/>
              <a:sym typeface="Times New Roman"/>
            </a:endParaRPr>
          </a:p>
          <a:p>
            <a:pPr indent="-342900" lvl="0" marL="457200" rtl="0" algn="just">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A weather forecast app is designed to provide users with up-to-date information about the weather conditions in their area or any location they choose. The main purposes of a weather forecast app include:</a:t>
            </a:r>
            <a:endParaRPr sz="1800">
              <a:solidFill>
                <a:schemeClr val="dk1"/>
              </a:solidFill>
              <a:latin typeface="Times New Roman"/>
              <a:ea typeface="Times New Roman"/>
              <a:cs typeface="Times New Roman"/>
              <a:sym typeface="Times New Roman"/>
            </a:endParaRPr>
          </a:p>
          <a:p>
            <a:pPr indent="-342900" lvl="0" marL="457200" rtl="0" algn="just">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Real-Time Weather Updates: Offering current weather conditions, such as temperature, humidity, wind speed, and precipitation, so users can plan their activities accordingly.</a:t>
            </a:r>
            <a:endParaRPr sz="18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t/>
            </a:r>
            <a:endParaRPr b="1" sz="1800">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t/>
            </a:r>
            <a:endParaRPr b="1" sz="1800">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t/>
            </a:r>
            <a:endParaRPr b="1" sz="1800">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51" name="Shape 351"/>
        <p:cNvGrpSpPr/>
        <p:nvPr/>
      </p:nvGrpSpPr>
      <p:grpSpPr>
        <a:xfrm>
          <a:off x="0" y="0"/>
          <a:ext cx="0" cy="0"/>
          <a:chOff x="0" y="0"/>
          <a:chExt cx="0" cy="0"/>
        </a:xfrm>
      </p:grpSpPr>
      <p:sp>
        <p:nvSpPr>
          <p:cNvPr id="352" name="Google Shape;352;g2eedf143282_0_84"/>
          <p:cNvSpPr txBox="1"/>
          <p:nvPr>
            <p:ph type="title"/>
          </p:nvPr>
        </p:nvSpPr>
        <p:spPr>
          <a:xfrm>
            <a:off x="534250" y="309550"/>
            <a:ext cx="4958100" cy="382200"/>
          </a:xfrm>
          <a:prstGeom prst="rect">
            <a:avLst/>
          </a:prstGeom>
          <a:noFill/>
          <a:ln>
            <a:noFill/>
          </a:ln>
        </p:spPr>
        <p:txBody>
          <a:bodyPr anchorCtr="0" anchor="ctr" bIns="0" lIns="0" spcFirstLastPara="1" rIns="0" wrap="square" tIns="12700">
            <a:spAutoFit/>
          </a:bodyPr>
          <a:lstStyle/>
          <a:p>
            <a:pPr indent="0" lvl="0" marL="0" rtl="0" algn="l">
              <a:lnSpc>
                <a:spcPct val="100000"/>
              </a:lnSpc>
              <a:spcBef>
                <a:spcPts val="0"/>
              </a:spcBef>
              <a:spcAft>
                <a:spcPts val="0"/>
              </a:spcAft>
              <a:buClr>
                <a:srgbClr val="04A2B9"/>
              </a:buClr>
              <a:buSzPts val="2400"/>
              <a:buFont typeface="Proxima Nova"/>
              <a:buNone/>
            </a:pPr>
            <a:r>
              <a:rPr lang="en-US" sz="2400">
                <a:solidFill>
                  <a:srgbClr val="04A2B9"/>
                </a:solidFill>
                <a:latin typeface="Proxima Nova"/>
                <a:ea typeface="Proxima Nova"/>
                <a:cs typeface="Proxima Nova"/>
                <a:sym typeface="Proxima Nova"/>
              </a:rPr>
              <a:t>References</a:t>
            </a:r>
            <a:endParaRPr sz="2400">
              <a:solidFill>
                <a:srgbClr val="04A2B9"/>
              </a:solidFill>
              <a:latin typeface="Proxima Nova"/>
              <a:ea typeface="Proxima Nova"/>
              <a:cs typeface="Proxima Nova"/>
              <a:sym typeface="Proxima Nova"/>
            </a:endParaRPr>
          </a:p>
        </p:txBody>
      </p:sp>
      <p:sp>
        <p:nvSpPr>
          <p:cNvPr id="353" name="Google Shape;353;g2eedf143282_0_84"/>
          <p:cNvSpPr txBox="1"/>
          <p:nvPr/>
        </p:nvSpPr>
        <p:spPr>
          <a:xfrm>
            <a:off x="646150" y="1124750"/>
            <a:ext cx="10571100" cy="431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t/>
            </a:r>
            <a:endParaRPr sz="1600">
              <a:solidFill>
                <a:srgbClr val="666666"/>
              </a:solidFill>
              <a:latin typeface="Proxima Nova"/>
              <a:ea typeface="Proxima Nova"/>
              <a:cs typeface="Proxima Nova"/>
              <a:sym typeface="Proxima Nova"/>
            </a:endParaRPr>
          </a:p>
        </p:txBody>
      </p:sp>
      <p:sp>
        <p:nvSpPr>
          <p:cNvPr id="354" name="Google Shape;354;g2eedf143282_0_84"/>
          <p:cNvSpPr txBox="1"/>
          <p:nvPr/>
        </p:nvSpPr>
        <p:spPr>
          <a:xfrm>
            <a:off x="646150" y="1679550"/>
            <a:ext cx="8964300" cy="4519200"/>
          </a:xfrm>
          <a:prstGeom prst="rect">
            <a:avLst/>
          </a:prstGeom>
          <a:noFill/>
          <a:ln>
            <a:noFill/>
          </a:ln>
        </p:spPr>
        <p:txBody>
          <a:bodyPr anchorCtr="0" anchor="t" bIns="91425" lIns="91425" spcFirstLastPara="1" rIns="91425" wrap="square" tIns="91425">
            <a:spAutoFit/>
          </a:bodyPr>
          <a:lstStyle/>
          <a:p>
            <a:pPr indent="0" lvl="0" marL="368300" rtl="0" algn="just">
              <a:lnSpc>
                <a:spcPct val="115000"/>
              </a:lnSpc>
              <a:spcBef>
                <a:spcPts val="600"/>
              </a:spcBef>
              <a:spcAft>
                <a:spcPts val="0"/>
              </a:spcAft>
              <a:buClr>
                <a:schemeClr val="dk1"/>
              </a:buClr>
              <a:buSzPts val="1100"/>
              <a:buFont typeface="Arial"/>
              <a:buNone/>
            </a:pPr>
            <a:r>
              <a:rPr lang="en-US" sz="1700">
                <a:solidFill>
                  <a:schemeClr val="dk1"/>
                </a:solidFill>
                <a:latin typeface="Times New Roman"/>
                <a:ea typeface="Times New Roman"/>
                <a:cs typeface="Times New Roman"/>
                <a:sym typeface="Times New Roman"/>
              </a:rPr>
              <a:t>[1] OpenWeather, "API," </a:t>
            </a:r>
            <a:r>
              <a:rPr i="1" lang="en-US" sz="1700">
                <a:solidFill>
                  <a:schemeClr val="dk1"/>
                </a:solidFill>
                <a:latin typeface="Times New Roman"/>
                <a:ea typeface="Times New Roman"/>
                <a:cs typeface="Times New Roman"/>
                <a:sym typeface="Times New Roman"/>
              </a:rPr>
              <a:t>OpenWeatherMap</a:t>
            </a:r>
            <a:r>
              <a:rPr lang="en-US" sz="1700">
                <a:solidFill>
                  <a:schemeClr val="dk1"/>
                </a:solidFill>
                <a:latin typeface="Times New Roman"/>
                <a:ea typeface="Times New Roman"/>
                <a:cs typeface="Times New Roman"/>
                <a:sym typeface="Times New Roman"/>
              </a:rPr>
              <a:t>, 2024. [Online]. Available:</a:t>
            </a:r>
            <a:r>
              <a:rPr lang="en-US" sz="1700">
                <a:solidFill>
                  <a:schemeClr val="dk1"/>
                </a:solidFill>
                <a:uFill>
                  <a:noFill/>
                </a:uFill>
                <a:latin typeface="Times New Roman"/>
                <a:ea typeface="Times New Roman"/>
                <a:cs typeface="Times New Roman"/>
                <a:sym typeface="Times New Roman"/>
                <a:hlinkClick r:id="rId4">
                  <a:extLst>
                    <a:ext uri="{A12FA001-AC4F-418D-AE19-62706E023703}">
                      <ahyp:hlinkClr val="tx"/>
                    </a:ext>
                  </a:extLst>
                </a:hlinkClick>
              </a:rPr>
              <a:t> </a:t>
            </a:r>
            <a:r>
              <a:rPr lang="en-US" sz="1700" u="sng">
                <a:solidFill>
                  <a:schemeClr val="hlink"/>
                </a:solidFill>
                <a:latin typeface="Times New Roman"/>
                <a:ea typeface="Times New Roman"/>
                <a:cs typeface="Times New Roman"/>
                <a:sym typeface="Times New Roman"/>
                <a:hlinkClick r:id="rId5"/>
              </a:rPr>
              <a:t>https://openweathermap.org/api</a:t>
            </a:r>
            <a:r>
              <a:rPr lang="en-US" sz="1700">
                <a:solidFill>
                  <a:schemeClr val="dk1"/>
                </a:solidFill>
                <a:latin typeface="Times New Roman"/>
                <a:ea typeface="Times New Roman"/>
                <a:cs typeface="Times New Roman"/>
                <a:sym typeface="Times New Roman"/>
              </a:rPr>
              <a:t>. [Accessed: 29-Nov-2024].</a:t>
            </a:r>
            <a:endParaRPr sz="1700">
              <a:solidFill>
                <a:schemeClr val="dk1"/>
              </a:solidFill>
              <a:latin typeface="Times New Roman"/>
              <a:ea typeface="Times New Roman"/>
              <a:cs typeface="Times New Roman"/>
              <a:sym typeface="Times New Roman"/>
            </a:endParaRPr>
          </a:p>
          <a:p>
            <a:pPr indent="0" lvl="0" marL="368300" rtl="0" algn="just">
              <a:lnSpc>
                <a:spcPct val="115000"/>
              </a:lnSpc>
              <a:spcBef>
                <a:spcPts val="600"/>
              </a:spcBef>
              <a:spcAft>
                <a:spcPts val="0"/>
              </a:spcAft>
              <a:buClr>
                <a:schemeClr val="dk1"/>
              </a:buClr>
              <a:buSzPts val="1100"/>
              <a:buFont typeface="Arial"/>
              <a:buNone/>
            </a:pPr>
            <a:r>
              <a:rPr lang="en-US" sz="1700">
                <a:solidFill>
                  <a:schemeClr val="dk1"/>
                </a:solidFill>
                <a:latin typeface="Times New Roman"/>
                <a:ea typeface="Times New Roman"/>
                <a:cs typeface="Times New Roman"/>
                <a:sym typeface="Times New Roman"/>
              </a:rPr>
              <a:t> </a:t>
            </a:r>
            <a:endParaRPr sz="1700">
              <a:solidFill>
                <a:schemeClr val="dk1"/>
              </a:solidFill>
              <a:latin typeface="Times New Roman"/>
              <a:ea typeface="Times New Roman"/>
              <a:cs typeface="Times New Roman"/>
              <a:sym typeface="Times New Roman"/>
            </a:endParaRPr>
          </a:p>
          <a:p>
            <a:pPr indent="0" lvl="0" marL="368300" rtl="0" algn="just">
              <a:lnSpc>
                <a:spcPct val="115000"/>
              </a:lnSpc>
              <a:spcBef>
                <a:spcPts val="600"/>
              </a:spcBef>
              <a:spcAft>
                <a:spcPts val="0"/>
              </a:spcAft>
              <a:buClr>
                <a:schemeClr val="dk1"/>
              </a:buClr>
              <a:buSzPts val="1100"/>
              <a:buFont typeface="Arial"/>
              <a:buNone/>
            </a:pPr>
            <a:r>
              <a:rPr lang="en-US" sz="1700">
                <a:solidFill>
                  <a:schemeClr val="dk1"/>
                </a:solidFill>
                <a:latin typeface="Times New Roman"/>
                <a:ea typeface="Times New Roman"/>
                <a:cs typeface="Times New Roman"/>
                <a:sym typeface="Times New Roman"/>
              </a:rPr>
              <a:t>[2] AccuWeather, "AccuWeather Forecast API," </a:t>
            </a:r>
            <a:r>
              <a:rPr i="1" lang="en-US" sz="1700">
                <a:solidFill>
                  <a:schemeClr val="dk1"/>
                </a:solidFill>
                <a:latin typeface="Times New Roman"/>
                <a:ea typeface="Times New Roman"/>
                <a:cs typeface="Times New Roman"/>
                <a:sym typeface="Times New Roman"/>
              </a:rPr>
              <a:t>AccuWeather Developer Portal</a:t>
            </a:r>
            <a:r>
              <a:rPr lang="en-US" sz="1700">
                <a:solidFill>
                  <a:schemeClr val="dk1"/>
                </a:solidFill>
                <a:latin typeface="Times New Roman"/>
                <a:ea typeface="Times New Roman"/>
                <a:cs typeface="Times New Roman"/>
                <a:sym typeface="Times New Roman"/>
              </a:rPr>
              <a:t>, 2024. [Online]. Available:</a:t>
            </a:r>
            <a:r>
              <a:rPr lang="en-US" sz="1700">
                <a:solidFill>
                  <a:schemeClr val="dk1"/>
                </a:solidFill>
                <a:uFill>
                  <a:noFill/>
                </a:uFill>
                <a:latin typeface="Times New Roman"/>
                <a:ea typeface="Times New Roman"/>
                <a:cs typeface="Times New Roman"/>
                <a:sym typeface="Times New Roman"/>
                <a:hlinkClick r:id="rId6">
                  <a:extLst>
                    <a:ext uri="{A12FA001-AC4F-418D-AE19-62706E023703}">
                      <ahyp:hlinkClr val="tx"/>
                    </a:ext>
                  </a:extLst>
                </a:hlinkClick>
              </a:rPr>
              <a:t> </a:t>
            </a:r>
            <a:r>
              <a:rPr lang="en-US" sz="1700" u="sng">
                <a:solidFill>
                  <a:schemeClr val="hlink"/>
                </a:solidFill>
                <a:latin typeface="Times New Roman"/>
                <a:ea typeface="Times New Roman"/>
                <a:cs typeface="Times New Roman"/>
                <a:sym typeface="Times New Roman"/>
                <a:hlinkClick r:id="rId7"/>
              </a:rPr>
              <a:t>https://developer.accuweather.com/accuweather-forecast-api/apis</a:t>
            </a:r>
            <a:r>
              <a:rPr lang="en-US" sz="1700">
                <a:solidFill>
                  <a:schemeClr val="dk1"/>
                </a:solidFill>
                <a:latin typeface="Times New Roman"/>
                <a:ea typeface="Times New Roman"/>
                <a:cs typeface="Times New Roman"/>
                <a:sym typeface="Times New Roman"/>
              </a:rPr>
              <a:t>. [Accessed: 29-Nov-2024].</a:t>
            </a:r>
            <a:endParaRPr sz="1700">
              <a:solidFill>
                <a:schemeClr val="dk1"/>
              </a:solidFill>
              <a:latin typeface="Times New Roman"/>
              <a:ea typeface="Times New Roman"/>
              <a:cs typeface="Times New Roman"/>
              <a:sym typeface="Times New Roman"/>
            </a:endParaRPr>
          </a:p>
          <a:p>
            <a:pPr indent="0" lvl="0" marL="368300" rtl="0" algn="just">
              <a:lnSpc>
                <a:spcPct val="115000"/>
              </a:lnSpc>
              <a:spcBef>
                <a:spcPts val="600"/>
              </a:spcBef>
              <a:spcAft>
                <a:spcPts val="0"/>
              </a:spcAft>
              <a:buClr>
                <a:schemeClr val="dk1"/>
              </a:buClr>
              <a:buSzPts val="1100"/>
              <a:buFont typeface="Arial"/>
              <a:buNone/>
            </a:pPr>
            <a:r>
              <a:rPr lang="en-US" sz="1700">
                <a:solidFill>
                  <a:schemeClr val="dk1"/>
                </a:solidFill>
                <a:latin typeface="Times New Roman"/>
                <a:ea typeface="Times New Roman"/>
                <a:cs typeface="Times New Roman"/>
                <a:sym typeface="Times New Roman"/>
              </a:rPr>
              <a:t> </a:t>
            </a:r>
            <a:endParaRPr sz="1700">
              <a:solidFill>
                <a:schemeClr val="dk1"/>
              </a:solidFill>
              <a:latin typeface="Times New Roman"/>
              <a:ea typeface="Times New Roman"/>
              <a:cs typeface="Times New Roman"/>
              <a:sym typeface="Times New Roman"/>
            </a:endParaRPr>
          </a:p>
          <a:p>
            <a:pPr indent="0" lvl="0" marL="368300" rtl="0" algn="just">
              <a:lnSpc>
                <a:spcPct val="115000"/>
              </a:lnSpc>
              <a:spcBef>
                <a:spcPts val="600"/>
              </a:spcBef>
              <a:spcAft>
                <a:spcPts val="0"/>
              </a:spcAft>
              <a:buClr>
                <a:schemeClr val="dk1"/>
              </a:buClr>
              <a:buSzPts val="1100"/>
              <a:buFont typeface="Arial"/>
              <a:buNone/>
            </a:pPr>
            <a:r>
              <a:rPr lang="en-US" sz="1700">
                <a:solidFill>
                  <a:schemeClr val="dk1"/>
                </a:solidFill>
                <a:latin typeface="Times New Roman"/>
                <a:ea typeface="Times New Roman"/>
                <a:cs typeface="Times New Roman"/>
                <a:sym typeface="Times New Roman"/>
              </a:rPr>
              <a:t>[3] WeatherAPI, "API Documentation," </a:t>
            </a:r>
            <a:r>
              <a:rPr i="1" lang="en-US" sz="1700">
                <a:solidFill>
                  <a:schemeClr val="dk1"/>
                </a:solidFill>
                <a:latin typeface="Times New Roman"/>
                <a:ea typeface="Times New Roman"/>
                <a:cs typeface="Times New Roman"/>
                <a:sym typeface="Times New Roman"/>
              </a:rPr>
              <a:t>WeatherAPI</a:t>
            </a:r>
            <a:r>
              <a:rPr lang="en-US" sz="1700">
                <a:solidFill>
                  <a:schemeClr val="dk1"/>
                </a:solidFill>
                <a:latin typeface="Times New Roman"/>
                <a:ea typeface="Times New Roman"/>
                <a:cs typeface="Times New Roman"/>
                <a:sym typeface="Times New Roman"/>
              </a:rPr>
              <a:t>, 2024. [Online]. Available:</a:t>
            </a:r>
            <a:r>
              <a:rPr lang="en-US" sz="1700">
                <a:solidFill>
                  <a:schemeClr val="dk1"/>
                </a:solidFill>
                <a:uFill>
                  <a:noFill/>
                </a:uFill>
                <a:latin typeface="Times New Roman"/>
                <a:ea typeface="Times New Roman"/>
                <a:cs typeface="Times New Roman"/>
                <a:sym typeface="Times New Roman"/>
                <a:hlinkClick r:id="rId8">
                  <a:extLst>
                    <a:ext uri="{A12FA001-AC4F-418D-AE19-62706E023703}">
                      <ahyp:hlinkClr val="tx"/>
                    </a:ext>
                  </a:extLst>
                </a:hlinkClick>
              </a:rPr>
              <a:t> </a:t>
            </a:r>
            <a:r>
              <a:rPr lang="en-US" sz="1700" u="sng">
                <a:solidFill>
                  <a:schemeClr val="hlink"/>
                </a:solidFill>
                <a:latin typeface="Times New Roman"/>
                <a:ea typeface="Times New Roman"/>
                <a:cs typeface="Times New Roman"/>
                <a:sym typeface="Times New Roman"/>
                <a:hlinkClick r:id="rId9"/>
              </a:rPr>
              <a:t>https://www.weatherapi.com/</a:t>
            </a:r>
            <a:r>
              <a:rPr lang="en-US" sz="1700">
                <a:solidFill>
                  <a:schemeClr val="dk1"/>
                </a:solidFill>
                <a:latin typeface="Times New Roman"/>
                <a:ea typeface="Times New Roman"/>
                <a:cs typeface="Times New Roman"/>
                <a:sym typeface="Times New Roman"/>
              </a:rPr>
              <a:t>. [Accessed: 29-Nov-2024].</a:t>
            </a:r>
            <a:endParaRPr sz="1700">
              <a:solidFill>
                <a:schemeClr val="dk1"/>
              </a:solidFill>
              <a:latin typeface="Times New Roman"/>
              <a:ea typeface="Times New Roman"/>
              <a:cs typeface="Times New Roman"/>
              <a:sym typeface="Times New Roman"/>
            </a:endParaRPr>
          </a:p>
          <a:p>
            <a:pPr indent="0" lvl="0" marL="368300" rtl="0" algn="just">
              <a:lnSpc>
                <a:spcPct val="115000"/>
              </a:lnSpc>
              <a:spcBef>
                <a:spcPts val="600"/>
              </a:spcBef>
              <a:spcAft>
                <a:spcPts val="0"/>
              </a:spcAft>
              <a:buClr>
                <a:schemeClr val="dk1"/>
              </a:buClr>
              <a:buSzPts val="1100"/>
              <a:buFont typeface="Arial"/>
              <a:buNone/>
            </a:pPr>
            <a:r>
              <a:rPr lang="en-US" sz="1700">
                <a:solidFill>
                  <a:schemeClr val="dk1"/>
                </a:solidFill>
                <a:latin typeface="Times New Roman"/>
                <a:ea typeface="Times New Roman"/>
                <a:cs typeface="Times New Roman"/>
                <a:sym typeface="Times New Roman"/>
              </a:rPr>
              <a:t> </a:t>
            </a:r>
            <a:endParaRPr sz="1700">
              <a:solidFill>
                <a:schemeClr val="dk1"/>
              </a:solidFill>
              <a:latin typeface="Times New Roman"/>
              <a:ea typeface="Times New Roman"/>
              <a:cs typeface="Times New Roman"/>
              <a:sym typeface="Times New Roman"/>
            </a:endParaRPr>
          </a:p>
          <a:p>
            <a:pPr indent="0" lvl="0" marL="368300" rtl="0" algn="just">
              <a:lnSpc>
                <a:spcPct val="115000"/>
              </a:lnSpc>
              <a:spcBef>
                <a:spcPts val="600"/>
              </a:spcBef>
              <a:spcAft>
                <a:spcPts val="0"/>
              </a:spcAft>
              <a:buClr>
                <a:schemeClr val="dk1"/>
              </a:buClr>
              <a:buSzPts val="1100"/>
              <a:buFont typeface="Arial"/>
              <a:buNone/>
            </a:pPr>
            <a:r>
              <a:rPr lang="en-US" sz="1700">
                <a:solidFill>
                  <a:schemeClr val="dk1"/>
                </a:solidFill>
                <a:latin typeface="Times New Roman"/>
                <a:ea typeface="Times New Roman"/>
                <a:cs typeface="Times New Roman"/>
                <a:sym typeface="Times New Roman"/>
              </a:rPr>
              <a:t>[4] Dribbble, "Weather Web App," </a:t>
            </a:r>
            <a:r>
              <a:rPr i="1" lang="en-US" sz="1700">
                <a:solidFill>
                  <a:schemeClr val="dk1"/>
                </a:solidFill>
                <a:latin typeface="Times New Roman"/>
                <a:ea typeface="Times New Roman"/>
                <a:cs typeface="Times New Roman"/>
                <a:sym typeface="Times New Roman"/>
              </a:rPr>
              <a:t>Dribbble</a:t>
            </a:r>
            <a:r>
              <a:rPr lang="en-US" sz="1700">
                <a:solidFill>
                  <a:schemeClr val="dk1"/>
                </a:solidFill>
                <a:latin typeface="Times New Roman"/>
                <a:ea typeface="Times New Roman"/>
                <a:cs typeface="Times New Roman"/>
                <a:sym typeface="Times New Roman"/>
              </a:rPr>
              <a:t>, 2024. [Online]. Available:</a:t>
            </a:r>
            <a:r>
              <a:rPr lang="en-US" sz="1700">
                <a:solidFill>
                  <a:schemeClr val="dk1"/>
                </a:solidFill>
                <a:uFill>
                  <a:noFill/>
                </a:uFill>
                <a:latin typeface="Times New Roman"/>
                <a:ea typeface="Times New Roman"/>
                <a:cs typeface="Times New Roman"/>
                <a:sym typeface="Times New Roman"/>
                <a:hlinkClick r:id="rId10">
                  <a:extLst>
                    <a:ext uri="{A12FA001-AC4F-418D-AE19-62706E023703}">
                      <ahyp:hlinkClr val="tx"/>
                    </a:ext>
                  </a:extLst>
                </a:hlinkClick>
              </a:rPr>
              <a:t> </a:t>
            </a:r>
            <a:r>
              <a:rPr lang="en-US" sz="1700" u="sng">
                <a:solidFill>
                  <a:schemeClr val="hlink"/>
                </a:solidFill>
                <a:latin typeface="Times New Roman"/>
                <a:ea typeface="Times New Roman"/>
                <a:cs typeface="Times New Roman"/>
                <a:sym typeface="Times New Roman"/>
                <a:hlinkClick r:id="rId11"/>
              </a:rPr>
              <a:t>https://dribbble.com/shots/22126121-Weather-Web-App</a:t>
            </a:r>
            <a:r>
              <a:rPr lang="en-US" sz="1700">
                <a:solidFill>
                  <a:schemeClr val="dk1"/>
                </a:solidFill>
                <a:latin typeface="Times New Roman"/>
                <a:ea typeface="Times New Roman"/>
                <a:cs typeface="Times New Roman"/>
                <a:sym typeface="Times New Roman"/>
              </a:rPr>
              <a:t>. [Accessed: 29-Nov-2024].</a:t>
            </a:r>
            <a:endParaRPr sz="17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700">
              <a:solidFill>
                <a:schemeClr val="dk1"/>
              </a:solidFill>
              <a:latin typeface="Times New Roman"/>
              <a:ea typeface="Times New Roman"/>
              <a:cs typeface="Times New Roman"/>
              <a:sym typeface="Times New Roman"/>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58" name="Shape 358"/>
        <p:cNvGrpSpPr/>
        <p:nvPr/>
      </p:nvGrpSpPr>
      <p:grpSpPr>
        <a:xfrm>
          <a:off x="0" y="0"/>
          <a:ext cx="0" cy="0"/>
          <a:chOff x="0" y="0"/>
          <a:chExt cx="0" cy="0"/>
        </a:xfrm>
      </p:grpSpPr>
      <p:sp>
        <p:nvSpPr>
          <p:cNvPr id="359" name="Google Shape;359;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177800" rtl="0" algn="l">
              <a:lnSpc>
                <a:spcPct val="90000"/>
              </a:lnSpc>
              <a:spcBef>
                <a:spcPts val="0"/>
              </a:spcBef>
              <a:spcAft>
                <a:spcPts val="0"/>
              </a:spcAft>
              <a:buClr>
                <a:schemeClr val="dk1"/>
              </a:buClr>
              <a:buSzPts val="2800"/>
              <a:buNone/>
            </a:pPr>
            <a:r>
              <a:rPr lang="en-US" sz="600"/>
              <a:t>.</a:t>
            </a:r>
            <a:endParaRPr sz="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0" name="Shape 110"/>
        <p:cNvGrpSpPr/>
        <p:nvPr/>
      </p:nvGrpSpPr>
      <p:grpSpPr>
        <a:xfrm>
          <a:off x="0" y="0"/>
          <a:ext cx="0" cy="0"/>
          <a:chOff x="0" y="0"/>
          <a:chExt cx="0" cy="0"/>
        </a:xfrm>
      </p:grpSpPr>
      <p:sp>
        <p:nvSpPr>
          <p:cNvPr id="111" name="Google Shape;111;g2eedf143282_0_0"/>
          <p:cNvSpPr txBox="1"/>
          <p:nvPr>
            <p:ph type="title"/>
          </p:nvPr>
        </p:nvSpPr>
        <p:spPr>
          <a:xfrm>
            <a:off x="534232" y="309550"/>
            <a:ext cx="6981300" cy="751800"/>
          </a:xfrm>
          <a:prstGeom prst="rect">
            <a:avLst/>
          </a:prstGeom>
          <a:noFill/>
          <a:ln>
            <a:noFill/>
          </a:ln>
        </p:spPr>
        <p:txBody>
          <a:bodyPr anchorCtr="0" anchor="ctr" bIns="0" lIns="0" spcFirstLastPara="1" rIns="0" wrap="square" tIns="12700">
            <a:spAutoFit/>
          </a:bodyPr>
          <a:lstStyle/>
          <a:p>
            <a:pPr indent="0" lvl="0" marL="12700" rtl="0" algn="l">
              <a:lnSpc>
                <a:spcPct val="100000"/>
              </a:lnSpc>
              <a:spcBef>
                <a:spcPts val="0"/>
              </a:spcBef>
              <a:spcAft>
                <a:spcPts val="0"/>
              </a:spcAft>
              <a:buClr>
                <a:srgbClr val="04A2B9"/>
              </a:buClr>
              <a:buSzPts val="2400"/>
              <a:buFont typeface="Proxima Nova"/>
              <a:buNone/>
            </a:pPr>
            <a:r>
              <a:rPr lang="en-US" sz="2400">
                <a:solidFill>
                  <a:srgbClr val="04A2B9"/>
                </a:solidFill>
                <a:latin typeface="Proxima Nova"/>
                <a:ea typeface="Proxima Nova"/>
                <a:cs typeface="Proxima Nova"/>
                <a:sym typeface="Proxima Nova"/>
              </a:rPr>
              <a:t>Introduction to Project and Project Management</a:t>
            </a:r>
            <a:endParaRPr sz="2400">
              <a:latin typeface="Proxima Nova"/>
              <a:ea typeface="Proxima Nova"/>
              <a:cs typeface="Proxima Nova"/>
              <a:sym typeface="Proxima Nova"/>
            </a:endParaRPr>
          </a:p>
          <a:p>
            <a:pPr indent="0" lvl="0" marL="0" rtl="0" algn="l">
              <a:lnSpc>
                <a:spcPct val="100000"/>
              </a:lnSpc>
              <a:spcBef>
                <a:spcPts val="0"/>
              </a:spcBef>
              <a:spcAft>
                <a:spcPts val="0"/>
              </a:spcAft>
              <a:buClr>
                <a:srgbClr val="04A2B9"/>
              </a:buClr>
              <a:buSzPts val="2400"/>
              <a:buFont typeface="Proxima Nova"/>
              <a:buNone/>
            </a:pPr>
            <a:r>
              <a:t/>
            </a:r>
            <a:endParaRPr sz="2400">
              <a:solidFill>
                <a:srgbClr val="04A2B9"/>
              </a:solidFill>
              <a:latin typeface="Proxima Nova"/>
              <a:ea typeface="Proxima Nova"/>
              <a:cs typeface="Proxima Nova"/>
              <a:sym typeface="Proxima Nova"/>
            </a:endParaRPr>
          </a:p>
        </p:txBody>
      </p:sp>
      <p:sp>
        <p:nvSpPr>
          <p:cNvPr id="112" name="Google Shape;112;g2eedf143282_0_0"/>
          <p:cNvSpPr txBox="1"/>
          <p:nvPr/>
        </p:nvSpPr>
        <p:spPr>
          <a:xfrm>
            <a:off x="534250" y="1145500"/>
            <a:ext cx="10684200" cy="5725800"/>
          </a:xfrm>
          <a:prstGeom prst="rect">
            <a:avLst/>
          </a:prstGeom>
          <a:noFill/>
          <a:ln>
            <a:noFill/>
          </a:ln>
        </p:spPr>
        <p:txBody>
          <a:bodyPr anchorCtr="0" anchor="t" bIns="91425" lIns="91425" spcFirstLastPara="1" rIns="91425" wrap="square" tIns="91425">
            <a:spAutoFit/>
          </a:bodyPr>
          <a:lstStyle/>
          <a:p>
            <a:pPr indent="-342900" lvl="0" marL="457200" rtl="0" algn="just">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Forecast Predictions: Providing short-term (hourly) and long-term (daily or weekly) weather forecasts to help users prepare for upcoming weather changes.</a:t>
            </a:r>
            <a:endParaRPr sz="1800">
              <a:solidFill>
                <a:schemeClr val="dk1"/>
              </a:solidFill>
              <a:latin typeface="Times New Roman"/>
              <a:ea typeface="Times New Roman"/>
              <a:cs typeface="Times New Roman"/>
              <a:sym typeface="Times New Roman"/>
            </a:endParaRPr>
          </a:p>
          <a:p>
            <a:pPr indent="-342900" lvl="0" marL="457200" rtl="0" algn="just">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Alerts and Notifications: Sending notifications about severe weather conditions, such as storms, heatwaves, or heavy rainfall, to keep users informed and safe.</a:t>
            </a:r>
            <a:endParaRPr sz="1800">
              <a:solidFill>
                <a:schemeClr val="dk1"/>
              </a:solidFill>
              <a:latin typeface="Times New Roman"/>
              <a:ea typeface="Times New Roman"/>
              <a:cs typeface="Times New Roman"/>
              <a:sym typeface="Times New Roman"/>
            </a:endParaRPr>
          </a:p>
          <a:p>
            <a:pPr indent="-342900" lvl="0" marL="457200" rtl="0" algn="just">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Travel and Outdoor Planning: Assisting users in planning trips, outdoor activities, or daily commutes by providing information about weather conditions that may affect their plans.</a:t>
            </a:r>
            <a:endParaRPr sz="1800">
              <a:solidFill>
                <a:schemeClr val="dk1"/>
              </a:solidFill>
              <a:latin typeface="Times New Roman"/>
              <a:ea typeface="Times New Roman"/>
              <a:cs typeface="Times New Roman"/>
              <a:sym typeface="Times New Roman"/>
            </a:endParaRPr>
          </a:p>
          <a:p>
            <a:pPr indent="-342900" lvl="0" marL="457200" rtl="0" algn="just">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Customizable Locations: Allowing users to check the weather in multiple locations, which is useful for travelers, or those with family or friends in different regions.</a:t>
            </a:r>
            <a:endParaRPr sz="1800">
              <a:solidFill>
                <a:schemeClr val="dk1"/>
              </a:solidFill>
              <a:latin typeface="Times New Roman"/>
              <a:ea typeface="Times New Roman"/>
              <a:cs typeface="Times New Roman"/>
              <a:sym typeface="Times New Roman"/>
            </a:endParaRPr>
          </a:p>
          <a:p>
            <a:pPr indent="-342900" lvl="0" marL="457200" rtl="0" algn="just">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Weather Insights: Offering additional data such as air quality, UV index, or pollen count, which can be crucial for health-conscious users or those with specific needs.</a:t>
            </a:r>
            <a:endParaRPr sz="18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b="1" lang="en-US" sz="1800">
                <a:solidFill>
                  <a:schemeClr val="dk1"/>
                </a:solidFill>
                <a:latin typeface="Times New Roman"/>
                <a:ea typeface="Times New Roman"/>
                <a:cs typeface="Times New Roman"/>
                <a:sym typeface="Times New Roman"/>
              </a:rPr>
              <a:t>1.3 Objective:</a:t>
            </a:r>
            <a:endParaRPr b="1" sz="1800">
              <a:solidFill>
                <a:schemeClr val="dk1"/>
              </a:solidFill>
              <a:latin typeface="Times New Roman"/>
              <a:ea typeface="Times New Roman"/>
              <a:cs typeface="Times New Roman"/>
              <a:sym typeface="Times New Roman"/>
            </a:endParaRPr>
          </a:p>
          <a:p>
            <a:pPr indent="-342900" lvl="0" marL="457200" rtl="0" algn="just">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Provide accurate, real-time weather updates.</a:t>
            </a:r>
            <a:endParaRPr sz="1800">
              <a:solidFill>
                <a:schemeClr val="dk1"/>
              </a:solidFill>
              <a:latin typeface="Times New Roman"/>
              <a:ea typeface="Times New Roman"/>
              <a:cs typeface="Times New Roman"/>
              <a:sym typeface="Times New Roman"/>
            </a:endParaRPr>
          </a:p>
          <a:p>
            <a:pPr indent="-342900" lvl="0" marL="457200" rtl="0" algn="just">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Offer short-term and long-term weather forecasts.</a:t>
            </a:r>
            <a:endParaRPr sz="1800">
              <a:solidFill>
                <a:schemeClr val="dk1"/>
              </a:solidFill>
              <a:latin typeface="Times New Roman"/>
              <a:ea typeface="Times New Roman"/>
              <a:cs typeface="Times New Roman"/>
              <a:sym typeface="Times New Roman"/>
            </a:endParaRPr>
          </a:p>
          <a:p>
            <a:pPr indent="-342900" lvl="0" marL="457200" rtl="0" algn="just">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Alert users to severe weather conditions for safety.</a:t>
            </a:r>
            <a:endParaRPr sz="1800">
              <a:solidFill>
                <a:schemeClr val="dk1"/>
              </a:solidFill>
              <a:latin typeface="Times New Roman"/>
              <a:ea typeface="Times New Roman"/>
              <a:cs typeface="Times New Roman"/>
              <a:sym typeface="Times New Roman"/>
            </a:endParaRPr>
          </a:p>
          <a:p>
            <a:pPr indent="-342900" lvl="0" marL="457200" rtl="0" algn="just">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Assist in planning daily activities and travel.</a:t>
            </a:r>
            <a:endParaRPr sz="1800">
              <a:solidFill>
                <a:schemeClr val="dk1"/>
              </a:solidFill>
              <a:latin typeface="Times New Roman"/>
              <a:ea typeface="Times New Roman"/>
              <a:cs typeface="Times New Roman"/>
              <a:sym typeface="Times New Roman"/>
            </a:endParaRPr>
          </a:p>
          <a:p>
            <a:pPr indent="-342900" lvl="0" marL="457200" rtl="0" algn="just">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Enhance user experience with a simple, intuitive interface.</a:t>
            </a:r>
            <a:endParaRPr sz="1800">
              <a:solidFill>
                <a:schemeClr val="dk1"/>
              </a:solidFill>
              <a:latin typeface="Times New Roman"/>
              <a:ea typeface="Times New Roman"/>
              <a:cs typeface="Times New Roman"/>
              <a:sym typeface="Times New Roman"/>
            </a:endParaRPr>
          </a:p>
          <a:p>
            <a:pPr indent="-342900" lvl="0" marL="457200" rtl="0" algn="just">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Allow customization of locations and alerts for personalized use.</a:t>
            </a:r>
            <a:endParaRPr sz="18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t/>
            </a:r>
            <a:endParaRPr b="1" sz="18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6" name="Shape 116"/>
        <p:cNvGrpSpPr/>
        <p:nvPr/>
      </p:nvGrpSpPr>
      <p:grpSpPr>
        <a:xfrm>
          <a:off x="0" y="0"/>
          <a:ext cx="0" cy="0"/>
          <a:chOff x="0" y="0"/>
          <a:chExt cx="0" cy="0"/>
        </a:xfrm>
      </p:grpSpPr>
      <p:sp>
        <p:nvSpPr>
          <p:cNvPr id="117" name="Google Shape;117;g2f3737411de_0_10"/>
          <p:cNvSpPr txBox="1"/>
          <p:nvPr>
            <p:ph type="title"/>
          </p:nvPr>
        </p:nvSpPr>
        <p:spPr>
          <a:xfrm>
            <a:off x="534232" y="309550"/>
            <a:ext cx="6981300" cy="751800"/>
          </a:xfrm>
          <a:prstGeom prst="rect">
            <a:avLst/>
          </a:prstGeom>
          <a:noFill/>
          <a:ln>
            <a:noFill/>
          </a:ln>
        </p:spPr>
        <p:txBody>
          <a:bodyPr anchorCtr="0" anchor="ctr" bIns="0" lIns="0" spcFirstLastPara="1" rIns="0" wrap="square" tIns="12700">
            <a:spAutoFit/>
          </a:bodyPr>
          <a:lstStyle/>
          <a:p>
            <a:pPr indent="0" lvl="0" marL="12700" rtl="0" algn="l">
              <a:lnSpc>
                <a:spcPct val="100000"/>
              </a:lnSpc>
              <a:spcBef>
                <a:spcPts val="0"/>
              </a:spcBef>
              <a:spcAft>
                <a:spcPts val="0"/>
              </a:spcAft>
              <a:buClr>
                <a:srgbClr val="04A2B9"/>
              </a:buClr>
              <a:buSzPts val="2400"/>
              <a:buFont typeface="Proxima Nova"/>
              <a:buNone/>
            </a:pPr>
            <a:r>
              <a:rPr lang="en-US" sz="2400">
                <a:solidFill>
                  <a:srgbClr val="04A2B9"/>
                </a:solidFill>
                <a:latin typeface="Proxima Nova"/>
                <a:ea typeface="Proxima Nova"/>
                <a:cs typeface="Proxima Nova"/>
                <a:sym typeface="Proxima Nova"/>
              </a:rPr>
              <a:t>Introduction to Project and Project Management</a:t>
            </a:r>
            <a:endParaRPr sz="2400">
              <a:latin typeface="Proxima Nova"/>
              <a:ea typeface="Proxima Nova"/>
              <a:cs typeface="Proxima Nova"/>
              <a:sym typeface="Proxima Nova"/>
            </a:endParaRPr>
          </a:p>
          <a:p>
            <a:pPr indent="0" lvl="0" marL="0" rtl="0" algn="l">
              <a:lnSpc>
                <a:spcPct val="100000"/>
              </a:lnSpc>
              <a:spcBef>
                <a:spcPts val="0"/>
              </a:spcBef>
              <a:spcAft>
                <a:spcPts val="0"/>
              </a:spcAft>
              <a:buClr>
                <a:srgbClr val="04A2B9"/>
              </a:buClr>
              <a:buSzPts val="2400"/>
              <a:buFont typeface="Proxima Nova"/>
              <a:buNone/>
            </a:pPr>
            <a:r>
              <a:t/>
            </a:r>
            <a:endParaRPr b="1" sz="2400">
              <a:solidFill>
                <a:srgbClr val="04A2B9"/>
              </a:solidFill>
              <a:latin typeface="Times New Roman"/>
              <a:ea typeface="Times New Roman"/>
              <a:cs typeface="Times New Roman"/>
              <a:sym typeface="Times New Roman"/>
            </a:endParaRPr>
          </a:p>
        </p:txBody>
      </p:sp>
      <p:sp>
        <p:nvSpPr>
          <p:cNvPr id="118" name="Google Shape;118;g2f3737411de_0_10"/>
          <p:cNvSpPr txBox="1"/>
          <p:nvPr/>
        </p:nvSpPr>
        <p:spPr>
          <a:xfrm>
            <a:off x="534250" y="1145500"/>
            <a:ext cx="10684200" cy="40635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US" sz="1800">
                <a:solidFill>
                  <a:schemeClr val="dk1"/>
                </a:solidFill>
                <a:latin typeface="Times New Roman"/>
                <a:ea typeface="Times New Roman"/>
                <a:cs typeface="Times New Roman"/>
                <a:sym typeface="Times New Roman"/>
              </a:rPr>
              <a:t>1</a:t>
            </a:r>
            <a:r>
              <a:rPr b="1" lang="en-US" sz="1800">
                <a:solidFill>
                  <a:schemeClr val="dk1"/>
                </a:solidFill>
                <a:latin typeface="Times New Roman"/>
                <a:ea typeface="Times New Roman"/>
                <a:cs typeface="Times New Roman"/>
                <a:sym typeface="Times New Roman"/>
              </a:rPr>
              <a:t>.4 Scope:</a:t>
            </a:r>
            <a:endParaRPr b="1" sz="18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lang="en-US" sz="1800">
                <a:solidFill>
                  <a:schemeClr val="dk1"/>
                </a:solidFill>
                <a:latin typeface="Times New Roman"/>
                <a:ea typeface="Times New Roman"/>
                <a:cs typeface="Times New Roman"/>
                <a:sym typeface="Times New Roman"/>
              </a:rPr>
              <a:t>What It Can Do</a:t>
            </a:r>
            <a:endParaRPr sz="1800">
              <a:solidFill>
                <a:schemeClr val="dk1"/>
              </a:solidFill>
              <a:latin typeface="Times New Roman"/>
              <a:ea typeface="Times New Roman"/>
              <a:cs typeface="Times New Roman"/>
              <a:sym typeface="Times New Roman"/>
            </a:endParaRPr>
          </a:p>
          <a:p>
            <a:pPr indent="-342900" lvl="0" marL="457200" rtl="0" algn="just">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Show current weather conditions like temperature and rain.</a:t>
            </a:r>
            <a:endParaRPr sz="1800">
              <a:solidFill>
                <a:schemeClr val="dk1"/>
              </a:solidFill>
              <a:latin typeface="Times New Roman"/>
              <a:ea typeface="Times New Roman"/>
              <a:cs typeface="Times New Roman"/>
              <a:sym typeface="Times New Roman"/>
            </a:endParaRPr>
          </a:p>
          <a:p>
            <a:pPr indent="-342900" lvl="0" marL="457200" rtl="0" algn="just">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Give weather predictions for the next hours, days, or week.</a:t>
            </a:r>
            <a:endParaRPr sz="1800">
              <a:solidFill>
                <a:schemeClr val="dk1"/>
              </a:solidFill>
              <a:latin typeface="Times New Roman"/>
              <a:ea typeface="Times New Roman"/>
              <a:cs typeface="Times New Roman"/>
              <a:sym typeface="Times New Roman"/>
            </a:endParaRPr>
          </a:p>
          <a:p>
            <a:pPr indent="-342900" lvl="0" marL="457200" rtl="0" algn="just">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Send alerts about bad weather, like storms or heatwaves.</a:t>
            </a:r>
            <a:endParaRPr sz="1800">
              <a:solidFill>
                <a:schemeClr val="dk1"/>
              </a:solidFill>
              <a:latin typeface="Times New Roman"/>
              <a:ea typeface="Times New Roman"/>
              <a:cs typeface="Times New Roman"/>
              <a:sym typeface="Times New Roman"/>
            </a:endParaRPr>
          </a:p>
          <a:p>
            <a:pPr indent="-342900" lvl="0" marL="457200" rtl="0" algn="just">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Let you check the weather in different places around the world.</a:t>
            </a:r>
            <a:endParaRPr sz="1800">
              <a:solidFill>
                <a:schemeClr val="dk1"/>
              </a:solidFill>
              <a:latin typeface="Times New Roman"/>
              <a:ea typeface="Times New Roman"/>
              <a:cs typeface="Times New Roman"/>
              <a:sym typeface="Times New Roman"/>
            </a:endParaRPr>
          </a:p>
          <a:p>
            <a:pPr indent="-342900" lvl="0" marL="457200" rtl="0" algn="just">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Provide extra info like air quality or UV levels.</a:t>
            </a:r>
            <a:endParaRPr sz="18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lang="en-US" sz="1800">
                <a:solidFill>
                  <a:schemeClr val="dk1"/>
                </a:solidFill>
                <a:latin typeface="Times New Roman"/>
                <a:ea typeface="Times New Roman"/>
                <a:cs typeface="Times New Roman"/>
                <a:sym typeface="Times New Roman"/>
              </a:rPr>
              <a:t>What It Can’t Do:</a:t>
            </a:r>
            <a:endParaRPr sz="1800">
              <a:solidFill>
                <a:schemeClr val="dk1"/>
              </a:solidFill>
              <a:latin typeface="Times New Roman"/>
              <a:ea typeface="Times New Roman"/>
              <a:cs typeface="Times New Roman"/>
              <a:sym typeface="Times New Roman"/>
            </a:endParaRPr>
          </a:p>
          <a:p>
            <a:pPr indent="-342900" lvl="0" marL="457200" rtl="0" algn="just">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Always be 100% accurate, as weather can be unpredictable.</a:t>
            </a:r>
            <a:endParaRPr sz="1800">
              <a:solidFill>
                <a:schemeClr val="dk1"/>
              </a:solidFill>
              <a:latin typeface="Times New Roman"/>
              <a:ea typeface="Times New Roman"/>
              <a:cs typeface="Times New Roman"/>
              <a:sym typeface="Times New Roman"/>
            </a:endParaRPr>
          </a:p>
          <a:p>
            <a:pPr indent="-342900" lvl="0" marL="457200" rtl="0" algn="just">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Change or control the weather.</a:t>
            </a:r>
            <a:endParaRPr sz="1800">
              <a:solidFill>
                <a:schemeClr val="dk1"/>
              </a:solidFill>
              <a:latin typeface="Times New Roman"/>
              <a:ea typeface="Times New Roman"/>
              <a:cs typeface="Times New Roman"/>
              <a:sym typeface="Times New Roman"/>
            </a:endParaRPr>
          </a:p>
          <a:p>
            <a:pPr indent="-342900" lvl="0" marL="457200" rtl="0" algn="just">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Guarantee precise forecasts for longer than a week.</a:t>
            </a:r>
            <a:endParaRPr sz="1800">
              <a:solidFill>
                <a:schemeClr val="dk1"/>
              </a:solidFill>
              <a:latin typeface="Times New Roman"/>
              <a:ea typeface="Times New Roman"/>
              <a:cs typeface="Times New Roman"/>
              <a:sym typeface="Times New Roman"/>
            </a:endParaRPr>
          </a:p>
          <a:p>
            <a:pPr indent="-342900" lvl="0" marL="457200" rtl="0" algn="just">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Make decisions for you—it's up to you to use the information wisely.</a:t>
            </a:r>
            <a:endParaRPr sz="18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2" name="Shape 122"/>
        <p:cNvGrpSpPr/>
        <p:nvPr/>
      </p:nvGrpSpPr>
      <p:grpSpPr>
        <a:xfrm>
          <a:off x="0" y="0"/>
          <a:ext cx="0" cy="0"/>
          <a:chOff x="0" y="0"/>
          <a:chExt cx="0" cy="0"/>
        </a:xfrm>
      </p:grpSpPr>
      <p:sp>
        <p:nvSpPr>
          <p:cNvPr id="123" name="Google Shape;123;g2f3737411de_0_17"/>
          <p:cNvSpPr txBox="1"/>
          <p:nvPr>
            <p:ph type="title"/>
          </p:nvPr>
        </p:nvSpPr>
        <p:spPr>
          <a:xfrm>
            <a:off x="534231" y="309550"/>
            <a:ext cx="7159200" cy="751800"/>
          </a:xfrm>
          <a:prstGeom prst="rect">
            <a:avLst/>
          </a:prstGeom>
          <a:noFill/>
          <a:ln>
            <a:noFill/>
          </a:ln>
        </p:spPr>
        <p:txBody>
          <a:bodyPr anchorCtr="0" anchor="ctr" bIns="0" lIns="0" spcFirstLastPara="1" rIns="0" wrap="square" tIns="12700">
            <a:spAutoFit/>
          </a:bodyPr>
          <a:lstStyle/>
          <a:p>
            <a:pPr indent="0" lvl="0" marL="12700" rtl="0" algn="l">
              <a:lnSpc>
                <a:spcPct val="100000"/>
              </a:lnSpc>
              <a:spcBef>
                <a:spcPts val="0"/>
              </a:spcBef>
              <a:spcAft>
                <a:spcPts val="0"/>
              </a:spcAft>
              <a:buClr>
                <a:srgbClr val="04A2B9"/>
              </a:buClr>
              <a:buSzPts val="2400"/>
              <a:buFont typeface="Proxima Nova"/>
              <a:buNone/>
            </a:pPr>
            <a:r>
              <a:rPr lang="en-US" sz="2400">
                <a:solidFill>
                  <a:srgbClr val="04A2B9"/>
                </a:solidFill>
                <a:latin typeface="Proxima Nova"/>
                <a:ea typeface="Proxima Nova"/>
                <a:cs typeface="Proxima Nova"/>
                <a:sym typeface="Proxima Nova"/>
              </a:rPr>
              <a:t>Introduction to Project and Project Management</a:t>
            </a:r>
            <a:endParaRPr sz="2400">
              <a:latin typeface="Proxima Nova"/>
              <a:ea typeface="Proxima Nova"/>
              <a:cs typeface="Proxima Nova"/>
              <a:sym typeface="Proxima Nova"/>
            </a:endParaRPr>
          </a:p>
          <a:p>
            <a:pPr indent="0" lvl="0" marL="0" rtl="0" algn="l">
              <a:lnSpc>
                <a:spcPct val="100000"/>
              </a:lnSpc>
              <a:spcBef>
                <a:spcPts val="0"/>
              </a:spcBef>
              <a:spcAft>
                <a:spcPts val="0"/>
              </a:spcAft>
              <a:buClr>
                <a:srgbClr val="04A2B9"/>
              </a:buClr>
              <a:buSzPts val="2400"/>
              <a:buFont typeface="Proxima Nova"/>
              <a:buNone/>
            </a:pPr>
            <a:r>
              <a:t/>
            </a:r>
            <a:endParaRPr b="1" sz="2400">
              <a:solidFill>
                <a:srgbClr val="04A2B9"/>
              </a:solidFill>
              <a:latin typeface="Times New Roman"/>
              <a:ea typeface="Times New Roman"/>
              <a:cs typeface="Times New Roman"/>
              <a:sym typeface="Times New Roman"/>
            </a:endParaRPr>
          </a:p>
        </p:txBody>
      </p:sp>
      <p:sp>
        <p:nvSpPr>
          <p:cNvPr id="124" name="Google Shape;124;g2f3737411de_0_17"/>
          <p:cNvSpPr txBox="1"/>
          <p:nvPr/>
        </p:nvSpPr>
        <p:spPr>
          <a:xfrm>
            <a:off x="534250" y="1072025"/>
            <a:ext cx="10684200" cy="57258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Clr>
                <a:schemeClr val="dk1"/>
              </a:buClr>
              <a:buSzPts val="1100"/>
              <a:buFont typeface="Arial"/>
              <a:buNone/>
            </a:pPr>
            <a:r>
              <a:rPr b="1" lang="en-US" sz="1800">
                <a:solidFill>
                  <a:schemeClr val="dk1"/>
                </a:solidFill>
                <a:latin typeface="Times New Roman"/>
                <a:ea typeface="Times New Roman"/>
                <a:cs typeface="Times New Roman"/>
                <a:sym typeface="Times New Roman"/>
              </a:rPr>
              <a:t>1.5 Technology:</a:t>
            </a:r>
            <a:endParaRPr b="1" sz="18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b="1" lang="en-US" sz="1800">
                <a:solidFill>
                  <a:schemeClr val="dk1"/>
                </a:solidFill>
                <a:latin typeface="Times New Roman"/>
                <a:ea typeface="Times New Roman"/>
                <a:cs typeface="Times New Roman"/>
                <a:sym typeface="Times New Roman"/>
              </a:rPr>
              <a:t>Frontend</a:t>
            </a:r>
            <a:r>
              <a:rPr lang="en-US" sz="1800">
                <a:solidFill>
                  <a:schemeClr val="dk1"/>
                </a:solidFill>
                <a:latin typeface="Times New Roman"/>
                <a:ea typeface="Times New Roman"/>
                <a:cs typeface="Times New Roman"/>
                <a:sym typeface="Times New Roman"/>
              </a:rPr>
              <a:t>:</a:t>
            </a:r>
            <a:endParaRPr sz="18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en-US" sz="1800">
                <a:solidFill>
                  <a:schemeClr val="dk1"/>
                </a:solidFill>
                <a:latin typeface="Times New Roman"/>
                <a:ea typeface="Times New Roman"/>
                <a:cs typeface="Times New Roman"/>
                <a:sym typeface="Times New Roman"/>
              </a:rPr>
              <a:t>React.js: Builds dynamic, interactive weather apps.</a:t>
            </a:r>
            <a:endParaRPr sz="18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en-US" sz="1800">
                <a:solidFill>
                  <a:schemeClr val="dk1"/>
                </a:solidFill>
                <a:latin typeface="Times New Roman"/>
                <a:ea typeface="Times New Roman"/>
                <a:cs typeface="Times New Roman"/>
                <a:sym typeface="Times New Roman"/>
              </a:rPr>
              <a:t>Tailwind CSS: Helps create clean, responsive designs quickly.</a:t>
            </a:r>
            <a:endParaRPr sz="18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t/>
            </a:r>
            <a:endParaRPr b="1" sz="18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b="1" lang="en-US" sz="1800">
                <a:solidFill>
                  <a:schemeClr val="dk1"/>
                </a:solidFill>
                <a:latin typeface="Times New Roman"/>
                <a:ea typeface="Times New Roman"/>
                <a:cs typeface="Times New Roman"/>
                <a:sym typeface="Times New Roman"/>
              </a:rPr>
              <a:t>APIs:</a:t>
            </a:r>
            <a:endParaRPr b="1" sz="18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en-US" sz="1800">
                <a:solidFill>
                  <a:schemeClr val="dk1"/>
                </a:solidFill>
                <a:latin typeface="Times New Roman"/>
                <a:ea typeface="Times New Roman"/>
                <a:cs typeface="Times New Roman"/>
                <a:sym typeface="Times New Roman"/>
              </a:rPr>
              <a:t>OpenWeatherMap: Provides real-time weather data.</a:t>
            </a:r>
            <a:endParaRPr sz="18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lang="en-US" sz="1800">
                <a:solidFill>
                  <a:schemeClr val="dk1"/>
                </a:solidFill>
                <a:latin typeface="Times New Roman"/>
                <a:ea typeface="Times New Roman"/>
                <a:cs typeface="Times New Roman"/>
                <a:sym typeface="Times New Roman"/>
              </a:rPr>
              <a:t>React Leaflet: Displays weather data on interactive maps.</a:t>
            </a:r>
            <a:endParaRPr sz="18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t/>
            </a:r>
            <a:endParaRPr sz="18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b="1" lang="en-US" sz="1800">
                <a:solidFill>
                  <a:schemeClr val="dk1"/>
                </a:solidFill>
                <a:latin typeface="Times New Roman"/>
                <a:ea typeface="Times New Roman"/>
                <a:cs typeface="Times New Roman"/>
                <a:sym typeface="Times New Roman"/>
              </a:rPr>
              <a:t>Backend</a:t>
            </a:r>
            <a:r>
              <a:rPr lang="en-US" sz="1800">
                <a:solidFill>
                  <a:schemeClr val="dk1"/>
                </a:solidFill>
                <a:latin typeface="Times New Roman"/>
                <a:ea typeface="Times New Roman"/>
                <a:cs typeface="Times New Roman"/>
                <a:sym typeface="Times New Roman"/>
              </a:rPr>
              <a:t>:</a:t>
            </a:r>
            <a:endParaRPr sz="18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lang="en-US" sz="1800">
                <a:solidFill>
                  <a:schemeClr val="dk1"/>
                </a:solidFill>
                <a:latin typeface="Times New Roman"/>
                <a:ea typeface="Times New Roman"/>
                <a:cs typeface="Times New Roman"/>
                <a:sym typeface="Times New Roman"/>
              </a:rPr>
              <a:t>Node.js + Express.js: Manages server-side logic and handles data efficiently.</a:t>
            </a:r>
            <a:endParaRPr sz="18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t/>
            </a:r>
            <a:endParaRPr sz="18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b="1" lang="en-US" sz="1800">
                <a:solidFill>
                  <a:schemeClr val="dk1"/>
                </a:solidFill>
                <a:latin typeface="Times New Roman"/>
                <a:ea typeface="Times New Roman"/>
                <a:cs typeface="Times New Roman"/>
                <a:sym typeface="Times New Roman"/>
              </a:rPr>
              <a:t>Authentication:</a:t>
            </a:r>
            <a:endParaRPr sz="18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en-US" sz="1800">
                <a:solidFill>
                  <a:schemeClr val="dk1"/>
                </a:solidFill>
                <a:latin typeface="Times New Roman"/>
                <a:ea typeface="Times New Roman"/>
                <a:cs typeface="Times New Roman"/>
                <a:sym typeface="Times New Roman"/>
              </a:rPr>
              <a:t>JWT: Secures user login with tokens.</a:t>
            </a:r>
            <a:endParaRPr sz="18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lang="en-US" sz="1800">
                <a:solidFill>
                  <a:schemeClr val="dk1"/>
                </a:solidFill>
                <a:latin typeface="Times New Roman"/>
                <a:ea typeface="Times New Roman"/>
                <a:cs typeface="Times New Roman"/>
                <a:sym typeface="Times New Roman"/>
              </a:rPr>
              <a:t>bcrypt: Encrypts passwords for safe storage.</a:t>
            </a:r>
            <a:endParaRPr sz="18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t/>
            </a:r>
            <a:endParaRPr sz="18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b="1" lang="en-US" sz="1800">
                <a:solidFill>
                  <a:schemeClr val="dk1"/>
                </a:solidFill>
                <a:latin typeface="Times New Roman"/>
                <a:ea typeface="Times New Roman"/>
                <a:cs typeface="Times New Roman"/>
                <a:sym typeface="Times New Roman"/>
              </a:rPr>
              <a:t>Database:</a:t>
            </a:r>
            <a:endParaRPr b="1" sz="18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lang="en-US" sz="1800">
                <a:solidFill>
                  <a:schemeClr val="dk1"/>
                </a:solidFill>
                <a:latin typeface="Times New Roman"/>
                <a:ea typeface="Times New Roman"/>
                <a:cs typeface="Times New Roman"/>
                <a:sym typeface="Times New Roman"/>
              </a:rPr>
              <a:t>MongoDB: Stores and manages large amounts of data flexibly.</a:t>
            </a:r>
            <a:endParaRPr sz="18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t/>
            </a:r>
            <a:endParaRPr sz="18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t/>
            </a:r>
            <a:endParaRPr b="1" sz="1800">
              <a:solidFill>
                <a:schemeClr val="dk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8" name="Shape 128"/>
        <p:cNvGrpSpPr/>
        <p:nvPr/>
      </p:nvGrpSpPr>
      <p:grpSpPr>
        <a:xfrm>
          <a:off x="0" y="0"/>
          <a:ext cx="0" cy="0"/>
          <a:chOff x="0" y="0"/>
          <a:chExt cx="0" cy="0"/>
        </a:xfrm>
      </p:grpSpPr>
      <p:sp>
        <p:nvSpPr>
          <p:cNvPr id="129" name="Google Shape;129;g2f3737411de_0_22"/>
          <p:cNvSpPr txBox="1"/>
          <p:nvPr>
            <p:ph type="title"/>
          </p:nvPr>
        </p:nvSpPr>
        <p:spPr>
          <a:xfrm>
            <a:off x="534234" y="309550"/>
            <a:ext cx="6435300" cy="751800"/>
          </a:xfrm>
          <a:prstGeom prst="rect">
            <a:avLst/>
          </a:prstGeom>
          <a:noFill/>
          <a:ln>
            <a:noFill/>
          </a:ln>
        </p:spPr>
        <p:txBody>
          <a:bodyPr anchorCtr="0" anchor="ctr" bIns="0" lIns="0" spcFirstLastPara="1" rIns="0" wrap="square" tIns="12700">
            <a:spAutoFit/>
          </a:bodyPr>
          <a:lstStyle/>
          <a:p>
            <a:pPr indent="0" lvl="0" marL="12700" rtl="0" algn="l">
              <a:lnSpc>
                <a:spcPct val="100000"/>
              </a:lnSpc>
              <a:spcBef>
                <a:spcPts val="0"/>
              </a:spcBef>
              <a:spcAft>
                <a:spcPts val="0"/>
              </a:spcAft>
              <a:buClr>
                <a:srgbClr val="04A2B9"/>
              </a:buClr>
              <a:buSzPts val="2400"/>
              <a:buFont typeface="Proxima Nova"/>
              <a:buNone/>
            </a:pPr>
            <a:r>
              <a:rPr lang="en-US" sz="2400">
                <a:solidFill>
                  <a:srgbClr val="04A2B9"/>
                </a:solidFill>
                <a:latin typeface="Proxima Nova"/>
                <a:ea typeface="Proxima Nova"/>
                <a:cs typeface="Proxima Nova"/>
                <a:sym typeface="Proxima Nova"/>
              </a:rPr>
              <a:t>Introduction to Project and Project Management</a:t>
            </a:r>
            <a:endParaRPr sz="2400">
              <a:latin typeface="Proxima Nova"/>
              <a:ea typeface="Proxima Nova"/>
              <a:cs typeface="Proxima Nova"/>
              <a:sym typeface="Proxima Nova"/>
            </a:endParaRPr>
          </a:p>
          <a:p>
            <a:pPr indent="0" lvl="0" marL="0" rtl="0" algn="l">
              <a:lnSpc>
                <a:spcPct val="100000"/>
              </a:lnSpc>
              <a:spcBef>
                <a:spcPts val="0"/>
              </a:spcBef>
              <a:spcAft>
                <a:spcPts val="0"/>
              </a:spcAft>
              <a:buClr>
                <a:srgbClr val="04A2B9"/>
              </a:buClr>
              <a:buSzPts val="2400"/>
              <a:buFont typeface="Proxima Nova"/>
              <a:buNone/>
            </a:pPr>
            <a:r>
              <a:t/>
            </a:r>
            <a:endParaRPr b="1" sz="2400">
              <a:solidFill>
                <a:srgbClr val="04A2B9"/>
              </a:solidFill>
              <a:latin typeface="Times New Roman"/>
              <a:ea typeface="Times New Roman"/>
              <a:cs typeface="Times New Roman"/>
              <a:sym typeface="Times New Roman"/>
            </a:endParaRPr>
          </a:p>
        </p:txBody>
      </p:sp>
      <p:sp>
        <p:nvSpPr>
          <p:cNvPr id="130" name="Google Shape;130;g2f3737411de_0_22"/>
          <p:cNvSpPr txBox="1"/>
          <p:nvPr/>
        </p:nvSpPr>
        <p:spPr>
          <a:xfrm>
            <a:off x="534250" y="1072025"/>
            <a:ext cx="10684200" cy="10158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US" sz="1800">
                <a:solidFill>
                  <a:schemeClr val="dk1"/>
                </a:solidFill>
                <a:latin typeface="Times New Roman"/>
                <a:ea typeface="Times New Roman"/>
                <a:cs typeface="Times New Roman"/>
                <a:sym typeface="Times New Roman"/>
              </a:rPr>
              <a:t>1</a:t>
            </a:r>
            <a:r>
              <a:rPr b="1" lang="en-US" sz="1800">
                <a:solidFill>
                  <a:schemeClr val="dk1"/>
                </a:solidFill>
                <a:latin typeface="Times New Roman"/>
                <a:ea typeface="Times New Roman"/>
                <a:cs typeface="Times New Roman"/>
                <a:sym typeface="Times New Roman"/>
              </a:rPr>
              <a:t>.6 Project Gantt Chart:</a:t>
            </a:r>
            <a:endParaRPr b="1" sz="18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t/>
            </a:r>
            <a:endParaRPr b="1" sz="18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t/>
            </a:r>
            <a:endParaRPr b="1" sz="1800">
              <a:solidFill>
                <a:schemeClr val="dk1"/>
              </a:solidFill>
              <a:latin typeface="Times New Roman"/>
              <a:ea typeface="Times New Roman"/>
              <a:cs typeface="Times New Roman"/>
              <a:sym typeface="Times New Roman"/>
            </a:endParaRPr>
          </a:p>
        </p:txBody>
      </p:sp>
      <p:pic>
        <p:nvPicPr>
          <p:cNvPr id="131" name="Google Shape;131;g2f3737411de_0_22"/>
          <p:cNvPicPr preferRelativeResize="0"/>
          <p:nvPr/>
        </p:nvPicPr>
        <p:blipFill>
          <a:blip r:embed="rId4">
            <a:alphaModFix/>
          </a:blip>
          <a:stretch>
            <a:fillRect/>
          </a:stretch>
        </p:blipFill>
        <p:spPr>
          <a:xfrm>
            <a:off x="678925" y="1544775"/>
            <a:ext cx="10619974" cy="48718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5" name="Shape 135"/>
        <p:cNvGrpSpPr/>
        <p:nvPr/>
      </p:nvGrpSpPr>
      <p:grpSpPr>
        <a:xfrm>
          <a:off x="0" y="0"/>
          <a:ext cx="0" cy="0"/>
          <a:chOff x="0" y="0"/>
          <a:chExt cx="0" cy="0"/>
        </a:xfrm>
      </p:grpSpPr>
      <p:sp>
        <p:nvSpPr>
          <p:cNvPr id="136" name="Google Shape;136;g2f3737411de_0_28"/>
          <p:cNvSpPr txBox="1"/>
          <p:nvPr>
            <p:ph type="title"/>
          </p:nvPr>
        </p:nvSpPr>
        <p:spPr>
          <a:xfrm>
            <a:off x="534259" y="309562"/>
            <a:ext cx="2320800" cy="382200"/>
          </a:xfrm>
          <a:prstGeom prst="rect">
            <a:avLst/>
          </a:prstGeom>
          <a:noFill/>
          <a:ln>
            <a:noFill/>
          </a:ln>
        </p:spPr>
        <p:txBody>
          <a:bodyPr anchorCtr="0" anchor="ctr" bIns="0" lIns="0" spcFirstLastPara="1" rIns="0" wrap="square" tIns="12700">
            <a:spAutoFit/>
          </a:bodyPr>
          <a:lstStyle/>
          <a:p>
            <a:pPr indent="0" lvl="0" marL="0" rtl="0" algn="l">
              <a:lnSpc>
                <a:spcPct val="100000"/>
              </a:lnSpc>
              <a:spcBef>
                <a:spcPts val="0"/>
              </a:spcBef>
              <a:spcAft>
                <a:spcPts val="0"/>
              </a:spcAft>
              <a:buClr>
                <a:srgbClr val="04A2B9"/>
              </a:buClr>
              <a:buSzPts val="2400"/>
              <a:buFont typeface="Proxima Nova"/>
              <a:buNone/>
            </a:pPr>
            <a:r>
              <a:rPr lang="en-US" sz="2400">
                <a:solidFill>
                  <a:srgbClr val="04A2B9"/>
                </a:solidFill>
                <a:latin typeface="Proxima Nova"/>
                <a:ea typeface="Proxima Nova"/>
                <a:cs typeface="Proxima Nova"/>
                <a:sym typeface="Proxima Nova"/>
              </a:rPr>
              <a:t>System Analysis</a:t>
            </a:r>
            <a:endParaRPr sz="2400">
              <a:latin typeface="Proxima Nova"/>
              <a:ea typeface="Proxima Nova"/>
              <a:cs typeface="Proxima Nova"/>
              <a:sym typeface="Proxima Nova"/>
            </a:endParaRPr>
          </a:p>
        </p:txBody>
      </p:sp>
      <p:sp>
        <p:nvSpPr>
          <p:cNvPr id="137" name="Google Shape;137;g2f3737411de_0_28"/>
          <p:cNvSpPr txBox="1"/>
          <p:nvPr/>
        </p:nvSpPr>
        <p:spPr>
          <a:xfrm>
            <a:off x="534250" y="1153450"/>
            <a:ext cx="10684200" cy="60801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US" sz="1800">
                <a:solidFill>
                  <a:schemeClr val="dk1"/>
                </a:solidFill>
                <a:latin typeface="Times New Roman"/>
                <a:ea typeface="Times New Roman"/>
                <a:cs typeface="Times New Roman"/>
                <a:sym typeface="Times New Roman"/>
              </a:rPr>
              <a:t>2.1 Study of Current System:</a:t>
            </a:r>
            <a:endParaRPr b="1" sz="18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t/>
            </a:r>
            <a:endParaRPr b="1" sz="18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b="1" lang="en-US" sz="1800">
                <a:solidFill>
                  <a:schemeClr val="dk1"/>
                </a:solidFill>
                <a:latin typeface="Times New Roman"/>
                <a:ea typeface="Times New Roman"/>
                <a:cs typeface="Times New Roman"/>
                <a:sym typeface="Times New Roman"/>
              </a:rPr>
              <a:t>Weather Data Collection:</a:t>
            </a:r>
            <a:endParaRPr b="1" sz="18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lang="en-US" sz="1700">
                <a:solidFill>
                  <a:schemeClr val="dk1"/>
                </a:solidFill>
                <a:latin typeface="Times New Roman"/>
                <a:ea typeface="Times New Roman"/>
                <a:cs typeface="Times New Roman"/>
                <a:sym typeface="Times New Roman"/>
              </a:rPr>
              <a:t>Weather data is gathered from sources like satellites and weather stations, including temperature, rain, wind, and more.</a:t>
            </a:r>
            <a:endParaRPr sz="17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t/>
            </a:r>
            <a:endParaRPr sz="17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b="1" lang="en-US" sz="1800">
                <a:solidFill>
                  <a:schemeClr val="dk1"/>
                </a:solidFill>
                <a:latin typeface="Times New Roman"/>
                <a:ea typeface="Times New Roman"/>
                <a:cs typeface="Times New Roman"/>
                <a:sym typeface="Times New Roman"/>
              </a:rPr>
              <a:t>Data Processing:</a:t>
            </a:r>
            <a:endParaRPr b="1" sz="18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lang="en-US" sz="1700">
                <a:solidFill>
                  <a:schemeClr val="dk1"/>
                </a:solidFill>
                <a:latin typeface="Times New Roman"/>
                <a:ea typeface="Times New Roman"/>
                <a:cs typeface="Times New Roman"/>
                <a:sym typeface="Times New Roman"/>
              </a:rPr>
              <a:t>This data is analyzed using special models to predict future weather.</a:t>
            </a:r>
            <a:endParaRPr sz="17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t/>
            </a:r>
            <a:endParaRPr sz="17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b="1" lang="en-US" sz="1800">
                <a:solidFill>
                  <a:schemeClr val="dk1"/>
                </a:solidFill>
                <a:latin typeface="Times New Roman"/>
                <a:ea typeface="Times New Roman"/>
                <a:cs typeface="Times New Roman"/>
                <a:sym typeface="Times New Roman"/>
              </a:rPr>
              <a:t>API Services:</a:t>
            </a:r>
            <a:endParaRPr sz="18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lang="en-US" sz="1700">
                <a:solidFill>
                  <a:schemeClr val="dk1"/>
                </a:solidFill>
                <a:latin typeface="Times New Roman"/>
                <a:ea typeface="Times New Roman"/>
                <a:cs typeface="Times New Roman"/>
                <a:sym typeface="Times New Roman"/>
              </a:rPr>
              <a:t>Services like OpenWeatherMap provide this processed weather data through APIs, which apps use to get weather information.</a:t>
            </a:r>
            <a:endParaRPr sz="17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t/>
            </a:r>
            <a:endParaRPr sz="17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b="1" lang="en-US" sz="1800">
                <a:solidFill>
                  <a:schemeClr val="dk1"/>
                </a:solidFill>
                <a:latin typeface="Times New Roman"/>
                <a:ea typeface="Times New Roman"/>
                <a:cs typeface="Times New Roman"/>
                <a:sym typeface="Times New Roman"/>
              </a:rPr>
              <a:t>User Interaction:</a:t>
            </a:r>
            <a:endParaRPr sz="18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lang="en-US" sz="1700">
                <a:solidFill>
                  <a:schemeClr val="dk1"/>
                </a:solidFill>
                <a:latin typeface="Times New Roman"/>
                <a:ea typeface="Times New Roman"/>
                <a:cs typeface="Times New Roman"/>
                <a:sym typeface="Times New Roman"/>
              </a:rPr>
              <a:t>The app uses this data to show users current weather, forecasts, and maps, often based on their location.</a:t>
            </a:r>
            <a:endParaRPr sz="17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t/>
            </a:r>
            <a:endParaRPr sz="17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b="1" lang="en-US" sz="1800">
                <a:solidFill>
                  <a:schemeClr val="dk1"/>
                </a:solidFill>
                <a:latin typeface="Times New Roman"/>
                <a:ea typeface="Times New Roman"/>
                <a:cs typeface="Times New Roman"/>
                <a:sym typeface="Times New Roman"/>
              </a:rPr>
              <a:t>Limitations:</a:t>
            </a:r>
            <a:endParaRPr b="1" sz="18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en-US" sz="1700">
                <a:solidFill>
                  <a:schemeClr val="dk1"/>
                </a:solidFill>
                <a:latin typeface="Times New Roman"/>
                <a:ea typeface="Times New Roman"/>
                <a:cs typeface="Times New Roman"/>
                <a:sym typeface="Times New Roman"/>
              </a:rPr>
              <a:t>Accuracy: Forecasts can be inaccurate, especially long-term.</a:t>
            </a:r>
            <a:endParaRPr sz="17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en-US" sz="1700">
                <a:solidFill>
                  <a:schemeClr val="dk1"/>
                </a:solidFill>
                <a:latin typeface="Times New Roman"/>
                <a:ea typeface="Times New Roman"/>
                <a:cs typeface="Times New Roman"/>
                <a:sym typeface="Times New Roman"/>
              </a:rPr>
              <a:t>Customization: Some apps may not offer advanced features for personalized alerts.</a:t>
            </a:r>
            <a:endParaRPr sz="17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lang="en-US" sz="1700">
                <a:solidFill>
                  <a:schemeClr val="dk1"/>
                </a:solidFill>
                <a:latin typeface="Times New Roman"/>
                <a:ea typeface="Times New Roman"/>
                <a:cs typeface="Times New Roman"/>
                <a:sym typeface="Times New Roman"/>
              </a:rPr>
              <a:t>Data Overload: Too much information can be overwhelming if not presented simply.</a:t>
            </a:r>
            <a:endParaRPr sz="17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t/>
            </a:r>
            <a:endParaRPr sz="17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t/>
            </a:r>
            <a:endParaRPr b="1" sz="18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t/>
            </a:r>
            <a:endParaRPr b="1" sz="1800">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2023-12-05T07:58:57Z</dcterms:created>
  <dc:creator>admin</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2024-01-10T05:57:01Z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bdeac77a-6f2d-4eed-8d0b-c87a56de673f</vt:lpwstr>
  </property>
  <property fmtid="{D5CDD505-2E9C-101B-9397-08002B2CF9AE}" pid="7" name="MSIP_Label_defa4170-0d19-0005-0004-bc88714345d2_ActionId">
    <vt:lpwstr>2a20089b-7995-43de-aaf1-a4eb65220026</vt:lpwstr>
  </property>
  <property fmtid="{D5CDD505-2E9C-101B-9397-08002B2CF9AE}" pid="8" name="MSIP_Label_defa4170-0d19-0005-0004-bc88714345d2_ContentBits">
    <vt:lpwstr>0</vt:lpwstr>
  </property>
</Properties>
</file>