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39"/>
  </p:notesMasterIdLst>
  <p:handoutMasterIdLst>
    <p:handoutMasterId r:id="rId40"/>
  </p:handoutMasterIdLst>
  <p:sldIdLst>
    <p:sldId id="256" r:id="rId2"/>
    <p:sldId id="402" r:id="rId3"/>
    <p:sldId id="280" r:id="rId4"/>
    <p:sldId id="367" r:id="rId5"/>
    <p:sldId id="365" r:id="rId6"/>
    <p:sldId id="361" r:id="rId7"/>
    <p:sldId id="362" r:id="rId8"/>
    <p:sldId id="363" r:id="rId9"/>
    <p:sldId id="374" r:id="rId10"/>
    <p:sldId id="375" r:id="rId11"/>
    <p:sldId id="376" r:id="rId12"/>
    <p:sldId id="377" r:id="rId13"/>
    <p:sldId id="378" r:id="rId14"/>
    <p:sldId id="383" r:id="rId15"/>
    <p:sldId id="379" r:id="rId16"/>
    <p:sldId id="380" r:id="rId17"/>
    <p:sldId id="381" r:id="rId18"/>
    <p:sldId id="382" r:id="rId19"/>
    <p:sldId id="385" r:id="rId20"/>
    <p:sldId id="387" r:id="rId21"/>
    <p:sldId id="388" r:id="rId22"/>
    <p:sldId id="389" r:id="rId23"/>
    <p:sldId id="390" r:id="rId24"/>
    <p:sldId id="392" r:id="rId25"/>
    <p:sldId id="393" r:id="rId26"/>
    <p:sldId id="395" r:id="rId27"/>
    <p:sldId id="396" r:id="rId28"/>
    <p:sldId id="394" r:id="rId29"/>
    <p:sldId id="397" r:id="rId30"/>
    <p:sldId id="399" r:id="rId31"/>
    <p:sldId id="401" r:id="rId32"/>
    <p:sldId id="398" r:id="rId33"/>
    <p:sldId id="368" r:id="rId34"/>
    <p:sldId id="369" r:id="rId35"/>
    <p:sldId id="370" r:id="rId36"/>
    <p:sldId id="371" r:id="rId37"/>
    <p:sldId id="372"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2897"/>
  </p:normalViewPr>
  <p:slideViewPr>
    <p:cSldViewPr>
      <p:cViewPr varScale="1">
        <p:scale>
          <a:sx n="103" d="100"/>
          <a:sy n="103" d="100"/>
        </p:scale>
        <p:origin x="18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file:////Users/cmccabe/Desktop/fig2_forclas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cmccabe/Desktop/fig2_forclas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cmccabe/Desktop/fig2_forclas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cmccabe/Desktop/fig2_forclas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01"/>
          <c:y val="8.7275574731331101E-2"/>
          <c:w val="0.67830125281345899"/>
          <c:h val="0.76002479661867495"/>
        </c:manualLayout>
      </c:layout>
      <c:lineChart>
        <c:grouping val="standard"/>
        <c:varyColors val="0"/>
        <c:ser>
          <c:idx val="0"/>
          <c:order val="0"/>
          <c:tx>
            <c:strRef>
              <c:f>'2 way interactions (4)'!$B$31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(4)'!$C$30:$D$30</c:f>
              <c:strCache>
                <c:ptCount val="2"/>
                <c:pt idx="0">
                  <c:v>Low X</c:v>
                </c:pt>
                <c:pt idx="1">
                  <c:v>High X</c:v>
                </c:pt>
              </c:strCache>
            </c:strRef>
          </c:cat>
          <c:val>
            <c:numRef>
              <c:f>'2 way interactions (4)'!$C$31:$D$31</c:f>
              <c:numCache>
                <c:formatCode>General</c:formatCode>
                <c:ptCount val="2"/>
                <c:pt idx="0">
                  <c:v>82.145460999999997</c:v>
                </c:pt>
                <c:pt idx="1">
                  <c:v>92.06593500000001</c:v>
                </c:pt>
              </c:numCache>
            </c:numRef>
          </c:val>
          <c:smooth val="0"/>
          <c:extLst>
            <c:ext xmlns:c16="http://schemas.microsoft.com/office/drawing/2014/chart" uri="{C3380CC4-5D6E-409C-BE32-E72D297353CC}">
              <c16:uniqueId val="{00000000-3ED4-4D47-90EC-06F06578E197}"/>
            </c:ext>
          </c:extLst>
        </c:ser>
        <c:ser>
          <c:idx val="1"/>
          <c:order val="1"/>
          <c:tx>
            <c:strRef>
              <c:f>'2 way interactions (4)'!$B$32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(4)'!$C$30:$D$30</c:f>
              <c:strCache>
                <c:ptCount val="2"/>
                <c:pt idx="0">
                  <c:v>Low X</c:v>
                </c:pt>
                <c:pt idx="1">
                  <c:v>High X</c:v>
                </c:pt>
              </c:strCache>
            </c:strRef>
          </c:cat>
          <c:val>
            <c:numRef>
              <c:f>'2 way interactions (4)'!$C$32:$D$32</c:f>
              <c:numCache>
                <c:formatCode>General</c:formatCode>
                <c:ptCount val="2"/>
                <c:pt idx="0">
                  <c:v>15.383905</c:v>
                </c:pt>
                <c:pt idx="1">
                  <c:v>89.870675000000006</c:v>
                </c:pt>
              </c:numCache>
            </c:numRef>
          </c:val>
          <c:smooth val="0"/>
          <c:extLst>
            <c:ext xmlns:c16="http://schemas.microsoft.com/office/drawing/2014/chart" uri="{C3380CC4-5D6E-409C-BE32-E72D297353CC}">
              <c16:uniqueId val="{00000001-3ED4-4D47-90EC-06F06578E197}"/>
            </c:ext>
          </c:extLst>
        </c:ser>
        <c:dLbls>
          <c:showLegendKey val="0"/>
          <c:showVal val="0"/>
          <c:showCatName val="0"/>
          <c:showSerName val="0"/>
          <c:showPercent val="0"/>
          <c:showBubbleSize val="0"/>
        </c:dLbls>
        <c:marker val="1"/>
        <c:smooth val="0"/>
        <c:axId val="-2079591712"/>
        <c:axId val="-2088286368"/>
      </c:lineChart>
      <c:catAx>
        <c:axId val="-2079591712"/>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88286368"/>
        <c:crosses val="autoZero"/>
        <c:auto val="1"/>
        <c:lblAlgn val="ctr"/>
        <c:lblOffset val="100"/>
        <c:tickLblSkip val="1"/>
        <c:tickMarkSkip val="1"/>
        <c:noMultiLvlLbl val="0"/>
      </c:catAx>
      <c:valAx>
        <c:axId val="-2088286368"/>
        <c:scaling>
          <c:orientation val="minMax"/>
          <c:max val="200"/>
          <c:min val="-100"/>
        </c:scaling>
        <c:delete val="0"/>
        <c:axPos val="l"/>
        <c:title>
          <c:tx>
            <c:rich>
              <a:bodyPr/>
              <a:lstStyle/>
              <a:p>
                <a:pPr>
                  <a:defRPr/>
                </a:pPr>
                <a:r>
                  <a:rPr lang="en-US"/>
                  <a:t>Y</a:t>
                </a:r>
              </a:p>
            </c:rich>
          </c:tx>
          <c:layout>
            <c:manualLayout>
              <c:xMode val="edge"/>
              <c:yMode val="edge"/>
              <c:x val="1.93052112368499E-2"/>
              <c:y val="0.41387273706171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9591712"/>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04"/>
          <c:y val="0.422929874150347"/>
          <c:w val="0.16829623254678799"/>
          <c:h val="0.14182280099602901"/>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01"/>
          <c:y val="8.7275574731331101E-2"/>
          <c:w val="0.67830125281345899"/>
          <c:h val="0.76002479661867495"/>
        </c:manualLayout>
      </c:layout>
      <c:lineChart>
        <c:grouping val="standard"/>
        <c:varyColors val="0"/>
        <c:ser>
          <c:idx val="0"/>
          <c:order val="0"/>
          <c:tx>
            <c:strRef>
              <c:f>'2 way interactions (3)'!$B$31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(3)'!$C$30:$D$30</c:f>
              <c:strCache>
                <c:ptCount val="2"/>
                <c:pt idx="0">
                  <c:v>Low X</c:v>
                </c:pt>
                <c:pt idx="1">
                  <c:v>High X</c:v>
                </c:pt>
              </c:strCache>
            </c:strRef>
          </c:cat>
          <c:val>
            <c:numRef>
              <c:f>'2 way interactions (3)'!$C$31:$D$31</c:f>
              <c:numCache>
                <c:formatCode>General</c:formatCode>
                <c:ptCount val="2"/>
                <c:pt idx="0">
                  <c:v>51.925260999999999</c:v>
                </c:pt>
                <c:pt idx="1">
                  <c:v>22.383134999999999</c:v>
                </c:pt>
              </c:numCache>
            </c:numRef>
          </c:val>
          <c:smooth val="0"/>
          <c:extLst>
            <c:ext xmlns:c16="http://schemas.microsoft.com/office/drawing/2014/chart" uri="{C3380CC4-5D6E-409C-BE32-E72D297353CC}">
              <c16:uniqueId val="{00000000-358E-C047-AC7A-5692323525A4}"/>
            </c:ext>
          </c:extLst>
        </c:ser>
        <c:ser>
          <c:idx val="1"/>
          <c:order val="1"/>
          <c:tx>
            <c:strRef>
              <c:f>'2 way interactions (3)'!$B$32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(3)'!$C$30:$D$30</c:f>
              <c:strCache>
                <c:ptCount val="2"/>
                <c:pt idx="0">
                  <c:v>Low X</c:v>
                </c:pt>
                <c:pt idx="1">
                  <c:v>High X</c:v>
                </c:pt>
              </c:strCache>
            </c:strRef>
          </c:cat>
          <c:val>
            <c:numRef>
              <c:f>'2 way interactions (3)'!$C$32:$D$32</c:f>
              <c:numCache>
                <c:formatCode>General</c:formatCode>
                <c:ptCount val="2"/>
                <c:pt idx="0">
                  <c:v>21.818504999999991</c:v>
                </c:pt>
                <c:pt idx="1">
                  <c:v>56.842675</c:v>
                </c:pt>
              </c:numCache>
            </c:numRef>
          </c:val>
          <c:smooth val="0"/>
          <c:extLst>
            <c:ext xmlns:c16="http://schemas.microsoft.com/office/drawing/2014/chart" uri="{C3380CC4-5D6E-409C-BE32-E72D297353CC}">
              <c16:uniqueId val="{00000001-358E-C047-AC7A-5692323525A4}"/>
            </c:ext>
          </c:extLst>
        </c:ser>
        <c:dLbls>
          <c:showLegendKey val="0"/>
          <c:showVal val="0"/>
          <c:showCatName val="0"/>
          <c:showSerName val="0"/>
          <c:showPercent val="0"/>
          <c:showBubbleSize val="0"/>
        </c:dLbls>
        <c:marker val="1"/>
        <c:smooth val="0"/>
        <c:axId val="-2112771536"/>
        <c:axId val="-2129030336"/>
      </c:lineChart>
      <c:catAx>
        <c:axId val="-2112771536"/>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129030336"/>
        <c:crosses val="autoZero"/>
        <c:auto val="1"/>
        <c:lblAlgn val="ctr"/>
        <c:lblOffset val="100"/>
        <c:tickLblSkip val="1"/>
        <c:tickMarkSkip val="1"/>
        <c:noMultiLvlLbl val="0"/>
      </c:catAx>
      <c:valAx>
        <c:axId val="-2129030336"/>
        <c:scaling>
          <c:orientation val="minMax"/>
          <c:max val="200"/>
          <c:min val="-100"/>
        </c:scaling>
        <c:delete val="0"/>
        <c:axPos val="l"/>
        <c:title>
          <c:tx>
            <c:rich>
              <a:bodyPr/>
              <a:lstStyle/>
              <a:p>
                <a:pPr>
                  <a:defRPr/>
                </a:pPr>
                <a:r>
                  <a:rPr lang="en-US"/>
                  <a:t>Y</a:t>
                </a:r>
              </a:p>
            </c:rich>
          </c:tx>
          <c:layout>
            <c:manualLayout>
              <c:xMode val="edge"/>
              <c:yMode val="edge"/>
              <c:x val="1.93052112368499E-2"/>
              <c:y val="0.41387273706171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112771536"/>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04"/>
          <c:y val="0.422929874150347"/>
          <c:w val="0.16829623254678799"/>
          <c:h val="0.14182280099602901"/>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01"/>
          <c:y val="8.7275574731331101E-2"/>
          <c:w val="0.67830125281345899"/>
          <c:h val="0.76002479661867495"/>
        </c:manualLayout>
      </c:layout>
      <c:lineChart>
        <c:grouping val="standard"/>
        <c:varyColors val="0"/>
        <c:ser>
          <c:idx val="0"/>
          <c:order val="0"/>
          <c:tx>
            <c:strRef>
              <c:f>'2 way interactions (2)'!$B$31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 (2)'!$C$30:$D$30</c:f>
              <c:strCache>
                <c:ptCount val="2"/>
                <c:pt idx="0">
                  <c:v>Low X</c:v>
                </c:pt>
                <c:pt idx="1">
                  <c:v>High X</c:v>
                </c:pt>
              </c:strCache>
            </c:strRef>
          </c:cat>
          <c:val>
            <c:numRef>
              <c:f>'2 way interactions (2)'!$C$31:$D$31</c:f>
              <c:numCache>
                <c:formatCode>General</c:formatCode>
                <c:ptCount val="2"/>
                <c:pt idx="0">
                  <c:v>39.827599999999997</c:v>
                </c:pt>
                <c:pt idx="1">
                  <c:v>79.290199999999999</c:v>
                </c:pt>
              </c:numCache>
            </c:numRef>
          </c:val>
          <c:smooth val="0"/>
          <c:extLst>
            <c:ext xmlns:c16="http://schemas.microsoft.com/office/drawing/2014/chart" uri="{C3380CC4-5D6E-409C-BE32-E72D297353CC}">
              <c16:uniqueId val="{00000000-A1D6-8B4B-B7D3-23AA6003E1F5}"/>
            </c:ext>
          </c:extLst>
        </c:ser>
        <c:ser>
          <c:idx val="1"/>
          <c:order val="1"/>
          <c:tx>
            <c:strRef>
              <c:f>'2 way interactions (2)'!$B$32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 (2)'!$C$30:$D$30</c:f>
              <c:strCache>
                <c:ptCount val="2"/>
                <c:pt idx="0">
                  <c:v>Low X</c:v>
                </c:pt>
                <c:pt idx="1">
                  <c:v>High X</c:v>
                </c:pt>
              </c:strCache>
            </c:strRef>
          </c:cat>
          <c:val>
            <c:numRef>
              <c:f>'2 way interactions (2)'!$C$32:$D$32</c:f>
              <c:numCache>
                <c:formatCode>General</c:formatCode>
                <c:ptCount val="2"/>
                <c:pt idx="0">
                  <c:v>76.482399999999998</c:v>
                </c:pt>
                <c:pt idx="1">
                  <c:v>115.94499999999999</c:v>
                </c:pt>
              </c:numCache>
            </c:numRef>
          </c:val>
          <c:smooth val="0"/>
          <c:extLst>
            <c:ext xmlns:c16="http://schemas.microsoft.com/office/drawing/2014/chart" uri="{C3380CC4-5D6E-409C-BE32-E72D297353CC}">
              <c16:uniqueId val="{00000001-A1D6-8B4B-B7D3-23AA6003E1F5}"/>
            </c:ext>
          </c:extLst>
        </c:ser>
        <c:dLbls>
          <c:showLegendKey val="0"/>
          <c:showVal val="0"/>
          <c:showCatName val="0"/>
          <c:showSerName val="0"/>
          <c:showPercent val="0"/>
          <c:showBubbleSize val="0"/>
        </c:dLbls>
        <c:marker val="1"/>
        <c:smooth val="0"/>
        <c:axId val="-2076516816"/>
        <c:axId val="-2076623792"/>
      </c:lineChart>
      <c:catAx>
        <c:axId val="-2076516816"/>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6623792"/>
        <c:crosses val="autoZero"/>
        <c:auto val="1"/>
        <c:lblAlgn val="ctr"/>
        <c:lblOffset val="100"/>
        <c:tickLblSkip val="1"/>
        <c:tickMarkSkip val="1"/>
        <c:noMultiLvlLbl val="0"/>
      </c:catAx>
      <c:valAx>
        <c:axId val="-2076623792"/>
        <c:scaling>
          <c:orientation val="minMax"/>
          <c:max val="200"/>
          <c:min val="-100"/>
        </c:scaling>
        <c:delete val="0"/>
        <c:axPos val="l"/>
        <c:title>
          <c:tx>
            <c:rich>
              <a:bodyPr/>
              <a:lstStyle/>
              <a:p>
                <a:pPr>
                  <a:defRPr/>
                </a:pPr>
                <a:r>
                  <a:rPr lang="en-US"/>
                  <a:t>Y</a:t>
                </a:r>
              </a:p>
            </c:rich>
          </c:tx>
          <c:layout>
            <c:manualLayout>
              <c:xMode val="edge"/>
              <c:yMode val="edge"/>
              <c:x val="1.93052112368499E-2"/>
              <c:y val="0.41387273706171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6516816"/>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04"/>
          <c:y val="0.422929874150347"/>
          <c:w val="0.16829623254678799"/>
          <c:h val="0.14182280099602901"/>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77595371448601"/>
          <c:y val="8.7275574731331101E-2"/>
          <c:w val="0.67830125281345899"/>
          <c:h val="0.76002479661867495"/>
        </c:manualLayout>
      </c:layout>
      <c:lineChart>
        <c:grouping val="standard"/>
        <c:varyColors val="0"/>
        <c:ser>
          <c:idx val="0"/>
          <c:order val="0"/>
          <c:tx>
            <c:strRef>
              <c:f>'2 way interactions'!$B$31</c:f>
              <c:strCache>
                <c:ptCount val="1"/>
                <c:pt idx="0">
                  <c:v>Low Z</c:v>
                </c:pt>
              </c:strCache>
            </c:strRef>
          </c:tx>
          <c:spPr>
            <a:ln w="38100">
              <a:solidFill>
                <a:srgbClr val="000000"/>
              </a:solidFill>
              <a:prstDash val="solid"/>
            </a:ln>
          </c:spPr>
          <c:marker>
            <c:symbol val="diamond"/>
            <c:size val="5"/>
            <c:spPr>
              <a:solidFill>
                <a:srgbClr val="000000"/>
              </a:solidFill>
              <a:ln>
                <a:solidFill>
                  <a:srgbClr val="000000"/>
                </a:solidFill>
                <a:prstDash val="solid"/>
              </a:ln>
            </c:spPr>
          </c:marker>
          <c:cat>
            <c:strRef>
              <c:f>'2 way interactions'!$C$30:$D$30</c:f>
              <c:strCache>
                <c:ptCount val="2"/>
                <c:pt idx="0">
                  <c:v>Low X</c:v>
                </c:pt>
                <c:pt idx="1">
                  <c:v>High X</c:v>
                </c:pt>
              </c:strCache>
            </c:strRef>
          </c:cat>
          <c:val>
            <c:numRef>
              <c:f>'2 way interactions'!$C$31:$D$31</c:f>
              <c:numCache>
                <c:formatCode>General</c:formatCode>
                <c:ptCount val="2"/>
                <c:pt idx="0">
                  <c:v>16.752860999999999</c:v>
                </c:pt>
                <c:pt idx="1">
                  <c:v>26.673335000000002</c:v>
                </c:pt>
              </c:numCache>
            </c:numRef>
          </c:val>
          <c:smooth val="0"/>
          <c:extLst>
            <c:ext xmlns:c16="http://schemas.microsoft.com/office/drawing/2014/chart" uri="{C3380CC4-5D6E-409C-BE32-E72D297353CC}">
              <c16:uniqueId val="{00000000-4DCC-E147-B043-175ED1397CE5}"/>
            </c:ext>
          </c:extLst>
        </c:ser>
        <c:ser>
          <c:idx val="1"/>
          <c:order val="1"/>
          <c:tx>
            <c:strRef>
              <c:f>'2 way interactions'!$B$32</c:f>
              <c:strCache>
                <c:ptCount val="1"/>
                <c:pt idx="0">
                  <c:v>High Z</c:v>
                </c:pt>
              </c:strCache>
            </c:strRef>
          </c:tx>
          <c:spPr>
            <a:ln w="38100">
              <a:solidFill>
                <a:srgbClr val="000000"/>
              </a:solidFill>
              <a:prstDash val="sysDash"/>
            </a:ln>
          </c:spPr>
          <c:marker>
            <c:symbol val="square"/>
            <c:size val="5"/>
            <c:spPr>
              <a:solidFill>
                <a:srgbClr val="000000"/>
              </a:solidFill>
              <a:ln>
                <a:solidFill>
                  <a:srgbClr val="000000"/>
                </a:solidFill>
                <a:prstDash val="solid"/>
              </a:ln>
            </c:spPr>
          </c:marker>
          <c:cat>
            <c:strRef>
              <c:f>'2 way interactions'!$C$30:$D$30</c:f>
              <c:strCache>
                <c:ptCount val="2"/>
                <c:pt idx="0">
                  <c:v>Low X</c:v>
                </c:pt>
                <c:pt idx="1">
                  <c:v>High X</c:v>
                </c:pt>
              </c:strCache>
            </c:strRef>
          </c:cat>
          <c:val>
            <c:numRef>
              <c:f>'2 way interactions'!$C$32:$D$32</c:f>
              <c:numCache>
                <c:formatCode>General</c:formatCode>
                <c:ptCount val="2"/>
                <c:pt idx="0">
                  <c:v>23.30090499999999</c:v>
                </c:pt>
                <c:pt idx="1">
                  <c:v>97.787674999999993</c:v>
                </c:pt>
              </c:numCache>
            </c:numRef>
          </c:val>
          <c:smooth val="0"/>
          <c:extLst>
            <c:ext xmlns:c16="http://schemas.microsoft.com/office/drawing/2014/chart" uri="{C3380CC4-5D6E-409C-BE32-E72D297353CC}">
              <c16:uniqueId val="{00000001-4DCC-E147-B043-175ED1397CE5}"/>
            </c:ext>
          </c:extLst>
        </c:ser>
        <c:dLbls>
          <c:showLegendKey val="0"/>
          <c:showVal val="0"/>
          <c:showCatName val="0"/>
          <c:showSerName val="0"/>
          <c:showPercent val="0"/>
          <c:showBubbleSize val="0"/>
        </c:dLbls>
        <c:marker val="1"/>
        <c:smooth val="0"/>
        <c:axId val="-2083331104"/>
        <c:axId val="-2077547120"/>
      </c:lineChart>
      <c:catAx>
        <c:axId val="-208333110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77547120"/>
        <c:crosses val="autoZero"/>
        <c:auto val="1"/>
        <c:lblAlgn val="ctr"/>
        <c:lblOffset val="100"/>
        <c:tickLblSkip val="1"/>
        <c:tickMarkSkip val="1"/>
        <c:noMultiLvlLbl val="0"/>
      </c:catAx>
      <c:valAx>
        <c:axId val="-2077547120"/>
        <c:scaling>
          <c:orientation val="minMax"/>
          <c:max val="200"/>
          <c:min val="-100"/>
        </c:scaling>
        <c:delete val="0"/>
        <c:axPos val="l"/>
        <c:title>
          <c:tx>
            <c:rich>
              <a:bodyPr/>
              <a:lstStyle/>
              <a:p>
                <a:pPr>
                  <a:defRPr/>
                </a:pPr>
                <a:r>
                  <a:rPr lang="en-US"/>
                  <a:t>Y</a:t>
                </a:r>
              </a:p>
            </c:rich>
          </c:tx>
          <c:layout>
            <c:manualLayout>
              <c:xMode val="edge"/>
              <c:yMode val="edge"/>
              <c:x val="1.93052112368499E-2"/>
              <c:y val="0.413872737061713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2083331104"/>
        <c:crosses val="autoZero"/>
        <c:crossBetween val="between"/>
      </c:valAx>
      <c:spPr>
        <a:solidFill>
          <a:srgbClr val="FFFFFF"/>
        </a:solidFill>
        <a:ln w="3175">
          <a:solidFill>
            <a:srgbClr val="808080"/>
          </a:solidFill>
          <a:prstDash val="solid"/>
        </a:ln>
      </c:spPr>
    </c:plotArea>
    <c:legend>
      <c:legendPos val="r"/>
      <c:layout>
        <c:manualLayout>
          <c:xMode val="edge"/>
          <c:yMode val="edge"/>
          <c:x val="0.81912872024765304"/>
          <c:y val="0.422929874150347"/>
          <c:w val="0.16829623254678799"/>
          <c:h val="0.14182280099602901"/>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6350">
      <a:noFill/>
    </a:ln>
  </c:spPr>
  <c:txPr>
    <a:bodyPr/>
    <a:lstStyle/>
    <a:p>
      <a:pPr>
        <a:defRPr sz="1600"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89443"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eaLnBrk="1" hangingPunct="1">
              <a:defRPr sz="1300">
                <a:latin typeface="Arial" charset="0"/>
                <a:ea typeface="+mn-ea"/>
              </a:defRPr>
            </a:lvl1pPr>
          </a:lstStyle>
          <a:p>
            <a:pPr>
              <a:defRPr/>
            </a:pPr>
            <a:endParaRPr lang="en-US"/>
          </a:p>
        </p:txBody>
      </p:sp>
      <p:sp>
        <p:nvSpPr>
          <p:cNvPr id="189444"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89445"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eaLnBrk="1" hangingPunct="1">
              <a:defRPr sz="1300"/>
            </a:lvl1pPr>
          </a:lstStyle>
          <a:p>
            <a:pPr>
              <a:defRPr/>
            </a:pPr>
            <a:fld id="{305E7393-1DE6-1945-BE74-5EE99D7CE81A}" type="slidenum">
              <a:rPr lang="en-US" altLang="en-US"/>
              <a:pPr>
                <a:defRPr/>
              </a:pPr>
              <a:t>‹#›</a:t>
            </a:fld>
            <a:endParaRPr lang="en-US" altLang="en-US"/>
          </a:p>
        </p:txBody>
      </p:sp>
    </p:spTree>
    <p:extLst>
      <p:ext uri="{BB962C8B-B14F-4D97-AF65-F5344CB8AC3E}">
        <p14:creationId xmlns:p14="http://schemas.microsoft.com/office/powerpoint/2010/main" val="121190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4339"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eaLnBrk="1" hangingPunct="1">
              <a:defRPr sz="1300">
                <a:latin typeface="Arial"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341"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eaLnBrk="1" hangingPunct="1">
              <a:defRPr sz="1300">
                <a:latin typeface="Arial" charset="0"/>
                <a:ea typeface="+mn-ea"/>
              </a:defRPr>
            </a:lvl1pPr>
          </a:lstStyle>
          <a:p>
            <a:pPr>
              <a:defRPr/>
            </a:pPr>
            <a:endParaRPr lang="en-US"/>
          </a:p>
        </p:txBody>
      </p:sp>
      <p:sp>
        <p:nvSpPr>
          <p:cNvPr id="14343"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eaLnBrk="1" hangingPunct="1">
              <a:defRPr sz="1300"/>
            </a:lvl1pPr>
          </a:lstStyle>
          <a:p>
            <a:pPr>
              <a:defRPr/>
            </a:pPr>
            <a:fld id="{15E3C3B0-2502-8E49-8560-7D816B8D3752}" type="slidenum">
              <a:rPr lang="en-US" altLang="en-US"/>
              <a:pPr>
                <a:defRPr/>
              </a:pPr>
              <a:t>‹#›</a:t>
            </a:fld>
            <a:endParaRPr lang="en-US" altLang="en-US"/>
          </a:p>
        </p:txBody>
      </p:sp>
    </p:spTree>
    <p:extLst>
      <p:ext uri="{BB962C8B-B14F-4D97-AF65-F5344CB8AC3E}">
        <p14:creationId xmlns:p14="http://schemas.microsoft.com/office/powerpoint/2010/main" val="10223852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FC9014C9-2920-EF46-BEA9-E68B5F3C5D83}" type="slidenum">
              <a:rPr lang="en-US" altLang="en-US"/>
              <a:pPr/>
              <a:t>1</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84576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for </a:t>
            </a:r>
            <a:r>
              <a:rPr lang="en-US" baseline="0" dirty="0"/>
              <a:t>the moderator.</a:t>
            </a:r>
          </a:p>
          <a:p>
            <a:endParaRPr lang="en-US" baseline="0" dirty="0"/>
          </a:p>
          <a:p>
            <a:r>
              <a:rPr lang="en-US" baseline="0" dirty="0"/>
              <a:t>For instance, if only low and high, we might miss negative effect at very low levels of use</a:t>
            </a:r>
          </a:p>
          <a:p>
            <a:endParaRPr lang="en-US" baseline="0" dirty="0"/>
          </a:p>
          <a:p>
            <a:r>
              <a:rPr lang="en-US" baseline="0" dirty="0"/>
              <a:t>Johnson-</a:t>
            </a:r>
            <a:r>
              <a:rPr lang="en-US" baseline="0" dirty="0" err="1"/>
              <a:t>Neyman</a:t>
            </a:r>
            <a:r>
              <a:rPr lang="en-US" baseline="0" dirty="0"/>
              <a:t> regions of significance approach = probing at all levels, but simple slope plots don’t accommodate this</a:t>
            </a:r>
          </a:p>
          <a:p>
            <a:endParaRPr lang="en-US" baseline="0" dirty="0"/>
          </a:p>
          <a:p>
            <a:r>
              <a:rPr lang="en-US" baseline="0" dirty="0"/>
              <a:t>IMPORTANT CAVEAT THO</a:t>
            </a:r>
          </a:p>
        </p:txBody>
      </p:sp>
      <p:sp>
        <p:nvSpPr>
          <p:cNvPr id="4" name="Slide Number Placeholder 3"/>
          <p:cNvSpPr>
            <a:spLocks noGrp="1"/>
          </p:cNvSpPr>
          <p:nvPr>
            <p:ph type="sldNum" sz="quarter" idx="10"/>
          </p:nvPr>
        </p:nvSpPr>
        <p:spPr/>
        <p:txBody>
          <a:bodyPr/>
          <a:lstStyle/>
          <a:p>
            <a:fld id="{39A59505-C1C0-A243-AB7B-EA18143F948F}" type="slidenum">
              <a:rPr lang="en-US" smtClean="0"/>
              <a:t>22</a:t>
            </a:fld>
            <a:endParaRPr lang="en-US"/>
          </a:p>
        </p:txBody>
      </p:sp>
    </p:spTree>
    <p:extLst>
      <p:ext uri="{BB962C8B-B14F-4D97-AF65-F5344CB8AC3E}">
        <p14:creationId xmlns:p14="http://schemas.microsoft.com/office/powerpoint/2010/main" val="183837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this slope is not significantly different from zero, we would say only that </a:t>
            </a:r>
            <a:r>
              <a:rPr lang="en-US" sz="1200" i="1" baseline="0" dirty="0">
                <a:latin typeface="Gill Sans" charset="0"/>
                <a:ea typeface="Gill Sans" charset="0"/>
                <a:cs typeface="Gill Sans" charset="0"/>
              </a:rPr>
              <a:t>d</a:t>
            </a:r>
            <a:r>
              <a:rPr lang="en-US" sz="1200" i="1" dirty="0">
                <a:latin typeface="Gill Sans" charset="0"/>
                <a:ea typeface="Gill Sans" charset="0"/>
                <a:cs typeface="Gill Sans" charset="0"/>
              </a:rPr>
              <a:t>epression is a </a:t>
            </a:r>
            <a:r>
              <a:rPr lang="en-US" sz="1200" b="1" i="1" dirty="0">
                <a:latin typeface="Gill Sans" charset="0"/>
                <a:ea typeface="Gill Sans" charset="0"/>
                <a:cs typeface="Gill Sans" charset="0"/>
              </a:rPr>
              <a:t>risk</a:t>
            </a:r>
            <a:r>
              <a:rPr lang="en-US" sz="1200" i="1" dirty="0">
                <a:latin typeface="Gill Sans" charset="0"/>
                <a:ea typeface="Gill Sans" charset="0"/>
                <a:cs typeface="Gill Sans" charset="0"/>
              </a:rPr>
              <a:t> factor for alcohol problems at mean levels of drinking or higher.</a:t>
            </a:r>
            <a:r>
              <a:rPr lang="en-US" sz="1200" i="1" baseline="0" dirty="0">
                <a:latin typeface="Gill Sans" charset="0"/>
                <a:ea typeface="Gill Sans" charset="0"/>
                <a:cs typeface="Gill Sans" charset="0"/>
              </a:rPr>
              <a:t> I.e., no protective effects.</a:t>
            </a:r>
            <a:endParaRPr lang="en-US" sz="1200" i="1" dirty="0">
              <a:latin typeface="Gill Sans" charset="0"/>
              <a:ea typeface="Gill Sans" charset="0"/>
              <a:cs typeface="Gill Sans" charset="0"/>
            </a:endParaRPr>
          </a:p>
          <a:p>
            <a:endParaRPr lang="en-US" sz="1200" i="1" dirty="0">
              <a:latin typeface="Gill Sans" charset="0"/>
              <a:ea typeface="Gill Sans" charset="0"/>
              <a:cs typeface="Gill Sans" charset="0"/>
            </a:endParaRPr>
          </a:p>
          <a:p>
            <a:r>
              <a:rPr lang="en-US" sz="1200" i="1" dirty="0">
                <a:latin typeface="Gill Sans" charset="0"/>
                <a:ea typeface="Gill Sans" charset="0"/>
                <a:cs typeface="Gill Sans" charset="0"/>
              </a:rPr>
              <a:t>Balance detecting effects</a:t>
            </a:r>
            <a:r>
              <a:rPr lang="en-US" sz="1200" i="1" baseline="0" dirty="0">
                <a:latin typeface="Gill Sans" charset="0"/>
                <a:ea typeface="Gill Sans" charset="0"/>
                <a:cs typeface="Gill Sans" charset="0"/>
              </a:rPr>
              <a:t> that are there with suggesting ones that aren’t.</a:t>
            </a:r>
            <a:endParaRPr lang="en-US" sz="1200" i="1" dirty="0">
              <a:latin typeface="Gill Sans" charset="0"/>
              <a:ea typeface="Gill Sans" charset="0"/>
              <a:cs typeface="Gill Sans" charset="0"/>
            </a:endParaRPr>
          </a:p>
        </p:txBody>
      </p:sp>
      <p:sp>
        <p:nvSpPr>
          <p:cNvPr id="4" name="Slide Number Placeholder 3"/>
          <p:cNvSpPr>
            <a:spLocks noGrp="1"/>
          </p:cNvSpPr>
          <p:nvPr>
            <p:ph type="sldNum" sz="quarter" idx="10"/>
          </p:nvPr>
        </p:nvSpPr>
        <p:spPr/>
        <p:txBody>
          <a:bodyPr/>
          <a:lstStyle/>
          <a:p>
            <a:fld id="{39A59505-C1C0-A243-AB7B-EA18143F948F}" type="slidenum">
              <a:rPr lang="en-US" smtClean="0"/>
              <a:t>23</a:t>
            </a:fld>
            <a:endParaRPr lang="en-US"/>
          </a:p>
        </p:txBody>
      </p:sp>
    </p:spTree>
    <p:extLst>
      <p:ext uri="{BB962C8B-B14F-4D97-AF65-F5344CB8AC3E}">
        <p14:creationId xmlns:p14="http://schemas.microsoft.com/office/powerpoint/2010/main" val="25078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even done my due diligence</a:t>
            </a:r>
            <a:r>
              <a:rPr lang="en-US" baseline="0" dirty="0"/>
              <a:t>!</a:t>
            </a:r>
          </a:p>
          <a:p>
            <a:r>
              <a:rPr lang="en-US" baseline="0" dirty="0"/>
              <a:t>Conducted a regions of significance analysis, confirmed my suspicions about this plot</a:t>
            </a:r>
          </a:p>
          <a:p>
            <a:r>
              <a:rPr lang="en-US" baseline="0" dirty="0"/>
              <a:t>Specifically, that…</a:t>
            </a:r>
            <a:endParaRPr lang="en-US" dirty="0"/>
          </a:p>
        </p:txBody>
      </p:sp>
      <p:sp>
        <p:nvSpPr>
          <p:cNvPr id="4" name="Slide Number Placeholder 3"/>
          <p:cNvSpPr>
            <a:spLocks noGrp="1"/>
          </p:cNvSpPr>
          <p:nvPr>
            <p:ph type="sldNum" sz="quarter" idx="10"/>
          </p:nvPr>
        </p:nvSpPr>
        <p:spPr/>
        <p:txBody>
          <a:bodyPr/>
          <a:lstStyle/>
          <a:p>
            <a:fld id="{39A59505-C1C0-A243-AB7B-EA18143F948F}" type="slidenum">
              <a:rPr lang="en-US" smtClean="0"/>
              <a:t>29</a:t>
            </a:fld>
            <a:endParaRPr lang="en-US"/>
          </a:p>
        </p:txBody>
      </p:sp>
    </p:spTree>
    <p:extLst>
      <p:ext uri="{BB962C8B-B14F-4D97-AF65-F5344CB8AC3E}">
        <p14:creationId xmlns:p14="http://schemas.microsoft.com/office/powerpoint/2010/main" val="1291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even done my due diligence</a:t>
            </a:r>
            <a:r>
              <a:rPr lang="en-US" baseline="0" dirty="0"/>
              <a:t>!</a:t>
            </a:r>
          </a:p>
          <a:p>
            <a:r>
              <a:rPr lang="en-US" baseline="0" dirty="0"/>
              <a:t>Conducted a regions of significance analysis, confirmed my suspicions about this plot</a:t>
            </a:r>
          </a:p>
          <a:p>
            <a:r>
              <a:rPr lang="en-US" baseline="0" dirty="0"/>
              <a:t>Specifically, that…</a:t>
            </a:r>
            <a:endParaRPr lang="en-US" dirty="0"/>
          </a:p>
        </p:txBody>
      </p:sp>
      <p:sp>
        <p:nvSpPr>
          <p:cNvPr id="4" name="Slide Number Placeholder 3"/>
          <p:cNvSpPr>
            <a:spLocks noGrp="1"/>
          </p:cNvSpPr>
          <p:nvPr>
            <p:ph type="sldNum" sz="quarter" idx="10"/>
          </p:nvPr>
        </p:nvSpPr>
        <p:spPr/>
        <p:txBody>
          <a:bodyPr/>
          <a:lstStyle/>
          <a:p>
            <a:fld id="{39A59505-C1C0-A243-AB7B-EA18143F948F}" type="slidenum">
              <a:rPr lang="en-US" smtClean="0"/>
              <a:t>30</a:t>
            </a:fld>
            <a:endParaRPr lang="en-US"/>
          </a:p>
        </p:txBody>
      </p:sp>
    </p:spTree>
    <p:extLst>
      <p:ext uri="{BB962C8B-B14F-4D97-AF65-F5344CB8AC3E}">
        <p14:creationId xmlns:p14="http://schemas.microsoft.com/office/powerpoint/2010/main" val="14305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no observations at -2 SDs from the mean, even if significant</a:t>
            </a:r>
          </a:p>
          <a:p>
            <a:r>
              <a:rPr lang="en-US" baseline="0" dirty="0"/>
              <a:t>- -1 SD graph characterizes data poorly</a:t>
            </a:r>
          </a:p>
          <a:p>
            <a:r>
              <a:rPr lang="en-US" baseline="0" dirty="0"/>
              <a:t>-But, lines (and confidence regions) look reasonable thereafter.</a:t>
            </a:r>
          </a:p>
          <a:p>
            <a:r>
              <a:rPr lang="en-US" baseline="0" dirty="0"/>
              <a:t>-Reason: use is SKEWED, and traditional +- 1 SD approach not </a:t>
            </a:r>
            <a:r>
              <a:rPr lang="en-US" baseline="0" dirty="0" err="1"/>
              <a:t>apporpriate</a:t>
            </a:r>
            <a:r>
              <a:rPr lang="en-US" baseline="0" dirty="0"/>
              <a:t>.</a:t>
            </a:r>
          </a:p>
        </p:txBody>
      </p:sp>
      <p:sp>
        <p:nvSpPr>
          <p:cNvPr id="4" name="Slide Number Placeholder 3"/>
          <p:cNvSpPr>
            <a:spLocks noGrp="1"/>
          </p:cNvSpPr>
          <p:nvPr>
            <p:ph type="sldNum" sz="quarter" idx="10"/>
          </p:nvPr>
        </p:nvSpPr>
        <p:spPr/>
        <p:txBody>
          <a:bodyPr/>
          <a:lstStyle/>
          <a:p>
            <a:fld id="{39A59505-C1C0-A243-AB7B-EA18143F948F}" type="slidenum">
              <a:rPr lang="en-US" smtClean="0"/>
              <a:t>31</a:t>
            </a:fld>
            <a:endParaRPr lang="en-US"/>
          </a:p>
        </p:txBody>
      </p:sp>
    </p:spTree>
    <p:extLst>
      <p:ext uri="{BB962C8B-B14F-4D97-AF65-F5344CB8AC3E}">
        <p14:creationId xmlns:p14="http://schemas.microsoft.com/office/powerpoint/2010/main" val="130961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the theory behind this framework is neurobiological, we see exactly the same trends in trait measures of these systems as well.</a:t>
            </a:r>
          </a:p>
        </p:txBody>
      </p:sp>
      <p:sp>
        <p:nvSpPr>
          <p:cNvPr id="4" name="Slide Number Placeholder 3"/>
          <p:cNvSpPr>
            <a:spLocks noGrp="1"/>
          </p:cNvSpPr>
          <p:nvPr>
            <p:ph type="sldNum" sz="quarter" idx="10"/>
          </p:nvPr>
        </p:nvSpPr>
        <p:spPr/>
        <p:txBody>
          <a:bodyPr/>
          <a:lstStyle/>
          <a:p>
            <a:fld id="{8143E490-1F04-44AC-9CD8-D9264CD8B248}" type="slidenum">
              <a:rPr lang="en-US" smtClean="0"/>
              <a:t>33</a:t>
            </a:fld>
            <a:endParaRPr lang="en-US" dirty="0"/>
          </a:p>
        </p:txBody>
      </p:sp>
    </p:spTree>
    <p:extLst>
      <p:ext uri="{BB962C8B-B14F-4D97-AF65-F5344CB8AC3E}">
        <p14:creationId xmlns:p14="http://schemas.microsoft.com/office/powerpoint/2010/main" val="1896814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-So really, what might explain adolescent risk-taking is an interaction between these two systems, and interaction is known as Laurence Steinberg’s dual systems model of adolescent risk behavior.</a:t>
            </a:r>
          </a:p>
          <a:p>
            <a:pPr defTabSz="931774">
              <a:defRPr/>
            </a:pPr>
            <a:r>
              <a:rPr lang="en-US" baseline="0" dirty="0"/>
              <a:t>-The evidence for Steinberg’s model is as follows…</a:t>
            </a:r>
          </a:p>
          <a:p>
            <a:pPr defTabSz="931774">
              <a:defRPr/>
            </a:pPr>
            <a:r>
              <a:rPr lang="en-US" baseline="0" dirty="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a:t>-In spite of the popularity of this perspective, there is no evidence that this interaction has been tested in the adolescent literature, so the goal of the present study was primarily to do that.</a:t>
            </a:r>
          </a:p>
          <a:p>
            <a:pPr defTabSz="931774">
              <a:defRPr/>
            </a:pPr>
            <a:r>
              <a:rPr lang="en-US" baseline="0" dirty="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34</a:t>
            </a:fld>
            <a:endParaRPr lang="en-US" dirty="0"/>
          </a:p>
        </p:txBody>
      </p:sp>
    </p:spTree>
    <p:extLst>
      <p:ext uri="{BB962C8B-B14F-4D97-AF65-F5344CB8AC3E}">
        <p14:creationId xmlns:p14="http://schemas.microsoft.com/office/powerpoint/2010/main" val="62035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-So really, what might explain adolescent risk-taking is an interaction between these two systems, and interaction is known as Laurence Steinberg’s dual systems model of adolescent risk behavior.</a:t>
            </a:r>
          </a:p>
          <a:p>
            <a:pPr defTabSz="931774">
              <a:defRPr/>
            </a:pPr>
            <a:r>
              <a:rPr lang="en-US" baseline="0" dirty="0"/>
              <a:t>-The evidence for Steinberg’s model is as follows…</a:t>
            </a:r>
          </a:p>
          <a:p>
            <a:pPr defTabSz="931774">
              <a:defRPr/>
            </a:pPr>
            <a:r>
              <a:rPr lang="en-US" baseline="0" dirty="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a:t>-In spite of the popularity of this perspective, there is no evidence that this interaction has been tested in the adolescent literature, so the goal of the present study was primarily to do that.</a:t>
            </a:r>
          </a:p>
          <a:p>
            <a:pPr defTabSz="931774">
              <a:defRPr/>
            </a:pPr>
            <a:r>
              <a:rPr lang="en-US" baseline="0" dirty="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35</a:t>
            </a:fld>
            <a:endParaRPr lang="en-US" dirty="0"/>
          </a:p>
        </p:txBody>
      </p:sp>
    </p:spTree>
    <p:extLst>
      <p:ext uri="{BB962C8B-B14F-4D97-AF65-F5344CB8AC3E}">
        <p14:creationId xmlns:p14="http://schemas.microsoft.com/office/powerpoint/2010/main" val="329610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-So really, what might explain adolescent risk-taking is an interaction between these two systems, and interaction is known as Laurence Steinberg’s dual systems model of adolescent risk behavior.</a:t>
            </a:r>
          </a:p>
          <a:p>
            <a:pPr defTabSz="931774">
              <a:defRPr/>
            </a:pPr>
            <a:r>
              <a:rPr lang="en-US" baseline="0" dirty="0"/>
              <a:t>-The evidence for Steinberg’s model is as follows…</a:t>
            </a:r>
          </a:p>
          <a:p>
            <a:pPr defTabSz="931774">
              <a:defRPr/>
            </a:pPr>
            <a:r>
              <a:rPr lang="en-US" baseline="0" dirty="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a:t>-In spite of the popularity of this perspective, there is no evidence that this interaction has been tested in the adolescent literature, so the goal of the present study was primarily to do that.</a:t>
            </a:r>
          </a:p>
          <a:p>
            <a:pPr defTabSz="931774">
              <a:defRPr/>
            </a:pPr>
            <a:r>
              <a:rPr lang="en-US" baseline="0" dirty="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36</a:t>
            </a:fld>
            <a:endParaRPr lang="en-US" dirty="0"/>
          </a:p>
        </p:txBody>
      </p:sp>
    </p:spTree>
    <p:extLst>
      <p:ext uri="{BB962C8B-B14F-4D97-AF65-F5344CB8AC3E}">
        <p14:creationId xmlns:p14="http://schemas.microsoft.com/office/powerpoint/2010/main" val="942386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a:t>-So really, what might explain adolescent risk-taking is an interaction between these two systems, and interaction is known as Laurence Steinberg’s dual systems model of adolescent risk behavior.</a:t>
            </a:r>
          </a:p>
          <a:p>
            <a:pPr defTabSz="931774">
              <a:defRPr/>
            </a:pPr>
            <a:r>
              <a:rPr lang="en-US" baseline="0" dirty="0"/>
              <a:t>-The evidence for Steinberg’s model is as follows…</a:t>
            </a:r>
          </a:p>
          <a:p>
            <a:pPr defTabSz="931774">
              <a:defRPr/>
            </a:pPr>
            <a:r>
              <a:rPr lang="en-US" baseline="0" dirty="0"/>
              <a:t>-Effectively, what this model suggests is that this framework can be tested as an interaction. That is, if this framework is true, we should see this effect that looks something like this.  High sensation seeking and poor impulse control should characterize adolescents who exhibit the highest rates of risk behaviors.</a:t>
            </a:r>
          </a:p>
          <a:p>
            <a:pPr defTabSz="931774">
              <a:defRPr/>
            </a:pPr>
            <a:r>
              <a:rPr lang="en-US" baseline="0" dirty="0"/>
              <a:t>-In spite of the popularity of this perspective, there is no evidence that this interaction has been tested in the adolescent literature, so the goal of the present study was primarily to do that.</a:t>
            </a:r>
          </a:p>
          <a:p>
            <a:pPr defTabSz="931774">
              <a:defRPr/>
            </a:pPr>
            <a:r>
              <a:rPr lang="en-US" baseline="0" dirty="0"/>
              <a:t>-I started with a college student sample and I did indeed find evidence of this interaction for problem drinking among young adults, such that high sensation seeking and low impulse control characterized those with more drinking consequences, and I sought to replicate this finding in an adolescent sample.</a:t>
            </a:r>
          </a:p>
        </p:txBody>
      </p:sp>
      <p:sp>
        <p:nvSpPr>
          <p:cNvPr id="4" name="Slide Number Placeholder 3"/>
          <p:cNvSpPr>
            <a:spLocks noGrp="1"/>
          </p:cNvSpPr>
          <p:nvPr>
            <p:ph type="sldNum" sz="quarter" idx="10"/>
          </p:nvPr>
        </p:nvSpPr>
        <p:spPr/>
        <p:txBody>
          <a:bodyPr/>
          <a:lstStyle/>
          <a:p>
            <a:fld id="{8143E490-1F04-44AC-9CD8-D9264CD8B248}" type="slidenum">
              <a:rPr lang="en-US" smtClean="0"/>
              <a:t>37</a:t>
            </a:fld>
            <a:endParaRPr lang="en-US" dirty="0"/>
          </a:p>
        </p:txBody>
      </p:sp>
    </p:spTree>
    <p:extLst>
      <p:ext uri="{BB962C8B-B14F-4D97-AF65-F5344CB8AC3E}">
        <p14:creationId xmlns:p14="http://schemas.microsoft.com/office/powerpoint/2010/main" val="13072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2E449A0-2F24-234B-9516-4F92DE2471DD}" type="slidenum">
              <a:rPr lang="en-US" altLang="en-US"/>
              <a:pPr/>
              <a:t>3</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26111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3F01F5B-A96E-0B47-ABF8-32E339A6537B}" type="slidenum">
              <a:rPr lang="en-US" altLang="en-US"/>
              <a:pPr/>
              <a:t>4</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1985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F3C63E5-BA82-3C4B-8858-1C586B2D072E}" type="slidenum">
              <a:rPr lang="en-US" altLang="en-US"/>
              <a:pPr/>
              <a:t>6</a:t>
            </a:fld>
            <a:endParaRPr lang="en-US"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32303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A3D9A0C-3F82-3B4E-B64B-9323939016F2}" type="slidenum">
              <a:rPr lang="en-US" altLang="en-US"/>
              <a:pPr/>
              <a:t>7</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032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C347216-953B-0742-B9B9-713BDB27C83A}" type="slidenum">
              <a:rPr lang="en-US" altLang="en-US"/>
              <a:pPr/>
              <a:t>8</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165079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Plots are useful and intuitive, but these plots have problems.</a:t>
            </a:r>
          </a:p>
          <a:p>
            <a:endParaRPr lang="en-US" baseline="0" dirty="0"/>
          </a:p>
          <a:p>
            <a:r>
              <a:rPr lang="en-US" baseline="0" dirty="0"/>
              <a:t>So today we’ll be discussing the question: what elements ARE missing from these graphics? How can we do better?</a:t>
            </a:r>
          </a:p>
        </p:txBody>
      </p:sp>
      <p:sp>
        <p:nvSpPr>
          <p:cNvPr id="4" name="Slide Number Placeholder 3"/>
          <p:cNvSpPr>
            <a:spLocks noGrp="1"/>
          </p:cNvSpPr>
          <p:nvPr>
            <p:ph type="sldNum" sz="quarter" idx="10"/>
          </p:nvPr>
        </p:nvSpPr>
        <p:spPr/>
        <p:txBody>
          <a:bodyPr/>
          <a:lstStyle/>
          <a:p>
            <a:fld id="{39A59505-C1C0-A243-AB7B-EA18143F948F}" type="slidenum">
              <a:rPr lang="en-US" smtClean="0"/>
              <a:t>19</a:t>
            </a:fld>
            <a:endParaRPr lang="en-US"/>
          </a:p>
        </p:txBody>
      </p:sp>
    </p:spTree>
    <p:extLst>
      <p:ext uri="{BB962C8B-B14F-4D97-AF65-F5344CB8AC3E}">
        <p14:creationId xmlns:p14="http://schemas.microsoft.com/office/powerpoint/2010/main" val="202804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-Plots often display a limited range of both the predictor and moderator variable</a:t>
            </a:r>
          </a:p>
          <a:p>
            <a:endParaRPr lang="en-US" baseline="0" dirty="0"/>
          </a:p>
          <a:p>
            <a:r>
              <a:rPr lang="en-US" baseline="0" dirty="0"/>
              <a:t>-If only within 1 SD of the x-axis variable, we may miss effects that exist beyond this range.</a:t>
            </a:r>
          </a:p>
          <a:p>
            <a:r>
              <a:rPr lang="en-US" baseline="0" dirty="0"/>
              <a:t>-Simulated example</a:t>
            </a:r>
          </a:p>
          <a:p>
            <a:r>
              <a:rPr lang="en-US" baseline="0" dirty="0"/>
              <a:t>-(CLICK) higher on depression is associated with more intoxication when use is high, and this is true across all shown levels depression.</a:t>
            </a:r>
          </a:p>
        </p:txBody>
      </p:sp>
      <p:sp>
        <p:nvSpPr>
          <p:cNvPr id="4" name="Slide Number Placeholder 3"/>
          <p:cNvSpPr>
            <a:spLocks noGrp="1"/>
          </p:cNvSpPr>
          <p:nvPr>
            <p:ph type="sldNum" sz="quarter" idx="10"/>
          </p:nvPr>
        </p:nvSpPr>
        <p:spPr/>
        <p:txBody>
          <a:bodyPr/>
          <a:lstStyle/>
          <a:p>
            <a:fld id="{39A59505-C1C0-A243-AB7B-EA18143F948F}" type="slidenum">
              <a:rPr lang="en-US" smtClean="0"/>
              <a:t>20</a:t>
            </a:fld>
            <a:endParaRPr lang="en-US"/>
          </a:p>
        </p:txBody>
      </p:sp>
    </p:spTree>
    <p:extLst>
      <p:ext uri="{BB962C8B-B14F-4D97-AF65-F5344CB8AC3E}">
        <p14:creationId xmlns:p14="http://schemas.microsoft.com/office/powerpoint/2010/main" val="116853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plotting full range, we may see crossover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E.g., pink line, we might find that individuals who are less than -1 SD below the mean on depression actually report fewer alcohol problems, shown circled in red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data needed here</a:t>
            </a:r>
          </a:p>
        </p:txBody>
      </p:sp>
      <p:sp>
        <p:nvSpPr>
          <p:cNvPr id="4" name="Slide Number Placeholder 3"/>
          <p:cNvSpPr>
            <a:spLocks noGrp="1"/>
          </p:cNvSpPr>
          <p:nvPr>
            <p:ph type="sldNum" sz="quarter" idx="10"/>
          </p:nvPr>
        </p:nvSpPr>
        <p:spPr/>
        <p:txBody>
          <a:bodyPr/>
          <a:lstStyle/>
          <a:p>
            <a:fld id="{39A59505-C1C0-A243-AB7B-EA18143F948F}" type="slidenum">
              <a:rPr lang="en-US" smtClean="0"/>
              <a:t>21</a:t>
            </a:fld>
            <a:endParaRPr lang="en-US"/>
          </a:p>
        </p:txBody>
      </p:sp>
    </p:spTree>
    <p:extLst>
      <p:ext uri="{BB962C8B-B14F-4D97-AF65-F5344CB8AC3E}">
        <p14:creationId xmlns:p14="http://schemas.microsoft.com/office/powerpoint/2010/main" val="136712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565150" y="744538"/>
            <a:ext cx="8005763" cy="5349875"/>
            <a:chOff x="564643" y="744469"/>
            <a:chExt cx="8005589" cy="5349671"/>
          </a:xfrm>
        </p:grpSpPr>
        <p:sp>
          <p:nvSpPr>
            <p:cNvPr id="5" name="Freeform 6"/>
            <p:cNvSpPr>
              <a:spLocks/>
            </p:cNvSpPr>
            <p:nvPr/>
          </p:nvSpPr>
          <p:spPr bwMode="auto">
            <a:xfrm>
              <a:off x="6113972" y="1685652"/>
              <a:ext cx="2456260" cy="4408488"/>
            </a:xfrm>
            <a:custGeom>
              <a:avLst/>
              <a:gdLst>
                <a:gd name="T0" fmla="*/ 2151929 w 10000"/>
                <a:gd name="T1" fmla="*/ 0 h 10000"/>
                <a:gd name="T2" fmla="*/ 2456260 w 10000"/>
                <a:gd name="T3" fmla="*/ 0 h 10000"/>
                <a:gd name="T4" fmla="*/ 2456260 w 10000"/>
                <a:gd name="T5" fmla="*/ 4408488 h 10000"/>
                <a:gd name="T6" fmla="*/ 0 w 10000"/>
                <a:gd name="T7" fmla="*/ 4408488 h 10000"/>
                <a:gd name="T8" fmla="*/ 0 w 10000"/>
                <a:gd name="T9" fmla="*/ 4125022 h 10000"/>
                <a:gd name="T10" fmla="*/ 2151929 w 10000"/>
                <a:gd name="T11" fmla="*/ 4125022 h 10000"/>
                <a:gd name="T12" fmla="*/ 2151929 w 10000"/>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 name="Freeform 6"/>
            <p:cNvSpPr>
              <a:spLocks/>
            </p:cNvSpPr>
            <p:nvPr/>
          </p:nvSpPr>
          <p:spPr bwMode="auto">
            <a:xfrm flipH="1" flipV="1">
              <a:off x="564643" y="744469"/>
              <a:ext cx="2456505" cy="4408488"/>
            </a:xfrm>
            <a:custGeom>
              <a:avLst/>
              <a:gdLst>
                <a:gd name="T0" fmla="*/ 2152174 w 10001"/>
                <a:gd name="T1" fmla="*/ 0 h 10000"/>
                <a:gd name="T2" fmla="*/ 2456505 w 10001"/>
                <a:gd name="T3" fmla="*/ 0 h 10000"/>
                <a:gd name="T4" fmla="*/ 2456505 w 10001"/>
                <a:gd name="T5" fmla="*/ 4408488 h 10000"/>
                <a:gd name="T6" fmla="*/ 246 w 10001"/>
                <a:gd name="T7" fmla="*/ 4408488 h 10000"/>
                <a:gd name="T8" fmla="*/ 246 w 10001"/>
                <a:gd name="T9" fmla="*/ 4122818 h 10000"/>
                <a:gd name="T10" fmla="*/ 2152174 w 10001"/>
                <a:gd name="T11" fmla="*/ 4120173 h 10000"/>
                <a:gd name="T12" fmla="*/ 2152174 w 10001"/>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3"/>
          <p:cNvSpPr>
            <a:spLocks noGrp="1"/>
          </p:cNvSpPr>
          <p:nvPr>
            <p:ph type="dt" sz="half" idx="10"/>
          </p:nvPr>
        </p:nvSpPr>
        <p:spPr>
          <a:xfrm>
            <a:off x="565150" y="6453188"/>
            <a:ext cx="1204913" cy="404812"/>
          </a:xfrm>
        </p:spPr>
        <p:txBody>
          <a:bodyPr/>
          <a:lstStyle>
            <a:lvl1pPr>
              <a:defRPr baseline="0">
                <a:solidFill>
                  <a:schemeClr val="tx2"/>
                </a:solidFill>
              </a:defRPr>
            </a:lvl1pPr>
          </a:lstStyle>
          <a:p>
            <a:pPr>
              <a:defRPr/>
            </a:pPr>
            <a:endParaRPr lang="en-US"/>
          </a:p>
        </p:txBody>
      </p:sp>
      <p:sp>
        <p:nvSpPr>
          <p:cNvPr id="8" name="Footer Placeholder 4"/>
          <p:cNvSpPr>
            <a:spLocks noGrp="1"/>
          </p:cNvSpPr>
          <p:nvPr>
            <p:ph type="ftr" sz="quarter" idx="11"/>
          </p:nvPr>
        </p:nvSpPr>
        <p:spPr>
          <a:xfrm>
            <a:off x="1938338" y="6453188"/>
            <a:ext cx="5267325" cy="404812"/>
          </a:xfrm>
        </p:spPr>
        <p:txBody>
          <a:bodyPr/>
          <a:lstStyle>
            <a:lvl1pPr algn="ctr">
              <a:defRPr baseline="0">
                <a:solidFill>
                  <a:schemeClr val="tx2"/>
                </a:solidFill>
              </a:defRPr>
            </a:lvl1pPr>
          </a:lstStyle>
          <a:p>
            <a:pPr>
              <a:defRPr/>
            </a:pPr>
            <a:endParaRPr lang="en-US"/>
          </a:p>
        </p:txBody>
      </p:sp>
      <p:sp>
        <p:nvSpPr>
          <p:cNvPr id="9" name="Slide Number Placeholder 5"/>
          <p:cNvSpPr>
            <a:spLocks noGrp="1"/>
          </p:cNvSpPr>
          <p:nvPr>
            <p:ph type="sldNum" sz="quarter" idx="12"/>
          </p:nvPr>
        </p:nvSpPr>
        <p:spPr>
          <a:xfrm>
            <a:off x="7372350" y="6453188"/>
            <a:ext cx="1198563" cy="404812"/>
          </a:xfrm>
        </p:spPr>
        <p:txBody>
          <a:bodyPr/>
          <a:lstStyle>
            <a:lvl1pPr>
              <a:defRPr baseline="0">
                <a:solidFill>
                  <a:schemeClr val="tx2"/>
                </a:solidFill>
              </a:defRPr>
            </a:lvl1pPr>
          </a:lstStyle>
          <a:p>
            <a:pPr>
              <a:defRPr/>
            </a:pPr>
            <a:fld id="{AAEDA206-D620-E948-81F2-5457F3CC5094}" type="slidenum">
              <a:rPr lang="en-US" altLang="en-US"/>
              <a:pPr>
                <a:defRPr/>
              </a:pPr>
              <a:t>‹#›</a:t>
            </a:fld>
            <a:endParaRPr lang="en-US" altLang="en-US"/>
          </a:p>
        </p:txBody>
      </p:sp>
    </p:spTree>
    <p:extLst>
      <p:ext uri="{BB962C8B-B14F-4D97-AF65-F5344CB8AC3E}">
        <p14:creationId xmlns:p14="http://schemas.microsoft.com/office/powerpoint/2010/main" val="8141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A903B-BA19-FC41-BB60-6E9B144F4158}" type="slidenum">
              <a:rPr lang="en-US" altLang="en-US"/>
              <a:pPr>
                <a:defRPr/>
              </a:pPr>
              <a:t>‹#›</a:t>
            </a:fld>
            <a:endParaRPr lang="en-US" altLang="en-US"/>
          </a:p>
        </p:txBody>
      </p:sp>
    </p:spTree>
    <p:extLst>
      <p:ext uri="{BB962C8B-B14F-4D97-AF65-F5344CB8AC3E}">
        <p14:creationId xmlns:p14="http://schemas.microsoft.com/office/powerpoint/2010/main" val="213463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639910-7567-554C-849F-814720D557D4}" type="slidenum">
              <a:rPr lang="en-US" altLang="en-US"/>
              <a:pPr>
                <a:defRPr/>
              </a:pPr>
              <a:t>‹#›</a:t>
            </a:fld>
            <a:endParaRPr lang="en-US" altLang="en-US"/>
          </a:p>
        </p:txBody>
      </p:sp>
    </p:spTree>
    <p:extLst>
      <p:ext uri="{BB962C8B-B14F-4D97-AF65-F5344CB8AC3E}">
        <p14:creationId xmlns:p14="http://schemas.microsoft.com/office/powerpoint/2010/main" val="867947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a:t>Click to edit Master title style</a:t>
            </a:r>
          </a:p>
        </p:txBody>
      </p:sp>
      <p:sp>
        <p:nvSpPr>
          <p:cNvPr id="3" name="Text Placeholder 2"/>
          <p:cNvSpPr>
            <a:spLocks noGrp="1"/>
          </p:cNvSpPr>
          <p:nvPr>
            <p:ph type="body"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C1F314-AD86-7346-BA1C-537198FF10CA}" type="slidenum">
              <a:rPr lang="en-US" altLang="en-US"/>
              <a:pPr>
                <a:defRPr/>
              </a:pPr>
              <a:t>‹#›</a:t>
            </a:fld>
            <a:endParaRPr lang="en-US" altLang="en-US"/>
          </a:p>
        </p:txBody>
      </p:sp>
    </p:spTree>
    <p:extLst>
      <p:ext uri="{BB962C8B-B14F-4D97-AF65-F5344CB8AC3E}">
        <p14:creationId xmlns:p14="http://schemas.microsoft.com/office/powerpoint/2010/main" val="60697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FD0CDC-4FCB-4345-9138-2B52A2DDA47E}" type="slidenum">
              <a:rPr lang="en-US" altLang="en-US"/>
              <a:pPr>
                <a:defRPr/>
              </a:pPr>
              <a:t>‹#›</a:t>
            </a:fld>
            <a:endParaRPr lang="en-US" altLang="en-US"/>
          </a:p>
        </p:txBody>
      </p:sp>
    </p:spTree>
    <p:extLst>
      <p:ext uri="{BB962C8B-B14F-4D97-AF65-F5344CB8AC3E}">
        <p14:creationId xmlns:p14="http://schemas.microsoft.com/office/powerpoint/2010/main" val="150312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Freeform 9"/>
          <p:cNvSpPr>
            <a:spLocks/>
          </p:cNvSpPr>
          <p:nvPr/>
        </p:nvSpPr>
        <p:spPr bwMode="auto">
          <a:xfrm>
            <a:off x="6113463" y="1685925"/>
            <a:ext cx="2457450" cy="4408488"/>
          </a:xfrm>
          <a:custGeom>
            <a:avLst/>
            <a:gdLst>
              <a:gd name="T0" fmla="*/ 2153024 w 4125"/>
              <a:gd name="T1" fmla="*/ 0 h 5554"/>
              <a:gd name="T2" fmla="*/ 2457450 w 4125"/>
              <a:gd name="T3" fmla="*/ 0 h 5554"/>
              <a:gd name="T4" fmla="*/ 2457450 w 4125"/>
              <a:gd name="T5" fmla="*/ 4408488 h 5554"/>
              <a:gd name="T6" fmla="*/ 0 w 4125"/>
              <a:gd name="T7" fmla="*/ 4408488 h 5554"/>
              <a:gd name="T8" fmla="*/ 0 w 4125"/>
              <a:gd name="T9" fmla="*/ 4027488 h 5554"/>
              <a:gd name="T10" fmla="*/ 2153024 w 4125"/>
              <a:gd name="T11" fmla="*/ 4027488 h 5554"/>
              <a:gd name="T12" fmla="*/ 2153024 w 4125"/>
              <a:gd name="T13" fmla="*/ 0 h 55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 name="Freeform 4" title="Crop Mark"/>
          <p:cNvSpPr/>
          <p:nvPr/>
        </p:nvSpPr>
        <p:spPr bwMode="auto">
          <a:xfrm>
            <a:off x="6113463" y="1685925"/>
            <a:ext cx="245745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a:xfrm>
            <a:off x="554038" y="6453188"/>
            <a:ext cx="1217612" cy="404812"/>
          </a:xfrm>
        </p:spPr>
        <p:txBody>
          <a:bodyPr/>
          <a:lstStyle>
            <a:lvl1pPr>
              <a:defRPr>
                <a:solidFill>
                  <a:schemeClr val="tx2"/>
                </a:solidFill>
              </a:defRPr>
            </a:lvl1pPr>
          </a:lstStyle>
          <a:p>
            <a:pPr>
              <a:defRPr/>
            </a:pPr>
            <a:endParaRPr lang="en-US"/>
          </a:p>
        </p:txBody>
      </p:sp>
      <p:sp>
        <p:nvSpPr>
          <p:cNvPr id="7" name="Footer Placeholder 4"/>
          <p:cNvSpPr>
            <a:spLocks noGrp="1"/>
          </p:cNvSpPr>
          <p:nvPr>
            <p:ph type="ftr" sz="quarter" idx="11"/>
          </p:nvPr>
        </p:nvSpPr>
        <p:spPr>
          <a:xfrm>
            <a:off x="1938338" y="6453188"/>
            <a:ext cx="5267325" cy="404812"/>
          </a:xfrm>
        </p:spPr>
        <p:txBody>
          <a:bodyPr/>
          <a:lstStyle>
            <a:lvl1pPr algn="ctr">
              <a:defRPr>
                <a:solidFill>
                  <a:schemeClr val="tx2"/>
                </a:solidFill>
              </a:defRPr>
            </a:lvl1pPr>
          </a:lstStyle>
          <a:p>
            <a:pPr>
              <a:defRPr/>
            </a:pPr>
            <a:endParaRPr lang="en-US"/>
          </a:p>
        </p:txBody>
      </p:sp>
      <p:sp>
        <p:nvSpPr>
          <p:cNvPr id="8" name="Slide Number Placeholder 5"/>
          <p:cNvSpPr>
            <a:spLocks noGrp="1"/>
          </p:cNvSpPr>
          <p:nvPr>
            <p:ph type="sldNum" sz="quarter" idx="12"/>
          </p:nvPr>
        </p:nvSpPr>
        <p:spPr>
          <a:xfrm>
            <a:off x="7372350" y="6453188"/>
            <a:ext cx="1198563" cy="404812"/>
          </a:xfrm>
        </p:spPr>
        <p:txBody>
          <a:bodyPr/>
          <a:lstStyle>
            <a:lvl1pPr>
              <a:defRPr>
                <a:solidFill>
                  <a:schemeClr val="tx2"/>
                </a:solidFill>
              </a:defRPr>
            </a:lvl1pPr>
          </a:lstStyle>
          <a:p>
            <a:pPr>
              <a:defRPr/>
            </a:pPr>
            <a:fld id="{4A33A1FC-0B81-F646-9067-B4E52EE00AA1}" type="slidenum">
              <a:rPr lang="en-US" altLang="en-US"/>
              <a:pPr>
                <a:defRPr/>
              </a:pPr>
              <a:t>‹#›</a:t>
            </a:fld>
            <a:endParaRPr lang="en-US" altLang="en-US"/>
          </a:p>
        </p:txBody>
      </p:sp>
    </p:spTree>
    <p:extLst>
      <p:ext uri="{BB962C8B-B14F-4D97-AF65-F5344CB8AC3E}">
        <p14:creationId xmlns:p14="http://schemas.microsoft.com/office/powerpoint/2010/main" val="382660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958981-4D39-DB43-B15D-574FB4E63EEC}" type="slidenum">
              <a:rPr lang="en-US" altLang="en-US"/>
              <a:pPr>
                <a:defRPr/>
              </a:pPr>
              <a:t>‹#›</a:t>
            </a:fld>
            <a:endParaRPr lang="en-US" altLang="en-US"/>
          </a:p>
        </p:txBody>
      </p:sp>
    </p:spTree>
    <p:extLst>
      <p:ext uri="{BB962C8B-B14F-4D97-AF65-F5344CB8AC3E}">
        <p14:creationId xmlns:p14="http://schemas.microsoft.com/office/powerpoint/2010/main" val="4823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2BEE22B-BD70-154C-92C8-5F26F54F7008}" type="slidenum">
              <a:rPr lang="en-US" altLang="en-US"/>
              <a:pPr>
                <a:defRPr/>
              </a:pPr>
              <a:t>‹#›</a:t>
            </a:fld>
            <a:endParaRPr lang="en-US" altLang="en-US"/>
          </a:p>
        </p:txBody>
      </p:sp>
    </p:spTree>
    <p:extLst>
      <p:ext uri="{BB962C8B-B14F-4D97-AF65-F5344CB8AC3E}">
        <p14:creationId xmlns:p14="http://schemas.microsoft.com/office/powerpoint/2010/main" val="108903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006D63-DAEA-2040-BFBB-6F50A575A5EC}" type="slidenum">
              <a:rPr lang="en-US" altLang="en-US"/>
              <a:pPr>
                <a:defRPr/>
              </a:pPr>
              <a:t>‹#›</a:t>
            </a:fld>
            <a:endParaRPr lang="en-US" altLang="en-US"/>
          </a:p>
        </p:txBody>
      </p:sp>
    </p:spTree>
    <p:extLst>
      <p:ext uri="{BB962C8B-B14F-4D97-AF65-F5344CB8AC3E}">
        <p14:creationId xmlns:p14="http://schemas.microsoft.com/office/powerpoint/2010/main" val="37195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71334FD-9E2C-C64A-B680-389F8FC477DC}" type="slidenum">
              <a:rPr lang="en-US" altLang="en-US"/>
              <a:pPr>
                <a:defRPr/>
              </a:pPr>
              <a:t>‹#›</a:t>
            </a:fld>
            <a:endParaRPr lang="en-US" altLang="en-US"/>
          </a:p>
        </p:txBody>
      </p:sp>
    </p:spTree>
    <p:extLst>
      <p:ext uri="{BB962C8B-B14F-4D97-AF65-F5344CB8AC3E}">
        <p14:creationId xmlns:p14="http://schemas.microsoft.com/office/powerpoint/2010/main" val="8841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p:cNvSpPr/>
          <p:nvPr/>
        </p:nvSpPr>
        <p:spPr>
          <a:xfrm>
            <a:off x="0" y="0"/>
            <a:ext cx="3978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4"/>
          <p:cNvSpPr>
            <a:spLocks noGrp="1"/>
          </p:cNvSpPr>
          <p:nvPr>
            <p:ph type="dt" sz="half" idx="10"/>
          </p:nvPr>
        </p:nvSpPr>
        <p:spPr>
          <a:xfrm>
            <a:off x="542925" y="6453188"/>
            <a:ext cx="903288" cy="404812"/>
          </a:xfrm>
        </p:spPr>
        <p:txBody>
          <a:bodyPr/>
          <a:lstStyle>
            <a:lvl1pPr>
              <a:defRPr>
                <a:solidFill>
                  <a:schemeClr val="tx2"/>
                </a:solidFill>
              </a:defRPr>
            </a:lvl1pPr>
          </a:lstStyle>
          <a:p>
            <a:pPr>
              <a:defRPr/>
            </a:pPr>
            <a:endParaRPr lang="en-US"/>
          </a:p>
        </p:txBody>
      </p:sp>
      <p:sp>
        <p:nvSpPr>
          <p:cNvPr id="9" name="Footer Placeholder 5"/>
          <p:cNvSpPr>
            <a:spLocks noGrp="1"/>
          </p:cNvSpPr>
          <p:nvPr>
            <p:ph type="ftr" sz="quarter" idx="11"/>
          </p:nvPr>
        </p:nvSpPr>
        <p:spPr>
          <a:xfrm>
            <a:off x="1654175" y="6453188"/>
            <a:ext cx="1781175" cy="404812"/>
          </a:xfrm>
        </p:spPr>
        <p:txBody>
          <a:bodyPr/>
          <a:lstStyle>
            <a:lvl1pPr>
              <a:defRPr>
                <a:solidFill>
                  <a:schemeClr val="tx2"/>
                </a:solidFill>
              </a:defRPr>
            </a:lvl1pPr>
          </a:lstStyle>
          <a:p>
            <a:pPr>
              <a:defRPr/>
            </a:pPr>
            <a:endParaRPr lang="en-US"/>
          </a:p>
        </p:txBody>
      </p:sp>
      <p:sp>
        <p:nvSpPr>
          <p:cNvPr id="10" name="Slide Number Placeholder 6"/>
          <p:cNvSpPr>
            <a:spLocks noGrp="1"/>
          </p:cNvSpPr>
          <p:nvPr>
            <p:ph type="sldNum" sz="quarter" idx="12"/>
          </p:nvPr>
        </p:nvSpPr>
        <p:spPr>
          <a:xfrm>
            <a:off x="7412038" y="6453188"/>
            <a:ext cx="1196975" cy="404812"/>
          </a:xfrm>
        </p:spPr>
        <p:txBody>
          <a:bodyPr/>
          <a:lstStyle>
            <a:lvl1pPr>
              <a:defRPr>
                <a:solidFill>
                  <a:schemeClr val="tx2"/>
                </a:solidFill>
              </a:defRPr>
            </a:lvl1pPr>
          </a:lstStyle>
          <a:p>
            <a:pPr>
              <a:defRPr/>
            </a:pPr>
            <a:fld id="{48AE2D71-738A-5844-BF46-121F40E4D04C}" type="slidenum">
              <a:rPr lang="en-US" altLang="en-US"/>
              <a:pPr>
                <a:defRPr/>
              </a:pPr>
              <a:t>‹#›</a:t>
            </a:fld>
            <a:endParaRPr lang="en-US" altLang="en-US"/>
          </a:p>
        </p:txBody>
      </p:sp>
    </p:spTree>
    <p:extLst>
      <p:ext uri="{BB962C8B-B14F-4D97-AF65-F5344CB8AC3E}">
        <p14:creationId xmlns:p14="http://schemas.microsoft.com/office/powerpoint/2010/main" val="104026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p:cNvSpPr/>
          <p:nvPr/>
        </p:nvSpPr>
        <p:spPr>
          <a:xfrm>
            <a:off x="0" y="0"/>
            <a:ext cx="3978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Divider Bar"/>
          <p:cNvSpPr/>
          <p:nvPr/>
        </p:nvSpPr>
        <p:spPr>
          <a:xfrm>
            <a:off x="39782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rtlCol="0">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4"/>
          <p:cNvSpPr>
            <a:spLocks noGrp="1"/>
          </p:cNvSpPr>
          <p:nvPr>
            <p:ph type="dt" sz="half" idx="10"/>
          </p:nvPr>
        </p:nvSpPr>
        <p:spPr>
          <a:xfrm>
            <a:off x="542925" y="6453188"/>
            <a:ext cx="903288" cy="404812"/>
          </a:xfrm>
        </p:spPr>
        <p:txBody>
          <a:bodyPr/>
          <a:lstStyle>
            <a:lvl1pPr>
              <a:defRPr>
                <a:solidFill>
                  <a:schemeClr val="tx2"/>
                </a:solidFill>
              </a:defRPr>
            </a:lvl1pPr>
          </a:lstStyle>
          <a:p>
            <a:pPr>
              <a:defRPr/>
            </a:pPr>
            <a:endParaRPr lang="en-US"/>
          </a:p>
        </p:txBody>
      </p:sp>
      <p:sp>
        <p:nvSpPr>
          <p:cNvPr id="9" name="Footer Placeholder 5"/>
          <p:cNvSpPr>
            <a:spLocks noGrp="1"/>
          </p:cNvSpPr>
          <p:nvPr>
            <p:ph type="ftr" sz="quarter" idx="11"/>
          </p:nvPr>
        </p:nvSpPr>
        <p:spPr>
          <a:xfrm>
            <a:off x="1654175" y="6453188"/>
            <a:ext cx="1781175" cy="404812"/>
          </a:xfrm>
        </p:spPr>
        <p:txBody>
          <a:bodyPr/>
          <a:lstStyle>
            <a:lvl1pPr>
              <a:defRPr>
                <a:solidFill>
                  <a:schemeClr val="tx2"/>
                </a:solidFill>
              </a:defRPr>
            </a:lvl1pPr>
          </a:lstStyle>
          <a:p>
            <a:pPr>
              <a:defRPr/>
            </a:pPr>
            <a:endParaRPr lang="en-US"/>
          </a:p>
        </p:txBody>
      </p:sp>
      <p:sp>
        <p:nvSpPr>
          <p:cNvPr id="10" name="Slide Number Placeholder 6"/>
          <p:cNvSpPr>
            <a:spLocks noGrp="1"/>
          </p:cNvSpPr>
          <p:nvPr>
            <p:ph type="sldNum" sz="quarter" idx="12"/>
          </p:nvPr>
        </p:nvSpPr>
        <p:spPr>
          <a:xfrm>
            <a:off x="7412038" y="6453188"/>
            <a:ext cx="1196975" cy="404812"/>
          </a:xfrm>
        </p:spPr>
        <p:txBody>
          <a:bodyPr/>
          <a:lstStyle>
            <a:lvl1pPr>
              <a:defRPr>
                <a:solidFill>
                  <a:schemeClr val="tx2"/>
                </a:solidFill>
              </a:defRPr>
            </a:lvl1pPr>
          </a:lstStyle>
          <a:p>
            <a:pPr>
              <a:defRPr/>
            </a:pPr>
            <a:fld id="{E3C93517-15E5-3A4A-934C-F3803B650033}" type="slidenum">
              <a:rPr lang="en-US" altLang="en-US"/>
              <a:pPr>
                <a:defRPr/>
              </a:pPr>
              <a:t>‹#›</a:t>
            </a:fld>
            <a:endParaRPr lang="en-US" altLang="en-US"/>
          </a:p>
        </p:txBody>
      </p:sp>
    </p:spTree>
    <p:extLst>
      <p:ext uri="{BB962C8B-B14F-4D97-AF65-F5344CB8AC3E}">
        <p14:creationId xmlns:p14="http://schemas.microsoft.com/office/powerpoint/2010/main" val="101319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28700" y="685800"/>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028700" y="2286000"/>
            <a:ext cx="72009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42988" y="6453188"/>
            <a:ext cx="903287" cy="404812"/>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5" name="Footer Placeholder 4"/>
          <p:cNvSpPr>
            <a:spLocks noGrp="1"/>
          </p:cNvSpPr>
          <p:nvPr>
            <p:ph type="ftr" sz="quarter" idx="3"/>
          </p:nvPr>
        </p:nvSpPr>
        <p:spPr>
          <a:xfrm>
            <a:off x="2170113" y="6453188"/>
            <a:ext cx="4710112" cy="404812"/>
          </a:xfrm>
          <a:prstGeom prst="rect">
            <a:avLst/>
          </a:prstGeom>
        </p:spPr>
        <p:txBody>
          <a:bodyPr vert="horz" lIns="91440" tIns="45720" rIns="91440" bIns="45720" rtlCol="0" anchor="ctr"/>
          <a:lstStyle>
            <a:lvl1pPr algn="l">
              <a:defRPr sz="1000" baseline="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7104063" y="6453188"/>
            <a:ext cx="1196975" cy="404812"/>
          </a:xfrm>
          <a:prstGeom prst="rect">
            <a:avLst/>
          </a:prstGeom>
        </p:spPr>
        <p:txBody>
          <a:bodyPr vert="horz" lIns="91440" tIns="45720" rIns="91440" bIns="45720" rtlCol="0" anchor="ctr"/>
          <a:lstStyle>
            <a:lvl1pPr algn="r">
              <a:defRPr sz="1000" baseline="0">
                <a:solidFill>
                  <a:schemeClr val="tx2"/>
                </a:solidFill>
              </a:defRPr>
            </a:lvl1pPr>
          </a:lstStyle>
          <a:p>
            <a:pPr>
              <a:defRPr/>
            </a:pPr>
            <a:fld id="{39BB64F9-47CA-F64D-8443-D7F9A3A1C74E}" type="slidenum">
              <a:rPr lang="en-US" altLang="en-US"/>
              <a:pPr>
                <a:defRPr/>
              </a:pPr>
              <a:t>‹#›</a:t>
            </a:fld>
            <a:endParaRPr lang="en-US" altLang="en-US"/>
          </a:p>
        </p:txBody>
      </p:sp>
      <p:sp>
        <p:nvSpPr>
          <p:cNvPr id="9" name="Rectangle 8"/>
          <p:cNvSpPr/>
          <p:nvPr/>
        </p:nvSpPr>
        <p:spPr>
          <a:xfrm>
            <a:off x="3587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775" y="0"/>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7" r:id="rId1"/>
    <p:sldLayoutId id="2147483938" r:id="rId2"/>
    <p:sldLayoutId id="2147483948" r:id="rId3"/>
    <p:sldLayoutId id="2147483939" r:id="rId4"/>
    <p:sldLayoutId id="2147483940" r:id="rId5"/>
    <p:sldLayoutId id="2147483941" r:id="rId6"/>
    <p:sldLayoutId id="2147483942" r:id="rId7"/>
    <p:sldLayoutId id="2147483949" r:id="rId8"/>
    <p:sldLayoutId id="2147483950" r:id="rId9"/>
    <p:sldLayoutId id="2147483943" r:id="rId10"/>
    <p:sldLayoutId id="2147483944" r:id="rId11"/>
    <p:sldLayoutId id="2147483946" r:id="rId12"/>
  </p:sldLayoutIdLst>
  <p:txStyles>
    <p:title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charset="0"/>
        </a:defRPr>
      </a:lvl2pPr>
      <a:lvl3pPr algn="l" defTabSz="685800" rtl="0" eaLnBrk="0" fontAlgn="base" hangingPunct="0">
        <a:lnSpc>
          <a:spcPct val="89000"/>
        </a:lnSpc>
        <a:spcBef>
          <a:spcPct val="0"/>
        </a:spcBef>
        <a:spcAft>
          <a:spcPct val="0"/>
        </a:spcAft>
        <a:defRPr sz="4400">
          <a:solidFill>
            <a:schemeClr val="tx2"/>
          </a:solidFill>
          <a:latin typeface="Franklin Gothic Book" charset="0"/>
        </a:defRPr>
      </a:lvl3pPr>
      <a:lvl4pPr algn="l" defTabSz="685800" rtl="0" eaLnBrk="0" fontAlgn="base" hangingPunct="0">
        <a:lnSpc>
          <a:spcPct val="89000"/>
        </a:lnSpc>
        <a:spcBef>
          <a:spcPct val="0"/>
        </a:spcBef>
        <a:spcAft>
          <a:spcPct val="0"/>
        </a:spcAft>
        <a:defRPr sz="4400">
          <a:solidFill>
            <a:schemeClr val="tx2"/>
          </a:solidFill>
          <a:latin typeface="Franklin Gothic Book" charset="0"/>
        </a:defRPr>
      </a:lvl4pPr>
      <a:lvl5pPr algn="l" defTabSz="685800" rtl="0" eaLnBrk="0" fontAlgn="base" hangingPunct="0">
        <a:lnSpc>
          <a:spcPct val="89000"/>
        </a:lnSpc>
        <a:spcBef>
          <a:spcPct val="0"/>
        </a:spcBef>
        <a:spcAft>
          <a:spcPct val="0"/>
        </a:spcAft>
        <a:defRPr sz="4400">
          <a:solidFill>
            <a:schemeClr val="tx2"/>
          </a:solidFill>
          <a:latin typeface="Franklin Gothic Book" charset="0"/>
        </a:defRPr>
      </a:lvl5pPr>
      <a:lvl6pPr marL="457200" algn="l" defTabSz="685800" rtl="0" fontAlgn="base">
        <a:lnSpc>
          <a:spcPct val="89000"/>
        </a:lnSpc>
        <a:spcBef>
          <a:spcPct val="0"/>
        </a:spcBef>
        <a:spcAft>
          <a:spcPct val="0"/>
        </a:spcAft>
        <a:defRPr sz="4400">
          <a:solidFill>
            <a:schemeClr val="tx2"/>
          </a:solidFill>
          <a:latin typeface="Franklin Gothic Book" charset="0"/>
        </a:defRPr>
      </a:lvl6pPr>
      <a:lvl7pPr marL="914400" algn="l" defTabSz="685800" rtl="0" fontAlgn="base">
        <a:lnSpc>
          <a:spcPct val="89000"/>
        </a:lnSpc>
        <a:spcBef>
          <a:spcPct val="0"/>
        </a:spcBef>
        <a:spcAft>
          <a:spcPct val="0"/>
        </a:spcAft>
        <a:defRPr sz="4400">
          <a:solidFill>
            <a:schemeClr val="tx2"/>
          </a:solidFill>
          <a:latin typeface="Franklin Gothic Book" charset="0"/>
        </a:defRPr>
      </a:lvl7pPr>
      <a:lvl8pPr marL="1371600" algn="l" defTabSz="685800" rtl="0" fontAlgn="base">
        <a:lnSpc>
          <a:spcPct val="89000"/>
        </a:lnSpc>
        <a:spcBef>
          <a:spcPct val="0"/>
        </a:spcBef>
        <a:spcAft>
          <a:spcPct val="0"/>
        </a:spcAft>
        <a:defRPr sz="4400">
          <a:solidFill>
            <a:schemeClr val="tx2"/>
          </a:solidFill>
          <a:latin typeface="Franklin Gothic Book" charset="0"/>
        </a:defRPr>
      </a:lvl8pPr>
      <a:lvl9pPr marL="1828800" algn="l" defTabSz="685800" rtl="0" fontAlgn="base">
        <a:lnSpc>
          <a:spcPct val="89000"/>
        </a:lnSpc>
        <a:spcBef>
          <a:spcPct val="0"/>
        </a:spcBef>
        <a:spcAft>
          <a:spcPct val="0"/>
        </a:spcAft>
        <a:defRPr sz="4400">
          <a:solidFill>
            <a:schemeClr val="tx2"/>
          </a:solidFill>
          <a:latin typeface="Franklin Gothic Book" charset="0"/>
        </a:defRPr>
      </a:lvl9pPr>
    </p:titleStyle>
    <p:bodyStyle>
      <a:lvl1pPr marL="382588" indent="-382588" algn="l" defTabSz="685800" rtl="0" eaLnBrk="0" fontAlgn="base" hangingPunct="0">
        <a:lnSpc>
          <a:spcPct val="94000"/>
        </a:lnSpc>
        <a:spcBef>
          <a:spcPts val="1000"/>
        </a:spcBef>
        <a:spcAft>
          <a:spcPts val="200"/>
        </a:spcAft>
        <a:buFont typeface="Franklin Gothic Book" charset="0"/>
        <a:buChar char="■"/>
        <a:defRPr sz="2000" kern="1200">
          <a:solidFill>
            <a:schemeClr val="tx2"/>
          </a:solidFill>
          <a:latin typeface="+mn-lt"/>
          <a:ea typeface="+mn-ea"/>
          <a:cs typeface="+mn-cs"/>
        </a:defRPr>
      </a:lvl1pPr>
      <a:lvl2pPr marL="382588" indent="-382588" algn="l" defTabSz="685800" rtl="0" eaLnBrk="0" fontAlgn="base" hangingPunct="0">
        <a:lnSpc>
          <a:spcPct val="94000"/>
        </a:lnSpc>
        <a:spcBef>
          <a:spcPts val="500"/>
        </a:spcBef>
        <a:spcAft>
          <a:spcPts val="200"/>
        </a:spcAft>
        <a:buFont typeface="Franklin Gothic Book" charset="0"/>
        <a:buChar char="–"/>
        <a:defRPr sz="2000" i="1" kern="1200">
          <a:solidFill>
            <a:schemeClr val="tx2"/>
          </a:solidFill>
          <a:latin typeface="+mn-lt"/>
          <a:ea typeface="+mn-ea"/>
          <a:cs typeface="+mn-cs"/>
        </a:defRPr>
      </a:lvl2pPr>
      <a:lvl3pPr marL="382588" indent="-382588" algn="l" defTabSz="685800" rtl="0" eaLnBrk="0" fontAlgn="base" hangingPunct="0">
        <a:lnSpc>
          <a:spcPct val="94000"/>
        </a:lnSpc>
        <a:spcBef>
          <a:spcPts val="500"/>
        </a:spcBef>
        <a:spcAft>
          <a:spcPts val="200"/>
        </a:spcAft>
        <a:buFont typeface="Franklin Gothic Book" charset="0"/>
        <a:buChar char="■"/>
        <a:defRPr kern="1200">
          <a:solidFill>
            <a:schemeClr val="tx2"/>
          </a:solidFill>
          <a:latin typeface="+mn-lt"/>
          <a:ea typeface="+mn-ea"/>
          <a:cs typeface="+mn-cs"/>
        </a:defRPr>
      </a:lvl3pPr>
      <a:lvl4pPr marL="382588" indent="-382588" algn="l" defTabSz="685800" rtl="0" eaLnBrk="0" fontAlgn="base" hangingPunct="0">
        <a:lnSpc>
          <a:spcPct val="94000"/>
        </a:lnSpc>
        <a:spcBef>
          <a:spcPts val="500"/>
        </a:spcBef>
        <a:spcAft>
          <a:spcPts val="200"/>
        </a:spcAft>
        <a:buFont typeface="Franklin Gothic Book" charset="0"/>
        <a:buChar char="–"/>
        <a:defRPr i="1" kern="1200">
          <a:solidFill>
            <a:schemeClr val="tx2"/>
          </a:solidFill>
          <a:latin typeface="+mn-lt"/>
          <a:ea typeface="+mn-ea"/>
          <a:cs typeface="+mn-cs"/>
        </a:defRPr>
      </a:lvl4pPr>
      <a:lvl5pPr marL="382588" indent="-382588" algn="l" defTabSz="685800" rtl="0" eaLnBrk="0" fontAlgn="base" hangingPunct="0">
        <a:lnSpc>
          <a:spcPct val="94000"/>
        </a:lnSpc>
        <a:spcBef>
          <a:spcPts val="500"/>
        </a:spcBef>
        <a:spcAft>
          <a:spcPts val="200"/>
        </a:spcAft>
        <a:buFont typeface="Franklin Gothic Book" charset="0"/>
        <a:buChar char="■"/>
        <a:defRPr sz="1600" kern="1200">
          <a:solidFill>
            <a:schemeClr val="tx2"/>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png"/><Relationship Id="rId12"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295400" y="1295400"/>
            <a:ext cx="6477000" cy="2743200"/>
          </a:xfrm>
        </p:spPr>
        <p:txBody>
          <a:bodyPr rtlCol="0"/>
          <a:lstStyle/>
          <a:p>
            <a:pPr eaLnBrk="1" fontAlgn="auto" hangingPunct="1">
              <a:spcAft>
                <a:spcPts val="0"/>
              </a:spcAft>
              <a:defRPr/>
            </a:pPr>
            <a:r>
              <a:rPr lang="en-US" altLang="en-US" sz="4800" dirty="0">
                <a:ea typeface="ＭＳ Ｐゴシック" charset="-128"/>
              </a:rPr>
              <a:t>Moderation</a:t>
            </a:r>
            <a:br>
              <a:rPr lang="en-US" altLang="en-US" sz="4800" dirty="0">
                <a:ea typeface="ＭＳ Ｐゴシック" charset="-128"/>
              </a:rPr>
            </a:br>
            <a:r>
              <a:rPr lang="en-US" altLang="en-US" sz="4800" dirty="0">
                <a:ea typeface="ＭＳ Ｐゴシック" charset="-128"/>
              </a:rPr>
              <a:t>Part 3: continuous </a:t>
            </a:r>
            <a:r>
              <a:rPr lang="en-US" altLang="en-US" sz="4800">
                <a:ea typeface="ＭＳ Ｐゴシック" charset="-128"/>
              </a:rPr>
              <a:t>variable interactions</a:t>
            </a:r>
            <a:endParaRPr lang="en-US" altLang="en-US" sz="4800" dirty="0">
              <a:ea typeface="ＭＳ Ｐゴシック" charset="-128"/>
            </a:endParaRPr>
          </a:p>
        </p:txBody>
      </p:sp>
      <p:sp>
        <p:nvSpPr>
          <p:cNvPr id="17410" name="Rectangle 3"/>
          <p:cNvSpPr>
            <a:spLocks noGrp="1" noChangeArrowheads="1"/>
          </p:cNvSpPr>
          <p:nvPr>
            <p:ph type="subTitle" idx="1"/>
          </p:nvPr>
        </p:nvSpPr>
        <p:spPr>
          <a:xfrm>
            <a:off x="1828800" y="3733800"/>
            <a:ext cx="6781800" cy="2590800"/>
          </a:xfrm>
        </p:spPr>
        <p:txBody>
          <a:bodyPr/>
          <a:lstStyle/>
          <a:p>
            <a:pPr eaLnBrk="1" hangingPunct="1">
              <a:spcBef>
                <a:spcPct val="0"/>
              </a:spcBef>
              <a:spcAft>
                <a:spcPct val="0"/>
              </a:spcAft>
              <a:buFont typeface="Wingdings" charset="2"/>
              <a:buNone/>
            </a:pPr>
            <a:endParaRPr lang="en-US" altLang="en-US">
              <a:ea typeface="ＭＳ Ｐゴシック" charset="-128"/>
            </a:endParaRPr>
          </a:p>
          <a:p>
            <a:pPr eaLnBrk="1" hangingPunct="1">
              <a:spcBef>
                <a:spcPct val="0"/>
              </a:spcBef>
              <a:spcAft>
                <a:spcPct val="0"/>
              </a:spcAft>
              <a:buFont typeface="Wingdings" charset="2"/>
              <a:buNone/>
            </a:pPr>
            <a:r>
              <a:rPr lang="en-US" altLang="en-US">
                <a:ea typeface="ＭＳ Ｐゴシック" charset="-128"/>
              </a:rPr>
              <a:t>Connor McCabe</a:t>
            </a:r>
          </a:p>
          <a:p>
            <a:pPr eaLnBrk="1" hangingPunct="1">
              <a:spcBef>
                <a:spcPct val="0"/>
              </a:spcBef>
              <a:spcAft>
                <a:spcPct val="0"/>
              </a:spcAft>
              <a:buFont typeface="Wingdings" charset="2"/>
              <a:buNone/>
            </a:pPr>
            <a:r>
              <a:rPr lang="en-US" altLang="en-US">
                <a:ea typeface="ＭＳ Ｐゴシック" charset="-128"/>
              </a:rPr>
              <a:t>Psychology 523/525</a:t>
            </a:r>
          </a:p>
          <a:p>
            <a:pPr eaLnBrk="1" hangingPunct="1">
              <a:spcBef>
                <a:spcPct val="0"/>
              </a:spcBef>
              <a:spcAft>
                <a:spcPct val="0"/>
              </a:spcAft>
              <a:buFont typeface="Wingdings" charset="2"/>
              <a:buNone/>
            </a:pPr>
            <a:endParaRPr lang="en-US" altLang="en-US">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p>
        </p:txBody>
      </p:sp>
      <p:graphicFrame>
        <p:nvGraphicFramePr>
          <p:cNvPr id="5" name="Table 4"/>
          <p:cNvGraphicFramePr>
            <a:graphicFrameLocks noGrp="1"/>
          </p:cNvGraphicFramePr>
          <p:nvPr>
            <p:extLst>
              <p:ext uri="{D42A27DB-BD31-4B8C-83A1-F6EECF244321}">
                <p14:modId xmlns:p14="http://schemas.microsoft.com/office/powerpoint/2010/main" val="236427165"/>
              </p:ext>
            </p:extLst>
          </p:nvPr>
        </p:nvGraphicFramePr>
        <p:xfrm>
          <a:off x="609600" y="27432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Intercept</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uk-UA" sz="1600" b="0" i="0" u="none" strike="noStrike">
                          <a:solidFill>
                            <a:srgbClr val="000000"/>
                          </a:solidFill>
                          <a:effectLst/>
                          <a:latin typeface="Times New Roman" charset="0"/>
                          <a:ea typeface="Times New Roman" charset="0"/>
                          <a:cs typeface="Times New Roman" charset="0"/>
                        </a:rPr>
                        <a:t>35.399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4.136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27.224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43.573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8.558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dirty="0">
                          <a:solidFill>
                            <a:srgbClr val="000000"/>
                          </a:solidFill>
                          <a:effectLst/>
                          <a:latin typeface="Times New Roman" charset="0"/>
                          <a:ea typeface="Times New Roman" charset="0"/>
                          <a:cs typeface="Times New Roman" charset="0"/>
                        </a:rPr>
                        <a:t>20.663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4.727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11.322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30.005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4.372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0.297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16.27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3.988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8.389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24.152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X:Z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10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697094475"/>
              </p:ext>
            </p:extLst>
          </p:nvPr>
        </p:nvGraphicFramePr>
        <p:xfrm>
          <a:off x="609600" y="27432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38.15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4.109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30.029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46.271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9.284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0.341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22.166</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4.743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12.792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31.541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center(X):center(Z)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9665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53061643"/>
              </p:ext>
            </p:extLst>
          </p:nvPr>
        </p:nvGraphicFramePr>
        <p:xfrm>
          <a:off x="609600" y="27432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7967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533261358"/>
              </p:ext>
            </p:extLst>
          </p:nvPr>
        </p:nvGraphicFramePr>
        <p:xfrm>
          <a:off x="609600" y="27432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5.822</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44.991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68.004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9.704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40.324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27.699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52.95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6.312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27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this is effectively Table 1 in McCabe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89966"/>
            <a:ext cx="6578600" cy="4902524"/>
          </a:xfrm>
          <a:prstGeom prst="rect">
            <a:avLst/>
          </a:prstGeom>
        </p:spPr>
      </p:pic>
    </p:spTree>
    <p:extLst>
      <p:ext uri="{BB962C8B-B14F-4D97-AF65-F5344CB8AC3E}">
        <p14:creationId xmlns:p14="http://schemas.microsoft.com/office/powerpoint/2010/main" val="45573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a:t>Taken together, which of </a:t>
            </a:r>
            <a:r>
              <a:rPr lang="en-US"/>
              <a:t>these graphs shows my effect?</a:t>
            </a:r>
          </a:p>
        </p:txBody>
      </p:sp>
      <p:sp>
        <p:nvSpPr>
          <p:cNvPr id="8" name="TextBox 7"/>
          <p:cNvSpPr txBox="1"/>
          <p:nvPr/>
        </p:nvSpPr>
        <p:spPr>
          <a:xfrm>
            <a:off x="533400" y="1600200"/>
            <a:ext cx="2438400" cy="523220"/>
          </a:xfrm>
          <a:prstGeom prst="rect">
            <a:avLst/>
          </a:prstGeom>
          <a:noFill/>
        </p:spPr>
        <p:txBody>
          <a:bodyPr wrap="square" rtlCol="0">
            <a:spAutoFit/>
          </a:bodyPr>
          <a:lstStyle/>
          <a:p>
            <a:r>
              <a:rPr lang="en-US" sz="2800" b="1" i="1" dirty="0"/>
              <a:t>Option A</a:t>
            </a:r>
          </a:p>
        </p:txBody>
      </p:sp>
      <p:graphicFrame>
        <p:nvGraphicFramePr>
          <p:cNvPr id="10" name="Chart 9"/>
          <p:cNvGraphicFramePr>
            <a:graphicFrameLocks/>
          </p:cNvGraphicFramePr>
          <p:nvPr>
            <p:extLst>
              <p:ext uri="{D42A27DB-BD31-4B8C-83A1-F6EECF244321}">
                <p14:modId xmlns:p14="http://schemas.microsoft.com/office/powerpoint/2010/main" val="1148828290"/>
              </p:ext>
            </p:extLst>
          </p:nvPr>
        </p:nvGraphicFramePr>
        <p:xfrm>
          <a:off x="1295400" y="2299826"/>
          <a:ext cx="7184672" cy="41771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488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a:t>Taken together, which of </a:t>
            </a:r>
            <a:r>
              <a:rPr lang="en-US"/>
              <a:t>these graphs shows my effect?</a:t>
            </a:r>
          </a:p>
        </p:txBody>
      </p:sp>
      <p:sp>
        <p:nvSpPr>
          <p:cNvPr id="4" name="TextBox 3"/>
          <p:cNvSpPr txBox="1"/>
          <p:nvPr/>
        </p:nvSpPr>
        <p:spPr>
          <a:xfrm>
            <a:off x="533400" y="1600200"/>
            <a:ext cx="2438400" cy="523220"/>
          </a:xfrm>
          <a:prstGeom prst="rect">
            <a:avLst/>
          </a:prstGeom>
          <a:noFill/>
        </p:spPr>
        <p:txBody>
          <a:bodyPr wrap="square" rtlCol="0">
            <a:spAutoFit/>
          </a:bodyPr>
          <a:lstStyle/>
          <a:p>
            <a:r>
              <a:rPr lang="en-US" sz="2800" b="1" i="1" dirty="0"/>
              <a:t>Option B</a:t>
            </a:r>
          </a:p>
        </p:txBody>
      </p:sp>
      <p:graphicFrame>
        <p:nvGraphicFramePr>
          <p:cNvPr id="6" name="Chart 5"/>
          <p:cNvGraphicFramePr>
            <a:graphicFrameLocks/>
          </p:cNvGraphicFramePr>
          <p:nvPr>
            <p:extLst>
              <p:ext uri="{D42A27DB-BD31-4B8C-83A1-F6EECF244321}">
                <p14:modId xmlns:p14="http://schemas.microsoft.com/office/powerpoint/2010/main" val="1965300886"/>
              </p:ext>
            </p:extLst>
          </p:nvPr>
        </p:nvGraphicFramePr>
        <p:xfrm>
          <a:off x="1143000" y="2418686"/>
          <a:ext cx="7337072" cy="40583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622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a:t>Taken together, which of </a:t>
            </a:r>
            <a:r>
              <a:rPr lang="en-US"/>
              <a:t>these graphs shows my effect?</a:t>
            </a:r>
          </a:p>
        </p:txBody>
      </p:sp>
      <p:sp>
        <p:nvSpPr>
          <p:cNvPr id="6" name="TextBox 5"/>
          <p:cNvSpPr txBox="1"/>
          <p:nvPr/>
        </p:nvSpPr>
        <p:spPr>
          <a:xfrm>
            <a:off x="533400" y="1600200"/>
            <a:ext cx="2438400" cy="523220"/>
          </a:xfrm>
          <a:prstGeom prst="rect">
            <a:avLst/>
          </a:prstGeom>
          <a:noFill/>
        </p:spPr>
        <p:txBody>
          <a:bodyPr wrap="square" rtlCol="0">
            <a:spAutoFit/>
          </a:bodyPr>
          <a:lstStyle/>
          <a:p>
            <a:r>
              <a:rPr lang="en-US" sz="2800" b="1" i="1" dirty="0"/>
              <a:t>Option C</a:t>
            </a:r>
          </a:p>
        </p:txBody>
      </p:sp>
      <p:graphicFrame>
        <p:nvGraphicFramePr>
          <p:cNvPr id="7" name="Chart 6"/>
          <p:cNvGraphicFramePr>
            <a:graphicFrameLocks/>
          </p:cNvGraphicFramePr>
          <p:nvPr>
            <p:extLst>
              <p:ext uri="{D42A27DB-BD31-4B8C-83A1-F6EECF244321}">
                <p14:modId xmlns:p14="http://schemas.microsoft.com/office/powerpoint/2010/main" val="1551408439"/>
              </p:ext>
            </p:extLst>
          </p:nvPr>
        </p:nvGraphicFramePr>
        <p:xfrm>
          <a:off x="1143000" y="2362200"/>
          <a:ext cx="6727472" cy="4296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58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dirty="0"/>
              <a:t>Taken together, which of </a:t>
            </a:r>
            <a:r>
              <a:rPr lang="en-US"/>
              <a:t>these graphs shows my effect?</a:t>
            </a:r>
          </a:p>
        </p:txBody>
      </p:sp>
      <p:graphicFrame>
        <p:nvGraphicFramePr>
          <p:cNvPr id="6" name="Chart 5"/>
          <p:cNvGraphicFramePr>
            <a:graphicFrameLocks/>
          </p:cNvGraphicFramePr>
          <p:nvPr>
            <p:extLst>
              <p:ext uri="{D42A27DB-BD31-4B8C-83A1-F6EECF244321}">
                <p14:modId xmlns:p14="http://schemas.microsoft.com/office/powerpoint/2010/main" val="1365989659"/>
              </p:ext>
            </p:extLst>
          </p:nvPr>
        </p:nvGraphicFramePr>
        <p:xfrm>
          <a:off x="1600200" y="2362200"/>
          <a:ext cx="6781800" cy="422343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1600200"/>
            <a:ext cx="2438400" cy="523220"/>
          </a:xfrm>
          <a:prstGeom prst="rect">
            <a:avLst/>
          </a:prstGeom>
          <a:noFill/>
        </p:spPr>
        <p:txBody>
          <a:bodyPr wrap="square" rtlCol="0">
            <a:spAutoFit/>
          </a:bodyPr>
          <a:lstStyle/>
          <a:p>
            <a:r>
              <a:rPr lang="en-US" sz="2800" b="1" i="1" dirty="0"/>
              <a:t>Option D</a:t>
            </a:r>
          </a:p>
        </p:txBody>
      </p:sp>
    </p:spTree>
    <p:extLst>
      <p:ext uri="{BB962C8B-B14F-4D97-AF65-F5344CB8AC3E}">
        <p14:creationId xmlns:p14="http://schemas.microsoft.com/office/powerpoint/2010/main" val="176587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2310"/>
            <a:ext cx="8264062" cy="1693490"/>
          </a:xfrm>
        </p:spPr>
        <p:txBody>
          <a:bodyPr>
            <a:normAutofit/>
          </a:bodyPr>
          <a:lstStyle/>
          <a:p>
            <a:r>
              <a:rPr lang="en-US" b="1" dirty="0">
                <a:latin typeface="Gill Sans" charset="0"/>
                <a:ea typeface="Gill Sans" charset="0"/>
                <a:cs typeface="Gill Sans" charset="0"/>
              </a:rPr>
              <a:t>What is missing from these </a:t>
            </a:r>
            <a:r>
              <a:rPr lang="en-US" b="1">
                <a:latin typeface="Gill Sans" charset="0"/>
                <a:ea typeface="Gill Sans" charset="0"/>
                <a:cs typeface="Gill Sans" charset="0"/>
              </a:rPr>
              <a:t>analyses and displays</a:t>
            </a:r>
            <a:r>
              <a:rPr lang="en-US" b="1" dirty="0">
                <a:latin typeface="Gill Sans" charset="0"/>
                <a:ea typeface="Gill Sans" charset="0"/>
                <a:cs typeface="Gill Sans" charset="0"/>
              </a:rPr>
              <a:t>?</a:t>
            </a:r>
            <a:endParaRPr lang="en-US" sz="3000" b="1" dirty="0">
              <a:latin typeface="Gill Sans" charset="0"/>
              <a:ea typeface="Gill Sans" charset="0"/>
              <a:cs typeface="Gill Sans" charset="0"/>
            </a:endParaRPr>
          </a:p>
        </p:txBody>
      </p:sp>
    </p:spTree>
    <p:extLst>
      <p:ext uri="{BB962C8B-B14F-4D97-AF65-F5344CB8AC3E}">
        <p14:creationId xmlns:p14="http://schemas.microsoft.com/office/powerpoint/2010/main" val="174486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362200"/>
            <a:ext cx="7200900" cy="2590800"/>
          </a:xfrm>
        </p:spPr>
        <p:txBody>
          <a:bodyPr/>
          <a:lstStyle/>
          <a:p>
            <a:pPr marL="0" indent="0">
              <a:buNone/>
            </a:pPr>
            <a:r>
              <a:rPr lang="en-US" sz="2400" i="1" dirty="0"/>
              <a:t>“One great virtue of good graphical representation is that it can serve to display clearly and effectively a message carried by quantities whose calculation or observation is far from simple.”</a:t>
            </a:r>
            <a:endParaRPr lang="en-US" sz="2400" dirty="0"/>
          </a:p>
          <a:p>
            <a:pPr marL="0" indent="0">
              <a:buNone/>
            </a:pPr>
            <a:endParaRPr lang="en-US" sz="2400" dirty="0"/>
          </a:p>
          <a:p>
            <a:pPr marL="0" indent="0">
              <a:buNone/>
            </a:pPr>
            <a:r>
              <a:rPr lang="en-US" sz="2400" dirty="0"/>
              <a:t>	- Tukey (1965)</a:t>
            </a:r>
          </a:p>
          <a:p>
            <a:pPr marL="0" indent="0">
              <a:buNone/>
            </a:pPr>
            <a:endParaRPr lang="en-US" sz="2400" dirty="0"/>
          </a:p>
        </p:txBody>
      </p:sp>
    </p:spTree>
    <p:extLst>
      <p:ext uri="{BB962C8B-B14F-4D97-AF65-F5344CB8AC3E}">
        <p14:creationId xmlns:p14="http://schemas.microsoft.com/office/powerpoint/2010/main" val="301270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210" y="2066879"/>
            <a:ext cx="4704347" cy="3528261"/>
          </a:xfrm>
          <a:prstGeom prst="rect">
            <a:avLst/>
          </a:prstGeom>
        </p:spPr>
      </p:pic>
      <p:sp>
        <p:nvSpPr>
          <p:cNvPr id="2" name="Title 1"/>
          <p:cNvSpPr>
            <a:spLocks noGrp="1"/>
          </p:cNvSpPr>
          <p:nvPr>
            <p:ph type="title"/>
          </p:nvPr>
        </p:nvSpPr>
        <p:spPr>
          <a:xfrm>
            <a:off x="711881" y="436213"/>
            <a:ext cx="8092203" cy="994172"/>
          </a:xfrm>
        </p:spPr>
        <p:txBody>
          <a:bodyPr>
            <a:normAutofit fontScale="90000"/>
          </a:bodyPr>
          <a:lstStyle/>
          <a:p>
            <a:r>
              <a:rPr lang="en-US" dirty="0">
                <a:latin typeface="Gill Sans" charset="0"/>
                <a:ea typeface="Gill Sans" charset="0"/>
                <a:cs typeface="Gill Sans" charset="0"/>
              </a:rPr>
              <a:t>Show the interaction across the full range of the x-axis variable.</a:t>
            </a:r>
          </a:p>
        </p:txBody>
      </p:sp>
      <p:sp>
        <p:nvSpPr>
          <p:cNvPr id="15" name="TextBox 14"/>
          <p:cNvSpPr txBox="1"/>
          <p:nvPr/>
        </p:nvSpPr>
        <p:spPr>
          <a:xfrm>
            <a:off x="0" y="5700668"/>
            <a:ext cx="1382198" cy="323165"/>
          </a:xfrm>
          <a:prstGeom prst="rect">
            <a:avLst/>
          </a:prstGeom>
          <a:noFill/>
        </p:spPr>
        <p:txBody>
          <a:bodyPr wrap="square" rtlCol="0">
            <a:spAutoFit/>
          </a:bodyPr>
          <a:lstStyle/>
          <a:p>
            <a:pPr algn="ctr"/>
            <a:r>
              <a:rPr lang="en-US" sz="1500" i="1" dirty="0">
                <a:latin typeface="Gill Sans" charset="0"/>
                <a:ea typeface="Gill Sans" charset="0"/>
                <a:cs typeface="Gill Sans" charset="0"/>
              </a:rPr>
              <a:t>*simulated data</a:t>
            </a:r>
          </a:p>
        </p:txBody>
      </p:sp>
      <p:sp>
        <p:nvSpPr>
          <p:cNvPr id="7" name="Oval 6"/>
          <p:cNvSpPr/>
          <p:nvPr/>
        </p:nvSpPr>
        <p:spPr>
          <a:xfrm rot="20270845">
            <a:off x="3594355" y="3382590"/>
            <a:ext cx="1806531" cy="26034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97" y="2167190"/>
            <a:ext cx="1604906" cy="1109213"/>
          </a:xfrm>
          <a:prstGeom prst="rect">
            <a:avLst/>
          </a:prstGeom>
        </p:spPr>
      </p:pic>
    </p:spTree>
    <p:extLst>
      <p:ext uri="{BB962C8B-B14F-4D97-AF65-F5344CB8AC3E}">
        <p14:creationId xmlns:p14="http://schemas.microsoft.com/office/powerpoint/2010/main" val="6706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210" y="2066880"/>
            <a:ext cx="4704347" cy="3528260"/>
          </a:xfrm>
          <a:prstGeom prst="rect">
            <a:avLst/>
          </a:prstGeom>
        </p:spPr>
      </p:pic>
      <p:sp>
        <p:nvSpPr>
          <p:cNvPr id="2" name="Title 1"/>
          <p:cNvSpPr>
            <a:spLocks noGrp="1"/>
          </p:cNvSpPr>
          <p:nvPr>
            <p:ph type="title"/>
          </p:nvPr>
        </p:nvSpPr>
        <p:spPr>
          <a:xfrm>
            <a:off x="574691" y="248279"/>
            <a:ext cx="8569309" cy="994172"/>
          </a:xfrm>
        </p:spPr>
        <p:txBody>
          <a:bodyPr>
            <a:normAutofit fontScale="90000"/>
          </a:bodyPr>
          <a:lstStyle/>
          <a:p>
            <a:r>
              <a:rPr lang="en-US" dirty="0">
                <a:latin typeface="Gill Sans" charset="0"/>
                <a:ea typeface="Gill Sans" charset="0"/>
                <a:cs typeface="Gill Sans" charset="0"/>
              </a:rPr>
              <a:t>Show the interaction across the full range of the x-axis variable.</a:t>
            </a:r>
          </a:p>
        </p:txBody>
      </p:sp>
      <p:sp>
        <p:nvSpPr>
          <p:cNvPr id="3" name="Oval 2"/>
          <p:cNvSpPr/>
          <p:nvPr/>
        </p:nvSpPr>
        <p:spPr>
          <a:xfrm rot="20455927">
            <a:off x="2910703" y="3971181"/>
            <a:ext cx="743027" cy="306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270845">
            <a:off x="3849050" y="3135178"/>
            <a:ext cx="2254368" cy="3094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97" y="2167190"/>
            <a:ext cx="1604906" cy="1109213"/>
          </a:xfrm>
          <a:prstGeom prst="rect">
            <a:avLst/>
          </a:prstGeom>
        </p:spPr>
      </p:pic>
      <p:sp>
        <p:nvSpPr>
          <p:cNvPr id="8" name="TextBox 7"/>
          <p:cNvSpPr txBox="1"/>
          <p:nvPr/>
        </p:nvSpPr>
        <p:spPr>
          <a:xfrm>
            <a:off x="0" y="5700668"/>
            <a:ext cx="1382198" cy="323165"/>
          </a:xfrm>
          <a:prstGeom prst="rect">
            <a:avLst/>
          </a:prstGeom>
          <a:noFill/>
        </p:spPr>
        <p:txBody>
          <a:bodyPr wrap="square" rtlCol="0">
            <a:spAutoFit/>
          </a:bodyPr>
          <a:lstStyle/>
          <a:p>
            <a:pPr algn="ctr"/>
            <a:r>
              <a:rPr lang="en-US" sz="1500" i="1" dirty="0">
                <a:latin typeface="Gill Sans" charset="0"/>
                <a:ea typeface="Gill Sans" charset="0"/>
                <a:cs typeface="Gill Sans" charset="0"/>
              </a:rPr>
              <a:t>*simulated data</a:t>
            </a:r>
          </a:p>
        </p:txBody>
      </p:sp>
      <p:sp>
        <p:nvSpPr>
          <p:cNvPr id="12" name="TextBox 11"/>
          <p:cNvSpPr txBox="1"/>
          <p:nvPr/>
        </p:nvSpPr>
        <p:spPr>
          <a:xfrm>
            <a:off x="7327231" y="5700668"/>
            <a:ext cx="1816769" cy="323165"/>
          </a:xfrm>
          <a:prstGeom prst="rect">
            <a:avLst/>
          </a:prstGeom>
          <a:noFill/>
        </p:spPr>
        <p:txBody>
          <a:bodyPr wrap="square" rtlCol="0">
            <a:spAutoFit/>
          </a:bodyPr>
          <a:lstStyle/>
          <a:p>
            <a:pPr algn="ctr"/>
            <a:r>
              <a:rPr lang="en-US" sz="1500" dirty="0" err="1">
                <a:latin typeface="Gill Sans" charset="0"/>
                <a:ea typeface="Gill Sans" charset="0"/>
                <a:cs typeface="Gill Sans" charset="0"/>
              </a:rPr>
              <a:t>Roisman</a:t>
            </a:r>
            <a:r>
              <a:rPr lang="en-US" sz="1500" dirty="0">
                <a:latin typeface="Gill Sans" charset="0"/>
                <a:ea typeface="Gill Sans" charset="0"/>
                <a:cs typeface="Gill Sans" charset="0"/>
              </a:rPr>
              <a:t> et al, 2012</a:t>
            </a:r>
          </a:p>
        </p:txBody>
      </p:sp>
    </p:spTree>
    <p:extLst>
      <p:ext uri="{BB962C8B-B14F-4D97-AF65-F5344CB8AC3E}">
        <p14:creationId xmlns:p14="http://schemas.microsoft.com/office/powerpoint/2010/main" val="76518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738" y="2086496"/>
            <a:ext cx="4704347" cy="3528260"/>
          </a:xfrm>
          <a:prstGeom prst="rect">
            <a:avLst/>
          </a:prstGeom>
        </p:spPr>
      </p:pic>
      <p:sp>
        <p:nvSpPr>
          <p:cNvPr id="2" name="Title 1"/>
          <p:cNvSpPr>
            <a:spLocks noGrp="1"/>
          </p:cNvSpPr>
          <p:nvPr>
            <p:ph type="title"/>
          </p:nvPr>
        </p:nvSpPr>
        <p:spPr>
          <a:xfrm>
            <a:off x="762001" y="281021"/>
            <a:ext cx="8077200" cy="994172"/>
          </a:xfrm>
        </p:spPr>
        <p:txBody>
          <a:bodyPr>
            <a:normAutofit fontScale="90000"/>
          </a:bodyPr>
          <a:lstStyle/>
          <a:p>
            <a:r>
              <a:rPr lang="en-US" dirty="0">
                <a:latin typeface="Gill Sans" charset="0"/>
                <a:ea typeface="Gill Sans" charset="0"/>
                <a:cs typeface="Gill Sans" charset="0"/>
              </a:rPr>
              <a:t>Probe the interaction across the observed range of the moderator.</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852" y="2132179"/>
            <a:ext cx="1810864" cy="1590675"/>
          </a:xfrm>
          <a:prstGeom prst="rect">
            <a:avLst/>
          </a:prstGeom>
        </p:spPr>
      </p:pic>
      <p:sp>
        <p:nvSpPr>
          <p:cNvPr id="6" name="Right Arrow 5"/>
          <p:cNvSpPr/>
          <p:nvPr/>
        </p:nvSpPr>
        <p:spPr>
          <a:xfrm rot="14269050">
            <a:off x="5757708" y="4512394"/>
            <a:ext cx="553453" cy="312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070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685801" y="228600"/>
            <a:ext cx="83058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latin typeface="Gill Sans" charset="0"/>
                <a:ea typeface="Gill Sans" charset="0"/>
                <a:cs typeface="Gill Sans" charset="0"/>
              </a:rPr>
              <a:t>Provide an indication of whether the slope is different from zero.</a:t>
            </a:r>
            <a:endParaRPr lang="en-US" sz="3300" i="1" dirty="0">
              <a:latin typeface="Gill Sans" charset="0"/>
              <a:ea typeface="Gill Sans" charset="0"/>
              <a:cs typeface="Gill Sans"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98" y="2078829"/>
            <a:ext cx="4704347" cy="352826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045" y="2078829"/>
            <a:ext cx="1810864" cy="1590675"/>
          </a:xfrm>
          <a:prstGeom prst="rect">
            <a:avLst/>
          </a:prstGeom>
        </p:spPr>
      </p:pic>
      <p:sp>
        <p:nvSpPr>
          <p:cNvPr id="5" name="Title 1"/>
          <p:cNvSpPr txBox="1">
            <a:spLocks/>
          </p:cNvSpPr>
          <p:nvPr/>
        </p:nvSpPr>
        <p:spPr>
          <a:xfrm>
            <a:off x="838200" y="1084657"/>
            <a:ext cx="83058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Gill Sans" charset="0"/>
                <a:ea typeface="Gill Sans" charset="0"/>
                <a:cs typeface="Gill Sans" charset="0"/>
              </a:rPr>
              <a:t>-Our tables might show this, but our plots should also.</a:t>
            </a:r>
            <a:endParaRPr lang="en-US" sz="2400" i="1" dirty="0">
              <a:latin typeface="Gill Sans" charset="0"/>
              <a:ea typeface="Gill Sans" charset="0"/>
              <a:cs typeface="Gill Sans" charset="0"/>
            </a:endParaRPr>
          </a:p>
        </p:txBody>
      </p:sp>
    </p:spTree>
    <p:extLst>
      <p:ext uri="{BB962C8B-B14F-4D97-AF65-F5344CB8AC3E}">
        <p14:creationId xmlns:p14="http://schemas.microsoft.com/office/powerpoint/2010/main" val="174411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Does our interpretation change when we probe across more than just two levels?</a:t>
            </a:r>
          </a:p>
        </p:txBody>
      </p:sp>
      <p:graphicFrame>
        <p:nvGraphicFramePr>
          <p:cNvPr id="5" name="Table 4"/>
          <p:cNvGraphicFramePr>
            <a:graphicFrameLocks noGrp="1"/>
          </p:cNvGraphicFramePr>
          <p:nvPr>
            <p:extLst>
              <p:ext uri="{D42A27DB-BD31-4B8C-83A1-F6EECF244321}">
                <p14:modId xmlns:p14="http://schemas.microsoft.com/office/powerpoint/2010/main" val="510960187"/>
              </p:ext>
            </p:extLst>
          </p:nvPr>
        </p:nvGraphicFramePr>
        <p:xfrm>
          <a:off x="609600" y="1717675"/>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1.456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9.54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-17.399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20.31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0.153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0.879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-0.218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cs-CZ" sz="1600" b="1" i="0" u="none" strike="noStrike" dirty="0">
                          <a:solidFill>
                            <a:srgbClr val="000000"/>
                          </a:solidFill>
                          <a:effectLst/>
                          <a:latin typeface="Times New Roman" charset="0"/>
                          <a:ea typeface="Times New Roman" charset="0"/>
                          <a:cs typeface="Times New Roman" charset="0"/>
                        </a:rPr>
                        <a:t>-14.149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8.762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-31.467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3.168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0.109</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11628181"/>
              </p:ext>
            </p:extLst>
          </p:nvPr>
        </p:nvGraphicFramePr>
        <p:xfrm>
          <a:off x="609600" y="48768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005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The benefit with the centering approach in regression is you’ve also conducted </a:t>
            </a:r>
            <a:r>
              <a:rPr lang="en-US" sz="3600" i="1" dirty="0"/>
              <a:t>simple slopes analysis.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472351095"/>
              </p:ext>
            </p:extLst>
          </p:nvPr>
        </p:nvGraphicFramePr>
        <p:xfrm>
          <a:off x="609600" y="1981200"/>
          <a:ext cx="8534400" cy="1805623"/>
        </p:xfrm>
        <a:graphic>
          <a:graphicData uri="http://schemas.openxmlformats.org/drawingml/2006/table">
            <a:tbl>
              <a:tblPr/>
              <a:tblGrid>
                <a:gridCol w="2286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74.845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9.325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56.414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93.275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8.026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dirty="0">
                          <a:solidFill>
                            <a:srgbClr val="000000"/>
                          </a:solidFill>
                          <a:effectLst/>
                          <a:latin typeface="Times New Roman" charset="0"/>
                          <a:ea typeface="Times New Roman" charset="0"/>
                          <a:cs typeface="Times New Roman" charset="0"/>
                        </a:rPr>
                        <a:t>0.9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58.482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9.456</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1" i="0" u="none" strike="noStrike" dirty="0">
                          <a:solidFill>
                            <a:srgbClr val="000000"/>
                          </a:solidFill>
                          <a:effectLst/>
                          <a:latin typeface="Times New Roman" charset="0"/>
                          <a:ea typeface="Times New Roman" charset="0"/>
                          <a:cs typeface="Times New Roman" charset="0"/>
                        </a:rPr>
                        <a:t>39.793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77.171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6.184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1"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probe.2sdhigh(Z)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center(X):probe.2sdhigh(Z)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99881242"/>
              </p:ext>
            </p:extLst>
          </p:nvPr>
        </p:nvGraphicFramePr>
        <p:xfrm>
          <a:off x="602673" y="46482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56.497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5.822</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44.991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68.004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9.704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40.324</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6.388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27.699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52.95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6.312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center(X):probe.high(Z)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477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Does our interpretation change when we probe across more than just two levels?</a:t>
            </a:r>
          </a:p>
        </p:txBody>
      </p:sp>
      <p:graphicFrame>
        <p:nvGraphicFramePr>
          <p:cNvPr id="5" name="Table 4"/>
          <p:cNvGraphicFramePr>
            <a:graphicFrameLocks noGrp="1"/>
          </p:cNvGraphicFramePr>
          <p:nvPr>
            <p:extLst/>
          </p:nvPr>
        </p:nvGraphicFramePr>
        <p:xfrm>
          <a:off x="609600" y="1717675"/>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1.456</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9.54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-17.399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20.31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0.153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0.879</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-0.218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cs-CZ" sz="1600" b="1" i="0" u="none" strike="noStrike" dirty="0">
                          <a:solidFill>
                            <a:srgbClr val="000000"/>
                          </a:solidFill>
                          <a:effectLst/>
                          <a:latin typeface="Times New Roman" charset="0"/>
                          <a:ea typeface="Times New Roman" charset="0"/>
                          <a:cs typeface="Times New Roman" charset="0"/>
                        </a:rPr>
                        <a:t>-14.149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8.762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-31.467</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1" i="0" u="none" strike="noStrike" dirty="0">
                          <a:solidFill>
                            <a:srgbClr val="000000"/>
                          </a:solidFill>
                          <a:effectLst/>
                          <a:latin typeface="Times New Roman" charset="0"/>
                          <a:ea typeface="Times New Roman" charset="0"/>
                          <a:cs typeface="Times New Roman" charset="0"/>
                        </a:rPr>
                        <a:t>3.168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1" i="0" u="none" strike="noStrike" dirty="0">
                          <a:solidFill>
                            <a:srgbClr val="000000"/>
                          </a:solidFill>
                          <a:effectLst/>
                          <a:latin typeface="Times New Roman" charset="0"/>
                          <a:ea typeface="Times New Roman" charset="0"/>
                          <a:cs typeface="Times New Roman" charset="0"/>
                        </a:rPr>
                        <a:t>0.109</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center(X):probe.2sdlow(Z)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nvPr>
        </p:nvGraphicFramePr>
        <p:xfrm>
          <a:off x="609600" y="48768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2735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382000" cy="1527175"/>
          </a:xfrm>
        </p:spPr>
        <p:txBody>
          <a:bodyPr/>
          <a:lstStyle/>
          <a:p>
            <a:r>
              <a:rPr lang="en-US" sz="3600" dirty="0"/>
              <a:t>Does our interpretation change when we probe across more than just two levels?</a:t>
            </a:r>
          </a:p>
        </p:txBody>
      </p:sp>
      <p:graphicFrame>
        <p:nvGraphicFramePr>
          <p:cNvPr id="5" name="Table 4"/>
          <p:cNvGraphicFramePr>
            <a:graphicFrameLocks noGrp="1"/>
          </p:cNvGraphicFramePr>
          <p:nvPr>
            <p:extLst>
              <p:ext uri="{D42A27DB-BD31-4B8C-83A1-F6EECF244321}">
                <p14:modId xmlns:p14="http://schemas.microsoft.com/office/powerpoint/2010/main" val="1111923120"/>
              </p:ext>
            </p:extLst>
          </p:nvPr>
        </p:nvGraphicFramePr>
        <p:xfrm>
          <a:off x="609600" y="2394426"/>
          <a:ext cx="8534400" cy="1805623"/>
        </p:xfrm>
        <a:graphic>
          <a:graphicData uri="http://schemas.openxmlformats.org/drawingml/2006/table">
            <a:tbl>
              <a:tblPr/>
              <a:tblGrid>
                <a:gridCol w="2514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127125">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-5.883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11.097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-27.815</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16.048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-0.53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0.597</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1"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a:solidFill>
                            <a:srgbClr val="000000"/>
                          </a:solidFill>
                          <a:effectLst/>
                          <a:latin typeface="Times New Roman" charset="0"/>
                          <a:ea typeface="Times New Roman" charset="0"/>
                          <a:cs typeface="Times New Roman" charset="0"/>
                        </a:rPr>
                        <a:t>-0.329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-21.413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a:solidFill>
                            <a:srgbClr val="000000"/>
                          </a:solidFill>
                          <a:effectLst/>
                          <a:latin typeface="Times New Roman" charset="0"/>
                          <a:ea typeface="Times New Roman" charset="0"/>
                          <a:cs typeface="Times New Roman" charset="0"/>
                        </a:rPr>
                        <a:t>10.108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-41.39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-1.435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1" i="0" u="none" strike="noStrike" dirty="0">
                          <a:solidFill>
                            <a:srgbClr val="000000"/>
                          </a:solidFill>
                          <a:effectLst/>
                          <a:latin typeface="Times New Roman" charset="0"/>
                          <a:ea typeface="Times New Roman" charset="0"/>
                          <a:cs typeface="Times New Roman" charset="0"/>
                        </a:rPr>
                        <a:t>-2.118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1" i="0" u="none" strike="noStrike" dirty="0">
                          <a:solidFill>
                            <a:srgbClr val="000000"/>
                          </a:solidFill>
                          <a:effectLst/>
                          <a:latin typeface="Times New Roman" charset="0"/>
                          <a:ea typeface="Times New Roman" charset="0"/>
                          <a:cs typeface="Times New Roman" charset="0"/>
                        </a:rPr>
                        <a:t>0.036</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probe.2.4sdlow(Z)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center(X):probe.2.4sdlow(Z)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nvPr>
        </p:nvGraphicFramePr>
        <p:xfrm>
          <a:off x="609600" y="4876800"/>
          <a:ext cx="8534400" cy="1805623"/>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p>
                      <a:pPr algn="l" fontAlgn="b"/>
                      <a:endParaRPr lang="en-US" sz="1600" b="0" i="0" u="none" strike="noStrike" dirty="0">
                        <a:solidFill>
                          <a:srgbClr val="000000"/>
                        </a:solidFill>
                        <a:effectLst/>
                        <a:latin typeface="Times New Roman" charset="0"/>
                        <a:ea typeface="Times New Roman" charset="0"/>
                        <a:cs typeface="Times New Roman" charset="0"/>
                      </a:endParaRP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19.803</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5.994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7.958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31.648</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3.304</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0.001</a:t>
                      </a:r>
                    </a:p>
                  </a:txBody>
                  <a:tcPr marL="12700" marR="12700" marT="12700" marB="0" anchor="b">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p>
                      <a:pPr algn="l" fontAlgn="b"/>
                      <a:r>
                        <a:rPr lang="en-US" sz="1600" b="0" i="0" u="none" strike="noStrike" dirty="0">
                          <a:solidFill>
                            <a:srgbClr val="000000"/>
                          </a:solidFill>
                          <a:effectLst/>
                          <a:latin typeface="Times New Roman" charset="0"/>
                          <a:ea typeface="Times New Roman" charset="0"/>
                          <a:cs typeface="Times New Roman" charset="0"/>
                        </a:rPr>
                        <a:t>center(X)</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0.062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4.008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fi-FI" sz="1600" b="0" i="0" u="none" strike="noStrike">
                          <a:solidFill>
                            <a:srgbClr val="000000"/>
                          </a:solidFill>
                          <a:effectLst/>
                          <a:latin typeface="Times New Roman" charset="0"/>
                          <a:ea typeface="Times New Roman" charset="0"/>
                          <a:cs typeface="Times New Roman" charset="0"/>
                        </a:rPr>
                        <a:t>5.873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mr-IN" sz="1600" b="0" i="0" u="none" strike="noStrike">
                          <a:solidFill>
                            <a:srgbClr val="000000"/>
                          </a:solidFill>
                          <a:effectLst/>
                          <a:latin typeface="Times New Roman" charset="0"/>
                          <a:ea typeface="Times New Roman" charset="0"/>
                          <a:cs typeface="Times New Roman" charset="0"/>
                        </a:rPr>
                        <a:t>-7.598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15.615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t-IT" sz="1600" b="0" i="0" u="none" strike="noStrike">
                          <a:solidFill>
                            <a:srgbClr val="000000"/>
                          </a:solidFill>
                          <a:effectLst/>
                          <a:latin typeface="Times New Roman" charset="0"/>
                          <a:ea typeface="Times New Roman" charset="0"/>
                          <a:cs typeface="Times New Roman" charset="0"/>
                        </a:rPr>
                        <a:t>0.683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0.496</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p>
                      <a:pPr algn="l" fontAlgn="b"/>
                      <a:r>
                        <a:rPr lang="en-US" sz="1600" b="0" i="0" u="none" strike="noStrike">
                          <a:solidFill>
                            <a:srgbClr val="000000"/>
                          </a:solidFill>
                          <a:effectLst/>
                          <a:latin typeface="Times New Roman" charset="0"/>
                          <a:ea typeface="Times New Roman" charset="0"/>
                          <a:cs typeface="Times New Roman" charset="0"/>
                        </a:rPr>
                        <a:t>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dirty="0">
                          <a:solidFill>
                            <a:srgbClr val="000000"/>
                          </a:solidFill>
                          <a:effectLst/>
                          <a:latin typeface="Times New Roman" charset="0"/>
                          <a:ea typeface="Times New Roman" charset="0"/>
                          <a:cs typeface="Times New Roman" charset="0"/>
                        </a:rPr>
                        <a:t>0.315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17.291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4.001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9.383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nb-NO" sz="1600" b="0" i="0" u="none" strike="noStrike">
                          <a:solidFill>
                            <a:srgbClr val="000000"/>
                          </a:solidFill>
                          <a:effectLst/>
                          <a:latin typeface="Times New Roman" charset="0"/>
                          <a:ea typeface="Times New Roman" charset="0"/>
                          <a:cs typeface="Times New Roman" charset="0"/>
                        </a:rPr>
                        <a:t>25.199</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a:solidFill>
                            <a:srgbClr val="000000"/>
                          </a:solidFill>
                          <a:effectLst/>
                          <a:latin typeface="Times New Roman" charset="0"/>
                          <a:ea typeface="Times New Roman" charset="0"/>
                          <a:cs typeface="Times New Roman" charset="0"/>
                        </a:rPr>
                        <a:t>4.321</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p>
                      <a:pPr algn="l" fontAlgn="b"/>
                      <a:r>
                        <a:rPr lang="en-US" sz="1600" b="0" i="0" u="none" strike="noStrike">
                          <a:solidFill>
                            <a:srgbClr val="000000"/>
                          </a:solidFill>
                          <a:effectLst/>
                          <a:latin typeface="Times New Roman" charset="0"/>
                          <a:ea typeface="Times New Roman" charset="0"/>
                          <a:cs typeface="Times New Roman" charset="0"/>
                        </a:rPr>
                        <a:t>center(X):probe.low(Z)</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is-IS" sz="1600" b="0" i="0" u="none" strike="noStrike">
                          <a:solidFill>
                            <a:srgbClr val="000000"/>
                          </a:solidFill>
                          <a:effectLst/>
                          <a:latin typeface="Times New Roman" charset="0"/>
                          <a:ea typeface="Times New Roman" charset="0"/>
                          <a:cs typeface="Times New Roman" charset="0"/>
                        </a:rPr>
                        <a:t>0.263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17.113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3.668</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9.863</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24.362</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hr-HR" sz="1600" b="0" i="0" u="none" strike="noStrike" dirty="0">
                          <a:solidFill>
                            <a:srgbClr val="000000"/>
                          </a:solidFill>
                          <a:effectLst/>
                          <a:latin typeface="Times New Roman" charset="0"/>
                          <a:ea typeface="Times New Roman" charset="0"/>
                          <a:cs typeface="Times New Roman" charset="0"/>
                        </a:rPr>
                        <a:t>4.665</a:t>
                      </a:r>
                    </a:p>
                  </a:txBody>
                  <a:tcPr marL="12700" marR="12700" marT="12700" marB="0" anchor="b">
                    <a:lnL>
                      <a:noFill/>
                    </a:lnL>
                    <a:lnR>
                      <a:noFill/>
                    </a:lnR>
                    <a:lnT>
                      <a:noFill/>
                    </a:lnT>
                    <a:lnB>
                      <a:noFill/>
                    </a:lnB>
                    <a:lnTlToBr>
                      <a:noFill/>
                    </a:lnTlToBr>
                    <a:lnBlToTr>
                      <a:noFill/>
                    </a:lnBlToTr>
                    <a:solidFill>
                      <a:schemeClr val="bg1"/>
                    </a:solidFill>
                  </a:tcPr>
                </a:tc>
                <a:tc>
                  <a:txBody>
                    <a:bodyPr/>
                    <a:lstStyle/>
                    <a:p>
                      <a:pPr algn="r" fontAlgn="b"/>
                      <a:r>
                        <a:rPr lang="en-US" sz="1600" b="0" i="0" u="none" strike="noStrike" dirty="0">
                          <a:solidFill>
                            <a:srgbClr val="000000"/>
                          </a:solidFill>
                          <a:effectLst/>
                          <a:latin typeface="Times New Roman" charset="0"/>
                          <a:ea typeface="Times New Roman" charset="0"/>
                          <a:cs typeface="Times New Roman" charset="0"/>
                        </a:rPr>
                        <a:t>0</a:t>
                      </a:r>
                    </a:p>
                  </a:txBody>
                  <a:tcPr marL="12700" marR="12700" marT="12700" marB="0" anchor="b">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6" name="Text Placeholder 2"/>
          <p:cNvSpPr>
            <a:spLocks noGrp="1"/>
          </p:cNvSpPr>
          <p:nvPr>
            <p:ph type="body" sz="half" idx="1"/>
          </p:nvPr>
        </p:nvSpPr>
        <p:spPr>
          <a:xfrm>
            <a:off x="533400" y="1480026"/>
            <a:ext cx="7467600" cy="9144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dirty="0"/>
              <a:t>“A-HA! I knew it! We missed something!”</a:t>
            </a:r>
          </a:p>
        </p:txBody>
      </p:sp>
    </p:spTree>
    <p:extLst>
      <p:ext uri="{BB962C8B-B14F-4D97-AF65-F5344CB8AC3E}">
        <p14:creationId xmlns:p14="http://schemas.microsoft.com/office/powerpoint/2010/main" val="12905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would happen if we did this across ALL levels of Z?</a:t>
            </a:r>
          </a:p>
        </p:txBody>
      </p:sp>
      <p:sp>
        <p:nvSpPr>
          <p:cNvPr id="3" name="Text Placeholder 2"/>
          <p:cNvSpPr>
            <a:spLocks noGrp="1"/>
          </p:cNvSpPr>
          <p:nvPr>
            <p:ph type="body" sz="half" idx="1"/>
          </p:nvPr>
        </p:nvSpPr>
        <p:spPr>
          <a:xfrm>
            <a:off x="1052945" y="1447800"/>
            <a:ext cx="7467600" cy="720725"/>
          </a:xfrm>
        </p:spPr>
        <p:txBody>
          <a:bodyPr/>
          <a:lstStyle/>
          <a:p>
            <a:r>
              <a:rPr lang="en-US" dirty="0"/>
              <a:t>This is regions-of-significance analysis </a:t>
            </a:r>
            <a:r>
              <a:rPr lang="en-US" sz="1400" dirty="0"/>
              <a:t>(Preacher et al., 2006; </a:t>
            </a:r>
            <a:r>
              <a:rPr lang="en-US" sz="1400" dirty="0">
                <a:solidFill>
                  <a:srgbClr val="FF0000"/>
                </a:solidFill>
              </a:rPr>
              <a:t>Curran &amp; Bauer, 2004</a:t>
            </a:r>
            <a:r>
              <a:rPr lang="en-US" sz="1400"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07771"/>
            <a:ext cx="7696200" cy="4397829"/>
          </a:xfrm>
          <a:prstGeom prst="rect">
            <a:avLst/>
          </a:prstGeom>
        </p:spPr>
      </p:pic>
    </p:spTree>
    <p:extLst>
      <p:ext uri="{BB962C8B-B14F-4D97-AF65-F5344CB8AC3E}">
        <p14:creationId xmlns:p14="http://schemas.microsoft.com/office/powerpoint/2010/main" val="64049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54" y="98830"/>
            <a:ext cx="8322845" cy="1196569"/>
          </a:xfrm>
        </p:spPr>
        <p:txBody>
          <a:bodyPr>
            <a:normAutofit fontScale="90000"/>
          </a:bodyPr>
          <a:lstStyle/>
          <a:p>
            <a:r>
              <a:rPr lang="en-US">
                <a:latin typeface="Gill Sans" charset="0"/>
                <a:ea typeface="Gill Sans" charset="0"/>
                <a:cs typeface="Gill Sans" charset="0"/>
              </a:rPr>
              <a:t>NOTE: this </a:t>
            </a:r>
            <a:r>
              <a:rPr lang="en-US" dirty="0">
                <a:latin typeface="Gill Sans" charset="0"/>
                <a:ea typeface="Gill Sans" charset="0"/>
                <a:cs typeface="Gill Sans" charset="0"/>
              </a:rPr>
              <a:t>approach can lead to incorrect inferences.</a:t>
            </a:r>
          </a:p>
        </p:txBody>
      </p:sp>
      <p:sp>
        <p:nvSpPr>
          <p:cNvPr id="6" name="TextBox 5"/>
          <p:cNvSpPr txBox="1"/>
          <p:nvPr/>
        </p:nvSpPr>
        <p:spPr>
          <a:xfrm>
            <a:off x="4364181" y="6324600"/>
            <a:ext cx="4759037" cy="369332"/>
          </a:xfrm>
          <a:prstGeom prst="rect">
            <a:avLst/>
          </a:prstGeom>
          <a:noFill/>
        </p:spPr>
        <p:txBody>
          <a:bodyPr wrap="square" rtlCol="0">
            <a:spAutoFit/>
          </a:bodyPr>
          <a:lstStyle/>
          <a:p>
            <a:pPr lvl="1"/>
            <a:r>
              <a:rPr lang="en-US" dirty="0">
                <a:latin typeface="Gill Sans" charset="0"/>
                <a:ea typeface="Gill Sans" charset="0"/>
                <a:cs typeface="Gill Sans" charset="0"/>
              </a:rPr>
              <a:t>King, </a:t>
            </a:r>
            <a:r>
              <a:rPr lang="en-US" dirty="0" err="1">
                <a:latin typeface="Gill Sans" charset="0"/>
                <a:ea typeface="Gill Sans" charset="0"/>
                <a:cs typeface="Gill Sans" charset="0"/>
              </a:rPr>
              <a:t>Karyadi</a:t>
            </a:r>
            <a:r>
              <a:rPr lang="en-US" dirty="0">
                <a:latin typeface="Gill Sans" charset="0"/>
                <a:ea typeface="Gill Sans" charset="0"/>
                <a:cs typeface="Gill Sans" charset="0"/>
              </a:rPr>
              <a:t>, </a:t>
            </a:r>
            <a:r>
              <a:rPr lang="en-US" dirty="0" err="1">
                <a:latin typeface="Gill Sans" charset="0"/>
                <a:ea typeface="Gill Sans" charset="0"/>
                <a:cs typeface="Gill Sans" charset="0"/>
              </a:rPr>
              <a:t>Luk</a:t>
            </a:r>
            <a:r>
              <a:rPr lang="en-US" dirty="0">
                <a:latin typeface="Gill Sans" charset="0"/>
                <a:ea typeface="Gill Sans" charset="0"/>
                <a:cs typeface="Gill Sans" charset="0"/>
              </a:rPr>
              <a:t>, &amp; </a:t>
            </a:r>
            <a:r>
              <a:rPr lang="en-US" dirty="0" err="1">
                <a:latin typeface="Gill Sans" charset="0"/>
                <a:ea typeface="Gill Sans" charset="0"/>
                <a:cs typeface="Gill Sans" charset="0"/>
              </a:rPr>
              <a:t>Poteck-Peckham</a:t>
            </a:r>
            <a:r>
              <a:rPr lang="en-US" dirty="0">
                <a:latin typeface="Gill Sans" charset="0"/>
                <a:ea typeface="Gill Sans" charset="0"/>
                <a:cs typeface="Gill Sans" charset="0"/>
              </a:rPr>
              <a:t>, 2011</a:t>
            </a:r>
          </a:p>
        </p:txBody>
      </p:sp>
      <p:sp>
        <p:nvSpPr>
          <p:cNvPr id="8" name="Content Placeholder 2"/>
          <p:cNvSpPr>
            <a:spLocks noGrp="1"/>
          </p:cNvSpPr>
          <p:nvPr>
            <p:ph idx="1"/>
          </p:nvPr>
        </p:nvSpPr>
        <p:spPr>
          <a:xfrm>
            <a:off x="671945" y="1309254"/>
            <a:ext cx="8458200" cy="840178"/>
          </a:xfrm>
        </p:spPr>
        <p:txBody>
          <a:bodyPr>
            <a:noAutofit/>
          </a:bodyPr>
          <a:lstStyle/>
          <a:p>
            <a:pPr marL="0" indent="0">
              <a:buNone/>
            </a:pPr>
            <a:r>
              <a:rPr lang="en-US" sz="1800" i="1" dirty="0">
                <a:latin typeface="Gill Sans" charset="0"/>
                <a:ea typeface="Gill Sans" charset="0"/>
                <a:cs typeface="Gill Sans" charset="0"/>
              </a:rPr>
              <a:t>The simple slope of sensation seeking on alcohol problems was </a:t>
            </a:r>
            <a:r>
              <a:rPr lang="en-US" sz="1800" b="1" i="1" dirty="0">
                <a:latin typeface="Gill Sans" charset="0"/>
                <a:ea typeface="Gill Sans" charset="0"/>
                <a:cs typeface="Gill Sans" charset="0"/>
              </a:rPr>
              <a:t>significant and negative when alcohol use was -1.25 SDs from the mean or lower</a:t>
            </a:r>
            <a:r>
              <a:rPr lang="en-US" sz="1800" i="1" dirty="0">
                <a:latin typeface="Gill Sans" charset="0"/>
                <a:ea typeface="Gill Sans" charset="0"/>
                <a:cs typeface="Gill Sans" charset="0"/>
              </a:rPr>
              <a:t>.  The simple slope was </a:t>
            </a:r>
            <a:r>
              <a:rPr lang="en-US" sz="1800" b="1" i="1" dirty="0">
                <a:latin typeface="Gill Sans" charset="0"/>
                <a:ea typeface="Gill Sans" charset="0"/>
                <a:cs typeface="Gill Sans" charset="0"/>
              </a:rPr>
              <a:t>significant and positive when use was 0.35 SDs or higher.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042" y="2438407"/>
            <a:ext cx="5991727" cy="3423844"/>
          </a:xfrm>
          <a:prstGeom prst="rect">
            <a:avLst/>
          </a:prstGeom>
        </p:spPr>
      </p:pic>
    </p:spTree>
    <p:extLst>
      <p:ext uri="{BB962C8B-B14F-4D97-AF65-F5344CB8AC3E}">
        <p14:creationId xmlns:p14="http://schemas.microsoft.com/office/powerpoint/2010/main" val="41781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190500"/>
            <a:ext cx="8534400" cy="647700"/>
          </a:xfrm>
        </p:spPr>
        <p:txBody>
          <a:bodyPr rtlCol="0">
            <a:normAutofit fontScale="90000"/>
          </a:bodyPr>
          <a:lstStyle/>
          <a:p>
            <a:pPr eaLnBrk="1" fontAlgn="auto" hangingPunct="1">
              <a:spcAft>
                <a:spcPts val="0"/>
              </a:spcAft>
              <a:defRPr/>
            </a:pPr>
            <a:r>
              <a:rPr lang="en-US" altLang="en-US" dirty="0">
                <a:ea typeface="ＭＳ Ｐゴシック" charset="-128"/>
              </a:rPr>
              <a:t>Centering, revisited</a:t>
            </a:r>
          </a:p>
        </p:txBody>
      </p:sp>
      <p:sp>
        <p:nvSpPr>
          <p:cNvPr id="19458" name="Rectangle 3"/>
          <p:cNvSpPr>
            <a:spLocks noGrp="1" noChangeArrowheads="1"/>
          </p:cNvSpPr>
          <p:nvPr>
            <p:ph idx="1"/>
          </p:nvPr>
        </p:nvSpPr>
        <p:spPr>
          <a:xfrm>
            <a:off x="609600" y="990600"/>
            <a:ext cx="8534400" cy="5867400"/>
          </a:xfrm>
        </p:spPr>
        <p:txBody>
          <a:bodyPr/>
          <a:lstStyle/>
          <a:p>
            <a:pPr eaLnBrk="1" hangingPunct="1"/>
            <a:r>
              <a:rPr lang="en-US" altLang="en-US" sz="2800">
                <a:ea typeface="ＭＳ Ｐゴシック" charset="-128"/>
              </a:rPr>
              <a:t>In additive models, centering helped facilitate the interpretation of our intercept.</a:t>
            </a:r>
          </a:p>
          <a:p>
            <a:pPr eaLnBrk="1" hangingPunct="1"/>
            <a:endParaRPr lang="en-US" altLang="en-US" sz="2800">
              <a:ea typeface="ＭＳ Ｐゴシック" charset="-128"/>
            </a:endParaRPr>
          </a:p>
          <a:p>
            <a:pPr eaLnBrk="1" hangingPunct="1"/>
            <a:r>
              <a:rPr lang="en-US" altLang="en-US" sz="2800">
                <a:ea typeface="ＭＳ Ｐゴシック" charset="-128"/>
              </a:rPr>
              <a:t>Without an interaction term, no other coefficients will change.</a:t>
            </a:r>
          </a:p>
          <a:p>
            <a:pPr eaLnBrk="1" hangingPunct="1"/>
            <a:r>
              <a:rPr lang="en-US" altLang="en-US" sz="2800">
                <a:ea typeface="ＭＳ Ｐゴシック" charset="-128"/>
              </a:rPr>
              <a:t>In the categorical case, we center around different categories so that 0 represents a particular category</a:t>
            </a:r>
          </a:p>
          <a:p>
            <a:pPr lvl="1" eaLnBrk="1" hangingPunct="1">
              <a:buFont typeface="Franklin Gothic Book" charset="0"/>
              <a:buChar char="■"/>
            </a:pPr>
            <a:r>
              <a:rPr lang="en-US" altLang="en-US" sz="2800">
                <a:ea typeface="ＭＳ Ｐゴシック" charset="-128"/>
              </a:rPr>
              <a:t>E.g., when psych=1, 0 means non-psychology faculty</a:t>
            </a:r>
          </a:p>
          <a:p>
            <a:pPr eaLnBrk="1" hangingPunct="1"/>
            <a:endParaRPr lang="en-US" altLang="en-US" sz="2800">
              <a:ea typeface="ＭＳ Ｐゴシック" charset="-128"/>
            </a:endParaRPr>
          </a:p>
          <a:p>
            <a:pPr eaLnBrk="1" hangingPunct="1"/>
            <a:endParaRPr lang="en-US" altLang="en-US" sz="2800">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54" y="98830"/>
            <a:ext cx="8322845" cy="1196569"/>
          </a:xfrm>
        </p:spPr>
        <p:txBody>
          <a:bodyPr>
            <a:normAutofit fontScale="90000"/>
          </a:bodyPr>
          <a:lstStyle/>
          <a:p>
            <a:r>
              <a:rPr lang="en-US">
                <a:latin typeface="Gill Sans" charset="0"/>
                <a:ea typeface="Gill Sans" charset="0"/>
                <a:cs typeface="Gill Sans" charset="0"/>
              </a:rPr>
              <a:t>NOTE: this </a:t>
            </a:r>
            <a:r>
              <a:rPr lang="en-US" dirty="0">
                <a:latin typeface="Gill Sans" charset="0"/>
                <a:ea typeface="Gill Sans" charset="0"/>
                <a:cs typeface="Gill Sans" charset="0"/>
              </a:rPr>
              <a:t>approach can lead to incorrect inferences.</a:t>
            </a:r>
          </a:p>
        </p:txBody>
      </p:sp>
      <p:sp>
        <p:nvSpPr>
          <p:cNvPr id="6" name="TextBox 5"/>
          <p:cNvSpPr txBox="1"/>
          <p:nvPr/>
        </p:nvSpPr>
        <p:spPr>
          <a:xfrm>
            <a:off x="4364181" y="6324600"/>
            <a:ext cx="4759037" cy="369332"/>
          </a:xfrm>
          <a:prstGeom prst="rect">
            <a:avLst/>
          </a:prstGeom>
          <a:noFill/>
        </p:spPr>
        <p:txBody>
          <a:bodyPr wrap="square" rtlCol="0">
            <a:spAutoFit/>
          </a:bodyPr>
          <a:lstStyle/>
          <a:p>
            <a:pPr lvl="1"/>
            <a:r>
              <a:rPr lang="en-US" dirty="0">
                <a:latin typeface="Gill Sans" charset="0"/>
                <a:ea typeface="Gill Sans" charset="0"/>
                <a:cs typeface="Gill Sans" charset="0"/>
              </a:rPr>
              <a:t>King, </a:t>
            </a:r>
            <a:r>
              <a:rPr lang="en-US" dirty="0" err="1">
                <a:latin typeface="Gill Sans" charset="0"/>
                <a:ea typeface="Gill Sans" charset="0"/>
                <a:cs typeface="Gill Sans" charset="0"/>
              </a:rPr>
              <a:t>Karyadi</a:t>
            </a:r>
            <a:r>
              <a:rPr lang="en-US" dirty="0">
                <a:latin typeface="Gill Sans" charset="0"/>
                <a:ea typeface="Gill Sans" charset="0"/>
                <a:cs typeface="Gill Sans" charset="0"/>
              </a:rPr>
              <a:t>, </a:t>
            </a:r>
            <a:r>
              <a:rPr lang="en-US" dirty="0" err="1">
                <a:latin typeface="Gill Sans" charset="0"/>
                <a:ea typeface="Gill Sans" charset="0"/>
                <a:cs typeface="Gill Sans" charset="0"/>
              </a:rPr>
              <a:t>Luk</a:t>
            </a:r>
            <a:r>
              <a:rPr lang="en-US" dirty="0">
                <a:latin typeface="Gill Sans" charset="0"/>
                <a:ea typeface="Gill Sans" charset="0"/>
                <a:cs typeface="Gill Sans" charset="0"/>
              </a:rPr>
              <a:t>, &amp; </a:t>
            </a:r>
            <a:r>
              <a:rPr lang="en-US" dirty="0" err="1">
                <a:latin typeface="Gill Sans" charset="0"/>
                <a:ea typeface="Gill Sans" charset="0"/>
                <a:cs typeface="Gill Sans" charset="0"/>
              </a:rPr>
              <a:t>Poteck-Peckham</a:t>
            </a:r>
            <a:r>
              <a:rPr lang="en-US" dirty="0">
                <a:latin typeface="Gill Sans" charset="0"/>
                <a:ea typeface="Gill Sans" charset="0"/>
                <a:cs typeface="Gill Sans" charset="0"/>
              </a:rPr>
              <a:t>, 2011</a:t>
            </a:r>
          </a:p>
        </p:txBody>
      </p:sp>
      <p:sp>
        <p:nvSpPr>
          <p:cNvPr id="8" name="Content Placeholder 2"/>
          <p:cNvSpPr>
            <a:spLocks noGrp="1"/>
          </p:cNvSpPr>
          <p:nvPr>
            <p:ph idx="1"/>
          </p:nvPr>
        </p:nvSpPr>
        <p:spPr>
          <a:xfrm>
            <a:off x="671945" y="1309254"/>
            <a:ext cx="8458200" cy="840178"/>
          </a:xfrm>
        </p:spPr>
        <p:txBody>
          <a:bodyPr>
            <a:noAutofit/>
          </a:bodyPr>
          <a:lstStyle/>
          <a:p>
            <a:pPr marL="0" indent="0">
              <a:buNone/>
            </a:pPr>
            <a:r>
              <a:rPr lang="en-US" sz="1800" i="1" dirty="0">
                <a:latin typeface="Gill Sans" charset="0"/>
                <a:ea typeface="Gill Sans" charset="0"/>
                <a:cs typeface="Gill Sans" charset="0"/>
              </a:rPr>
              <a:t>The simple slope of sensation seeking on alcohol problems was </a:t>
            </a:r>
            <a:r>
              <a:rPr lang="en-US" sz="1800" b="1" i="1" dirty="0">
                <a:latin typeface="Gill Sans" charset="0"/>
                <a:ea typeface="Gill Sans" charset="0"/>
                <a:cs typeface="Gill Sans" charset="0"/>
              </a:rPr>
              <a:t>significant and negative when alcohol use was -1.25 SDs from the mean or lower</a:t>
            </a:r>
            <a:r>
              <a:rPr lang="en-US" sz="1800" i="1" dirty="0">
                <a:latin typeface="Gill Sans" charset="0"/>
                <a:ea typeface="Gill Sans" charset="0"/>
                <a:cs typeface="Gill Sans" charset="0"/>
              </a:rPr>
              <a:t>.  The simple slope was </a:t>
            </a:r>
            <a:r>
              <a:rPr lang="en-US" sz="1800" b="1" i="1" dirty="0">
                <a:latin typeface="Gill Sans" charset="0"/>
                <a:ea typeface="Gill Sans" charset="0"/>
                <a:cs typeface="Gill Sans" charset="0"/>
              </a:rPr>
              <a:t>significant and positive when use was 0.35 SDs or higher.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49" y="2149432"/>
            <a:ext cx="7290592" cy="4166053"/>
          </a:xfrm>
          <a:prstGeom prst="rect">
            <a:avLst/>
          </a:prstGeom>
        </p:spPr>
      </p:pic>
    </p:spTree>
    <p:extLst>
      <p:ext uri="{BB962C8B-B14F-4D97-AF65-F5344CB8AC3E}">
        <p14:creationId xmlns:p14="http://schemas.microsoft.com/office/powerpoint/2010/main" val="1067170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371600"/>
            <a:ext cx="8435437" cy="4820250"/>
          </a:xfrm>
          <a:prstGeom prst="rect">
            <a:avLst/>
          </a:prstGeom>
        </p:spPr>
      </p:pic>
      <p:sp>
        <p:nvSpPr>
          <p:cNvPr id="8" name="Title 1"/>
          <p:cNvSpPr>
            <a:spLocks noGrp="1"/>
          </p:cNvSpPr>
          <p:nvPr>
            <p:ph type="title"/>
          </p:nvPr>
        </p:nvSpPr>
        <p:spPr>
          <a:xfrm>
            <a:off x="647700" y="228600"/>
            <a:ext cx="7886700" cy="797768"/>
          </a:xfrm>
        </p:spPr>
        <p:txBody>
          <a:bodyPr>
            <a:normAutofit/>
          </a:bodyPr>
          <a:lstStyle/>
          <a:p>
            <a:r>
              <a:rPr lang="en-US" dirty="0">
                <a:latin typeface="Gill Sans" charset="0"/>
                <a:ea typeface="Gill Sans" charset="0"/>
                <a:cs typeface="Gill Sans" charset="0"/>
              </a:rPr>
              <a:t>Whoops.</a:t>
            </a:r>
          </a:p>
        </p:txBody>
      </p:sp>
    </p:spTree>
    <p:extLst>
      <p:ext uri="{BB962C8B-B14F-4D97-AF65-F5344CB8AC3E}">
        <p14:creationId xmlns:p14="http://schemas.microsoft.com/office/powerpoint/2010/main" val="1190540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4774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598773" y="6583302"/>
            <a:ext cx="7588100" cy="253916"/>
          </a:xfrm>
          <a:prstGeom prst="rect">
            <a:avLst/>
          </a:prstGeom>
          <a:noFill/>
        </p:spPr>
        <p:txBody>
          <a:bodyPr wrap="square" rtlCol="0">
            <a:spAutoFit/>
          </a:bodyPr>
          <a:lstStyle/>
          <a:p>
            <a:pPr algn="r"/>
            <a:r>
              <a:rPr lang="en-US" sz="1050" dirty="0">
                <a:latin typeface="Bebas Neue" pitchFamily="34" charset="0"/>
              </a:rPr>
              <a:t>Steinberg, 2009; Harden &amp; Tucker-</a:t>
            </a:r>
            <a:r>
              <a:rPr lang="en-US" sz="1050" dirty="0" err="1">
                <a:latin typeface="Bebas Neue" pitchFamily="34" charset="0"/>
              </a:rPr>
              <a:t>Drobb</a:t>
            </a:r>
            <a:r>
              <a:rPr lang="en-US" sz="1050" dirty="0">
                <a:latin typeface="Bebas Neue" pitchFamily="34" charset="0"/>
              </a:rPr>
              <a:t>, 2011</a:t>
            </a:r>
          </a:p>
        </p:txBody>
      </p:sp>
      <p:grpSp>
        <p:nvGrpSpPr>
          <p:cNvPr id="10" name="Group 9"/>
          <p:cNvGrpSpPr/>
          <p:nvPr/>
        </p:nvGrpSpPr>
        <p:grpSpPr>
          <a:xfrm>
            <a:off x="6168005" y="2292962"/>
            <a:ext cx="2140177" cy="2020715"/>
            <a:chOff x="142447" y="3321324"/>
            <a:chExt cx="2064757" cy="2064757"/>
          </a:xfrm>
        </p:grpSpPr>
        <p:sp>
          <p:nvSpPr>
            <p:cNvPr id="11" name="Oval 10"/>
            <p:cNvSpPr/>
            <p:nvPr/>
          </p:nvSpPr>
          <p:spPr>
            <a:xfrm>
              <a:off x="142447" y="3321324"/>
              <a:ext cx="2064757" cy="2064757"/>
            </a:xfrm>
            <a:prstGeom prst="ellipse">
              <a:avLst/>
            </a:prstGeom>
            <a:solidFill>
              <a:srgbClr val="00B0F0"/>
            </a:solidFill>
            <a:ln>
              <a:solidFill>
                <a:schemeClr val="bg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444824" y="3623701"/>
              <a:ext cx="1520702" cy="1460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098" tIns="18098" rIns="18098" bIns="18098" numCol="1" spcCol="1270" anchor="ctr" anchorCtr="0">
              <a:noAutofit/>
            </a:bodyPr>
            <a:lstStyle/>
            <a:p>
              <a:pPr algn="ctr" defTabSz="633413">
                <a:lnSpc>
                  <a:spcPct val="90000"/>
                </a:lnSpc>
                <a:spcAft>
                  <a:spcPct val="35000"/>
                </a:spcAft>
              </a:pPr>
              <a:r>
                <a:rPr lang="en-US" sz="3300" dirty="0">
                  <a:solidFill>
                    <a:schemeClr val="tx1"/>
                  </a:solidFill>
                  <a:latin typeface="Bebas Neue" panose="020B0606020202050201" pitchFamily="34" charset="0"/>
                </a:rPr>
                <a:t>Poor Impulse Control</a:t>
              </a:r>
              <a:endParaRPr lang="en-US" sz="3300" i="1" dirty="0">
                <a:solidFill>
                  <a:schemeClr val="tx1"/>
                </a:solidFill>
                <a:latin typeface="Bebas Neue" panose="020B0606020202050201" pitchFamily="34" charset="0"/>
              </a:endParaRPr>
            </a:p>
          </p:txBody>
        </p:sp>
      </p:grpSp>
      <p:sp>
        <p:nvSpPr>
          <p:cNvPr id="3" name="TextBox 2"/>
          <p:cNvSpPr txBox="1"/>
          <p:nvPr/>
        </p:nvSpPr>
        <p:spPr>
          <a:xfrm>
            <a:off x="626465" y="4461254"/>
            <a:ext cx="2388198" cy="738664"/>
          </a:xfrm>
          <a:prstGeom prst="rect">
            <a:avLst/>
          </a:prstGeom>
          <a:noFill/>
        </p:spPr>
        <p:txBody>
          <a:bodyPr wrap="square" rtlCol="0">
            <a:spAutoFit/>
          </a:bodyPr>
          <a:lstStyle/>
          <a:p>
            <a:pPr algn="ctr"/>
            <a:r>
              <a:rPr lang="en-US" sz="2100" i="1" dirty="0">
                <a:latin typeface="Bebas Neue" pitchFamily="34" charset="0"/>
              </a:rPr>
              <a:t>Disposition toward novelty and excitement</a:t>
            </a:r>
          </a:p>
        </p:txBody>
      </p:sp>
      <p:sp>
        <p:nvSpPr>
          <p:cNvPr id="17" name="TextBox 16"/>
          <p:cNvSpPr txBox="1"/>
          <p:nvPr/>
        </p:nvSpPr>
        <p:spPr>
          <a:xfrm>
            <a:off x="6059826" y="4461253"/>
            <a:ext cx="2319404" cy="738664"/>
          </a:xfrm>
          <a:prstGeom prst="rect">
            <a:avLst/>
          </a:prstGeom>
          <a:noFill/>
        </p:spPr>
        <p:txBody>
          <a:bodyPr wrap="square" rtlCol="0">
            <a:spAutoFit/>
          </a:bodyPr>
          <a:lstStyle/>
          <a:p>
            <a:pPr algn="ctr"/>
            <a:r>
              <a:rPr lang="en-US" sz="2100" i="1" dirty="0">
                <a:latin typeface="Bebas Neue" pitchFamily="34" charset="0"/>
              </a:rPr>
              <a:t>Disposition toward  not thinking before acting</a:t>
            </a:r>
          </a:p>
        </p:txBody>
      </p:sp>
      <p:grpSp>
        <p:nvGrpSpPr>
          <p:cNvPr id="13" name="Group 12"/>
          <p:cNvGrpSpPr/>
          <p:nvPr/>
        </p:nvGrpSpPr>
        <p:grpSpPr>
          <a:xfrm>
            <a:off x="785671" y="2292962"/>
            <a:ext cx="2140177" cy="2020715"/>
            <a:chOff x="142447" y="3321324"/>
            <a:chExt cx="2064757" cy="2064757"/>
          </a:xfrm>
          <a:solidFill>
            <a:srgbClr val="92D050"/>
          </a:solidFill>
        </p:grpSpPr>
        <p:sp>
          <p:nvSpPr>
            <p:cNvPr id="14" name="Oval 13"/>
            <p:cNvSpPr/>
            <p:nvPr/>
          </p:nvSpPr>
          <p:spPr>
            <a:xfrm>
              <a:off x="142447" y="3321324"/>
              <a:ext cx="2064757" cy="2064757"/>
            </a:xfrm>
            <a:prstGeom prst="ellipse">
              <a:avLst/>
            </a:prstGeom>
            <a:grpFill/>
            <a:ln>
              <a:solidFill>
                <a:schemeClr val="bg1">
                  <a:lumMod val="75000"/>
                  <a:lumOff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p:cNvSpPr/>
            <p:nvPr/>
          </p:nvSpPr>
          <p:spPr>
            <a:xfrm>
              <a:off x="444824" y="3623700"/>
              <a:ext cx="1494174" cy="14600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098" tIns="18098" rIns="18098" bIns="18098" numCol="1" spcCol="1270" anchor="ctr" anchorCtr="0">
              <a:noAutofit/>
            </a:bodyPr>
            <a:lstStyle/>
            <a:p>
              <a:pPr algn="ctr" defTabSz="633413">
                <a:lnSpc>
                  <a:spcPct val="90000"/>
                </a:lnSpc>
                <a:spcAft>
                  <a:spcPct val="35000"/>
                </a:spcAft>
              </a:pPr>
              <a:r>
                <a:rPr lang="en-US" sz="3300" dirty="0">
                  <a:solidFill>
                    <a:schemeClr val="tx1"/>
                  </a:solidFill>
                  <a:latin typeface="Bebas Neue" panose="020B0606020202050201" pitchFamily="34" charset="0"/>
                </a:rPr>
                <a:t>Sensation Seeking</a:t>
              </a:r>
              <a:endParaRPr lang="en-US" sz="3300" i="1" dirty="0">
                <a:solidFill>
                  <a:schemeClr val="tx1"/>
                </a:solidFill>
                <a:latin typeface="Bebas Neue" panose="020B0606020202050201" pitchFamily="34" charset="0"/>
              </a:endParaRPr>
            </a:p>
          </p:txBody>
        </p:sp>
      </p:grpSp>
      <p:sp>
        <p:nvSpPr>
          <p:cNvPr id="19" name="Cross 18"/>
          <p:cNvSpPr/>
          <p:nvPr/>
        </p:nvSpPr>
        <p:spPr>
          <a:xfrm>
            <a:off x="4113932" y="2852305"/>
            <a:ext cx="883835" cy="906740"/>
          </a:xfrm>
          <a:prstGeom prst="plus">
            <a:avLst>
              <a:gd name="adj" fmla="val 37821"/>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itle 1"/>
          <p:cNvSpPr>
            <a:spLocks noGrp="1"/>
          </p:cNvSpPr>
          <p:nvPr>
            <p:ph type="title"/>
          </p:nvPr>
        </p:nvSpPr>
        <p:spPr>
          <a:xfrm>
            <a:off x="626465" y="322286"/>
            <a:ext cx="9143999" cy="994741"/>
          </a:xfrm>
        </p:spPr>
        <p:txBody>
          <a:bodyPr>
            <a:noAutofit/>
          </a:bodyPr>
          <a:lstStyle/>
          <a:p>
            <a:r>
              <a:rPr lang="en-US" sz="3600" dirty="0">
                <a:solidFill>
                  <a:schemeClr val="tx1"/>
                </a:solidFill>
                <a:latin typeface="Bebas Neue" panose="020B0606020202050201" pitchFamily="34" charset="0"/>
              </a:rPr>
              <a:t>Adolescent risk behaviors might reflect Heightened Sensation seeking and poor impulse control.</a:t>
            </a:r>
          </a:p>
        </p:txBody>
      </p:sp>
    </p:spTree>
    <p:extLst>
      <p:ext uri="{BB962C8B-B14F-4D97-AF65-F5344CB8AC3E}">
        <p14:creationId xmlns:p14="http://schemas.microsoft.com/office/powerpoint/2010/main" val="342672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15003"/>
            <a:ext cx="8077200"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2013, 2010;  Galvan, 2007;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2008 </a:t>
            </a: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2393346" y="2577209"/>
            <a:ext cx="3956213" cy="2802220"/>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20"/>
          <p:cNvSpPr/>
          <p:nvPr/>
        </p:nvSpPr>
        <p:spPr>
          <a:xfrm>
            <a:off x="2393345" y="3153112"/>
            <a:ext cx="4000251" cy="2239217"/>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a:off x="2359199" y="3039772"/>
            <a:ext cx="4000251" cy="2341931"/>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2399369" y="2756510"/>
            <a:ext cx="4000251" cy="2599392"/>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737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30" presetClass="emph" presetSubtype="0" fill="hold" grpId="0" nodeType="withEffect">
                                  <p:stCondLst>
                                    <p:cond delay="0"/>
                                  </p:stCondLst>
                                  <p:childTnLst>
                                    <p:animClr clrSpc="hsl" dir="cw">
                                      <p:cBhvr override="childStyle">
                                        <p:cTn id="18" dur="500" fill="hold"/>
                                        <p:tgtEl>
                                          <p:spTgt spid="42"/>
                                        </p:tgtEl>
                                        <p:attrNameLst>
                                          <p:attrName>style.color</p:attrName>
                                        </p:attrNameLst>
                                      </p:cBhvr>
                                      <p:by>
                                        <p:hsl h="0" s="12549" l="25098"/>
                                      </p:by>
                                    </p:animClr>
                                    <p:animClr clrSpc="hsl" dir="cw">
                                      <p:cBhvr>
                                        <p:cTn id="19" dur="500" fill="hold"/>
                                        <p:tgtEl>
                                          <p:spTgt spid="42"/>
                                        </p:tgtEl>
                                        <p:attrNameLst>
                                          <p:attrName>fillcolor</p:attrName>
                                        </p:attrNameLst>
                                      </p:cBhvr>
                                      <p:by>
                                        <p:hsl h="0" s="12549" l="25098"/>
                                      </p:by>
                                    </p:animClr>
                                    <p:animClr clrSpc="hsl" dir="cw">
                                      <p:cBhvr>
                                        <p:cTn id="20" dur="500" fill="hold"/>
                                        <p:tgtEl>
                                          <p:spTgt spid="42"/>
                                        </p:tgtEl>
                                        <p:attrNameLst>
                                          <p:attrName>stroke.color</p:attrName>
                                        </p:attrNameLst>
                                      </p:cBhvr>
                                      <p:by>
                                        <p:hsl h="0" s="12549" l="25098"/>
                                      </p:by>
                                    </p:animClr>
                                    <p:set>
                                      <p:cBhvr>
                                        <p:cTn id="21" dur="500" fill="hold"/>
                                        <p:tgtEl>
                                          <p:spTgt spid="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9" grpId="0" animBg="1"/>
      <p:bldP spid="21"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0718"/>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2013, 2010;  Galvan, 2007;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2008 </a:t>
            </a: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Connector 27"/>
          <p:cNvCxnSpPr/>
          <p:nvPr/>
        </p:nvCxnSpPr>
        <p:spPr>
          <a:xfrm flipV="1">
            <a:off x="2322496" y="2964722"/>
            <a:ext cx="4144128" cy="2418125"/>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337045" y="2628953"/>
            <a:ext cx="3905135" cy="2768442"/>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337045" y="3289358"/>
            <a:ext cx="4129579" cy="2108037"/>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82324" y="2640087"/>
            <a:ext cx="3647955" cy="2733860"/>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5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30" presetClass="emph" presetSubtype="0" fill="hold" nodeType="withEffect">
                                  <p:stCondLst>
                                    <p:cond delay="0"/>
                                  </p:stCondLst>
                                  <p:childTnLst>
                                    <p:animClr clrSpc="hsl" dir="cw">
                                      <p:cBhvr override="childStyle">
                                        <p:cTn id="18" dur="500" fill="hold"/>
                                        <p:tgtEl>
                                          <p:spTgt spid="18"/>
                                        </p:tgtEl>
                                        <p:attrNameLst>
                                          <p:attrName>style.color</p:attrName>
                                        </p:attrNameLst>
                                      </p:cBhvr>
                                      <p:by>
                                        <p:hsl h="0" s="12549" l="25098"/>
                                      </p:by>
                                    </p:animClr>
                                    <p:animClr clrSpc="hsl" dir="cw">
                                      <p:cBhvr>
                                        <p:cTn id="19" dur="500" fill="hold"/>
                                        <p:tgtEl>
                                          <p:spTgt spid="18"/>
                                        </p:tgtEl>
                                        <p:attrNameLst>
                                          <p:attrName>fillcolor</p:attrName>
                                        </p:attrNameLst>
                                      </p:cBhvr>
                                      <p:by>
                                        <p:hsl h="0" s="12549" l="25098"/>
                                      </p:by>
                                    </p:animClr>
                                    <p:animClr clrSpc="hsl" dir="cw">
                                      <p:cBhvr>
                                        <p:cTn id="20" dur="500" fill="hold"/>
                                        <p:tgtEl>
                                          <p:spTgt spid="18"/>
                                        </p:tgtEl>
                                        <p:attrNameLst>
                                          <p:attrName>stroke.color</p:attrName>
                                        </p:attrNameLst>
                                      </p:cBhvr>
                                      <p:by>
                                        <p:hsl h="0" s="12549" l="25098"/>
                                      </p:by>
                                    </p:animClr>
                                    <p:set>
                                      <p:cBhvr>
                                        <p:cTn id="21"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0223"/>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grpSp>
        <p:nvGrpSpPr>
          <p:cNvPr id="9" name="Group 8"/>
          <p:cNvGrpSpPr/>
          <p:nvPr/>
        </p:nvGrpSpPr>
        <p:grpSpPr>
          <a:xfrm>
            <a:off x="2299965" y="2064365"/>
            <a:ext cx="4371116" cy="3333031"/>
            <a:chOff x="7309684" y="2558143"/>
            <a:chExt cx="3886200" cy="3200399"/>
          </a:xfrm>
        </p:grpSpPr>
        <p:cxnSp>
          <p:nvCxnSpPr>
            <p:cNvPr id="10" name="Straight Connector 9"/>
            <p:cNvCxnSpPr/>
            <p:nvPr/>
          </p:nvCxnSpPr>
          <p:spPr>
            <a:xfrm>
              <a:off x="7329714" y="2558143"/>
              <a:ext cx="0" cy="32003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309684" y="5753677"/>
              <a:ext cx="388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485017" y="5788932"/>
            <a:ext cx="6660422" cy="253916"/>
          </a:xfrm>
          <a:prstGeom prst="rect">
            <a:avLst/>
          </a:prstGeom>
          <a:noFill/>
        </p:spPr>
        <p:txBody>
          <a:bodyPr wrap="square" rtlCol="0">
            <a:spAutoFit/>
          </a:bodyPr>
          <a:lstStyle/>
          <a:p>
            <a:pPr algn="r"/>
            <a:r>
              <a:rPr lang="en-US" sz="1050" dirty="0">
                <a:latin typeface="Bebas Neue" pitchFamily="34" charset="0"/>
              </a:rPr>
              <a:t>Steinberg, 2013, 2010;  Galvan, 2007; </a:t>
            </a:r>
            <a:r>
              <a:rPr lang="en-US" sz="1050" dirty="0" err="1">
                <a:latin typeface="Bebas Neue" pitchFamily="34" charset="0"/>
              </a:rPr>
              <a:t>Galavan</a:t>
            </a:r>
            <a:r>
              <a:rPr lang="en-US" sz="1050" dirty="0">
                <a:latin typeface="Bebas Neue" pitchFamily="34" charset="0"/>
              </a:rPr>
              <a:t> et al., 2006; Ernst et al., 2005; </a:t>
            </a:r>
            <a:r>
              <a:rPr lang="en-US" sz="1050" dirty="0" err="1">
                <a:latin typeface="Bebas Neue" pitchFamily="34" charset="0"/>
              </a:rPr>
              <a:t>Gogtay</a:t>
            </a:r>
            <a:r>
              <a:rPr lang="en-US" sz="1050" dirty="0">
                <a:latin typeface="Bebas Neue" pitchFamily="34" charset="0"/>
              </a:rPr>
              <a:t> et al., 2004; </a:t>
            </a:r>
            <a:r>
              <a:rPr lang="en-US" sz="1050" dirty="0" err="1">
                <a:latin typeface="Bebas Neue" pitchFamily="34" charset="0"/>
              </a:rPr>
              <a:t>Giedd</a:t>
            </a:r>
            <a:r>
              <a:rPr lang="en-US" sz="1050" dirty="0">
                <a:latin typeface="Bebas Neue" pitchFamily="34" charset="0"/>
              </a:rPr>
              <a:t>, 2004; Casey, Jones, &amp; Hare, 2008 </a:t>
            </a:r>
          </a:p>
        </p:txBody>
      </p:sp>
      <p:sp>
        <p:nvSpPr>
          <p:cNvPr id="29" name="TextBox 28"/>
          <p:cNvSpPr txBox="1"/>
          <p:nvPr/>
        </p:nvSpPr>
        <p:spPr>
          <a:xfrm rot="16200000">
            <a:off x="365373" y="3581082"/>
            <a:ext cx="3395320" cy="461665"/>
          </a:xfrm>
          <a:prstGeom prst="rect">
            <a:avLst/>
          </a:prstGeom>
          <a:noFill/>
        </p:spPr>
        <p:txBody>
          <a:bodyPr wrap="square" rtlCol="0">
            <a:spAutoFit/>
          </a:bodyPr>
          <a:lstStyle/>
          <a:p>
            <a:pPr algn="ctr"/>
            <a:r>
              <a:rPr lang="en-US" sz="2400" dirty="0">
                <a:latin typeface="Bebas Neue" panose="020B0606020202050201" pitchFamily="34" charset="0"/>
              </a:rPr>
              <a:t>Relative Strength</a:t>
            </a:r>
          </a:p>
        </p:txBody>
      </p:sp>
      <p:sp>
        <p:nvSpPr>
          <p:cNvPr id="52" name="TextBox 51"/>
          <p:cNvSpPr txBox="1"/>
          <p:nvPr/>
        </p:nvSpPr>
        <p:spPr>
          <a:xfrm>
            <a:off x="2621940" y="5418130"/>
            <a:ext cx="3395320" cy="461665"/>
          </a:xfrm>
          <a:prstGeom prst="rect">
            <a:avLst/>
          </a:prstGeom>
          <a:noFill/>
        </p:spPr>
        <p:txBody>
          <a:bodyPr wrap="square" rtlCol="0">
            <a:spAutoFit/>
          </a:bodyPr>
          <a:lstStyle/>
          <a:p>
            <a:pPr algn="ctr"/>
            <a:r>
              <a:rPr lang="en-US" sz="2400" dirty="0">
                <a:latin typeface="Bebas Neue" panose="020B0606020202050201" pitchFamily="34" charset="0"/>
              </a:rPr>
              <a:t>Age</a:t>
            </a:r>
          </a:p>
        </p:txBody>
      </p:sp>
      <p:cxnSp>
        <p:nvCxnSpPr>
          <p:cNvPr id="18" name="Straight Connector 17"/>
          <p:cNvCxnSpPr/>
          <p:nvPr/>
        </p:nvCxnSpPr>
        <p:spPr>
          <a:xfrm flipV="1">
            <a:off x="2362666" y="2704435"/>
            <a:ext cx="4190939" cy="2656406"/>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00075" y="2866885"/>
            <a:ext cx="4000252" cy="2525444"/>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Left-Right Arrow 21"/>
          <p:cNvSpPr/>
          <p:nvPr/>
        </p:nvSpPr>
        <p:spPr>
          <a:xfrm rot="5400000">
            <a:off x="3446769" y="3487534"/>
            <a:ext cx="1246276" cy="151241"/>
          </a:xfrm>
          <a:prstGeom prst="leftRightArrow">
            <a:avLst/>
          </a:prstGeom>
          <a:solidFill>
            <a:schemeClr val="tx1">
              <a:lumMod val="8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22"/>
          <p:cNvSpPr/>
          <p:nvPr/>
        </p:nvSpPr>
        <p:spPr>
          <a:xfrm>
            <a:off x="2400075" y="2558622"/>
            <a:ext cx="3956213" cy="2802220"/>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Connector 23"/>
          <p:cNvCxnSpPr/>
          <p:nvPr/>
        </p:nvCxnSpPr>
        <p:spPr>
          <a:xfrm flipV="1">
            <a:off x="2393346" y="3252804"/>
            <a:ext cx="4129579" cy="2108037"/>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5" name="Left-Right Arrow 24"/>
          <p:cNvSpPr/>
          <p:nvPr/>
        </p:nvSpPr>
        <p:spPr>
          <a:xfrm rot="5400000">
            <a:off x="3193349" y="3443843"/>
            <a:ext cx="1767259" cy="225471"/>
          </a:xfrm>
          <a:prstGeom prst="leftRightArrow">
            <a:avLst/>
          </a:prstGeom>
          <a:solidFill>
            <a:srgbClr val="FF7F27"/>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4"/>
          <p:cNvSpPr/>
          <p:nvPr/>
        </p:nvSpPr>
        <p:spPr>
          <a:xfrm>
            <a:off x="2378055" y="3098171"/>
            <a:ext cx="4000251" cy="2239217"/>
          </a:xfrm>
          <a:custGeom>
            <a:avLst/>
            <a:gdLst>
              <a:gd name="connsiteX0" fmla="*/ 0 w 2933700"/>
              <a:gd name="connsiteY0" fmla="*/ 1839017 h 1839017"/>
              <a:gd name="connsiteX1" fmla="*/ 1123950 w 2933700"/>
              <a:gd name="connsiteY1" fmla="*/ 48317 h 1839017"/>
              <a:gd name="connsiteX2" fmla="*/ 2933700 w 2933700"/>
              <a:gd name="connsiteY2" fmla="*/ 686492 h 1839017"/>
            </a:gdLst>
            <a:ahLst/>
            <a:cxnLst>
              <a:cxn ang="0">
                <a:pos x="connsiteX0" y="connsiteY0"/>
              </a:cxn>
              <a:cxn ang="0">
                <a:pos x="connsiteX1" y="connsiteY1"/>
              </a:cxn>
              <a:cxn ang="0">
                <a:pos x="connsiteX2" y="connsiteY2"/>
              </a:cxn>
            </a:cxnLst>
            <a:rect l="l" t="t" r="r" b="b"/>
            <a:pathLst>
              <a:path w="2933700" h="1839017">
                <a:moveTo>
                  <a:pt x="0" y="1839017"/>
                </a:moveTo>
                <a:cubicBezTo>
                  <a:pt x="317500" y="1039710"/>
                  <a:pt x="635000" y="240404"/>
                  <a:pt x="1123950" y="48317"/>
                </a:cubicBezTo>
                <a:cubicBezTo>
                  <a:pt x="1612900" y="-143771"/>
                  <a:pt x="2273300" y="271360"/>
                  <a:pt x="2933700" y="686492"/>
                </a:cubicBezTo>
              </a:path>
            </a:pathLst>
          </a:custGeom>
          <a:noFill/>
          <a:ln w="57150">
            <a:solidFill>
              <a:srgbClr val="9EC54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flipV="1">
            <a:off x="2378054" y="2614955"/>
            <a:ext cx="3647955" cy="2733860"/>
          </a:xfrm>
          <a:prstGeom prst="line">
            <a:avLst/>
          </a:prstGeom>
          <a:ln w="571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7" name="Left-Right Arrow 16"/>
          <p:cNvSpPr/>
          <p:nvPr/>
        </p:nvSpPr>
        <p:spPr>
          <a:xfrm rot="5400000">
            <a:off x="3603872" y="3521942"/>
            <a:ext cx="933489" cy="11589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Left-Right Arrow 30"/>
          <p:cNvSpPr/>
          <p:nvPr/>
        </p:nvSpPr>
        <p:spPr>
          <a:xfrm rot="5400000">
            <a:off x="6516960" y="3457192"/>
            <a:ext cx="933489" cy="115895"/>
          </a:xfrm>
          <a:prstGeom prst="lef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7041652" y="3252805"/>
            <a:ext cx="1401842" cy="507831"/>
          </a:xfrm>
          <a:prstGeom prst="rect">
            <a:avLst/>
          </a:prstGeom>
          <a:noFill/>
        </p:spPr>
        <p:txBody>
          <a:bodyPr wrap="square" rtlCol="0">
            <a:spAutoFit/>
          </a:bodyPr>
          <a:lstStyle/>
          <a:p>
            <a:r>
              <a:rPr lang="en-US" sz="2700" dirty="0">
                <a:latin typeface="Bebas Neue" panose="020B0606020202050201" pitchFamily="34" charset="0"/>
              </a:rPr>
              <a:t>Less Risk</a:t>
            </a:r>
          </a:p>
        </p:txBody>
      </p:sp>
      <p:sp>
        <p:nvSpPr>
          <p:cNvPr id="33" name="Left-Right Arrow 32"/>
          <p:cNvSpPr/>
          <p:nvPr/>
        </p:nvSpPr>
        <p:spPr>
          <a:xfrm rot="5400000">
            <a:off x="6101088" y="3443843"/>
            <a:ext cx="1767259" cy="225471"/>
          </a:xfrm>
          <a:prstGeom prst="leftRightArrow">
            <a:avLst/>
          </a:prstGeom>
          <a:solidFill>
            <a:schemeClr val="accent6"/>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7047886" y="3249330"/>
            <a:ext cx="1584881" cy="507831"/>
          </a:xfrm>
          <a:prstGeom prst="rect">
            <a:avLst/>
          </a:prstGeom>
          <a:noFill/>
        </p:spPr>
        <p:txBody>
          <a:bodyPr wrap="square" rtlCol="0">
            <a:spAutoFit/>
          </a:bodyPr>
          <a:lstStyle/>
          <a:p>
            <a:r>
              <a:rPr lang="en-US" sz="2700" dirty="0">
                <a:latin typeface="Bebas Neue" panose="020B0606020202050201" pitchFamily="34" charset="0"/>
              </a:rPr>
              <a:t>More Risk</a:t>
            </a:r>
          </a:p>
        </p:txBody>
      </p:sp>
    </p:spTree>
    <p:extLst>
      <p:ext uri="{BB962C8B-B14F-4D97-AF65-F5344CB8AC3E}">
        <p14:creationId xmlns:p14="http://schemas.microsoft.com/office/powerpoint/2010/main" val="14015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15" grpId="0" animBg="1"/>
      <p:bldP spid="15" grpId="1" animBg="1"/>
      <p:bldP spid="17" grpId="0" animBg="1"/>
      <p:bldP spid="17" grpId="1" animBg="1"/>
      <p:bldP spid="31" grpId="0" animBg="1"/>
      <p:bldP spid="31" grpId="1" animBg="1"/>
      <p:bldP spid="5" grpId="0"/>
      <p:bldP spid="5" grpId="1"/>
      <p:bldP spid="33" grpId="0" animBg="1"/>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a:xfrm>
            <a:off x="685800" y="381000"/>
            <a:ext cx="9143999" cy="1209336"/>
          </a:xfrm>
        </p:spPr>
        <p:txBody>
          <a:bodyPr>
            <a:noAutofit/>
          </a:bodyPr>
          <a:lstStyle/>
          <a:p>
            <a:r>
              <a:rPr lang="en-US" sz="3600" dirty="0">
                <a:solidFill>
                  <a:schemeClr val="tx1"/>
                </a:solidFill>
                <a:latin typeface="Bebas Neue" panose="020B0606020202050201" pitchFamily="34" charset="0"/>
              </a:rPr>
              <a:t>This interaction should also predict </a:t>
            </a:r>
            <a:r>
              <a:rPr lang="en-US" sz="3600" i="1" dirty="0">
                <a:solidFill>
                  <a:schemeClr val="tx1"/>
                </a:solidFill>
                <a:latin typeface="Bebas Neue" panose="020B0606020202050201" pitchFamily="34" charset="0"/>
              </a:rPr>
              <a:t>Individual Differences </a:t>
            </a:r>
            <a:r>
              <a:rPr lang="en-US" sz="3600" dirty="0">
                <a:solidFill>
                  <a:schemeClr val="tx1"/>
                </a:solidFill>
                <a:latin typeface="Bebas Neue" panose="020B0606020202050201" pitchFamily="34" charset="0"/>
              </a:rPr>
              <a:t>in Risk Behavior.</a:t>
            </a:r>
          </a:p>
        </p:txBody>
      </p:sp>
      <p:pic>
        <p:nvPicPr>
          <p:cNvPr id="3" name="Picture 2"/>
          <p:cNvPicPr>
            <a:picLocks noChangeAspect="1"/>
          </p:cNvPicPr>
          <p:nvPr/>
        </p:nvPicPr>
        <p:blipFill>
          <a:blip r:embed="rId3"/>
          <a:stretch>
            <a:fillRect/>
          </a:stretch>
        </p:blipFill>
        <p:spPr>
          <a:xfrm>
            <a:off x="1325262" y="2066586"/>
            <a:ext cx="6742857" cy="3871429"/>
          </a:xfrm>
          <a:prstGeom prst="rect">
            <a:avLst/>
          </a:prstGeom>
        </p:spPr>
      </p:pic>
    </p:spTree>
    <p:extLst>
      <p:ext uri="{BB962C8B-B14F-4D97-AF65-F5344CB8AC3E}">
        <p14:creationId xmlns:p14="http://schemas.microsoft.com/office/powerpoint/2010/main" val="100590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09600" y="190500"/>
            <a:ext cx="8534400" cy="647700"/>
          </a:xfrm>
        </p:spPr>
        <p:txBody>
          <a:bodyPr rtlCol="0">
            <a:normAutofit fontScale="90000"/>
          </a:bodyPr>
          <a:lstStyle/>
          <a:p>
            <a:pPr eaLnBrk="1" fontAlgn="auto" hangingPunct="1">
              <a:spcAft>
                <a:spcPts val="0"/>
              </a:spcAft>
              <a:defRPr/>
            </a:pPr>
            <a:r>
              <a:rPr lang="en-US" altLang="en-US" dirty="0">
                <a:ea typeface="ＭＳ Ｐゴシック" charset="-128"/>
              </a:rPr>
              <a:t>Centering, revisited</a:t>
            </a:r>
          </a:p>
        </p:txBody>
      </p:sp>
      <p:sp>
        <p:nvSpPr>
          <p:cNvPr id="23554" name="Rectangle 3"/>
          <p:cNvSpPr>
            <a:spLocks noGrp="1" noChangeArrowheads="1"/>
          </p:cNvSpPr>
          <p:nvPr>
            <p:ph idx="1"/>
          </p:nvPr>
        </p:nvSpPr>
        <p:spPr>
          <a:xfrm>
            <a:off x="609600" y="990600"/>
            <a:ext cx="8534400" cy="1676400"/>
          </a:xfrm>
        </p:spPr>
        <p:txBody>
          <a:bodyPr/>
          <a:lstStyle/>
          <a:p>
            <a:pPr eaLnBrk="1" hangingPunct="1"/>
            <a:r>
              <a:rPr lang="en-US" altLang="en-US" sz="2800">
                <a:ea typeface="ＭＳ Ｐゴシック" charset="-128"/>
              </a:rPr>
              <a:t>In the categorical case, we center around different categories so that 0 represents a particular category</a:t>
            </a:r>
          </a:p>
          <a:p>
            <a:pPr lvl="1" eaLnBrk="1" hangingPunct="1">
              <a:buFont typeface="Franklin Gothic Book" charset="0"/>
              <a:buChar char="■"/>
            </a:pPr>
            <a:r>
              <a:rPr lang="en-US" altLang="en-US" sz="2800">
                <a:ea typeface="ＭＳ Ｐゴシック" charset="-128"/>
              </a:rPr>
              <a:t>E.g., when psych=1, 0 means non-psychology faculty</a:t>
            </a:r>
          </a:p>
          <a:p>
            <a:pPr eaLnBrk="1" hangingPunct="1"/>
            <a:endParaRPr lang="en-US" altLang="en-US" sz="2800">
              <a:ea typeface="ＭＳ Ｐゴシック" charset="-128"/>
            </a:endParaRPr>
          </a:p>
          <a:p>
            <a:pPr eaLnBrk="1" hangingPunct="1"/>
            <a:endParaRPr lang="en-US" altLang="en-US" sz="2800">
              <a:ea typeface="ＭＳ Ｐゴシック"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81751783"/>
              </p:ext>
            </p:extLst>
          </p:nvPr>
        </p:nvGraphicFramePr>
        <p:xfrm>
          <a:off x="609600" y="2438400"/>
          <a:ext cx="8534400" cy="1877378"/>
        </p:xfrm>
        <a:graphic>
          <a:graphicData uri="http://schemas.openxmlformats.org/drawingml/2006/table">
            <a:tbl>
              <a:tblPr/>
              <a:tblGrid>
                <a:gridCol w="2225675">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1250950">
                  <a:extLst>
                    <a:ext uri="{9D8B030D-6E8A-4147-A177-3AD203B41FA5}">
                      <a16:colId xmlns:a16="http://schemas.microsoft.com/office/drawing/2014/main" val="20004"/>
                    </a:ext>
                  </a:extLst>
                </a:gridCol>
                <a:gridCol w="1212850">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787400">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charset="0"/>
                          <a:ea typeface="Times New Roman" charset="0"/>
                          <a:cs typeface="Times New Roman" charset="0"/>
                        </a:rPr>
                        <a:t>Intercept</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61148.77</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uk-UA" altLang="en-US" sz="1600" b="0" i="0" u="none" strike="noStrike" cap="none" normalizeH="0" baseline="0">
                          <a:ln>
                            <a:noFill/>
                          </a:ln>
                          <a:solidFill>
                            <a:srgbClr val="000000"/>
                          </a:solidFill>
                          <a:effectLst/>
                          <a:latin typeface="Times New Roman" charset="0"/>
                          <a:ea typeface="Times New Roman" charset="0"/>
                          <a:cs typeface="Times New Roman" charset="0"/>
                        </a:rPr>
                        <a:t>3915.03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53411.32</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68886.23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15.62</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Department </a:t>
                      </a:r>
                    </a:p>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(1=Psychology)</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-0.73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-25492.84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6483.39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-38306.26</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-12679.41</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-3.93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0.15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346.94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270.19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1" i="0" u="none" strike="noStrike" cap="none" normalizeH="0" baseline="0">
                          <a:ln>
                            <a:noFill/>
                          </a:ln>
                          <a:solidFill>
                            <a:srgbClr val="000000"/>
                          </a:solidFill>
                          <a:effectLst/>
                          <a:latin typeface="Times New Roman" charset="0"/>
                          <a:ea typeface="Times New Roman" charset="0"/>
                          <a:cs typeface="Times New Roman" charset="0"/>
                        </a:rPr>
                        <a:t>-187.05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880.93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1.28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0.20</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Department*Publications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1025.98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368.65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297.40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1754.57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2.78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dirty="0">
                          <a:ln>
                            <a:noFill/>
                          </a:ln>
                          <a:solidFill>
                            <a:srgbClr val="000000"/>
                          </a:solidFill>
                          <a:effectLst/>
                          <a:latin typeface="Times New Roman" charset="0"/>
                          <a:ea typeface="Times New Roman" charset="0"/>
                          <a:cs typeface="Times New Roman" charset="0"/>
                        </a:rPr>
                        <a:t>0.01</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3349464"/>
              </p:ext>
            </p:extLst>
          </p:nvPr>
        </p:nvGraphicFramePr>
        <p:xfrm>
          <a:off x="533400" y="4672013"/>
          <a:ext cx="8610600" cy="1877378"/>
        </p:xfrm>
        <a:graphic>
          <a:graphicData uri="http://schemas.openxmlformats.org/drawingml/2006/table">
            <a:tbl>
              <a:tblPr/>
              <a:tblGrid>
                <a:gridCol w="2171700">
                  <a:extLst>
                    <a:ext uri="{9D8B030D-6E8A-4147-A177-3AD203B41FA5}">
                      <a16:colId xmlns:a16="http://schemas.microsoft.com/office/drawing/2014/main" val="20000"/>
                    </a:ext>
                  </a:extLst>
                </a:gridCol>
                <a:gridCol w="747713">
                  <a:extLst>
                    <a:ext uri="{9D8B030D-6E8A-4147-A177-3AD203B41FA5}">
                      <a16:colId xmlns:a16="http://schemas.microsoft.com/office/drawing/2014/main" val="20001"/>
                    </a:ext>
                  </a:extLst>
                </a:gridCol>
                <a:gridCol w="823912">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1411288">
                  <a:extLst>
                    <a:ext uri="{9D8B030D-6E8A-4147-A177-3AD203B41FA5}">
                      <a16:colId xmlns:a16="http://schemas.microsoft.com/office/drawing/2014/main" val="20004"/>
                    </a:ext>
                  </a:extLst>
                </a:gridCol>
                <a:gridCol w="1222375">
                  <a:extLst>
                    <a:ext uri="{9D8B030D-6E8A-4147-A177-3AD203B41FA5}">
                      <a16:colId xmlns:a16="http://schemas.microsoft.com/office/drawing/2014/main" val="20005"/>
                    </a:ext>
                  </a:extLst>
                </a:gridCol>
                <a:gridCol w="688975">
                  <a:extLst>
                    <a:ext uri="{9D8B030D-6E8A-4147-A177-3AD203B41FA5}">
                      <a16:colId xmlns:a16="http://schemas.microsoft.com/office/drawing/2014/main" val="20006"/>
                    </a:ext>
                  </a:extLst>
                </a:gridCol>
                <a:gridCol w="795337">
                  <a:extLst>
                    <a:ext uri="{9D8B030D-6E8A-4147-A177-3AD203B41FA5}">
                      <a16:colId xmlns:a16="http://schemas.microsoft.com/office/drawing/2014/main" val="20007"/>
                    </a:ext>
                  </a:extLst>
                </a:gridCol>
              </a:tblGrid>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endPar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endParaRP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ctr"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β</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Estimate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SE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Lower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95% CI Upper Bound</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000000"/>
                          </a:solidFill>
                          <a:effectLst/>
                          <a:latin typeface="Times New Roman" charset="0"/>
                          <a:ea typeface="Times New Roman" charset="0"/>
                          <a:cs typeface="Times New Roman" charset="0"/>
                        </a:rPr>
                        <a:t>t value</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mr-IN" altLang="en-US" sz="1600" b="0" i="1" u="none" strike="noStrike" cap="none" normalizeH="0" baseline="0">
                          <a:ln>
                            <a:noFill/>
                          </a:ln>
                          <a:solidFill>
                            <a:srgbClr val="000000"/>
                          </a:solidFill>
                          <a:effectLst/>
                          <a:latin typeface="Times New Roman" charset="0"/>
                          <a:ea typeface="Times New Roman" charset="0"/>
                          <a:cs typeface="Times New Roman" charset="0"/>
                        </a:rPr>
                        <a:t>Pr(&gt;|t|)</a:t>
                      </a:r>
                    </a:p>
                  </a:txBody>
                  <a:tcPr marL="12700" marR="12700" marT="1270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Intercept</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35655.94</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5167.87</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25442.43</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45869.44</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6.90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rPr>
                        <a:t>Department </a:t>
                      </a:r>
                    </a:p>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charset="0"/>
                          <a:ea typeface="Times New Roman" charset="0"/>
                          <a:cs typeface="Times New Roman" charset="0"/>
                        </a:rPr>
                        <a:t>(1=Not Psychology)</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0.73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25492.84</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6483.39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12679.41</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is-IS" altLang="en-US" sz="1600" b="0" i="0" u="none" strike="noStrike" cap="none" normalizeH="0" baseline="0">
                          <a:ln>
                            <a:noFill/>
                          </a:ln>
                          <a:solidFill>
                            <a:srgbClr val="000000"/>
                          </a:solidFill>
                          <a:effectLst/>
                          <a:latin typeface="Times New Roman" charset="0"/>
                          <a:ea typeface="Times New Roman" charset="0"/>
                          <a:cs typeface="Times New Roman" charset="0"/>
                        </a:rPr>
                        <a:t>38306.26</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3.93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0663">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charset="0"/>
                          <a:ea typeface="Times New Roman" charset="0"/>
                          <a:cs typeface="Times New Roman" charset="0"/>
                        </a:rPr>
                        <a: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0.60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1372.92</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250.80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1" i="0" u="none" strike="noStrike" cap="none" normalizeH="0" baseline="0">
                          <a:ln>
                            <a:noFill/>
                          </a:ln>
                          <a:solidFill>
                            <a:srgbClr val="000000"/>
                          </a:solidFill>
                          <a:effectLst/>
                          <a:latin typeface="Times New Roman" charset="0"/>
                          <a:ea typeface="Times New Roman" charset="0"/>
                          <a:cs typeface="Times New Roman" charset="0"/>
                        </a:rPr>
                        <a:t>877.25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1" i="0" u="none" strike="noStrike" cap="none" normalizeH="0" baseline="0">
                          <a:ln>
                            <a:noFill/>
                          </a:ln>
                          <a:solidFill>
                            <a:srgbClr val="000000"/>
                          </a:solidFill>
                          <a:effectLst/>
                          <a:latin typeface="Times New Roman" charset="0"/>
                          <a:ea typeface="Times New Roman" charset="0"/>
                          <a:cs typeface="Times New Roman" charset="0"/>
                        </a:rPr>
                        <a:t>1868.59</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5.47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1" i="0" u="none" strike="noStrike" cap="none" normalizeH="0" baseline="0">
                          <a:ln>
                            <a:noFill/>
                          </a:ln>
                          <a:solidFill>
                            <a:srgbClr val="000000"/>
                          </a:solidFill>
                          <a:effectLst/>
                          <a:latin typeface="Times New Roman" charset="0"/>
                          <a:ea typeface="Times New Roman" charset="0"/>
                          <a:cs typeface="Times New Roman" charset="0"/>
                        </a:rPr>
                        <a:t>0.00</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63538">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l" defTabSz="685800" rtl="0" eaLnBrk="1" fontAlgn="b"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charset="0"/>
                          <a:ea typeface="Times New Roman" charset="0"/>
                          <a:cs typeface="Times New Roman" charset="0"/>
                        </a:rPr>
                        <a:t>Department*Publications</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-0.03</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fi-FI" altLang="en-US" sz="1600" b="0" i="0" u="none" strike="noStrike" cap="none" normalizeH="0" baseline="0">
                          <a:ln>
                            <a:noFill/>
                          </a:ln>
                          <a:solidFill>
                            <a:srgbClr val="000000"/>
                          </a:solidFill>
                          <a:effectLst/>
                          <a:latin typeface="Times New Roman" charset="0"/>
                          <a:ea typeface="Times New Roman" charset="0"/>
                          <a:cs typeface="Times New Roman" charset="0"/>
                        </a:rPr>
                        <a:t>-1025.98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hr-HR" altLang="en-US" sz="1600" b="0" i="0" u="none" strike="noStrike" cap="none" normalizeH="0" baseline="0">
                          <a:ln>
                            <a:noFill/>
                          </a:ln>
                          <a:solidFill>
                            <a:srgbClr val="000000"/>
                          </a:solidFill>
                          <a:effectLst/>
                          <a:latin typeface="Times New Roman" charset="0"/>
                          <a:ea typeface="Times New Roman" charset="0"/>
                          <a:cs typeface="Times New Roman" charset="0"/>
                        </a:rPr>
                        <a:t>368.65</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-1754.57</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-297.40</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mr-IN" altLang="en-US" sz="1600" b="0" i="0" u="none" strike="noStrike" cap="none" normalizeH="0" baseline="0">
                          <a:ln>
                            <a:noFill/>
                          </a:ln>
                          <a:solidFill>
                            <a:srgbClr val="000000"/>
                          </a:solidFill>
                          <a:effectLst/>
                          <a:latin typeface="Times New Roman" charset="0"/>
                          <a:ea typeface="Times New Roman" charset="0"/>
                          <a:cs typeface="Times New Roman" charset="0"/>
                        </a:rPr>
                        <a:t>-2.78</a:t>
                      </a:r>
                    </a:p>
                  </a:txBody>
                  <a:tcPr marL="12700" marR="12700" marT="12700" marB="0" anchor="b" horzOverflow="overflow">
                    <a:lnL>
                      <a:noFill/>
                    </a:lnL>
                    <a:lnR>
                      <a:noFill/>
                    </a:lnR>
                    <a:lnT>
                      <a:noFill/>
                    </a:lnT>
                    <a:lnB>
                      <a:noFill/>
                    </a:lnB>
                    <a:lnTlToBr>
                      <a:noFill/>
                    </a:lnTlToBr>
                    <a:lnBlToTr>
                      <a:noFill/>
                    </a:lnBlToTr>
                    <a:solidFill>
                      <a:schemeClr val="bg1"/>
                    </a:solidFill>
                  </a:tcPr>
                </a:tc>
                <a:tc>
                  <a:txBody>
                    <a:bodyPr/>
                    <a:lstStyle>
                      <a:lvl1pPr defTabSz="685800">
                        <a:lnSpc>
                          <a:spcPct val="94000"/>
                        </a:lnSpc>
                        <a:spcBef>
                          <a:spcPts val="1000"/>
                        </a:spcBef>
                        <a:spcAft>
                          <a:spcPts val="200"/>
                        </a:spcAft>
                        <a:buFont typeface="Franklin Gothic Book" charset="0"/>
                        <a:defRPr>
                          <a:solidFill>
                            <a:schemeClr val="tx2"/>
                          </a:solidFill>
                          <a:latin typeface="Franklin Gothic Book" charset="0"/>
                        </a:defRPr>
                      </a:lvl1pPr>
                      <a:lvl2pPr marL="742950" indent="-285750" defTabSz="685800">
                        <a:lnSpc>
                          <a:spcPct val="94000"/>
                        </a:lnSpc>
                        <a:spcBef>
                          <a:spcPts val="500"/>
                        </a:spcBef>
                        <a:spcAft>
                          <a:spcPts val="200"/>
                        </a:spcAft>
                        <a:buFont typeface="Franklin Gothic Book" charset="0"/>
                        <a:defRPr i="1">
                          <a:solidFill>
                            <a:schemeClr val="tx2"/>
                          </a:solidFill>
                          <a:latin typeface="Franklin Gothic Book" charset="0"/>
                        </a:defRPr>
                      </a:lvl2pPr>
                      <a:lvl3pPr marL="1143000" indent="-228600" defTabSz="685800">
                        <a:lnSpc>
                          <a:spcPct val="94000"/>
                        </a:lnSpc>
                        <a:spcBef>
                          <a:spcPts val="500"/>
                        </a:spcBef>
                        <a:spcAft>
                          <a:spcPts val="200"/>
                        </a:spcAft>
                        <a:buFont typeface="Franklin Gothic Book" charset="0"/>
                        <a:defRPr sz="1600">
                          <a:solidFill>
                            <a:schemeClr val="tx2"/>
                          </a:solidFill>
                          <a:latin typeface="Franklin Gothic Book" charset="0"/>
                        </a:defRPr>
                      </a:lvl3pPr>
                      <a:lvl4pPr marL="1600200" indent="-228600" defTabSz="685800">
                        <a:lnSpc>
                          <a:spcPct val="94000"/>
                        </a:lnSpc>
                        <a:spcBef>
                          <a:spcPts val="500"/>
                        </a:spcBef>
                        <a:spcAft>
                          <a:spcPts val="200"/>
                        </a:spcAft>
                        <a:buFont typeface="Franklin Gothic Book" charset="0"/>
                        <a:defRPr sz="1600" i="1">
                          <a:solidFill>
                            <a:schemeClr val="tx2"/>
                          </a:solidFill>
                          <a:latin typeface="Franklin Gothic Book" charset="0"/>
                        </a:defRPr>
                      </a:lvl4pPr>
                      <a:lvl5pPr marL="2057400" indent="-228600" defTabSz="685800">
                        <a:lnSpc>
                          <a:spcPct val="94000"/>
                        </a:lnSpc>
                        <a:spcBef>
                          <a:spcPts val="500"/>
                        </a:spcBef>
                        <a:spcAft>
                          <a:spcPts val="200"/>
                        </a:spcAft>
                        <a:buFont typeface="Franklin Gothic Book" charset="0"/>
                        <a:defRPr sz="1400">
                          <a:solidFill>
                            <a:schemeClr val="tx2"/>
                          </a:solidFill>
                          <a:latin typeface="Franklin Gothic Book" charset="0"/>
                        </a:defRPr>
                      </a:lvl5pPr>
                      <a:lvl6pPr marL="25146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6pPr>
                      <a:lvl7pPr marL="29718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7pPr>
                      <a:lvl8pPr marL="34290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8pPr>
                      <a:lvl9pPr marL="3886200" indent="-228600" defTabSz="685800" eaLnBrk="0" fontAlgn="base" hangingPunct="0">
                        <a:lnSpc>
                          <a:spcPct val="94000"/>
                        </a:lnSpc>
                        <a:spcBef>
                          <a:spcPts val="500"/>
                        </a:spcBef>
                        <a:spcAft>
                          <a:spcPts val="200"/>
                        </a:spcAft>
                        <a:buFont typeface="Franklin Gothic Book" charset="0"/>
                        <a:defRPr sz="1400">
                          <a:solidFill>
                            <a:schemeClr val="tx2"/>
                          </a:solidFill>
                          <a:latin typeface="Franklin Gothic Book" charset="0"/>
                        </a:defRPr>
                      </a:lvl9pPr>
                    </a:lstStyle>
                    <a:p>
                      <a:pPr marL="0" marR="0" lvl="0" indent="0" algn="r" defTabSz="685800" rtl="0" eaLnBrk="1" fontAlgn="b" latinLnBrk="0" hangingPunct="1">
                        <a:lnSpc>
                          <a:spcPct val="100000"/>
                        </a:lnSpc>
                        <a:spcBef>
                          <a:spcPct val="0"/>
                        </a:spcBef>
                        <a:spcAft>
                          <a:spcPct val="0"/>
                        </a:spcAft>
                        <a:buClrTx/>
                        <a:buSzTx/>
                        <a:buFontTx/>
                        <a:buNone/>
                        <a:tabLst/>
                      </a:pPr>
                      <a:r>
                        <a:rPr kumimoji="0" lang="nb-NO" altLang="en-US" sz="1600" b="0" i="0" u="none" strike="noStrike" cap="none" normalizeH="0" baseline="0" dirty="0">
                          <a:ln>
                            <a:noFill/>
                          </a:ln>
                          <a:solidFill>
                            <a:srgbClr val="000000"/>
                          </a:solidFill>
                          <a:effectLst/>
                          <a:latin typeface="Times New Roman" charset="0"/>
                          <a:ea typeface="Times New Roman" charset="0"/>
                          <a:cs typeface="Times New Roman" charset="0"/>
                        </a:rPr>
                        <a:t>0.01</a:t>
                      </a:r>
                    </a:p>
                  </a:txBody>
                  <a:tcPr marL="12700" marR="12700" marT="12700" marB="0" anchor="b"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
            <a:ext cx="7200900" cy="1485900"/>
          </a:xfrm>
        </p:spPr>
        <p:txBody>
          <a:bodyPr rtlCol="0">
            <a:normAutofit fontScale="90000"/>
          </a:bodyPr>
          <a:lstStyle/>
          <a:p>
            <a:pPr eaLnBrk="1" fontAlgn="auto" hangingPunct="1">
              <a:spcAft>
                <a:spcPts val="0"/>
              </a:spcAft>
              <a:defRPr/>
            </a:pPr>
            <a:r>
              <a:rPr lang="en-US" dirty="0"/>
              <a:t>This concept can be leveraged to probe a continuous variable interaction effect.</a:t>
            </a:r>
          </a:p>
        </p:txBody>
      </p:sp>
      <p:sp>
        <p:nvSpPr>
          <p:cNvPr id="3" name="Content Placeholder 2"/>
          <p:cNvSpPr>
            <a:spLocks noGrp="1"/>
          </p:cNvSpPr>
          <p:nvPr>
            <p:ph idx="1"/>
          </p:nvPr>
        </p:nvSpPr>
        <p:spPr/>
        <p:txBody>
          <a:bodyPr rtlCol="0">
            <a:normAutofit lnSpcReduction="10000"/>
          </a:bodyPr>
          <a:lstStyle/>
          <a:p>
            <a:pPr marL="384048" indent="-384048" eaLnBrk="1" fontAlgn="auto" hangingPunct="1">
              <a:buFont typeface="Franklin Gothic Book" panose="020B0503020102020204" pitchFamily="34" charset="0"/>
              <a:buChar char="■"/>
              <a:defRPr/>
            </a:pPr>
            <a:r>
              <a:rPr lang="en-US" dirty="0"/>
              <a:t>The interpretation of a given coefficient in regression will always be interpreted as the effect when all other predictors are at zero.</a:t>
            </a:r>
          </a:p>
          <a:p>
            <a:pPr marL="384048" indent="-384048" eaLnBrk="1" fontAlgn="auto" hangingPunct="1">
              <a:buFont typeface="Franklin Gothic Book" panose="020B0503020102020204" pitchFamily="34" charset="0"/>
              <a:buChar char="■"/>
              <a:defRPr/>
            </a:pPr>
            <a:r>
              <a:rPr lang="en-US" dirty="0"/>
              <a:t>We can therefore change the value of zero of our moderator (using centering) to better understand what an interaction means at a level of interest in our continuous moderator.</a:t>
            </a:r>
          </a:p>
          <a:p>
            <a:pPr marL="384048" indent="-384048" eaLnBrk="1" fontAlgn="auto" hangingPunct="1">
              <a:buFont typeface="Franklin Gothic Book" panose="020B0503020102020204" pitchFamily="34" charset="0"/>
              <a:buChar char="■"/>
              <a:defRPr/>
            </a:pPr>
            <a:r>
              <a:rPr lang="en-US" dirty="0"/>
              <a:t>This is called the pick-a-point approach (Aiken &amp; West, 1991)</a:t>
            </a:r>
          </a:p>
          <a:p>
            <a:pPr marL="384048" lvl="1" indent="-384048" eaLnBrk="1" fontAlgn="auto" hangingPunct="1">
              <a:buFont typeface="Franklin Gothic Book" panose="020B0503020102020204" pitchFamily="34" charset="0"/>
              <a:buChar char="–"/>
              <a:defRPr/>
            </a:pPr>
            <a:r>
              <a:rPr lang="en-US" dirty="0"/>
              <a:t>Typically, this is conducted at +/- 1 standard deviation from the mean of the moderator.</a:t>
            </a:r>
          </a:p>
          <a:p>
            <a:pPr marL="384048" lvl="1" indent="-384048" eaLnBrk="1" fontAlgn="auto" hangingPunct="1">
              <a:buFont typeface="Franklin Gothic Book" panose="020B0503020102020204" pitchFamily="34" charset="0"/>
              <a:buChar char="–"/>
              <a:defRPr/>
            </a:pPr>
            <a:r>
              <a:rPr lang="en-US" b="1" dirty="0"/>
              <a:t>If I were to re-center around 1 SD below the mean, what transformation would I do to achieve this?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1506"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1584"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1507"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1585"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1508"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1509"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3962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a:cxnSpLocks noChangeShapeType="1"/>
          </p:cNvCxnSpPr>
          <p:nvPr/>
        </p:nvCxnSpPr>
        <p:spPr bwMode="auto">
          <a:xfrm>
            <a:off x="5867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21513" name="Object 8"/>
          <p:cNvGraphicFramePr>
            <a:graphicFrameLocks noGrp="1" noChangeAspect="1"/>
          </p:cNvGraphicFramePr>
          <p:nvPr>
            <p:ph sz="quarter" idx="4294967295"/>
          </p:nvPr>
        </p:nvGraphicFramePr>
        <p:xfrm>
          <a:off x="266700" y="2057400"/>
          <a:ext cx="2514600" cy="485775"/>
        </p:xfrm>
        <a:graphic>
          <a:graphicData uri="http://schemas.openxmlformats.org/presentationml/2006/ole">
            <mc:AlternateContent xmlns:mc="http://schemas.openxmlformats.org/markup-compatibility/2006">
              <mc:Choice xmlns:v="urn:schemas-microsoft-com:vml" Requires="v">
                <p:oleObj spid="_x0000_s21586" name="Equation" r:id="rId8" imgW="1117115" imgH="215806" progId="Equation.DSMT4">
                  <p:embed/>
                </p:oleObj>
              </mc:Choice>
              <mc:Fallback>
                <p:oleObj name="Equation" r:id="rId8" imgW="1117115" imgH="21580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 y="2057400"/>
                        <a:ext cx="2514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4"/>
          <p:cNvGraphicFramePr>
            <a:graphicFrameLocks noChangeAspect="1"/>
          </p:cNvGraphicFramePr>
          <p:nvPr/>
        </p:nvGraphicFramePr>
        <p:xfrm>
          <a:off x="228600" y="3019425"/>
          <a:ext cx="2260600" cy="485775"/>
        </p:xfrm>
        <a:graphic>
          <a:graphicData uri="http://schemas.openxmlformats.org/presentationml/2006/ole">
            <mc:AlternateContent xmlns:mc="http://schemas.openxmlformats.org/markup-compatibility/2006">
              <mc:Choice xmlns:v="urn:schemas-microsoft-com:vml" Requires="v">
                <p:oleObj spid="_x0000_s21587" name="Equation" r:id="rId10" imgW="1002865" imgH="215806" progId="Equation.DSMT4">
                  <p:embed/>
                </p:oleObj>
              </mc:Choice>
              <mc:Fallback>
                <p:oleObj name="Equation" r:id="rId10" imgW="1002865" imgH="215806"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019425"/>
                        <a:ext cx="2260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7" name="Straight Connector 26"/>
          <p:cNvCxnSpPr>
            <a:cxnSpLocks noChangeShapeType="1"/>
          </p:cNvCxnSpPr>
          <p:nvPr/>
        </p:nvCxnSpPr>
        <p:spPr bwMode="auto">
          <a:xfrm flipH="1">
            <a:off x="266700" y="2362200"/>
            <a:ext cx="2514600"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sp>
        <p:nvSpPr>
          <p:cNvPr id="21516" name="TextBox 21"/>
          <p:cNvSpPr txBox="1">
            <a:spLocks noChangeArrowheads="1"/>
          </p:cNvSpPr>
          <p:nvPr/>
        </p:nvSpPr>
        <p:spPr bwMode="auto">
          <a:xfrm>
            <a:off x="3657600" y="3783013"/>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a:t>2</a:t>
            </a:r>
          </a:p>
        </p:txBody>
      </p:sp>
      <p:sp>
        <p:nvSpPr>
          <p:cNvPr id="21517" name="TextBox 30"/>
          <p:cNvSpPr txBox="1">
            <a:spLocks noChangeArrowheads="1"/>
          </p:cNvSpPr>
          <p:nvPr/>
        </p:nvSpPr>
        <p:spPr bwMode="auto">
          <a:xfrm>
            <a:off x="3600450" y="250825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a:t>6</a:t>
            </a:r>
          </a:p>
        </p:txBody>
      </p:sp>
      <p:sp>
        <p:nvSpPr>
          <p:cNvPr id="23558" name="Right Triangle 23557"/>
          <p:cNvSpPr>
            <a:spLocks noChangeArrowheads="1"/>
          </p:cNvSpPr>
          <p:nvPr/>
        </p:nvSpPr>
        <p:spPr bwMode="auto">
          <a:xfrm flipH="1">
            <a:off x="3962400" y="3752850"/>
            <a:ext cx="393700" cy="258763"/>
          </a:xfrm>
          <a:prstGeom prst="rtTriangle">
            <a:avLst/>
          </a:prstGeom>
          <a:solidFill>
            <a:schemeClr val="accent1"/>
          </a:solidFill>
          <a:ln w="9525">
            <a:solidFill>
              <a:schemeClr val="tx1"/>
            </a:solidFill>
            <a:round/>
            <a:headEnd/>
            <a:tailEnd/>
          </a:ln>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p>
        </p:txBody>
      </p:sp>
      <p:sp>
        <p:nvSpPr>
          <p:cNvPr id="23560" name="Right Brace 23559"/>
          <p:cNvSpPr>
            <a:spLocks/>
          </p:cNvSpPr>
          <p:nvPr/>
        </p:nvSpPr>
        <p:spPr bwMode="auto">
          <a:xfrm>
            <a:off x="4470400" y="3752850"/>
            <a:ext cx="46038" cy="258763"/>
          </a:xfrm>
          <a:prstGeom prst="rightBrace">
            <a:avLst>
              <a:gd name="adj1" fmla="val 830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endParaRPr lang="en-US" altLang="en-US"/>
          </a:p>
        </p:txBody>
      </p:sp>
      <p:sp>
        <p:nvSpPr>
          <p:cNvPr id="41" name="TextBox 40"/>
          <p:cNvSpPr txBox="1">
            <a:spLocks noChangeArrowheads="1"/>
          </p:cNvSpPr>
          <p:nvPr/>
        </p:nvSpPr>
        <p:spPr bwMode="auto">
          <a:xfrm>
            <a:off x="4572000" y="3705225"/>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r>
              <a:rPr lang="en-US" altLang="en-US" sz="1400"/>
              <a:t>.2</a:t>
            </a:r>
            <a:endParaRPr lang="en-US" altLang="en-US"/>
          </a:p>
        </p:txBody>
      </p:sp>
      <p:cxnSp>
        <p:nvCxnSpPr>
          <p:cNvPr id="21521" name="Straight Arrow Connector 23561"/>
          <p:cNvCxnSpPr>
            <a:cxnSpLocks noChangeShapeType="1"/>
            <a:stCxn id="14" idx="2"/>
          </p:cNvCxnSpPr>
          <p:nvPr/>
        </p:nvCxnSpPr>
        <p:spPr bwMode="auto">
          <a:xfrm flipH="1">
            <a:off x="3962400" y="6467475"/>
            <a:ext cx="19812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4318529" y="6501669"/>
            <a:ext cx="1417376" cy="276999"/>
          </a:xfrm>
          <a:prstGeom prst="rect">
            <a:avLst/>
          </a:prstGeom>
          <a:blipFill rotWithShape="0">
            <a:blip r:embed="rId12"/>
            <a:stretch>
              <a:fillRect l="-1288" t="-146667" r="-4721" b="-182222"/>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4.44444E-6 L -0.20833 4.44444E-6 " pathEditMode="relative" rAng="0" ptsTypes="AA">
                                      <p:cBhvr>
                                        <p:cTn id="6" dur="2000" fill="hold"/>
                                        <p:tgtEl>
                                          <p:spTgt spid="13"/>
                                        </p:tgtEl>
                                        <p:attrNameLst>
                                          <p:attrName>ppt_x</p:attrName>
                                          <p:attrName>ppt_y</p:attrName>
                                        </p:attrNameLst>
                                      </p:cBhvr>
                                      <p:rCtr x="-10417" y="0"/>
                                    </p:animMotion>
                                  </p:childTnLst>
                                </p:cTn>
                              </p:par>
                              <p:par>
                                <p:cTn id="7" presetID="0" presetClass="path" presetSubtype="0" accel="50000" decel="50000" fill="hold" nodeType="withEffect">
                                  <p:stCondLst>
                                    <p:cond delay="0"/>
                                  </p:stCondLst>
                                  <p:childTnLst>
                                    <p:animMotion origin="layout" path="M 3.33333E-6 3.7037E-7 L -0.20834 3.7037E-7 " pathEditMode="relative" rAng="0" ptsTypes="AA">
                                      <p:cBhvr>
                                        <p:cTn id="8" dur="2000" fill="hold"/>
                                        <p:tgtEl>
                                          <p:spTgt spid="20"/>
                                        </p:tgtEl>
                                        <p:attrNameLst>
                                          <p:attrName>ppt_x</p:attrName>
                                          <p:attrName>ppt_y</p:attrName>
                                        </p:attrNameLst>
                                      </p:cBhvr>
                                      <p:rCtr x="-10417" y="0"/>
                                    </p:animMotion>
                                  </p:childTnLst>
                                </p:cTn>
                              </p:par>
                              <p:par>
                                <p:cTn id="9" presetID="0" presetClass="path" presetSubtype="0" accel="50000" decel="50000" fill="hold" nodeType="withEffect">
                                  <p:stCondLst>
                                    <p:cond delay="0"/>
                                  </p:stCondLst>
                                  <p:childTnLst>
                                    <p:animMotion origin="layout" path="M 1.11022E-16 3.7037E-6 L -0.20833 3.7037E-6 " pathEditMode="relative" rAng="0" ptsTypes="AA">
                                      <p:cBhvr>
                                        <p:cTn id="10" dur="2000" fill="hold"/>
                                        <p:tgtEl>
                                          <p:spTgt spid="14"/>
                                        </p:tgtEl>
                                        <p:attrNameLst>
                                          <p:attrName>ppt_x</p:attrName>
                                          <p:attrName>ppt_y</p:attrName>
                                        </p:attrNameLst>
                                      </p:cBhvr>
                                      <p:rCtr x="-10417" y="0"/>
                                    </p:animMotion>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grpId="0" nodeType="clickEffect">
                                  <p:stCondLst>
                                    <p:cond delay="0"/>
                                  </p:stCondLst>
                                  <p:childTnLst>
                                    <p:animMotion origin="layout" path="M -1.11111E-6 -2.22222E-6 L 0.0007 -0.19514 " pathEditMode="relative" rAng="0" ptsTypes="AA">
                                      <p:cBhvr>
                                        <p:cTn id="24" dur="2000" fill="hold"/>
                                        <p:tgtEl>
                                          <p:spTgt spid="23558"/>
                                        </p:tgtEl>
                                        <p:attrNameLst>
                                          <p:attrName>ppt_x</p:attrName>
                                          <p:attrName>ppt_y</p:attrName>
                                        </p:attrNameLst>
                                      </p:cBhvr>
                                      <p:rCtr x="35" y="-9769"/>
                                    </p:animMotion>
                                  </p:childTnLst>
                                </p:cTn>
                              </p:par>
                              <p:par>
                                <p:cTn id="25" presetID="0" presetClass="path" presetSubtype="0" accel="50000" decel="50000" fill="hold" grpId="0" nodeType="withEffect">
                                  <p:stCondLst>
                                    <p:cond delay="0"/>
                                  </p:stCondLst>
                                  <p:childTnLst>
                                    <p:animMotion origin="layout" path="M 3.33333E-6 -1.48148E-6 L -0.00469 -0.1919 " pathEditMode="relative" rAng="0" ptsTypes="AA">
                                      <p:cBhvr>
                                        <p:cTn id="26" dur="2000" fill="hold"/>
                                        <p:tgtEl>
                                          <p:spTgt spid="41"/>
                                        </p:tgtEl>
                                        <p:attrNameLst>
                                          <p:attrName>ppt_x</p:attrName>
                                          <p:attrName>ppt_y</p:attrName>
                                        </p:attrNameLst>
                                      </p:cBhvr>
                                      <p:rCtr x="-243" y="-9606"/>
                                    </p:animMotion>
                                  </p:childTnLst>
                                </p:cTn>
                              </p:par>
                              <p:par>
                                <p:cTn id="27" presetID="0" presetClass="path" presetSubtype="0" accel="50000" decel="50000" fill="hold" grpId="0" nodeType="withEffect">
                                  <p:stCondLst>
                                    <p:cond delay="0"/>
                                  </p:stCondLst>
                                  <p:childTnLst>
                                    <p:animMotion origin="layout" path="M -0.00208 -2.22222E-6 L 0.00035 -0.19514 " pathEditMode="relative" rAng="0" ptsTypes="AA">
                                      <p:cBhvr>
                                        <p:cTn id="28" dur="2000" fill="hold"/>
                                        <p:tgtEl>
                                          <p:spTgt spid="23560"/>
                                        </p:tgtEl>
                                        <p:attrNameLst>
                                          <p:attrName>ppt_x</p:attrName>
                                          <p:attrName>ppt_y</p:attrName>
                                        </p:attrNameLst>
                                      </p:cBhvr>
                                      <p:rCtr x="122" y="-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60"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6626"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6666"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6627"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6667"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6628"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6629"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2057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2" name="Straight Connector 19"/>
          <p:cNvCxnSpPr>
            <a:cxnSpLocks noChangeShapeType="1"/>
          </p:cNvCxnSpPr>
          <p:nvPr/>
        </p:nvCxnSpPr>
        <p:spPr bwMode="auto">
          <a:xfrm>
            <a:off x="3962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6633" name="Straight Arrow Connector 23561"/>
          <p:cNvCxnSpPr>
            <a:cxnSpLocks noChangeShapeType="1"/>
          </p:cNvCxnSpPr>
          <p:nvPr/>
        </p:nvCxnSpPr>
        <p:spPr bwMode="auto">
          <a:xfrm flipH="1">
            <a:off x="3530600" y="6467475"/>
            <a:ext cx="3937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2743200" y="6477000"/>
            <a:ext cx="2200667" cy="276999"/>
          </a:xfrm>
          <a:prstGeom prst="rect">
            <a:avLst/>
          </a:prstGeom>
          <a:blipFill rotWithShape="0">
            <a:blip r:embed="rId8"/>
            <a:stretch>
              <a:fillRect l="-554" t="-146667" r="-3047" b="-182222"/>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7037E-6 L -0.04792 -0.00186 " pathEditMode="relative" rAng="0" ptsTypes="AA">
                                      <p:cBhvr>
                                        <p:cTn id="6" dur="2000" fill="hold"/>
                                        <p:tgtEl>
                                          <p:spTgt spid="14"/>
                                        </p:tgtEl>
                                        <p:attrNameLst>
                                          <p:attrName>ppt_x</p:attrName>
                                          <p:attrName>ppt_y</p:attrName>
                                        </p:attrNameLst>
                                      </p:cBhvr>
                                      <p:rCtr x="-2396" y="-93"/>
                                    </p:animMotion>
                                  </p:childTnLst>
                                </p:cTn>
                              </p:par>
                              <p:par>
                                <p:cTn id="7" presetID="0" presetClass="path" presetSubtype="0" accel="50000" decel="50000" fill="hold" nodeType="withEffect">
                                  <p:stCondLst>
                                    <p:cond delay="0"/>
                                  </p:stCondLst>
                                  <p:childTnLst>
                                    <p:animMotion origin="layout" path="M 5.55112E-17 4.44444E-6 L -0.04722 4.44444E-6 " pathEditMode="relative" rAng="0" ptsTypes="AA">
                                      <p:cBhvr>
                                        <p:cTn id="8" dur="2000" fill="hold"/>
                                        <p:tgtEl>
                                          <p:spTgt spid="13"/>
                                        </p:tgtEl>
                                        <p:attrNameLst>
                                          <p:attrName>ppt_x</p:attrName>
                                          <p:attrName>ppt_y</p:attrName>
                                        </p:attrNameLst>
                                      </p:cBhvr>
                                      <p:rCtr x="-23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524000" y="-76200"/>
            <a:ext cx="7010400" cy="1527175"/>
          </a:xfrm>
        </p:spPr>
        <p:txBody>
          <a:bodyPr/>
          <a:lstStyle/>
          <a:p>
            <a:pPr eaLnBrk="1" hangingPunct="1"/>
            <a:r>
              <a:rPr lang="en-US" altLang="en-US" sz="3800">
                <a:ea typeface="ＭＳ Ｐゴシック" charset="-128"/>
              </a:rPr>
              <a:t>Example</a:t>
            </a:r>
          </a:p>
        </p:txBody>
      </p:sp>
      <p:graphicFrame>
        <p:nvGraphicFramePr>
          <p:cNvPr id="28674" name="Object 4"/>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8714" name="Equation" r:id="rId4" imgW="428207" imgH="666100" progId="Equation.DSMT4">
                  <p:embed/>
                </p:oleObj>
              </mc:Choice>
              <mc:Fallback>
                <p:oleObj name="Equation" r:id="rId4" imgW="428207" imgH="666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675" name="Object 5"/>
          <p:cNvGraphicFramePr>
            <a:graphicFrameLocks noChangeAspect="1"/>
          </p:cNvGraphicFramePr>
          <p:nvPr/>
        </p:nvGraphicFramePr>
        <p:xfrm>
          <a:off x="2616200" y="1511300"/>
          <a:ext cx="914400" cy="179388"/>
        </p:xfrm>
        <a:graphic>
          <a:graphicData uri="http://schemas.openxmlformats.org/presentationml/2006/ole">
            <mc:AlternateContent xmlns:mc="http://schemas.openxmlformats.org/markup-compatibility/2006">
              <mc:Choice xmlns:v="urn:schemas-microsoft-com:vml" Requires="v">
                <p:oleObj spid="_x0000_s28715" name="Equation" r:id="rId6" imgW="428207" imgH="666100" progId="Equation.DSMT4">
                  <p:embed/>
                </p:oleObj>
              </mc:Choice>
              <mc:Fallback>
                <p:oleObj name="Equation" r:id="rId6" imgW="428207" imgH="666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51130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28676" name="Straight Connector 5"/>
          <p:cNvCxnSpPr>
            <a:cxnSpLocks noChangeShapeType="1"/>
          </p:cNvCxnSpPr>
          <p:nvPr/>
        </p:nvCxnSpPr>
        <p:spPr bwMode="auto">
          <a:xfrm>
            <a:off x="3962400" y="1143000"/>
            <a:ext cx="0" cy="3276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28677" name="Straight Connector 10"/>
          <p:cNvCxnSpPr>
            <a:cxnSpLocks noChangeShapeType="1"/>
          </p:cNvCxnSpPr>
          <p:nvPr/>
        </p:nvCxnSpPr>
        <p:spPr bwMode="auto">
          <a:xfrm flipH="1" flipV="1">
            <a:off x="3962400" y="4378325"/>
            <a:ext cx="4114800" cy="127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2"/>
          <p:cNvCxnSpPr>
            <a:cxnSpLocks noChangeShapeType="1"/>
          </p:cNvCxnSpPr>
          <p:nvPr/>
        </p:nvCxnSpPr>
        <p:spPr bwMode="auto">
          <a:xfrm flipH="1">
            <a:off x="2057400" y="1479550"/>
            <a:ext cx="3657600" cy="2517775"/>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cxnSp>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454525"/>
            <a:ext cx="4267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0" name="Straight Connector 19"/>
          <p:cNvCxnSpPr>
            <a:cxnSpLocks noChangeShapeType="1"/>
          </p:cNvCxnSpPr>
          <p:nvPr/>
        </p:nvCxnSpPr>
        <p:spPr bwMode="auto">
          <a:xfrm>
            <a:off x="3962400" y="1143000"/>
            <a:ext cx="0" cy="5064125"/>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8681" name="Straight Arrow Connector 23561"/>
          <p:cNvCxnSpPr>
            <a:cxnSpLocks noChangeShapeType="1"/>
          </p:cNvCxnSpPr>
          <p:nvPr/>
        </p:nvCxnSpPr>
        <p:spPr bwMode="auto">
          <a:xfrm>
            <a:off x="3924300" y="6467475"/>
            <a:ext cx="427038"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3564" name="TextBox 23563"/>
          <p:cNvSpPr txBox="1">
            <a:spLocks noRot="1" noChangeAspect="1" noMove="1" noResize="1" noEditPoints="1" noAdjustHandles="1" noChangeArrowheads="1" noChangeShapeType="1" noTextEdit="1"/>
          </p:cNvSpPr>
          <p:nvPr/>
        </p:nvSpPr>
        <p:spPr>
          <a:xfrm>
            <a:off x="3124200" y="6541329"/>
            <a:ext cx="2148602" cy="276999"/>
          </a:xfrm>
          <a:prstGeom prst="rect">
            <a:avLst/>
          </a:prstGeom>
          <a:blipFill rotWithShape="0">
            <a:blip r:embed="rId8"/>
            <a:stretch>
              <a:fillRect l="-852" r="-3125" b="-37778"/>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0 L 0.04254 0 " pathEditMode="relative" ptsTypes="AA">
                                      <p:cBhvr>
                                        <p:cTn id="6" dur="2000" fill="hold"/>
                                        <p:tgtEl>
                                          <p:spTgt spid="1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4254 0 " pathEditMode="relative" ptsTypes="AA">
                                      <p:cBhvr>
                                        <p:cTn id="8"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8001000" cy="1527175"/>
          </a:xfrm>
        </p:spPr>
        <p:txBody>
          <a:bodyPr/>
          <a:lstStyle/>
          <a:p>
            <a:r>
              <a:rPr lang="en-US" sz="3600" dirty="0"/>
              <a:t>This is no different from computing simple slopes by hand.</a:t>
            </a:r>
          </a:p>
        </p:txBody>
      </p:sp>
      <mc:AlternateContent xmlns:mc="http://schemas.openxmlformats.org/markup-compatibility/2006" xmlns:a14="http://schemas.microsoft.com/office/drawing/2010/main">
        <mc:Choice Requires="a14">
          <p:sp>
            <p:nvSpPr>
              <p:cNvPr id="5" name="Rectangle 4"/>
              <p:cNvSpPr/>
              <p:nvPr/>
            </p:nvSpPr>
            <p:spPr>
              <a:xfrm>
                <a:off x="1371600" y="1371600"/>
                <a:ext cx="6324600" cy="1077218"/>
              </a:xfrm>
              <a:prstGeom prst="rect">
                <a:avLst/>
              </a:prstGeom>
            </p:spPr>
            <p:txBody>
              <a:bodyPr wrap="square">
                <a:spAutoFit/>
              </a:bodyPr>
              <a:lstStyle/>
              <a:p>
                <a:pPr marL="0" marR="0">
                  <a:lnSpc>
                    <a:spcPct val="200000"/>
                  </a:lnSpc>
                  <a:spcBef>
                    <a:spcPts val="0"/>
                  </a:spcBef>
                  <a:spcAft>
                    <a:spcPts val="0"/>
                  </a:spcAft>
                </a:pPr>
                <a:r>
                  <a:rPr lang="en-US" sz="3200" dirty="0">
                    <a:latin typeface="Times New Roman" charset="0"/>
                    <a:ea typeface="Times New Roman" charset="0"/>
                  </a:rPr>
                  <a:t> </a:t>
                </a:r>
                <a14:m>
                  <m:oMath xmlns:m="http://schemas.openxmlformats.org/officeDocument/2006/math">
                    <m:acc>
                      <m:accPr>
                        <m:chr m:val="̂"/>
                        <m:ctrlPr>
                          <a:rPr lang="en-US" sz="3200" i="1">
                            <a:solidFill>
                              <a:srgbClr val="000000"/>
                            </a:solidFill>
                            <a:effectLst/>
                            <a:latin typeface="Cambria Math" panose="02040503050406030204" pitchFamily="18" charset="0"/>
                            <a:ea typeface="Times New Roman" charset="0"/>
                          </a:rPr>
                        </m:ctrlPr>
                      </m:accPr>
                      <m:e>
                        <m:r>
                          <a:rPr lang="en-US" sz="3200" i="1">
                            <a:solidFill>
                              <a:srgbClr val="000000"/>
                            </a:solidFill>
                            <a:effectLst/>
                            <a:latin typeface="Cambria Math" charset="0"/>
                            <a:ea typeface="Times New Roman" charset="0"/>
                          </a:rPr>
                          <m:t>𝑦</m:t>
                        </m:r>
                      </m:e>
                    </m:acc>
                    <m:r>
                      <a:rPr lang="en-US" sz="3200" i="1">
                        <a:solidFill>
                          <a:srgbClr val="000000"/>
                        </a:solidFill>
                        <a:effectLst/>
                        <a:latin typeface="Cambria Math" charset="0"/>
                        <a:ea typeface="Times New Roman" charset="0"/>
                      </a:rPr>
                      <m:t> = 40 + 15</m:t>
                    </m:r>
                    <m:r>
                      <a:rPr lang="en-US" sz="3200" i="1">
                        <a:solidFill>
                          <a:srgbClr val="000000"/>
                        </a:solidFill>
                        <a:effectLst/>
                        <a:latin typeface="Cambria Math" charset="0"/>
                        <a:ea typeface="Times New Roman" charset="0"/>
                      </a:rPr>
                      <m:t>𝑥</m:t>
                    </m:r>
                    <m:r>
                      <a:rPr lang="en-US" sz="3200" i="1">
                        <a:solidFill>
                          <a:srgbClr val="000000"/>
                        </a:solidFill>
                        <a:effectLst/>
                        <a:latin typeface="Cambria Math" charset="0"/>
                        <a:ea typeface="Times New Roman" charset="0"/>
                      </a:rPr>
                      <m:t>  +  11</m:t>
                    </m:r>
                    <m:r>
                      <a:rPr lang="en-US" sz="3200" i="1">
                        <a:solidFill>
                          <a:srgbClr val="000000"/>
                        </a:solidFill>
                        <a:effectLst/>
                        <a:latin typeface="Cambria Math" charset="0"/>
                        <a:ea typeface="Times New Roman" charset="0"/>
                      </a:rPr>
                      <m:t>𝑧</m:t>
                    </m:r>
                    <m:r>
                      <a:rPr lang="en-US" sz="3200" i="1">
                        <a:solidFill>
                          <a:srgbClr val="000000"/>
                        </a:solidFill>
                        <a:effectLst/>
                        <a:latin typeface="Cambria Math" charset="0"/>
                        <a:ea typeface="Times New Roman" charset="0"/>
                      </a:rPr>
                      <m:t>  + 10</m:t>
                    </m:r>
                    <m:r>
                      <a:rPr lang="en-US" sz="3200" i="1">
                        <a:solidFill>
                          <a:srgbClr val="000000"/>
                        </a:solidFill>
                        <a:effectLst/>
                        <a:latin typeface="Cambria Math" charset="0"/>
                        <a:ea typeface="Times New Roman" charset="0"/>
                      </a:rPr>
                      <m:t>𝑥𝑧</m:t>
                    </m:r>
                  </m:oMath>
                </a14:m>
                <a:endParaRPr lang="en-US" sz="3200" dirty="0">
                  <a:effectLst/>
                  <a:latin typeface="Times New Roman" charset="0"/>
                  <a:ea typeface="Times New Roman"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371600" y="1371600"/>
                <a:ext cx="6324600" cy="1077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371600" y="3337530"/>
                <a:ext cx="59656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charset="0"/>
                            </a:rPr>
                            <m:t>𝑦</m:t>
                          </m:r>
                        </m:e>
                      </m:acc>
                      <m:r>
                        <a:rPr lang="en-US" sz="3200" i="0">
                          <a:latin typeface="Cambria Math" charset="0"/>
                        </a:rPr>
                        <m:t>= 40 + 11</m:t>
                      </m:r>
                      <m:r>
                        <a:rPr lang="en-US" sz="3200" i="1">
                          <a:latin typeface="Cambria Math" charset="0"/>
                        </a:rPr>
                        <m:t>𝑧</m:t>
                      </m:r>
                      <m:r>
                        <a:rPr lang="en-US" sz="3200" i="0">
                          <a:latin typeface="Cambria Math" charset="0"/>
                        </a:rPr>
                        <m:t> + (15 + 10</m:t>
                      </m:r>
                      <m:r>
                        <a:rPr lang="en-US" sz="3200" i="1">
                          <a:latin typeface="Cambria Math" charset="0"/>
                        </a:rPr>
                        <m:t>𝑧</m:t>
                      </m:r>
                      <m:r>
                        <a:rPr lang="en-US" sz="3200" i="0">
                          <a:latin typeface="Cambria Math" charset="0"/>
                        </a:rPr>
                        <m:t>)</m:t>
                      </m:r>
                      <m:r>
                        <a:rPr lang="en-US" sz="3200" i="1">
                          <a:latin typeface="Cambria Math" charset="0"/>
                        </a:rPr>
                        <m:t>𝑥</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1371600" y="3337530"/>
                <a:ext cx="5965672" cy="584775"/>
              </a:xfrm>
              <a:prstGeom prst="rect">
                <a:avLst/>
              </a:prstGeom>
              <a:blipFill rotWithShape="0">
                <a:blip r:embed="rId3"/>
                <a:stretch>
                  <a:fillRect/>
                </a:stretch>
              </a:blipFill>
            </p:spPr>
            <p:txBody>
              <a:bodyPr/>
              <a:lstStyle/>
              <a:p>
                <a:r>
                  <a:rPr lang="en-US">
                    <a:noFill/>
                  </a:rPr>
                  <a:t> </a:t>
                </a:r>
              </a:p>
            </p:txBody>
          </p:sp>
        </mc:Fallback>
      </mc:AlternateContent>
      <p:sp>
        <p:nvSpPr>
          <p:cNvPr id="7" name="Rectangle 6"/>
          <p:cNvSpPr/>
          <p:nvPr/>
        </p:nvSpPr>
        <p:spPr>
          <a:xfrm>
            <a:off x="547255" y="2803508"/>
            <a:ext cx="1967205" cy="461665"/>
          </a:xfrm>
          <a:prstGeom prst="rect">
            <a:avLst/>
          </a:prstGeom>
        </p:spPr>
        <p:txBody>
          <a:bodyPr wrap="none">
            <a:spAutoFit/>
          </a:bodyPr>
          <a:lstStyle/>
          <a:p>
            <a:r>
              <a:rPr lang="en-US" sz="2400" dirty="0"/>
              <a:t>Rearranging:</a:t>
            </a:r>
          </a:p>
        </p:txBody>
      </p:sp>
      <mc:AlternateContent xmlns:mc="http://schemas.openxmlformats.org/markup-compatibility/2006" xmlns:a14="http://schemas.microsoft.com/office/drawing/2010/main">
        <mc:Choice Requires="a14">
          <p:sp>
            <p:nvSpPr>
              <p:cNvPr id="8" name="Rectangle 7"/>
              <p:cNvSpPr/>
              <p:nvPr/>
            </p:nvSpPr>
            <p:spPr>
              <a:xfrm>
                <a:off x="762000" y="5304366"/>
                <a:ext cx="594842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=0,   </m:t>
                      </m:r>
                      <m:acc>
                        <m:accPr>
                          <m:chr m:val="̂"/>
                          <m:ctrlPr>
                            <a:rPr lang="en-US" sz="3200" i="1" smtClean="0">
                              <a:latin typeface="Cambria Math" panose="02040503050406030204" pitchFamily="18" charset="0"/>
                            </a:rPr>
                          </m:ctrlPr>
                        </m:accPr>
                        <m:e>
                          <m:r>
                            <a:rPr lang="en-US" sz="3200" i="1">
                              <a:latin typeface="Cambria Math" charset="0"/>
                            </a:rPr>
                            <m:t>𝑦</m:t>
                          </m:r>
                        </m:e>
                      </m:acc>
                      <m:r>
                        <a:rPr lang="en-US" sz="3200" i="0">
                          <a:latin typeface="Cambria Math" charset="0"/>
                        </a:rPr>
                        <m:t>= 40</m:t>
                      </m:r>
                      <m:r>
                        <a:rPr lang="en-US" sz="3200" b="0" i="0" smtClean="0">
                          <a:latin typeface="Cambria Math" charset="0"/>
                        </a:rPr>
                        <m:t>+</m:t>
                      </m:r>
                      <m:r>
                        <a:rPr lang="en-US" sz="3200" i="0">
                          <a:latin typeface="Cambria Math" charset="0"/>
                        </a:rPr>
                        <m:t>15</m:t>
                      </m:r>
                      <m:r>
                        <m:rPr>
                          <m:sty m:val="p"/>
                        </m:rPr>
                        <a:rPr lang="en-US" sz="3200" b="0" i="0" smtClean="0">
                          <a:latin typeface="Cambria Math" charset="0"/>
                        </a:rPr>
                        <m:t>x</m:t>
                      </m:r>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762000" y="5304366"/>
                <a:ext cx="5948423" cy="5847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62000" y="4572986"/>
                <a:ext cx="587911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=−1,  </m:t>
                      </m:r>
                      <m:acc>
                        <m:accPr>
                          <m:chr m:val="̂"/>
                          <m:ctrlPr>
                            <a:rPr lang="en-US" sz="3200" i="1" smtClean="0">
                              <a:latin typeface="Cambria Math" panose="02040503050406030204" pitchFamily="18" charset="0"/>
                            </a:rPr>
                          </m:ctrlPr>
                        </m:accPr>
                        <m:e>
                          <m:r>
                            <a:rPr lang="en-US" sz="3200" i="1">
                              <a:latin typeface="Cambria Math" charset="0"/>
                            </a:rPr>
                            <m:t>𝑦</m:t>
                          </m:r>
                        </m:e>
                      </m:acc>
                      <m:r>
                        <a:rPr lang="en-US" sz="3200" i="0">
                          <a:latin typeface="Cambria Math" charset="0"/>
                        </a:rPr>
                        <m:t>=</m:t>
                      </m:r>
                      <m:r>
                        <a:rPr lang="en-US" sz="3200" b="0" i="0" smtClean="0">
                          <a:latin typeface="Cambria Math" charset="0"/>
                        </a:rPr>
                        <m:t>29</m:t>
                      </m:r>
                      <m:r>
                        <a:rPr lang="en-US" sz="3200" i="0">
                          <a:latin typeface="Cambria Math" charset="0"/>
                        </a:rPr>
                        <m:t> +</m:t>
                      </m:r>
                      <m:r>
                        <a:rPr lang="en-US" sz="3200" b="0" i="1" smtClean="0">
                          <a:latin typeface="Cambria Math" charset="0"/>
                        </a:rPr>
                        <m:t>5</m:t>
                      </m:r>
                      <m:r>
                        <a:rPr lang="en-US" sz="3200" b="0" i="1" smtClean="0">
                          <a:latin typeface="Cambria Math" charset="0"/>
                        </a:rPr>
                        <m:t>𝑥</m:t>
                      </m:r>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762000" y="4572986"/>
                <a:ext cx="5879110" cy="58477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6636" y="5968425"/>
                <a:ext cx="576888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charset="0"/>
                        </a:rPr>
                        <m:t>When</m:t>
                      </m:r>
                      <m:r>
                        <a:rPr lang="en-US" sz="3200" b="0" i="0" smtClean="0">
                          <a:latin typeface="Cambria Math" charset="0"/>
                        </a:rPr>
                        <m:t> </m:t>
                      </m:r>
                      <m:r>
                        <m:rPr>
                          <m:sty m:val="p"/>
                        </m:rPr>
                        <a:rPr lang="en-US" sz="3200" b="0" i="0" smtClean="0">
                          <a:latin typeface="Cambria Math" charset="0"/>
                        </a:rPr>
                        <m:t>Z</m:t>
                      </m:r>
                      <m:r>
                        <a:rPr lang="en-US" sz="3200" b="0" i="0" smtClean="0">
                          <a:latin typeface="Cambria Math" charset="0"/>
                        </a:rPr>
                        <m:t>=1,   </m:t>
                      </m:r>
                      <m:acc>
                        <m:accPr>
                          <m:chr m:val="̂"/>
                          <m:ctrlPr>
                            <a:rPr lang="en-US" sz="3200" i="1" smtClean="0">
                              <a:latin typeface="Cambria Math" panose="02040503050406030204" pitchFamily="18" charset="0"/>
                            </a:rPr>
                          </m:ctrlPr>
                        </m:accPr>
                        <m:e>
                          <m:r>
                            <a:rPr lang="en-US" sz="3200" i="1">
                              <a:latin typeface="Cambria Math" charset="0"/>
                            </a:rPr>
                            <m:t>𝑦</m:t>
                          </m:r>
                        </m:e>
                      </m:acc>
                      <m:r>
                        <a:rPr lang="en-US" sz="3200" i="0">
                          <a:latin typeface="Cambria Math" charset="0"/>
                        </a:rPr>
                        <m:t>=</m:t>
                      </m:r>
                      <m:r>
                        <a:rPr lang="en-US" sz="3200" b="0" i="0" smtClean="0">
                          <a:latin typeface="Cambria Math" charset="0"/>
                        </a:rPr>
                        <m:t>51+25</m:t>
                      </m:r>
                      <m:r>
                        <m:rPr>
                          <m:sty m:val="p"/>
                        </m:rPr>
                        <a:rPr lang="en-US" sz="3200" b="0" i="0" smtClean="0">
                          <a:latin typeface="Cambria Math" charset="0"/>
                        </a:rPr>
                        <m:t>x</m:t>
                      </m:r>
                    </m:oMath>
                  </m:oMathPara>
                </a14:m>
                <a:endParaRPr lang="en-US" sz="3200" dirty="0"/>
              </a:p>
            </p:txBody>
          </p:sp>
        </mc:Choice>
        <mc:Fallback xmlns="">
          <p:sp>
            <p:nvSpPr>
              <p:cNvPr id="10" name="Rectangle 9"/>
              <p:cNvSpPr>
                <a:spLocks noRot="1" noChangeAspect="1" noMove="1" noResize="1" noEditPoints="1" noAdjustHandles="1" noChangeArrowheads="1" noChangeShapeType="1" noTextEdit="1"/>
              </p:cNvSpPr>
              <p:nvPr/>
            </p:nvSpPr>
            <p:spPr>
              <a:xfrm>
                <a:off x="796636" y="5968425"/>
                <a:ext cx="5768887" cy="584775"/>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6126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Crop</Template>
  <TotalTime>17041</TotalTime>
  <Words>3039</Words>
  <Application>Microsoft Macintosh PowerPoint</Application>
  <PresentationFormat>On-screen Show (4:3)</PresentationFormat>
  <Paragraphs>711</Paragraphs>
  <Slides>37</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ＭＳ Ｐゴシック</vt:lpstr>
      <vt:lpstr>Arial</vt:lpstr>
      <vt:lpstr>Bebas Neue</vt:lpstr>
      <vt:lpstr>Cambria Math</vt:lpstr>
      <vt:lpstr>Franklin Gothic Book</vt:lpstr>
      <vt:lpstr>Gill Sans</vt:lpstr>
      <vt:lpstr>Times New Roman</vt:lpstr>
      <vt:lpstr>Wingdings</vt:lpstr>
      <vt:lpstr>Crop</vt:lpstr>
      <vt:lpstr>Equation</vt:lpstr>
      <vt:lpstr>Moderation Part 3: continuous variable interactions</vt:lpstr>
      <vt:lpstr>PowerPoint Presentation</vt:lpstr>
      <vt:lpstr>Centering, revisited</vt:lpstr>
      <vt:lpstr>Centering, revisited</vt:lpstr>
      <vt:lpstr>This concept can be leveraged to probe a continuous variable interaction effect.</vt:lpstr>
      <vt:lpstr>Example</vt:lpstr>
      <vt:lpstr>Example</vt:lpstr>
      <vt:lpstr>Example</vt:lpstr>
      <vt:lpstr>This is no different from computing simple slopes by hand.</vt:lpstr>
      <vt:lpstr>The benefit with the centering approach in regression is you’ve also conducted simple slopes analysis.</vt:lpstr>
      <vt:lpstr>The benefit with the centering approach in regression is you’ve also conducted simple slopes analysis.</vt:lpstr>
      <vt:lpstr>The benefit with the centering approach in regression is you’ve also conducted simple slopes analysis.</vt:lpstr>
      <vt:lpstr>The benefit with the centering approach in regression is you’ve also conducted simple slopes analysis.</vt:lpstr>
      <vt:lpstr>Note this is effectively Table 1 in McCabe (2018)</vt:lpstr>
      <vt:lpstr>Taken together, which of these graphs shows my effect?</vt:lpstr>
      <vt:lpstr>Taken together, which of these graphs shows my effect?</vt:lpstr>
      <vt:lpstr>Taken together, which of these graphs shows my effect?</vt:lpstr>
      <vt:lpstr>Taken together, which of these graphs shows my effect?</vt:lpstr>
      <vt:lpstr>What is missing from these analyses and displays?</vt:lpstr>
      <vt:lpstr>Show the interaction across the full range of the x-axis variable.</vt:lpstr>
      <vt:lpstr>Show the interaction across the full range of the x-axis variable.</vt:lpstr>
      <vt:lpstr>Probe the interaction across the observed range of the moderator.</vt:lpstr>
      <vt:lpstr>PowerPoint Presentation</vt:lpstr>
      <vt:lpstr>Does our interpretation change when we probe across more than just two levels?</vt:lpstr>
      <vt:lpstr>The benefit with the centering approach in regression is you’ve also conducted simple slopes analysis.</vt:lpstr>
      <vt:lpstr>Does our interpretation change when we probe across more than just two levels?</vt:lpstr>
      <vt:lpstr>Does our interpretation change when we probe across more than just two levels?</vt:lpstr>
      <vt:lpstr>What would happen if we did this across ALL levels of Z?</vt:lpstr>
      <vt:lpstr>NOTE: this approach can lead to incorrect inferences.</vt:lpstr>
      <vt:lpstr>NOTE: this approach can lead to incorrect inferences.</vt:lpstr>
      <vt:lpstr>Whoops.</vt:lpstr>
      <vt:lpstr>Extra slides</vt:lpstr>
      <vt:lpstr>Adolescent risk behaviors might reflect Heightened Sensation seeking and poor impulse control.</vt:lpstr>
      <vt:lpstr>This interaction should also predict Individual Differences in Risk Behavior.</vt:lpstr>
      <vt:lpstr>This interaction should also predict Individual Differences in Risk Behavior.</vt:lpstr>
      <vt:lpstr>This interaction should also predict Individual Differences in Risk Behavior.</vt:lpstr>
      <vt:lpstr>This interaction should also predict Individual Differences in Risk Behavior.</vt:lpstr>
    </vt:vector>
  </TitlesOfParts>
  <Company>University of Pittsburgh</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Mediation  &amp;  Moderation</dc:title>
  <dc:creator>Psychology</dc:creator>
  <cp:lastModifiedBy>Terrence J Pope</cp:lastModifiedBy>
  <cp:revision>147</cp:revision>
  <cp:lastPrinted>2014-03-31T18:05:26Z</cp:lastPrinted>
  <dcterms:created xsi:type="dcterms:W3CDTF">2006-04-11T14:35:37Z</dcterms:created>
  <dcterms:modified xsi:type="dcterms:W3CDTF">2018-03-06T23:42:14Z</dcterms:modified>
</cp:coreProperties>
</file>