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64" r:id="rId5"/>
    <p:sldId id="260" r:id="rId6"/>
    <p:sldId id="259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4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6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7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1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3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48772-9F8F-435D-AAF5-2A6230BD961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CD6D5-D9C1-4A92-BA80-5C8325E90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890" y="868680"/>
            <a:ext cx="908499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Demonstrating that “linearly transforming a variable merely changes the labels for the tick marks on the axes," as well as how that changes the meaning of the "main effects."</a:t>
            </a:r>
          </a:p>
          <a:p>
            <a:endParaRPr lang="en-US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  # Motor Trend data set of cars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y=mpg, shape=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color=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(method=lm, se=FALSE,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fullrange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summary(lm(mpg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mtcars$wt.5.5 &lt;-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mtcars$wt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- 5.5 #centering on 5.5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(x=wt.5.5, y=mpg, shape=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color=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(method=lm, se=FALSE,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fullrange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summary(lm(mpg ~ wt.5.5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wt.5.5*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4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890" y="189059"/>
            <a:ext cx="98264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Take-home points from the demonstration about centering X at different points.</a:t>
            </a:r>
          </a:p>
          <a:p>
            <a:endParaRPr lang="en-US" dirty="0"/>
          </a:p>
          <a:p>
            <a:r>
              <a:rPr lang="en-US" dirty="0" smtClean="0"/>
              <a:t>Graphically: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amounts to changing the labeling of the "tick marks" on X axis.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graph does not change at all.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effect on the results of lm(</a:t>
            </a:r>
            <a:r>
              <a:rPr lang="en-US" dirty="0"/>
              <a:t>Y </a:t>
            </a:r>
            <a:r>
              <a:rPr lang="en-US" dirty="0" smtClean="0"/>
              <a:t>~ X + M + X*M):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magnitude (and t and p) of the coefficient for the highest order term doesn't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so for the "main effect" terms. </a:t>
            </a:r>
            <a:r>
              <a:rPr lang="en-US" dirty="0"/>
              <a:t>So </a:t>
            </a:r>
            <a:r>
              <a:rPr lang="en-US" dirty="0" smtClean="0"/>
              <a:t>you </a:t>
            </a:r>
            <a:r>
              <a:rPr lang="en-US" dirty="0"/>
              <a:t>can’t interpret </a:t>
            </a:r>
            <a:r>
              <a:rPr lang="en-US" dirty="0" smtClean="0"/>
              <a:t>them </a:t>
            </a:r>
            <a:r>
              <a:rPr lang="en-US" dirty="0"/>
              <a:t>as the “main effect of X”, because </a:t>
            </a:r>
            <a:r>
              <a:rPr lang="en-US" dirty="0" smtClean="0"/>
              <a:t>the results </a:t>
            </a:r>
            <a:r>
              <a:rPr lang="en-US" dirty="0"/>
              <a:t>change, even though </a:t>
            </a:r>
            <a:r>
              <a:rPr lang="en-US" dirty="0" smtClean="0"/>
              <a:t>the </a:t>
            </a:r>
            <a:r>
              <a:rPr lang="en-US" dirty="0"/>
              <a:t>data themselves are </a:t>
            </a:r>
            <a:r>
              <a:rPr lang="en-US" dirty="0" smtClean="0"/>
              <a:t>fundamentally unchanged.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these "main effects" can be interpreted as the effect of X </a:t>
            </a:r>
            <a:r>
              <a:rPr lang="en-US" b="1" dirty="0" smtClean="0">
                <a:solidFill>
                  <a:srgbClr val="FF0000"/>
                </a:solidFill>
              </a:rPr>
              <a:t>when M=0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 = B0 + B1*X + B2*M + B3*X*M becomes simply Y = B0 + B1X </a:t>
            </a:r>
            <a:r>
              <a:rPr lang="en-US" b="1" dirty="0" smtClean="0">
                <a:solidFill>
                  <a:srgbClr val="FF0000"/>
                </a:solidFill>
              </a:rPr>
              <a:t>when M=0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931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0120" y="1143000"/>
            <a:ext cx="1038987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can take advantage of this.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Because B1 is the effect of X when M is 0:</a:t>
            </a:r>
            <a:endParaRPr lang="en-US" sz="2000" dirty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Transform M via M &lt;- M </a:t>
            </a:r>
            <a:r>
              <a:rPr lang="en-US" sz="2000" dirty="0" smtClean="0"/>
              <a:t>- </a:t>
            </a:r>
            <a:r>
              <a:rPr lang="en-US" sz="2000" dirty="0" smtClean="0"/>
              <a:t>10 and do lm(). Then B1 is the effect of X when M is 10.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Transform M via M &lt;- M </a:t>
            </a:r>
            <a:r>
              <a:rPr lang="en-US" sz="2000" dirty="0" smtClean="0"/>
              <a:t>- </a:t>
            </a:r>
            <a:r>
              <a:rPr lang="en-US" sz="2000" dirty="0" smtClean="0"/>
              <a:t>mean(M) and do lm(). Then B1 is the effect of X when M is at the mean.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Transform M via M &lt;- M </a:t>
            </a:r>
            <a:r>
              <a:rPr lang="en-US" sz="2000" dirty="0" smtClean="0"/>
              <a:t>- </a:t>
            </a:r>
            <a:r>
              <a:rPr lang="en-US" sz="2000" dirty="0" smtClean="0"/>
              <a:t>(mean(M) + </a:t>
            </a:r>
            <a:r>
              <a:rPr lang="en-US" sz="2000" dirty="0" err="1" smtClean="0"/>
              <a:t>sd</a:t>
            </a:r>
            <a:r>
              <a:rPr lang="en-US" sz="2000" dirty="0" smtClean="0"/>
              <a:t>(M)) and then do lm(). Then B1 is the effect of X when M is 1SD above mean.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Transform M via M &lt;- M </a:t>
            </a:r>
            <a:r>
              <a:rPr lang="en-US" sz="2000" dirty="0" smtClean="0"/>
              <a:t>- </a:t>
            </a:r>
            <a:r>
              <a:rPr lang="en-US" sz="2000" dirty="0" smtClean="0"/>
              <a:t>(mean(M) </a:t>
            </a:r>
            <a:r>
              <a:rPr lang="en-US" sz="2000" dirty="0" smtClean="0"/>
              <a:t>- </a:t>
            </a:r>
            <a:r>
              <a:rPr lang="en-US" sz="2000" dirty="0" err="1" smtClean="0"/>
              <a:t>sd</a:t>
            </a:r>
            <a:r>
              <a:rPr lang="en-US" sz="2000" dirty="0" smtClean="0"/>
              <a:t>(M)) and then do lm(). Then B1 is the effect of X when M is 1SD below mean.</a:t>
            </a:r>
          </a:p>
        </p:txBody>
      </p:sp>
    </p:spTree>
    <p:extLst>
      <p:ext uri="{BB962C8B-B14F-4D97-AF65-F5344CB8AC3E}">
        <p14:creationId xmlns:p14="http://schemas.microsoft.com/office/powerpoint/2010/main" val="10223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3838" y="2310714"/>
            <a:ext cx="617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 slides (we probably won't have time to go over them)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4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451610" y="4949190"/>
            <a:ext cx="7098030" cy="34290"/>
          </a:xfrm>
          <a:prstGeom prst="straightConnector1">
            <a:avLst/>
          </a:prstGeom>
          <a:ln w="22225"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2606040" y="594360"/>
            <a:ext cx="11430" cy="4857750"/>
          </a:xfrm>
          <a:prstGeom prst="straightConnector1">
            <a:avLst/>
          </a:prstGeom>
          <a:ln w="22225">
            <a:headEnd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171700" y="2286000"/>
            <a:ext cx="5875020" cy="195453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41080" y="4743450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1260" y="225028"/>
            <a:ext cx="7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171700" y="2560320"/>
            <a:ext cx="5875020" cy="702945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771900" y="415409"/>
            <a:ext cx="68808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Y = B0 + B1*X + B2*M + </a:t>
            </a:r>
            <a:r>
              <a:rPr lang="en-US" dirty="0" smtClean="0"/>
              <a:t>B3*X*M, so, when M = 0, Y = B0 + B1*X</a:t>
            </a:r>
          </a:p>
          <a:p>
            <a:endParaRPr lang="en-US" dirty="0"/>
          </a:p>
          <a:p>
            <a:r>
              <a:rPr lang="en-US" dirty="0" smtClean="0"/>
              <a:t>B1 is        where M = 0. </a:t>
            </a:r>
          </a:p>
          <a:p>
            <a:endParaRPr lang="en-US" dirty="0"/>
          </a:p>
          <a:p>
            <a:r>
              <a:rPr lang="en-US" dirty="0" smtClean="0"/>
              <a:t>If you transform M, B1 will be the      where the new M is 0.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38160" y="2073295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 =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149590" y="3090566"/>
            <a:ext cx="174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X = 0</a:t>
            </a:r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7789546" y="2411730"/>
            <a:ext cx="257174" cy="7658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>
            <a:off x="7189470" y="2651760"/>
            <a:ext cx="129540" cy="4268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6633209" y="2834640"/>
            <a:ext cx="85725" cy="1885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 rot="10800000">
            <a:off x="3587114" y="2851785"/>
            <a:ext cx="1413511" cy="765810"/>
            <a:chOff x="3609020" y="1209615"/>
            <a:chExt cx="1413511" cy="765810"/>
          </a:xfrm>
        </p:grpSpPr>
        <p:sp>
          <p:nvSpPr>
            <p:cNvPr id="22" name="Up Arrow 21"/>
            <p:cNvSpPr/>
            <p:nvPr/>
          </p:nvSpPr>
          <p:spPr>
            <a:xfrm>
              <a:off x="4765357" y="1209615"/>
              <a:ext cx="257174" cy="76581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 Arrow 22"/>
            <p:cNvSpPr/>
            <p:nvPr/>
          </p:nvSpPr>
          <p:spPr>
            <a:xfrm>
              <a:off x="4165281" y="1449645"/>
              <a:ext cx="129540" cy="42683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Up Arrow 23"/>
            <p:cNvSpPr/>
            <p:nvPr/>
          </p:nvSpPr>
          <p:spPr>
            <a:xfrm>
              <a:off x="3609020" y="1632525"/>
              <a:ext cx="85725" cy="188595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Up Arrow 27"/>
          <p:cNvSpPr/>
          <p:nvPr/>
        </p:nvSpPr>
        <p:spPr>
          <a:xfrm>
            <a:off x="4431029" y="973336"/>
            <a:ext cx="129540" cy="4268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7059852" y="1449110"/>
            <a:ext cx="129540" cy="42683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0130" y="388620"/>
            <a:ext cx="103898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Invariance over linear transformations in general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If the variables you linearly transform are not involved in a product term, then the results are invariant over the transformation.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 Y = B0 + B1*X + B2*M, you can linearly transform M in any way none of the </a:t>
            </a:r>
            <a:r>
              <a:rPr lang="en-US" sz="2000" dirty="0" err="1" smtClean="0"/>
              <a:t>ts</a:t>
            </a:r>
            <a:r>
              <a:rPr lang="en-US" sz="2000" dirty="0" smtClean="0"/>
              <a:t> and </a:t>
            </a:r>
            <a:r>
              <a:rPr lang="en-US" sz="2000" dirty="0" err="1" smtClean="0"/>
              <a:t>ps</a:t>
            </a:r>
            <a:r>
              <a:rPr lang="en-US" sz="2000" dirty="0" smtClean="0"/>
              <a:t> will change.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But if the variables you linearly transform are involved in a product term, then the results for the *other* “main effect” terms will be different.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 Y = B0 + B1*X + B2*M + B3*X*M, if you linearly transform M, then the t and p for X will change.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results involving the “highest order” terms will be invariant over linear transformations of the variables.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95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63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447801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topics we covered this quarter: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Bivariate regression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regression. e.g., lm(Y ~ X + Z)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Hierarchical multiple regression. e.g., </a:t>
            </a:r>
            <a:r>
              <a:rPr lang="en-US" dirty="0" err="1" smtClean="0"/>
              <a:t>anova</a:t>
            </a:r>
            <a:r>
              <a:rPr lang="en-US" dirty="0" smtClean="0"/>
              <a:t>(lm1, lm2)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Multiple regression with categorical predictors. e.g., dummy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Testing and probing interactions. e.g., lm(Y ~ X + Z + X*Z)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"Real life" data analyses with missing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9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648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</dc:creator>
  <cp:lastModifiedBy>Yuichi</cp:lastModifiedBy>
  <cp:revision>20</cp:revision>
  <dcterms:created xsi:type="dcterms:W3CDTF">2018-03-07T01:15:06Z</dcterms:created>
  <dcterms:modified xsi:type="dcterms:W3CDTF">2018-03-07T22:44:21Z</dcterms:modified>
</cp:coreProperties>
</file>