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9" r:id="rId3"/>
    <p:sldId id="280" r:id="rId4"/>
    <p:sldId id="281" r:id="rId5"/>
    <p:sldId id="282" r:id="rId6"/>
    <p:sldId id="259" r:id="rId7"/>
    <p:sldId id="260" r:id="rId8"/>
    <p:sldId id="257" r:id="rId9"/>
    <p:sldId id="262" r:id="rId10"/>
    <p:sldId id="269" r:id="rId11"/>
    <p:sldId id="266" r:id="rId12"/>
    <p:sldId id="268" r:id="rId13"/>
    <p:sldId id="267" r:id="rId14"/>
    <p:sldId id="261" r:id="rId15"/>
    <p:sldId id="272" r:id="rId16"/>
    <p:sldId id="271" r:id="rId17"/>
    <p:sldId id="276" r:id="rId18"/>
    <p:sldId id="277" r:id="rId19"/>
    <p:sldId id="278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4"/>
    <p:restoredTop sz="93730"/>
  </p:normalViewPr>
  <p:slideViewPr>
    <p:cSldViewPr snapToGrid="0" snapToObjects="1">
      <p:cViewPr varScale="1">
        <p:scale>
          <a:sx n="81" d="100"/>
          <a:sy n="81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cmccabe/Downloads/2-way_with_binary_moderator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cmccabe/Dropbox/Regression_2018_teaching/Moderation/psychpub_in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3775953714486"/>
          <c:y val="0.0833359516048061"/>
          <c:w val="0.679785396590667"/>
          <c:h val="0.770857552344457"/>
        </c:manualLayout>
      </c:layout>
      <c:lineChart>
        <c:grouping val="standard"/>
        <c:varyColors val="0"/>
        <c:ser>
          <c:idx val="0"/>
          <c:order val="0"/>
          <c:tx>
            <c:strRef>
              <c:f>'2 way interactions'!$B$33</c:f>
              <c:strCache>
                <c:ptCount val="1"/>
                <c:pt idx="0">
                  <c:v>Not Psych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interactions'!$C$32:$D$32</c:f>
              <c:strCache>
                <c:ptCount val="2"/>
                <c:pt idx="0">
                  <c:v>Low Pubs</c:v>
                </c:pt>
                <c:pt idx="1">
                  <c:v>High Pubs</c:v>
                </c:pt>
              </c:strCache>
            </c:strRef>
          </c:cat>
          <c:val>
            <c:numRef>
              <c:f>'2 way interactions'!$C$33:$D$33</c:f>
              <c:numCache>
                <c:formatCode>General</c:formatCode>
                <c:ptCount val="2"/>
                <c:pt idx="0">
                  <c:v>61065.338</c:v>
                </c:pt>
                <c:pt idx="1">
                  <c:v>74554.8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 way interactions'!$B$34</c:f>
              <c:strCache>
                <c:ptCount val="1"/>
                <c:pt idx="0">
                  <c:v>Psych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square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interactions'!$C$32:$D$32</c:f>
              <c:strCache>
                <c:ptCount val="2"/>
                <c:pt idx="0">
                  <c:v>Low Pubs</c:v>
                </c:pt>
                <c:pt idx="1">
                  <c:v>High Pubs</c:v>
                </c:pt>
              </c:strCache>
            </c:strRef>
          </c:cat>
          <c:val>
            <c:numRef>
              <c:f>'2 way interactions'!$C$34:$D$34</c:f>
              <c:numCache>
                <c:formatCode>General</c:formatCode>
                <c:ptCount val="2"/>
                <c:pt idx="0">
                  <c:v>51837.238</c:v>
                </c:pt>
                <c:pt idx="1">
                  <c:v>65326.7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407312"/>
        <c:axId val="-2097793728"/>
      </c:lineChart>
      <c:catAx>
        <c:axId val="-2123407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-20977937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097793728"/>
        <c:scaling>
          <c:orientation val="minMax"/>
          <c:min val="40000.0"/>
        </c:scaling>
        <c:delete val="0"/>
        <c:axPos val="l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 smtClean="0"/>
                  <a:t>Salary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275058397661"/>
              <c:y val="0.28820352901431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-2123407312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1243599461659"/>
          <c:y val="0.40626283100751"/>
          <c:w val="0.161105146728957"/>
          <c:h val="0.135420857046334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3775953714486"/>
          <c:y val="0.0833359516048061"/>
          <c:w val="0.679785396590667"/>
          <c:h val="0.770857552344457"/>
        </c:manualLayout>
      </c:layout>
      <c:lineChart>
        <c:grouping val="standard"/>
        <c:varyColors val="0"/>
        <c:ser>
          <c:idx val="0"/>
          <c:order val="0"/>
          <c:tx>
            <c:strRef>
              <c:f>'2 way interactions (2)'!$B$33</c:f>
              <c:strCache>
                <c:ptCount val="1"/>
                <c:pt idx="0">
                  <c:v>Not Psych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 (2)'!$C$32:$D$32</c:f>
              <c:strCache>
                <c:ptCount val="2"/>
                <c:pt idx="0">
                  <c:v>Low Pubs</c:v>
                </c:pt>
                <c:pt idx="1">
                  <c:v>High Pubs</c:v>
                </c:pt>
              </c:strCache>
            </c:strRef>
          </c:cat>
          <c:val>
            <c:numRef>
              <c:f>'2 way interactions (2)'!$C$33:$D$33</c:f>
              <c:numCache>
                <c:formatCode>General</c:formatCode>
                <c:ptCount val="2"/>
                <c:pt idx="0">
                  <c:v>63917.3532</c:v>
                </c:pt>
                <c:pt idx="1">
                  <c:v>69128.392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 way interactions (2)'!$B$34</c:f>
              <c:strCache>
                <c:ptCount val="1"/>
                <c:pt idx="0">
                  <c:v>Psych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ysDash"/>
            </a:ln>
          </c:spPr>
          <c:marker>
            <c:symbol val="square"/>
            <c:size val="5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'2 way interactions (2)'!$C$32:$D$32</c:f>
              <c:strCache>
                <c:ptCount val="2"/>
                <c:pt idx="0">
                  <c:v>Low Pubs</c:v>
                </c:pt>
                <c:pt idx="1">
                  <c:v>High Pubs</c:v>
                </c:pt>
              </c:strCache>
            </c:strRef>
          </c:cat>
          <c:val>
            <c:numRef>
              <c:f>'2 way interactions (2)'!$C$34:$D$34</c:f>
              <c:numCache>
                <c:formatCode>General</c:formatCode>
                <c:ptCount val="2"/>
                <c:pt idx="0">
                  <c:v>46611.85356</c:v>
                </c:pt>
                <c:pt idx="1">
                  <c:v>67233.142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0904768"/>
        <c:axId val="-2090469904"/>
      </c:lineChart>
      <c:catAx>
        <c:axId val="-2100904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-20904699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090469904"/>
        <c:scaling>
          <c:orientation val="minMax"/>
          <c:min val="40000.0"/>
        </c:scaling>
        <c:delete val="0"/>
        <c:axPos val="l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 smtClean="0"/>
                  <a:t>Salary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138012461464513"/>
              <c:y val="0.43399192768693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-2100904768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1243599461659"/>
          <c:y val="0.40626283100751"/>
          <c:w val="0.161105146728957"/>
          <c:h val="0.135420857046334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CC1A3-5593-4946-9E20-77DCAA375DC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7BA65-52A2-1E41-A0A6-C6025CD09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F1B0B6-AC42-0D4D-AF66-4C8B2AAABC6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3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F1B0B6-AC42-0D4D-AF66-4C8B2AAABC6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2679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F1B0B6-AC42-0D4D-AF66-4C8B2AAABC6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194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F1B0B6-AC42-0D4D-AF66-4C8B2AAABC6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92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BF28E57-C7EF-8F4F-B9CA-2DB619AF136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07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49D17FD-872A-2E46-B61B-EC3D157C43F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92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2014F0-AC4A-E540-B72C-DCFDEE62847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AFC2F5-6552-1641-8806-DBD4AEDC671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6947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4F0-AC4A-E540-B72C-DCFDEE62847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C2F5-6552-1641-8806-DBD4AEDC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4F0-AC4A-E540-B72C-DCFDEE62847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C2F5-6552-1641-8806-DBD4AEDC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4F0-AC4A-E540-B72C-DCFDEE62847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C2F5-6552-1641-8806-DBD4AEDC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2014F0-AC4A-E540-B72C-DCFDEE62847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AFC2F5-6552-1641-8806-DBD4AEDC67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02069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4F0-AC4A-E540-B72C-DCFDEE62847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C2F5-6552-1641-8806-DBD4AEDC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4F0-AC4A-E540-B72C-DCFDEE62847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C2F5-6552-1641-8806-DBD4AEDC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4F0-AC4A-E540-B72C-DCFDEE62847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C2F5-6552-1641-8806-DBD4AEDC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4F0-AC4A-E540-B72C-DCFDEE62847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C2F5-6552-1641-8806-DBD4AEDC6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2014F0-AC4A-E540-B72C-DCFDEE62847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AFC2F5-6552-1641-8806-DBD4AEDC67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961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2014F0-AC4A-E540-B72C-DCFDEE62847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AFC2F5-6552-1641-8806-DBD4AEDC67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583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22014F0-AC4A-E540-B72C-DCFDEE62847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3AFC2F5-6552-1641-8806-DBD4AEDC67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449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Moderation</a:t>
            </a:r>
            <a:br>
              <a:rPr lang="en-US" dirty="0" smtClean="0"/>
            </a:br>
            <a:r>
              <a:rPr lang="en-US" dirty="0" smtClean="0"/>
              <a:t>part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Connor McCabe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write this up?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21795"/>
              </p:ext>
            </p:extLst>
          </p:nvPr>
        </p:nvGraphicFramePr>
        <p:xfrm>
          <a:off x="1585357" y="1428750"/>
          <a:ext cx="9601200" cy="2168366"/>
        </p:xfrm>
        <a:graphic>
          <a:graphicData uri="http://schemas.openxmlformats.org/drawingml/2006/table">
            <a:tbl>
              <a:tblPr/>
              <a:tblGrid>
                <a:gridCol w="2262984"/>
                <a:gridCol w="703063"/>
                <a:gridCol w="1128436"/>
                <a:gridCol w="741678"/>
                <a:gridCol w="1747519"/>
                <a:gridCol w="1363160"/>
                <a:gridCol w="768096"/>
                <a:gridCol w="886264"/>
              </a:tblGrid>
              <a:tr h="547883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Estimate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Lower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Upper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(&gt;|</a:t>
                      </a:r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|)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61148.77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3915.03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53411.32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68886.23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47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 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(1=Psychology)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-25492.84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6483.39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-38306.26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-12679.41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-3.93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346.94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270.19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-187.05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880.93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1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Department*Publications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1025.98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368.65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297.40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1754.57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9562" y="3597116"/>
            <a:ext cx="10592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ea typeface="Franklin Gothic Medium" charset="0"/>
                <a:cs typeface="Franklin Gothic Medium" charset="0"/>
              </a:rPr>
              <a:t>Department*Publications:</a:t>
            </a:r>
          </a:p>
          <a:p>
            <a:endParaRPr lang="en-US" sz="2000" i="1" dirty="0" smtClean="0">
              <a:ea typeface="Franklin Gothic Medium" charset="0"/>
              <a:cs typeface="Franklin Gothic Medium" charset="0"/>
            </a:endParaRPr>
          </a:p>
          <a:p>
            <a:r>
              <a:rPr lang="en-US" sz="2000" i="1" dirty="0" smtClean="0">
                <a:ea typeface="Franklin Gothic Medium" charset="0"/>
                <a:cs typeface="Franklin Gothic Medium" charset="0"/>
              </a:rPr>
              <a:t>We observed a significant interaction between publications and department affiliation.</a:t>
            </a:r>
          </a:p>
          <a:p>
            <a:endParaRPr lang="en-US" sz="2000" b="0" i="1" u="none" strike="noStrike" dirty="0">
              <a:solidFill>
                <a:srgbClr val="000000"/>
              </a:solidFill>
              <a:effectLst/>
              <a:ea typeface="Franklin Gothic Medium" charset="0"/>
              <a:cs typeface="Franklin Gothic Medium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ea typeface="Franklin Gothic Medium" charset="0"/>
                <a:cs typeface="Franklin Gothic Medium" charset="0"/>
              </a:rPr>
              <a:t>For every additional publication, the effect of department on salary increased by $1,025.98 (95% CI = [297.40, 1754.57]).</a:t>
            </a:r>
          </a:p>
          <a:p>
            <a:endParaRPr lang="en-US" sz="2000" b="0" i="1" u="none" strike="noStrike" dirty="0">
              <a:solidFill>
                <a:srgbClr val="000000"/>
              </a:solidFill>
              <a:effectLst/>
              <a:ea typeface="Franklin Gothic Medium" charset="0"/>
              <a:cs typeface="Franklin Gothic Medium" charset="0"/>
            </a:endParaRPr>
          </a:p>
          <a:p>
            <a:r>
              <a:rPr lang="en-US" sz="2000" b="1" i="1" dirty="0" smtClean="0">
                <a:solidFill>
                  <a:srgbClr val="000000"/>
                </a:solidFill>
                <a:ea typeface="Franklin Gothic Medium" charset="0"/>
                <a:cs typeface="Franklin Gothic Medium" charset="0"/>
              </a:rPr>
              <a:t>The difference between non-psychologists and psychologists in the slope of publications on salary was $1,025.98 (95% CI = [297.40, 1754.57]).</a:t>
            </a:r>
            <a:endParaRPr lang="en-US" sz="2000" b="1" i="1" u="none" strike="noStrike" dirty="0" smtClean="0">
              <a:solidFill>
                <a:srgbClr val="000000"/>
              </a:solidFill>
              <a:effectLst/>
              <a:ea typeface="Franklin Gothic Medium" charset="0"/>
              <a:cs typeface="Franklin Gothic Medium" charset="0"/>
            </a:endParaRPr>
          </a:p>
          <a:p>
            <a:endParaRPr lang="en-US" sz="2000" b="0" i="1" u="none" strike="noStrike" dirty="0" smtClean="0">
              <a:solidFill>
                <a:srgbClr val="000000"/>
              </a:solidFill>
              <a:effectLst/>
              <a:ea typeface="Franklin Gothic Medium" charset="0"/>
              <a:cs typeface="Franklin Gothi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write this up?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526784"/>
              </p:ext>
            </p:extLst>
          </p:nvPr>
        </p:nvGraphicFramePr>
        <p:xfrm>
          <a:off x="1585357" y="1428750"/>
          <a:ext cx="9601200" cy="2168366"/>
        </p:xfrm>
        <a:graphic>
          <a:graphicData uri="http://schemas.openxmlformats.org/drawingml/2006/table">
            <a:tbl>
              <a:tblPr/>
              <a:tblGrid>
                <a:gridCol w="2262984"/>
                <a:gridCol w="703063"/>
                <a:gridCol w="1128436"/>
                <a:gridCol w="741678"/>
                <a:gridCol w="1747519"/>
                <a:gridCol w="1363160"/>
                <a:gridCol w="768096"/>
                <a:gridCol w="886264"/>
              </a:tblGrid>
              <a:tr h="547883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Estimate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Lower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Upper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(&gt;|</a:t>
                      </a:r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|)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61148.77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3915.03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53411.32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68886.23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47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 </a:t>
                      </a:r>
                    </a:p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(1=Psychology)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-25492.84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6483.39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-38306.26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-12679.41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-3.93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346.94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270.19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-187.05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880.93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1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Department*Publications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1025.98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368.65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297.40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1754.57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65263" y="4227616"/>
            <a:ext cx="10592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Department (1 = psychology):</a:t>
            </a:r>
          </a:p>
          <a:p>
            <a:endParaRPr lang="en-US" sz="2000" i="1" dirty="0"/>
          </a:p>
          <a:p>
            <a:r>
              <a:rPr lang="en-US" sz="2000" b="1" i="1" dirty="0" smtClean="0"/>
              <a:t>At zero publications, </a:t>
            </a:r>
            <a:r>
              <a:rPr lang="en-US" sz="2000" i="1" dirty="0" smtClean="0"/>
              <a:t>psychologists make $25,492.84 less per year than non-psychologists (95% CI = [-38306, -12679</a:t>
            </a:r>
            <a:r>
              <a:rPr lang="en-US" sz="2000" i="1" dirty="0" smtClean="0"/>
              <a:t>], </a:t>
            </a:r>
            <a:r>
              <a:rPr lang="en-US" sz="2000" i="1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β=-.73</a:t>
            </a:r>
            <a:r>
              <a:rPr lang="en-US" sz="2000" i="1" dirty="0" smtClean="0"/>
              <a:t>).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i="1" dirty="0" smtClean="0"/>
              <a:t>(A 1-unit increase in department is associated with a $25,492.84 unit decrease in psychology at zero </a:t>
            </a:r>
            <a:r>
              <a:rPr lang="en-US" sz="2000" i="1" dirty="0" smtClean="0"/>
              <a:t>publications.)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0109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83580"/>
              </p:ext>
            </p:extLst>
          </p:nvPr>
        </p:nvGraphicFramePr>
        <p:xfrm>
          <a:off x="1585357" y="1428750"/>
          <a:ext cx="9601200" cy="2168366"/>
        </p:xfrm>
        <a:graphic>
          <a:graphicData uri="http://schemas.openxmlformats.org/drawingml/2006/table">
            <a:tbl>
              <a:tblPr/>
              <a:tblGrid>
                <a:gridCol w="2262984"/>
                <a:gridCol w="703063"/>
                <a:gridCol w="1128436"/>
                <a:gridCol w="741678"/>
                <a:gridCol w="1747519"/>
                <a:gridCol w="1363160"/>
                <a:gridCol w="768096"/>
                <a:gridCol w="886264"/>
              </a:tblGrid>
              <a:tr h="547883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Estimate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Lower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Upper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(&gt;|</a:t>
                      </a:r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|)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61148.77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3915.03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53411.32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68886.23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47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 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(1=Psychology)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-25492.84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6483.39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-38306.26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-12679.41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-3.93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Publications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346.94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270.19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-187.05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880.93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1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Department*Publications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1025.98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368.65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297.40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1754.57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65263" y="4227616"/>
            <a:ext cx="105927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Publications:</a:t>
            </a:r>
          </a:p>
          <a:p>
            <a:endParaRPr lang="en-US" sz="2000" i="1" dirty="0"/>
          </a:p>
          <a:p>
            <a:r>
              <a:rPr lang="en-US" sz="2000" b="1" i="1" dirty="0" smtClean="0"/>
              <a:t>Among non-psychology professors, </a:t>
            </a:r>
            <a:r>
              <a:rPr lang="en-US" sz="2000" i="1" dirty="0" smtClean="0"/>
              <a:t>there was no evidence that the number of publications was associated with change in salary (b=346.94, 95% CI = [-187.05, 880.93], </a:t>
            </a: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β=.15</a:t>
            </a:r>
            <a:r>
              <a:rPr lang="en-US" sz="2000" i="1" dirty="0" smtClean="0"/>
              <a:t>).</a:t>
            </a:r>
          </a:p>
          <a:p>
            <a:endParaRPr lang="en-US" sz="20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How do we write this 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79338"/>
              </p:ext>
            </p:extLst>
          </p:nvPr>
        </p:nvGraphicFramePr>
        <p:xfrm>
          <a:off x="1585357" y="1428750"/>
          <a:ext cx="9601200" cy="2168366"/>
        </p:xfrm>
        <a:graphic>
          <a:graphicData uri="http://schemas.openxmlformats.org/drawingml/2006/table">
            <a:tbl>
              <a:tblPr/>
              <a:tblGrid>
                <a:gridCol w="2262984"/>
                <a:gridCol w="703063"/>
                <a:gridCol w="1128436"/>
                <a:gridCol w="741678"/>
                <a:gridCol w="1747519"/>
                <a:gridCol w="1363160"/>
                <a:gridCol w="768096"/>
                <a:gridCol w="886264"/>
              </a:tblGrid>
              <a:tr h="547883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Estimate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Lower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Upper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(&gt;|</a:t>
                      </a:r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|)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35655.94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5167.87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25442.43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45869.44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6.90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47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 </a:t>
                      </a:r>
                    </a:p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(1=Not Psychology)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25492.84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6483.39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12679.41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38306.26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Publications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1372.92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250.80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877.25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1868.59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5.47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1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Department*Publications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-1025.98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368.65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-1754.57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-297.40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-2.78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65263" y="4227616"/>
            <a:ext cx="105927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Publications:</a:t>
            </a:r>
          </a:p>
          <a:p>
            <a:endParaRPr lang="en-US" sz="2000" i="1" dirty="0"/>
          </a:p>
          <a:p>
            <a:r>
              <a:rPr lang="en-US" sz="2000" i="1" dirty="0" smtClean="0"/>
              <a:t>In contrast, among psychology professors, this effect was nonzero, such that salary increased by $1372.92 for every publication produced (95% CI = [877.25, 1868.59], </a:t>
            </a:r>
            <a:r>
              <a:rPr lang="en-US" sz="2000" b="0" i="1" u="none" strike="noStrike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β=.60</a:t>
            </a:r>
            <a:r>
              <a:rPr lang="en-US" sz="2000" i="1" dirty="0" smtClean="0"/>
              <a:t>).</a:t>
            </a:r>
          </a:p>
          <a:p>
            <a:endParaRPr lang="en-US" sz="20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599" y="55179"/>
            <a:ext cx="10386453" cy="2116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Change your reference category and re-run to probe your interaction with a categorical moderator.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461657" y="6457890"/>
            <a:ext cx="1059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Lines 27 through 30 of moderation_lecture_part2.r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573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Clarify: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12306"/>
              </p:ext>
            </p:extLst>
          </p:nvPr>
        </p:nvGraphicFramePr>
        <p:xfrm>
          <a:off x="1585357" y="1428750"/>
          <a:ext cx="9601200" cy="1876611"/>
        </p:xfrm>
        <a:graphic>
          <a:graphicData uri="http://schemas.openxmlformats.org/drawingml/2006/table">
            <a:tbl>
              <a:tblPr/>
              <a:tblGrid>
                <a:gridCol w="2262984"/>
                <a:gridCol w="703063"/>
                <a:gridCol w="1128436"/>
                <a:gridCol w="741678"/>
                <a:gridCol w="1747519"/>
                <a:gridCol w="1363160"/>
                <a:gridCol w="768096"/>
                <a:gridCol w="886264"/>
              </a:tblGrid>
              <a:tr h="429209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Estimate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Lower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Upper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(&gt;|</a:t>
                      </a:r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|)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61148.77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3915.03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53411.32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68886.23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29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 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(1=Psychology)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-25492.84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6483.39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-38306.26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-12679.41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-3.93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Publications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346.94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270.19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-187.05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880.93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62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Department*Publications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1025.98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368.65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297.40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1754.57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75727"/>
              </p:ext>
            </p:extLst>
          </p:nvPr>
        </p:nvGraphicFramePr>
        <p:xfrm>
          <a:off x="1585357" y="3433598"/>
          <a:ext cx="9601200" cy="1876611"/>
        </p:xfrm>
        <a:graphic>
          <a:graphicData uri="http://schemas.openxmlformats.org/drawingml/2006/table">
            <a:tbl>
              <a:tblPr/>
              <a:tblGrid>
                <a:gridCol w="2262984"/>
                <a:gridCol w="703063"/>
                <a:gridCol w="1128436"/>
                <a:gridCol w="741678"/>
                <a:gridCol w="1747519"/>
                <a:gridCol w="1363160"/>
                <a:gridCol w="768096"/>
                <a:gridCol w="886264"/>
              </a:tblGrid>
              <a:tr h="429209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Estimate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Lower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Upper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(&gt;|</a:t>
                      </a:r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|)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35655.94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5167.87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25442.43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45869.44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6.90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29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 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(1=Not Psychology)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25492.84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6483.39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12679.41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38306.26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Publications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1372.92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250.80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877.25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1868.59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5.47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62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Department*Publications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-1025.98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368.65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-1754.57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-297.40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-2.78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04677" y="5875113"/>
            <a:ext cx="10592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1362.92 - 346.94 = 1025.98. This is my interaction coefficient.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942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483" y="54851"/>
            <a:ext cx="9601200" cy="1485900"/>
          </a:xfrm>
        </p:spPr>
        <p:txBody>
          <a:bodyPr/>
          <a:lstStyle/>
          <a:p>
            <a:r>
              <a:rPr lang="en-US" dirty="0"/>
              <a:t>We may want to consider centering our publication variable.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56846"/>
              </p:ext>
            </p:extLst>
          </p:nvPr>
        </p:nvGraphicFramePr>
        <p:xfrm>
          <a:off x="1452625" y="1661044"/>
          <a:ext cx="10049595" cy="1876611"/>
        </p:xfrm>
        <a:graphic>
          <a:graphicData uri="http://schemas.openxmlformats.org/drawingml/2006/table">
            <a:tbl>
              <a:tblPr/>
              <a:tblGrid>
                <a:gridCol w="2368670"/>
                <a:gridCol w="735897"/>
                <a:gridCol w="1181136"/>
                <a:gridCol w="776316"/>
                <a:gridCol w="1829132"/>
                <a:gridCol w="1426822"/>
                <a:gridCol w="803968"/>
                <a:gridCol w="927654"/>
              </a:tblGrid>
              <a:tr h="429209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Estimate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Lower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Upper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(&gt;|</a:t>
                      </a:r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|)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35655.94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5167.87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25442.43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45869.44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6.90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29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 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(1=Not Psychology)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25492.84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6483.39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12679.41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38306.26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Publications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1372.92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250.80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877.25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1868.59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5.47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62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Department*Publications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-1025.98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368.65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-1754.57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-297.40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-2.78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0083" y="3657948"/>
            <a:ext cx="105927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Department (1 = psychology):</a:t>
            </a:r>
          </a:p>
          <a:p>
            <a:endParaRPr lang="en-US" sz="2000" i="1" dirty="0"/>
          </a:p>
          <a:p>
            <a:r>
              <a:rPr lang="en-US" sz="2000" b="1" i="1" dirty="0" smtClean="0"/>
              <a:t>At zero publications, </a:t>
            </a:r>
            <a:r>
              <a:rPr lang="en-US" sz="2000" i="1" dirty="0" smtClean="0"/>
              <a:t>psychologists make $25,492.84 less per year than non-psychologists (95% CI = [-38306, -12679]).</a:t>
            </a:r>
          </a:p>
          <a:p>
            <a:endParaRPr lang="en-US" sz="2000" i="1" dirty="0"/>
          </a:p>
          <a:p>
            <a:r>
              <a:rPr lang="en-US" sz="2800" b="1" i="1" dirty="0" smtClean="0"/>
              <a:t>PUBLICATIONS RANGED FROM 1 TO 39 IN THE DATA.</a:t>
            </a:r>
            <a:endParaRPr lang="en-US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461657" y="6457890"/>
            <a:ext cx="1059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Lines 40 through 43 of moderation_lecture_part2.r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567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483" y="54851"/>
            <a:ext cx="9601200" cy="1485900"/>
          </a:xfrm>
        </p:spPr>
        <p:txBody>
          <a:bodyPr/>
          <a:lstStyle/>
          <a:p>
            <a:r>
              <a:rPr lang="en-US" dirty="0" smtClean="0"/>
              <a:t>We may want to consider centering our publication variable.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0744"/>
              </p:ext>
            </p:extLst>
          </p:nvPr>
        </p:nvGraphicFramePr>
        <p:xfrm>
          <a:off x="961699" y="3140565"/>
          <a:ext cx="11098923" cy="2168366"/>
        </p:xfrm>
        <a:graphic>
          <a:graphicData uri="http://schemas.openxmlformats.org/drawingml/2006/table">
            <a:tbl>
              <a:tblPr/>
              <a:tblGrid>
                <a:gridCol w="2435770"/>
                <a:gridCol w="859221"/>
                <a:gridCol w="1016876"/>
                <a:gridCol w="1024758"/>
                <a:gridCol w="1852448"/>
                <a:gridCol w="1997421"/>
                <a:gridCol w="887915"/>
                <a:gridCol w="1024514"/>
              </a:tblGrid>
              <a:tr h="547883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Estimate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Lower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Upper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(&gt;|</a:t>
                      </a:r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|)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56917.89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2192.80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52584.15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61251.62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47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 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(1=Not Psychology)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9603.79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2810.33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4049.61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15157.98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3.42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Centered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Publications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1372.92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250.80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877.25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1868.59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5.47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1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Department*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c.Publications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-1025.98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368.65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-1754.57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-297.40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-2.78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79753"/>
              </p:ext>
            </p:extLst>
          </p:nvPr>
        </p:nvGraphicFramePr>
        <p:xfrm>
          <a:off x="961698" y="1264165"/>
          <a:ext cx="11098923" cy="1805440"/>
        </p:xfrm>
        <a:graphic>
          <a:graphicData uri="http://schemas.openxmlformats.org/drawingml/2006/table">
            <a:tbl>
              <a:tblPr/>
              <a:tblGrid>
                <a:gridCol w="2475185"/>
                <a:gridCol w="851338"/>
                <a:gridCol w="1016876"/>
                <a:gridCol w="890751"/>
                <a:gridCol w="2120462"/>
                <a:gridCol w="1831882"/>
                <a:gridCol w="887915"/>
                <a:gridCol w="1024514"/>
              </a:tblGrid>
              <a:tr h="429209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Estimate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Lower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Upper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(&gt;|</a:t>
                      </a:r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|)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35655.94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5167.87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25442.43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45869.44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6.90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29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 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(1=Not Psychology)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25492.84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6483.39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12679.41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38306.26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0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Publications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1372.92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250.80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877.25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1868.59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5.47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627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Department*Publications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-1025.98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368.65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-1754.57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-297.40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-2.78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4764" y="5379891"/>
            <a:ext cx="10592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At </a:t>
            </a:r>
            <a:r>
              <a:rPr lang="en-US" sz="2000" b="1" i="1" dirty="0" smtClean="0"/>
              <a:t>the mean level of </a:t>
            </a:r>
            <a:r>
              <a:rPr lang="en-US" sz="2000" b="1" i="1" dirty="0" smtClean="0"/>
              <a:t>publications in the sample, </a:t>
            </a:r>
            <a:r>
              <a:rPr lang="en-US" sz="2000" i="1" dirty="0" smtClean="0"/>
              <a:t>non-psychologists make $9603.79 more per year than psychologists (95% CI = [9603.79, 2810.33]).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657" y="6457890"/>
            <a:ext cx="1059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Lines 40 through 50 of moderation_lecture_part2.r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9098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9483" y="54851"/>
            <a:ext cx="9601200" cy="766243"/>
          </a:xfrm>
        </p:spPr>
        <p:txBody>
          <a:bodyPr/>
          <a:lstStyle/>
          <a:p>
            <a:r>
              <a:rPr lang="en-US" dirty="0" smtClean="0"/>
              <a:t>Is there a “</a:t>
            </a:r>
            <a:r>
              <a:rPr lang="en-US" smtClean="0"/>
              <a:t>disordinal interaction”?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683" y="982851"/>
            <a:ext cx="11498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I.e., is there a scenario where psychologists </a:t>
            </a:r>
            <a:r>
              <a:rPr lang="en-US" sz="2400" b="1" i="1" dirty="0" smtClean="0"/>
              <a:t>might</a:t>
            </a:r>
            <a:r>
              <a:rPr lang="en-US" sz="2400" b="1" i="1" dirty="0" smtClean="0"/>
              <a:t> </a:t>
            </a:r>
            <a:r>
              <a:rPr lang="en-US" sz="2400" b="1" i="1" dirty="0" smtClean="0"/>
              <a:t>make more money than non-psychologists?</a:t>
            </a:r>
            <a:endParaRPr lang="en-US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113484" y="6155120"/>
            <a:ext cx="10592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plot says no. Under no circumstance do psychologists make more money according to this graph. </a:t>
            </a:r>
            <a:r>
              <a:rPr lang="en-US" sz="2000" b="1" i="1" dirty="0" smtClean="0"/>
              <a:t>This is because the range of the x-axis is restricted.</a:t>
            </a:r>
            <a:endParaRPr lang="en-US" sz="2000" b="1" i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10960"/>
              </p:ext>
            </p:extLst>
          </p:nvPr>
        </p:nvGraphicFramePr>
        <p:xfrm>
          <a:off x="3166439" y="1809007"/>
          <a:ext cx="6844663" cy="4181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93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9483" y="54851"/>
            <a:ext cx="9601200" cy="766243"/>
          </a:xfrm>
        </p:spPr>
        <p:txBody>
          <a:bodyPr/>
          <a:lstStyle/>
          <a:p>
            <a:r>
              <a:rPr lang="en-US" dirty="0" smtClean="0"/>
              <a:t>Is there a “</a:t>
            </a:r>
            <a:r>
              <a:rPr lang="en-US" smtClean="0"/>
              <a:t>disordinal interaction”?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3001" y="5791200"/>
            <a:ext cx="10993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“This </a:t>
            </a:r>
            <a:r>
              <a:rPr lang="en-US" sz="2000" i="1" dirty="0" smtClean="0"/>
              <a:t>plot says maybe. The diamond is the crossover point. If you publish more than </a:t>
            </a:r>
            <a:r>
              <a:rPr lang="en-US" sz="2000" i="1" dirty="0" smtClean="0"/>
              <a:t>25 </a:t>
            </a:r>
            <a:r>
              <a:rPr lang="en-US" sz="2000" i="1" dirty="0" smtClean="0"/>
              <a:t>pubs or so, you make more than non-psychologists (you’re making around </a:t>
            </a:r>
            <a:r>
              <a:rPr lang="en-US" sz="2000" i="1" dirty="0" smtClean="0"/>
              <a:t>$70k </a:t>
            </a:r>
            <a:r>
              <a:rPr lang="en-US" sz="2000" i="1" dirty="0" smtClean="0"/>
              <a:t>at that level). Though note that almost no one outside of psychology is publishing that much. Take heart and get publishing</a:t>
            </a:r>
            <a:r>
              <a:rPr lang="en-US" sz="2000" i="1" dirty="0" smtClean="0"/>
              <a:t>!”</a:t>
            </a:r>
            <a:endParaRPr lang="en-US" sz="20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37" y="1724718"/>
            <a:ext cx="6830008" cy="3902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683" y="871993"/>
            <a:ext cx="11498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I.e., is there a scenario where psychologists </a:t>
            </a:r>
            <a:r>
              <a:rPr lang="en-US" sz="2400" b="1" i="1" dirty="0" smtClean="0"/>
              <a:t>might</a:t>
            </a:r>
            <a:r>
              <a:rPr lang="en-US" sz="2400" b="1" i="1" dirty="0" smtClean="0"/>
              <a:t> </a:t>
            </a:r>
            <a:r>
              <a:rPr lang="en-US" sz="2400" b="1" i="1" dirty="0" smtClean="0"/>
              <a:t>make more money than non-psychologists?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2809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54819"/>
              </p:ext>
            </p:extLst>
          </p:nvPr>
        </p:nvGraphicFramePr>
        <p:xfrm>
          <a:off x="1632010" y="337068"/>
          <a:ext cx="9601200" cy="2168366"/>
        </p:xfrm>
        <a:graphic>
          <a:graphicData uri="http://schemas.openxmlformats.org/drawingml/2006/table">
            <a:tbl>
              <a:tblPr/>
              <a:tblGrid>
                <a:gridCol w="2262984"/>
                <a:gridCol w="703063"/>
                <a:gridCol w="1128436"/>
                <a:gridCol w="741678"/>
                <a:gridCol w="1747519"/>
                <a:gridCol w="1363160"/>
                <a:gridCol w="768096"/>
                <a:gridCol w="886264"/>
              </a:tblGrid>
              <a:tr h="547883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Estimate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Lower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Upper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(&gt;|</a:t>
                      </a:r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|)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61148.77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3915.03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53411.32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68886.23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47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 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(1=Psychology)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-25492.84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6483.39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-38306.26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-12679.41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-3.93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346.94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270.19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-187.05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880.93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1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Department*Publications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1025.98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368.65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297.40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1754.57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29576" y="3739709"/>
                <a:ext cx="7516160" cy="1148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𝑐𝑟𝑜𝑠𝑠</m:t>
                          </m:r>
                        </m:sub>
                      </m:sSub>
                      <m:r>
                        <a:rPr lang="mr-IN" sz="36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3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3600" b="0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3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charset="0"/>
                            </a:rPr>
                            <m:t>−(−</m:t>
                          </m:r>
                          <m:r>
                            <m:rPr>
                              <m:nor/>
                            </m:rPr>
                            <a:rPr lang="mr-IN" sz="3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25492.84</m:t>
                          </m:r>
                          <m:r>
                            <m:rPr>
                              <m:nor/>
                            </m:rPr>
                            <a:rPr lang="en-US" sz="36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mr-IN" sz="3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i-FI" sz="3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m:t>1025.98 </m:t>
                          </m:r>
                        </m:den>
                      </m:f>
                      <m:r>
                        <a:rPr lang="en-US" sz="3600" b="0" i="1" smtClean="0">
                          <a:latin typeface="Cambria Math" charset="0"/>
                        </a:rPr>
                        <m:t>=24.84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576" y="3739709"/>
                <a:ext cx="7516160" cy="1148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99183" y="6391469"/>
            <a:ext cx="925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err="1" smtClean="0"/>
              <a:t>Widaman</a:t>
            </a:r>
            <a:r>
              <a:rPr lang="en-US" dirty="0" smtClean="0"/>
              <a:t> (2012) for an excellent conceptual discussion of disordinal/ordinal interactions.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200900" cy="738249"/>
          </a:xfrm>
        </p:spPr>
        <p:txBody>
          <a:bodyPr/>
          <a:lstStyle/>
          <a:p>
            <a:pPr eaLnBrk="1" hangingPunct="1"/>
            <a:r>
              <a:rPr lang="en-US" altLang="en-US" smtClean="0"/>
              <a:t>Where we left off:</a:t>
            </a:r>
            <a:endParaRPr lang="en-US" altLang="en-US" dirty="0"/>
          </a:p>
        </p:txBody>
      </p:sp>
      <p:sp>
        <p:nvSpPr>
          <p:cNvPr id="37890" name="TextBox 6"/>
          <p:cNvSpPr txBox="1">
            <a:spLocks noChangeArrowheads="1"/>
          </p:cNvSpPr>
          <p:nvPr/>
        </p:nvSpPr>
        <p:spPr bwMode="auto">
          <a:xfrm>
            <a:off x="2312988" y="988106"/>
            <a:ext cx="81264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400"/>
              <a:t>A researcher is interested in determining whether the relation between number of publications and salary </a:t>
            </a:r>
            <a:r>
              <a:rPr lang="en-US" altLang="en-US" sz="2400" b="1"/>
              <a:t>differs</a:t>
            </a:r>
            <a:r>
              <a:rPr lang="en-US" altLang="en-US" sz="2400"/>
              <a:t> among psychology versus non-psychology faculty.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693683" y="3841380"/>
            <a:ext cx="1149831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altLang="en-US" sz="36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Salary = </a:t>
            </a:r>
            <a:r>
              <a:rPr lang="hr-HR" altLang="en-US" sz="36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B0</a:t>
            </a:r>
            <a:r>
              <a:rPr lang="en-US" altLang="en-US" sz="36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+ B1(psych) + B2(pubs) + B3(pubs*psych)</a:t>
            </a:r>
            <a:endParaRPr lang="en-US" altLang="en-US" sz="3600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4748"/>
              </p:ext>
            </p:extLst>
          </p:nvPr>
        </p:nvGraphicFramePr>
        <p:xfrm>
          <a:off x="1032643" y="63319"/>
          <a:ext cx="11098923" cy="1871461"/>
        </p:xfrm>
        <a:graphic>
          <a:graphicData uri="http://schemas.openxmlformats.org/drawingml/2006/table">
            <a:tbl>
              <a:tblPr/>
              <a:tblGrid>
                <a:gridCol w="2435770"/>
                <a:gridCol w="859221"/>
                <a:gridCol w="1016876"/>
                <a:gridCol w="1024758"/>
                <a:gridCol w="1852448"/>
                <a:gridCol w="1997421"/>
                <a:gridCol w="887915"/>
                <a:gridCol w="1024514"/>
              </a:tblGrid>
              <a:tr h="444023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Estimate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Lower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Upper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(&gt;|</a:t>
                      </a:r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|)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66521.68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1757.72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63047.82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69995.54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37.85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48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 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(1= Psychology)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-9603.79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2810.33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-15157.98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-4049.61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-3.42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9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Centered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346.94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270.19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-187.05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880.93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13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Department*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c.Publications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1025.98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368.65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297.40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1754.57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92" y="2002221"/>
            <a:ext cx="8345871" cy="476906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51738" y="4627179"/>
            <a:ext cx="252248" cy="197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48051" y="4535214"/>
            <a:ext cx="252248" cy="197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01171" y="5245103"/>
            <a:ext cx="252248" cy="197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97485" y="4885120"/>
            <a:ext cx="252248" cy="197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749884" y="2593855"/>
            <a:ext cx="725191" cy="197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9940" y="2593855"/>
            <a:ext cx="725191" cy="197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87393"/>
              </p:ext>
            </p:extLst>
          </p:nvPr>
        </p:nvGraphicFramePr>
        <p:xfrm>
          <a:off x="1032643" y="63319"/>
          <a:ext cx="11098923" cy="1871461"/>
        </p:xfrm>
        <a:graphic>
          <a:graphicData uri="http://schemas.openxmlformats.org/drawingml/2006/table">
            <a:tbl>
              <a:tblPr/>
              <a:tblGrid>
                <a:gridCol w="2435770"/>
                <a:gridCol w="859221"/>
                <a:gridCol w="1016876"/>
                <a:gridCol w="1024758"/>
                <a:gridCol w="1852448"/>
                <a:gridCol w="1997421"/>
                <a:gridCol w="887915"/>
                <a:gridCol w="1024514"/>
              </a:tblGrid>
              <a:tr h="444023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Estimate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Lower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Upper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(&gt;|</a:t>
                      </a:r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|)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66521.68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1757.72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63047.82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69995.54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37.85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48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 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(1= Psychology)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-9603.79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2810.33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-15157.98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-4049.61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-3.42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9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Centered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346.94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270.19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-187.05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880.93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13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Department*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c.Publications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1025.98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368.65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297.40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1754.57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92" y="2002221"/>
            <a:ext cx="8345870" cy="476906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51738" y="4664503"/>
            <a:ext cx="252248" cy="197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25332" y="4535214"/>
            <a:ext cx="252248" cy="197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98531" y="5385064"/>
            <a:ext cx="252248" cy="197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72133" y="4894451"/>
            <a:ext cx="252248" cy="197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647243" y="2593856"/>
            <a:ext cx="1131239" cy="2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9940" y="2593855"/>
            <a:ext cx="1044329" cy="2064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045029" y="152400"/>
            <a:ext cx="10414659" cy="175952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Note that our null hypothesis is that the slope for publications is the same across departments.</a:t>
            </a:r>
            <a:endParaRPr lang="en-US" altLang="en-US" dirty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2070894" y="5751512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28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Salary = </a:t>
            </a:r>
            <a:r>
              <a:rPr lang="hr-HR" altLang="en-US" sz="28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B0</a:t>
            </a:r>
            <a:r>
              <a:rPr lang="en-US" altLang="en-US" sz="28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+ B1(psych) + B2(pubs) + </a:t>
            </a:r>
            <a:r>
              <a:rPr lang="en-US" altLang="en-US" sz="2800" i="1" dirty="0" smtClean="0">
                <a:solidFill>
                  <a:srgbClr val="FF0000"/>
                </a:solidFill>
                <a:latin typeface="Times New Roman" charset="0"/>
                <a:ea typeface="Calibri" charset="0"/>
                <a:cs typeface="Times New Roman" charset="0"/>
              </a:rPr>
              <a:t>0*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(pubs*psych</a:t>
            </a:r>
            <a:r>
              <a:rPr lang="en-US" altLang="en-US" sz="28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</a:t>
            </a:r>
            <a:endParaRPr lang="en-US" altLang="en-US" sz="2800" dirty="0">
              <a:latin typeface="Calibri" charset="0"/>
              <a:ea typeface="Calibri" charset="0"/>
              <a:cs typeface="Times New Roman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92292"/>
              </p:ext>
            </p:extLst>
          </p:nvPr>
        </p:nvGraphicFramePr>
        <p:xfrm>
          <a:off x="2970843" y="1911927"/>
          <a:ext cx="6810702" cy="4091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28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756745" y="152400"/>
            <a:ext cx="11435255" cy="14714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Assuming I treat psych as the moderator, I can rearrange this formula with a bit of algebra.</a:t>
            </a:r>
            <a:endParaRPr lang="en-US" altLang="en-US" dirty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103585" y="2475187"/>
            <a:ext cx="114142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3600" i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Salary = </a:t>
            </a:r>
            <a:r>
              <a:rPr lang="hr-HR" altLang="en-US" sz="36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B0</a:t>
            </a:r>
            <a:r>
              <a:rPr lang="en-US" altLang="en-US" sz="36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+ B1(psych) + B2(pubs) + B3(pubs*psych)</a:t>
            </a:r>
            <a:endParaRPr lang="en-US" altLang="en-US" sz="36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92771" y="3698465"/>
            <a:ext cx="114142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36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Salary = </a:t>
            </a:r>
            <a:r>
              <a:rPr lang="en-US" altLang="en-US" sz="36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(</a:t>
            </a:r>
            <a:r>
              <a:rPr lang="hr-HR" altLang="en-US" sz="36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B0</a:t>
            </a:r>
            <a:r>
              <a:rPr lang="en-US" altLang="en-US" sz="36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altLang="en-US" sz="36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+ </a:t>
            </a:r>
            <a:r>
              <a:rPr lang="en-US" altLang="en-US" sz="36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B1*psych) + (B2+ B3*psych)*pubs</a:t>
            </a:r>
            <a:endParaRPr lang="en-US" altLang="en-US" sz="3600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756745" y="152400"/>
            <a:ext cx="11435255" cy="14714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Then, I can select certain values for psych to create simple slopes at those levels.</a:t>
            </a:r>
            <a:endParaRPr lang="en-US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58258" y="1900017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28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Salary = 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(</a:t>
            </a:r>
            <a:r>
              <a:rPr lang="hr-HR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B0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+ 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B1</a:t>
            </a:r>
            <a:r>
              <a:rPr lang="en-US" altLang="en-US" sz="2800" i="1" dirty="0" smtClean="0">
                <a:solidFill>
                  <a:srgbClr val="FF0000"/>
                </a:solidFill>
                <a:latin typeface="Times New Roman" charset="0"/>
                <a:ea typeface="Calibri" charset="0"/>
                <a:cs typeface="Times New Roman" charset="0"/>
              </a:rPr>
              <a:t>*0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 + (B2+ B3</a:t>
            </a:r>
            <a:r>
              <a:rPr lang="en-US" altLang="en-US" sz="2800" i="1" dirty="0" smtClean="0">
                <a:solidFill>
                  <a:srgbClr val="FF0000"/>
                </a:solidFill>
                <a:latin typeface="Times New Roman" charset="0"/>
                <a:ea typeface="Calibri" charset="0"/>
                <a:cs typeface="Times New Roman" charset="0"/>
              </a:rPr>
              <a:t>*0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)*pubs</a:t>
            </a:r>
            <a:endParaRPr lang="en-US" altLang="en-US" sz="28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58258" y="1261241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When psych = 0:</a:t>
            </a:r>
            <a:endParaRPr lang="en-US" altLang="en-US" sz="28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58258" y="2417377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2800" i="1" dirty="0" err="1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Salary</a:t>
            </a:r>
            <a:r>
              <a:rPr lang="en-US" altLang="en-US" sz="2800" i="1" baseline="-25000" dirty="0" err="1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non</a:t>
            </a:r>
            <a:r>
              <a:rPr lang="en-US" altLang="en-US" sz="2800" i="1" baseline="-25000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-psychology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= 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(</a:t>
            </a:r>
            <a:r>
              <a:rPr lang="hr-HR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B0</a:t>
            </a:r>
            <a:r>
              <a:rPr lang="en-US" altLang="en-US" sz="28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+ (B2)*pubs</a:t>
            </a:r>
            <a:endParaRPr lang="en-US" altLang="en-US" sz="28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58258" y="4190009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28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Salary = 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(</a:t>
            </a:r>
            <a:r>
              <a:rPr lang="hr-HR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B0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+ 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B1</a:t>
            </a:r>
            <a:r>
              <a:rPr lang="en-US" altLang="en-US" sz="2800" i="1" dirty="0" smtClean="0">
                <a:solidFill>
                  <a:srgbClr val="FF0000"/>
                </a:solidFill>
                <a:latin typeface="Times New Roman" charset="0"/>
                <a:ea typeface="Calibri" charset="0"/>
                <a:cs typeface="Times New Roman" charset="0"/>
              </a:rPr>
              <a:t>*1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 + (B2+ B3</a:t>
            </a:r>
            <a:r>
              <a:rPr lang="en-US" altLang="en-US" sz="2800" i="1" dirty="0" smtClean="0">
                <a:solidFill>
                  <a:srgbClr val="FF0000"/>
                </a:solidFill>
                <a:latin typeface="Times New Roman" charset="0"/>
                <a:ea typeface="Calibri" charset="0"/>
                <a:cs typeface="Times New Roman" charset="0"/>
              </a:rPr>
              <a:t>*1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)*pubs</a:t>
            </a:r>
            <a:endParaRPr lang="en-US" altLang="en-US" sz="28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58258" y="3472407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When psych = 1:</a:t>
            </a:r>
            <a:endParaRPr lang="en-US" altLang="en-US" sz="28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58258" y="5144097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2800" i="1" dirty="0" err="1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Salary</a:t>
            </a:r>
            <a:r>
              <a:rPr lang="en-US" altLang="en-US" sz="2800" i="1" baseline="-25000" dirty="0" err="1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psychology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= 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(</a:t>
            </a:r>
            <a:r>
              <a:rPr lang="hr-HR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B0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+ 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B1) + (B2+ B3)*pubs</a:t>
            </a:r>
            <a:endParaRPr lang="en-US" altLang="en-US" sz="2800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7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9"/>
          <p:cNvSpPr txBox="1">
            <a:spLocks noChangeArrowheads="1"/>
          </p:cNvSpPr>
          <p:nvPr/>
        </p:nvSpPr>
        <p:spPr bwMode="auto">
          <a:xfrm>
            <a:off x="2119314" y="228600"/>
            <a:ext cx="7177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3200" b="1" dirty="0" smtClean="0"/>
              <a:t>Where we left off:</a:t>
            </a:r>
            <a:endParaRPr lang="en-US" altLang="en-US" sz="3200" b="1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709448" y="2133601"/>
            <a:ext cx="1148255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3200" i="1" dirty="0" err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Salary</a:t>
            </a:r>
            <a:r>
              <a:rPr lang="en-US" altLang="en-US" sz="3200" i="1" baseline="-25000" dirty="0" err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non</a:t>
            </a:r>
            <a:r>
              <a:rPr lang="en-US" altLang="en-US" sz="3200" i="1" baseline="-25000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-psychology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= (</a:t>
            </a:r>
            <a:r>
              <a:rPr lang="hr-HR" altLang="en-US" sz="32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61148.8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mr-IN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–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mr-IN" altLang="en-US" sz="32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25492</a:t>
            </a:r>
            <a:r>
              <a:rPr lang="en-US" altLang="en-US" sz="3200" i="1" dirty="0">
                <a:solidFill>
                  <a:srgbClr val="FF0000"/>
                </a:solidFill>
                <a:latin typeface="Times New Roman" charset="0"/>
                <a:ea typeface="Calibri" charset="0"/>
                <a:cs typeface="Times New Roman" charset="0"/>
              </a:rPr>
              <a:t>*0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 + </a:t>
            </a:r>
            <a:r>
              <a:rPr lang="en-US" altLang="en-US" sz="3200" b="1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(</a:t>
            </a:r>
            <a:r>
              <a:rPr lang="hr-HR" altLang="en-US" sz="32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346.9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+ </a:t>
            </a:r>
            <a:r>
              <a:rPr lang="fi-FI" altLang="en-US" sz="32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1026</a:t>
            </a:r>
            <a:r>
              <a:rPr lang="en-US" altLang="en-US" sz="3200" i="1" dirty="0">
                <a:solidFill>
                  <a:srgbClr val="FF0000"/>
                </a:solidFill>
                <a:latin typeface="Times New Roman" charset="0"/>
                <a:ea typeface="Calibri" charset="0"/>
                <a:cs typeface="Times New Roman" charset="0"/>
              </a:rPr>
              <a:t>*0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)*pubs</a:t>
            </a:r>
            <a:endParaRPr lang="en-US" altLang="en-US" sz="32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46083" name="TextBox 6"/>
          <p:cNvSpPr txBox="1">
            <a:spLocks noChangeArrowheads="1"/>
          </p:cNvSpPr>
          <p:nvPr/>
        </p:nvSpPr>
        <p:spPr bwMode="auto">
          <a:xfrm>
            <a:off x="709448" y="1100138"/>
            <a:ext cx="9958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800" dirty="0"/>
              <a:t>When psych=0 (that is, among non-psychology departments):</a:t>
            </a: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2119314" y="3993457"/>
            <a:ext cx="8305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3200" i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Salary</a:t>
            </a:r>
            <a:r>
              <a:rPr lang="en-US" altLang="en-US" sz="3200" i="1" baseline="-2500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non</a:t>
            </a:r>
            <a:r>
              <a:rPr lang="en-US" altLang="en-US" sz="3200" i="1" baseline="-25000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-psychology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= (</a:t>
            </a:r>
            <a:r>
              <a:rPr lang="hr-HR" altLang="en-US" sz="32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61148.8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 + </a:t>
            </a:r>
            <a:r>
              <a:rPr lang="en-US" altLang="en-US" sz="32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(</a:t>
            </a:r>
            <a:r>
              <a:rPr lang="hr-HR" altLang="en-US" sz="32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346.9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)*pubs</a:t>
            </a:r>
            <a:endParaRPr lang="en-US" altLang="en-US" sz="3200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93683" y="2133601"/>
            <a:ext cx="1149831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3200" i="1" dirty="0" err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Salary</a:t>
            </a:r>
            <a:r>
              <a:rPr lang="en-US" altLang="en-US" sz="3200" i="1" baseline="-25000" dirty="0" err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psychology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= (</a:t>
            </a:r>
            <a:r>
              <a:rPr lang="hr-HR" altLang="en-US" sz="32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61148.8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mr-IN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–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</a:t>
            </a:r>
            <a:r>
              <a:rPr lang="mr-IN" altLang="en-US" sz="32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25492</a:t>
            </a:r>
            <a:r>
              <a:rPr lang="en-US" altLang="en-US" sz="3200" i="1" dirty="0">
                <a:solidFill>
                  <a:srgbClr val="FF0000"/>
                </a:solidFill>
                <a:latin typeface="Times New Roman" charset="0"/>
                <a:ea typeface="Calibri" charset="0"/>
                <a:cs typeface="Times New Roman" charset="0"/>
              </a:rPr>
              <a:t>*1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 + </a:t>
            </a:r>
            <a:r>
              <a:rPr lang="en-US" altLang="en-US" sz="3200" b="1" i="1" dirty="0" smtClean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(</a:t>
            </a:r>
            <a:r>
              <a:rPr lang="hr-HR" altLang="en-US" sz="32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346.9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+ </a:t>
            </a:r>
            <a:r>
              <a:rPr lang="fi-FI" altLang="en-US" sz="32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1026</a:t>
            </a:r>
            <a:r>
              <a:rPr lang="en-US" altLang="en-US" sz="3200" i="1" dirty="0">
                <a:solidFill>
                  <a:srgbClr val="FF0000"/>
                </a:solidFill>
                <a:latin typeface="Times New Roman" charset="0"/>
                <a:ea typeface="Calibri" charset="0"/>
                <a:cs typeface="Times New Roman" charset="0"/>
              </a:rPr>
              <a:t>*1</a:t>
            </a:r>
            <a:r>
              <a:rPr lang="en-US" altLang="en-US" sz="32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)*pubs</a:t>
            </a:r>
            <a:endParaRPr lang="en-US" altLang="en-US" sz="32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48131" name="TextBox 6"/>
          <p:cNvSpPr txBox="1">
            <a:spLocks noChangeArrowheads="1"/>
          </p:cNvSpPr>
          <p:nvPr/>
        </p:nvSpPr>
        <p:spPr bwMode="auto">
          <a:xfrm>
            <a:off x="2286000" y="1100138"/>
            <a:ext cx="838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400"/>
              <a:t>When psych=1 (that is, among psychology departments):</a:t>
            </a: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2286000" y="3782320"/>
            <a:ext cx="8305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3200" i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Salary</a:t>
            </a:r>
            <a:r>
              <a:rPr lang="en-US" altLang="en-US" sz="3200" i="1" baseline="-2500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psychology</a:t>
            </a:r>
            <a:r>
              <a:rPr lang="en-US" altLang="en-US" sz="3200" i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= (</a:t>
            </a:r>
            <a:r>
              <a:rPr lang="hr-HR" altLang="en-US" sz="3200" b="1" i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35656.8</a:t>
            </a:r>
            <a:r>
              <a:rPr lang="en-US" altLang="en-US" sz="3200" i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 + </a:t>
            </a:r>
            <a:r>
              <a:rPr lang="en-US" altLang="en-US" sz="3200" b="1" i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(</a:t>
            </a:r>
            <a:r>
              <a:rPr lang="hr-HR" altLang="en-US" sz="3200" b="1" i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1372.9</a:t>
            </a:r>
            <a:r>
              <a:rPr lang="en-US" altLang="en-US" sz="3200" i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)*pubs</a:t>
            </a:r>
            <a:endParaRPr lang="en-US" altLang="en-US" sz="320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119314" y="228600"/>
            <a:ext cx="7177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3200" b="1" smtClean="0"/>
              <a:t>Where we left off:</a:t>
            </a:r>
            <a:endParaRPr lang="en-US" altLang="en-US" sz="3200" b="1"/>
          </a:p>
        </p:txBody>
      </p:sp>
    </p:spTree>
    <p:extLst>
      <p:ext uri="{BB962C8B-B14F-4D97-AF65-F5344CB8AC3E}">
        <p14:creationId xmlns:p14="http://schemas.microsoft.com/office/powerpoint/2010/main" val="10958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19400" y="971550"/>
            <a:ext cx="8305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Salary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psychology</a:t>
            </a:r>
            <a:r>
              <a:rPr lang="en-US" altLang="en-US" sz="24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= (</a:t>
            </a:r>
            <a:r>
              <a:rPr lang="hr-HR" altLang="en-US" sz="24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35656.8</a:t>
            </a:r>
            <a:r>
              <a:rPr lang="en-US" altLang="en-US" sz="24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 + </a:t>
            </a:r>
            <a:r>
              <a:rPr lang="en-US" altLang="en-US" sz="24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(</a:t>
            </a:r>
            <a:r>
              <a:rPr lang="hr-HR" altLang="en-US" sz="24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1372.9</a:t>
            </a:r>
            <a:r>
              <a:rPr lang="en-US" altLang="en-US" sz="24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)*pubs</a:t>
            </a:r>
            <a:endParaRPr lang="en-US" altLang="en-US" sz="24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9400" y="141287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2400" i="1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Salary</a:t>
            </a:r>
            <a:r>
              <a:rPr lang="en-US" altLang="en-US" sz="2400" i="1" baseline="-2500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non</a:t>
            </a:r>
            <a:r>
              <a:rPr lang="en-US" altLang="en-US" sz="2400" i="1" baseline="-25000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-psychology</a:t>
            </a:r>
            <a:r>
              <a:rPr lang="en-US" altLang="en-US" sz="24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 = (</a:t>
            </a:r>
            <a:r>
              <a:rPr lang="hr-HR" altLang="en-US" sz="24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61148.8</a:t>
            </a:r>
            <a:r>
              <a:rPr lang="en-US" altLang="en-US" sz="24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 + </a:t>
            </a:r>
            <a:r>
              <a:rPr lang="en-US" altLang="en-US" sz="24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(</a:t>
            </a:r>
            <a:r>
              <a:rPr lang="hr-HR" altLang="en-US" sz="2400" b="1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346.9</a:t>
            </a:r>
            <a:r>
              <a:rPr lang="en-US" altLang="en-US" sz="2400" i="1" dirty="0">
                <a:solidFill>
                  <a:srgbClr val="000000"/>
                </a:solidFill>
                <a:latin typeface="Times New Roman" charset="0"/>
                <a:ea typeface="Calibri" charset="0"/>
                <a:cs typeface="Times New Roman" charset="0"/>
              </a:rPr>
              <a:t>)*pubs</a:t>
            </a:r>
            <a:endParaRPr lang="en-US" altLang="en-US" sz="2400" dirty="0">
              <a:latin typeface="Calibri" charset="0"/>
              <a:ea typeface="Calibri" charset="0"/>
              <a:cs typeface="Times New Roman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95513"/>
            <a:ext cx="81343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9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write this up?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01925"/>
              </p:ext>
            </p:extLst>
          </p:nvPr>
        </p:nvGraphicFramePr>
        <p:xfrm>
          <a:off x="1585357" y="1428750"/>
          <a:ext cx="9601200" cy="2168366"/>
        </p:xfrm>
        <a:graphic>
          <a:graphicData uri="http://schemas.openxmlformats.org/drawingml/2006/table">
            <a:tbl>
              <a:tblPr/>
              <a:tblGrid>
                <a:gridCol w="2262984"/>
                <a:gridCol w="703063"/>
                <a:gridCol w="1128436"/>
                <a:gridCol w="741678"/>
                <a:gridCol w="1747519"/>
                <a:gridCol w="1363160"/>
                <a:gridCol w="768096"/>
                <a:gridCol w="886264"/>
              </a:tblGrid>
              <a:tr h="547883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β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Estimate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Lower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 CI Upper Bound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(&gt;|</a:t>
                      </a:r>
                      <a:r>
                        <a:rPr lang="mr-IN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</a:t>
                      </a:r>
                      <a:r>
                        <a:rPr lang="mr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|)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61148.77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3915.03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53411.32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68886.23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47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 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(1=Psychology)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-0.73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-25492.84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6483.39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-38306.26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-12679.41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-3.93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346.94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270.19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-187.05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880.93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1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Department*Publications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1025.98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368.65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297.40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1754.57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65263" y="4227616"/>
            <a:ext cx="10592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Intercept:</a:t>
            </a:r>
          </a:p>
          <a:p>
            <a:endParaRPr lang="en-US" sz="2000" i="1" dirty="0"/>
          </a:p>
          <a:p>
            <a:r>
              <a:rPr lang="en-US" sz="2000" i="1" dirty="0" smtClean="0"/>
              <a:t>The predicted annual salary </a:t>
            </a:r>
            <a:r>
              <a:rPr lang="en-US" sz="2000" b="1" i="1" dirty="0" smtClean="0"/>
              <a:t>for faculty not in psychology with zero publications, and when the interaction term is at zero</a:t>
            </a:r>
            <a:r>
              <a:rPr lang="en-US" sz="2000" i="1" dirty="0" smtClean="0"/>
              <a:t>, is $</a:t>
            </a:r>
            <a:r>
              <a:rPr lang="hr-HR" sz="2000" i="1" dirty="0" smtClean="0"/>
              <a:t>61148.77</a:t>
            </a:r>
            <a:r>
              <a:rPr lang="en-US" sz="2000" i="1" dirty="0" smtClean="0"/>
              <a:t> (95% CI = [53411, 68886]).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658" y="6457890"/>
            <a:ext cx="1059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Lines 16 through 19 </a:t>
            </a:r>
            <a:r>
              <a:rPr lang="en-US" sz="2000" b="1" i="1" smtClean="0"/>
              <a:t>of moderation_lecture_part2.r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5595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453</TotalTime>
  <Words>1641</Words>
  <Application>Microsoft Macintosh PowerPoint</Application>
  <PresentationFormat>Widescreen</PresentationFormat>
  <Paragraphs>603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Cambria Math</vt:lpstr>
      <vt:lpstr>Franklin Gothic Medium</vt:lpstr>
      <vt:lpstr>ＭＳ Ｐゴシック</vt:lpstr>
      <vt:lpstr>Arial</vt:lpstr>
      <vt:lpstr>Calibri</vt:lpstr>
      <vt:lpstr>Franklin Gothic Book</vt:lpstr>
      <vt:lpstr>Times New Roman</vt:lpstr>
      <vt:lpstr>Crop</vt:lpstr>
      <vt:lpstr>Moderation part 2</vt:lpstr>
      <vt:lpstr>Where we left off:</vt:lpstr>
      <vt:lpstr>Note that our null hypothesis is that the slope for publications is the same across departments.</vt:lpstr>
      <vt:lpstr>Assuming I treat psych as the moderator, I can rearrange this formula with a bit of algebra.</vt:lpstr>
      <vt:lpstr>Then, I can select certain values for psych to create simple slopes at those levels.</vt:lpstr>
      <vt:lpstr>PowerPoint Presentation</vt:lpstr>
      <vt:lpstr>PowerPoint Presentation</vt:lpstr>
      <vt:lpstr>PowerPoint Presentation</vt:lpstr>
      <vt:lpstr>How do we write this up?</vt:lpstr>
      <vt:lpstr>How do we write this up?</vt:lpstr>
      <vt:lpstr>How do we write this up?</vt:lpstr>
      <vt:lpstr>PowerPoint Presentation</vt:lpstr>
      <vt:lpstr>PowerPoint Presentation</vt:lpstr>
      <vt:lpstr>To Clarify:</vt:lpstr>
      <vt:lpstr>We may want to consider centering our publication variable.</vt:lpstr>
      <vt:lpstr>We may want to consider centering our publication variable.</vt:lpstr>
      <vt:lpstr>Is there a “disordinal interaction”?</vt:lpstr>
      <vt:lpstr>Is there a “disordinal interaction”?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Moderation part 2</dc:title>
  <dc:creator>Connor McCabe</dc:creator>
  <cp:lastModifiedBy>Connor McCabe</cp:lastModifiedBy>
  <cp:revision>23</cp:revision>
  <dcterms:created xsi:type="dcterms:W3CDTF">2018-02-27T02:38:57Z</dcterms:created>
  <dcterms:modified xsi:type="dcterms:W3CDTF">2018-02-27T21:58:52Z</dcterms:modified>
</cp:coreProperties>
</file>