
<file path=[Content_Types].xml><?xml version="1.0" encoding="utf-8"?>
<Types xmlns="http://schemas.openxmlformats.org/package/2006/content-types">
  <Default Extension="xml" ContentType="application/xml"/>
  <Default Extension="wmf" ContentType="image/x-wmf"/>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1" r:id="rId1"/>
  </p:sldMasterIdLst>
  <p:notesMasterIdLst>
    <p:notesMasterId r:id="rId39"/>
  </p:notesMasterIdLst>
  <p:handoutMasterIdLst>
    <p:handoutMasterId r:id="rId40"/>
  </p:handoutMasterIdLst>
  <p:sldIdLst>
    <p:sldId id="256" r:id="rId2"/>
    <p:sldId id="402" r:id="rId3"/>
    <p:sldId id="280" r:id="rId4"/>
    <p:sldId id="367" r:id="rId5"/>
    <p:sldId id="365" r:id="rId6"/>
    <p:sldId id="361" r:id="rId7"/>
    <p:sldId id="362" r:id="rId8"/>
    <p:sldId id="363" r:id="rId9"/>
    <p:sldId id="374" r:id="rId10"/>
    <p:sldId id="375" r:id="rId11"/>
    <p:sldId id="376" r:id="rId12"/>
    <p:sldId id="377" r:id="rId13"/>
    <p:sldId id="378" r:id="rId14"/>
    <p:sldId id="383" r:id="rId15"/>
    <p:sldId id="379" r:id="rId16"/>
    <p:sldId id="380" r:id="rId17"/>
    <p:sldId id="381" r:id="rId18"/>
    <p:sldId id="382" r:id="rId19"/>
    <p:sldId id="385" r:id="rId20"/>
    <p:sldId id="387" r:id="rId21"/>
    <p:sldId id="388" r:id="rId22"/>
    <p:sldId id="389" r:id="rId23"/>
    <p:sldId id="390" r:id="rId24"/>
    <p:sldId id="392" r:id="rId25"/>
    <p:sldId id="393" r:id="rId26"/>
    <p:sldId id="395" r:id="rId27"/>
    <p:sldId id="396" r:id="rId28"/>
    <p:sldId id="394" r:id="rId29"/>
    <p:sldId id="397" r:id="rId30"/>
    <p:sldId id="399" r:id="rId31"/>
    <p:sldId id="401" r:id="rId32"/>
    <p:sldId id="398" r:id="rId33"/>
    <p:sldId id="368" r:id="rId34"/>
    <p:sldId id="369" r:id="rId35"/>
    <p:sldId id="370" r:id="rId36"/>
    <p:sldId id="371" r:id="rId37"/>
    <p:sldId id="372" r:id="rId38"/>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2915"/>
  </p:normalViewPr>
  <p:slideViewPr>
    <p:cSldViewPr>
      <p:cViewPr>
        <p:scale>
          <a:sx n="93" d="100"/>
          <a:sy n="93" d="100"/>
        </p:scale>
        <p:origin x="1664" y="1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handoutMaster" Target="handoutMasters/handoutMaster1.xml"/><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localhost/Users/cmccabe/Desktop/fig2_forclass.xls"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localhost/Users/cmccabe/Desktop/fig2_forclass.xls"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localhost/Users/cmccabe/Desktop/fig2_forclass.xls"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localhost/Users/cmccabe/Desktop/fig2_forclass.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23775953714486"/>
          <c:y val="0.0872755747313311"/>
          <c:w val="0.678301252813459"/>
          <c:h val="0.760024796618675"/>
        </c:manualLayout>
      </c:layout>
      <c:lineChart>
        <c:grouping val="standard"/>
        <c:varyColors val="0"/>
        <c:ser>
          <c:idx val="0"/>
          <c:order val="0"/>
          <c:tx>
            <c:strRef>
              <c:f>'2 way interactions (4)'!$B$31</c:f>
              <c:strCache>
                <c:ptCount val="1"/>
                <c:pt idx="0">
                  <c:v>Low Z</c:v>
                </c:pt>
              </c:strCache>
            </c:strRef>
          </c:tx>
          <c:spPr>
            <a:ln w="38100">
              <a:solidFill>
                <a:srgbClr val="000000"/>
              </a:solidFill>
              <a:prstDash val="solid"/>
            </a:ln>
          </c:spPr>
          <c:marker>
            <c:symbol val="diamond"/>
            <c:size val="5"/>
            <c:spPr>
              <a:solidFill>
                <a:srgbClr val="000000"/>
              </a:solidFill>
              <a:ln>
                <a:solidFill>
                  <a:srgbClr val="000000"/>
                </a:solidFill>
                <a:prstDash val="solid"/>
              </a:ln>
            </c:spPr>
          </c:marker>
          <c:cat>
            <c:strRef>
              <c:f>'2 way interactions (4)'!$C$30:$D$30</c:f>
              <c:strCache>
                <c:ptCount val="2"/>
                <c:pt idx="0">
                  <c:v>Low X</c:v>
                </c:pt>
                <c:pt idx="1">
                  <c:v>High X</c:v>
                </c:pt>
              </c:strCache>
            </c:strRef>
          </c:cat>
          <c:val>
            <c:numRef>
              <c:f>'2 way interactions (4)'!$C$31:$D$31</c:f>
              <c:numCache>
                <c:formatCode>General</c:formatCode>
                <c:ptCount val="2"/>
                <c:pt idx="0">
                  <c:v>82.145461</c:v>
                </c:pt>
                <c:pt idx="1">
                  <c:v>92.06593500000001</c:v>
                </c:pt>
              </c:numCache>
            </c:numRef>
          </c:val>
          <c:smooth val="0"/>
        </c:ser>
        <c:ser>
          <c:idx val="1"/>
          <c:order val="1"/>
          <c:tx>
            <c:strRef>
              <c:f>'2 way interactions (4)'!$B$32</c:f>
              <c:strCache>
                <c:ptCount val="1"/>
                <c:pt idx="0">
                  <c:v>High Z</c:v>
                </c:pt>
              </c:strCache>
            </c:strRef>
          </c:tx>
          <c:spPr>
            <a:ln w="38100">
              <a:solidFill>
                <a:srgbClr val="000000"/>
              </a:solidFill>
              <a:prstDash val="sysDash"/>
            </a:ln>
          </c:spPr>
          <c:marker>
            <c:symbol val="square"/>
            <c:size val="5"/>
            <c:spPr>
              <a:solidFill>
                <a:srgbClr val="000000"/>
              </a:solidFill>
              <a:ln>
                <a:solidFill>
                  <a:srgbClr val="000000"/>
                </a:solidFill>
                <a:prstDash val="solid"/>
              </a:ln>
            </c:spPr>
          </c:marker>
          <c:cat>
            <c:strRef>
              <c:f>'2 way interactions (4)'!$C$30:$D$30</c:f>
              <c:strCache>
                <c:ptCount val="2"/>
                <c:pt idx="0">
                  <c:v>Low X</c:v>
                </c:pt>
                <c:pt idx="1">
                  <c:v>High X</c:v>
                </c:pt>
              </c:strCache>
            </c:strRef>
          </c:cat>
          <c:val>
            <c:numRef>
              <c:f>'2 way interactions (4)'!$C$32:$D$32</c:f>
              <c:numCache>
                <c:formatCode>General</c:formatCode>
                <c:ptCount val="2"/>
                <c:pt idx="0">
                  <c:v>15.383905</c:v>
                </c:pt>
                <c:pt idx="1">
                  <c:v>89.87067500000001</c:v>
                </c:pt>
              </c:numCache>
            </c:numRef>
          </c:val>
          <c:smooth val="0"/>
        </c:ser>
        <c:dLbls>
          <c:showLegendKey val="0"/>
          <c:showVal val="0"/>
          <c:showCatName val="0"/>
          <c:showSerName val="0"/>
          <c:showPercent val="0"/>
          <c:showBubbleSize val="0"/>
        </c:dLbls>
        <c:marker val="1"/>
        <c:smooth val="0"/>
        <c:axId val="-2079591712"/>
        <c:axId val="-2088286368"/>
      </c:lineChart>
      <c:catAx>
        <c:axId val="-2079591712"/>
        <c:scaling>
          <c:orientation val="minMax"/>
        </c:scaling>
        <c:delete val="0"/>
        <c:axPos val="b"/>
        <c:numFmt formatCode="General" sourceLinked="1"/>
        <c:majorTickMark val="out"/>
        <c:minorTickMark val="none"/>
        <c:tickLblPos val="nextTo"/>
        <c:spPr>
          <a:ln w="3175">
            <a:solidFill>
              <a:srgbClr val="000000"/>
            </a:solidFill>
            <a:prstDash val="solid"/>
          </a:ln>
        </c:spPr>
        <c:txPr>
          <a:bodyPr rot="0" vert="horz"/>
          <a:lstStyle/>
          <a:p>
            <a:pPr>
              <a:defRPr/>
            </a:pPr>
            <a:endParaRPr lang="en-US"/>
          </a:p>
        </c:txPr>
        <c:crossAx val="-2088286368"/>
        <c:crosses val="autoZero"/>
        <c:auto val="1"/>
        <c:lblAlgn val="ctr"/>
        <c:lblOffset val="100"/>
        <c:tickLblSkip val="1"/>
        <c:tickMarkSkip val="1"/>
        <c:noMultiLvlLbl val="0"/>
      </c:catAx>
      <c:valAx>
        <c:axId val="-2088286368"/>
        <c:scaling>
          <c:orientation val="minMax"/>
          <c:max val="200.0"/>
          <c:min val="-100.0"/>
        </c:scaling>
        <c:delete val="0"/>
        <c:axPos val="l"/>
        <c:title>
          <c:tx>
            <c:rich>
              <a:bodyPr/>
              <a:lstStyle/>
              <a:p>
                <a:pPr>
                  <a:defRPr/>
                </a:pPr>
                <a:r>
                  <a:rPr lang="en-US"/>
                  <a:t>Y</a:t>
                </a:r>
              </a:p>
            </c:rich>
          </c:tx>
          <c:layout>
            <c:manualLayout>
              <c:xMode val="edge"/>
              <c:yMode val="edge"/>
              <c:x val="0.0193052112368499"/>
              <c:y val="0.413872737061713"/>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a:pPr>
            <a:endParaRPr lang="en-US"/>
          </a:p>
        </c:txPr>
        <c:crossAx val="-2079591712"/>
        <c:crosses val="autoZero"/>
        <c:crossBetween val="between"/>
      </c:valAx>
      <c:spPr>
        <a:solidFill>
          <a:srgbClr val="FFFFFF"/>
        </a:solidFill>
        <a:ln w="3175">
          <a:solidFill>
            <a:srgbClr val="808080"/>
          </a:solidFill>
          <a:prstDash val="solid"/>
        </a:ln>
      </c:spPr>
    </c:plotArea>
    <c:legend>
      <c:legendPos val="r"/>
      <c:layout>
        <c:manualLayout>
          <c:xMode val="edge"/>
          <c:yMode val="edge"/>
          <c:x val="0.819128720247653"/>
          <c:y val="0.422929874150347"/>
          <c:w val="0.168296232546788"/>
          <c:h val="0.141822800996029"/>
        </c:manualLayout>
      </c:layout>
      <c:overlay val="0"/>
      <c:spPr>
        <a:solidFill>
          <a:srgbClr val="FFFFFF"/>
        </a:solidFill>
        <a:ln w="3175">
          <a:solidFill>
            <a:srgbClr val="000000"/>
          </a:solidFill>
          <a:prstDash val="solid"/>
        </a:ln>
      </c:spPr>
    </c:legend>
    <c:plotVisOnly val="1"/>
    <c:dispBlanksAs val="gap"/>
    <c:showDLblsOverMax val="0"/>
  </c:chart>
  <c:spPr>
    <a:solidFill>
      <a:srgbClr val="FFFFFF"/>
    </a:solidFill>
    <a:ln w="6350">
      <a:noFill/>
    </a:ln>
  </c:spPr>
  <c:txPr>
    <a:bodyPr/>
    <a:lstStyle/>
    <a:p>
      <a:pPr>
        <a:defRPr sz="1600" b="0" i="0" u="none" strike="noStrike" baseline="0">
          <a:solidFill>
            <a:srgbClr val="000000"/>
          </a:solidFill>
          <a:latin typeface="Times New Roman"/>
          <a:ea typeface="Times New Roman"/>
          <a:cs typeface="Times New Roman"/>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23775953714486"/>
          <c:y val="0.0872755747313311"/>
          <c:w val="0.678301252813459"/>
          <c:h val="0.760024796618675"/>
        </c:manualLayout>
      </c:layout>
      <c:lineChart>
        <c:grouping val="standard"/>
        <c:varyColors val="0"/>
        <c:ser>
          <c:idx val="0"/>
          <c:order val="0"/>
          <c:tx>
            <c:strRef>
              <c:f>'2 way interactions (3)'!$B$31</c:f>
              <c:strCache>
                <c:ptCount val="1"/>
                <c:pt idx="0">
                  <c:v>Low Z</c:v>
                </c:pt>
              </c:strCache>
            </c:strRef>
          </c:tx>
          <c:spPr>
            <a:ln w="38100">
              <a:solidFill>
                <a:srgbClr val="000000"/>
              </a:solidFill>
              <a:prstDash val="solid"/>
            </a:ln>
          </c:spPr>
          <c:marker>
            <c:symbol val="diamond"/>
            <c:size val="5"/>
            <c:spPr>
              <a:solidFill>
                <a:srgbClr val="000000"/>
              </a:solidFill>
              <a:ln>
                <a:solidFill>
                  <a:srgbClr val="000000"/>
                </a:solidFill>
                <a:prstDash val="solid"/>
              </a:ln>
            </c:spPr>
          </c:marker>
          <c:cat>
            <c:strRef>
              <c:f>'2 way interactions (3)'!$C$30:$D$30</c:f>
              <c:strCache>
                <c:ptCount val="2"/>
                <c:pt idx="0">
                  <c:v>Low X</c:v>
                </c:pt>
                <c:pt idx="1">
                  <c:v>High X</c:v>
                </c:pt>
              </c:strCache>
            </c:strRef>
          </c:cat>
          <c:val>
            <c:numRef>
              <c:f>'2 way interactions (3)'!$C$31:$D$31</c:f>
              <c:numCache>
                <c:formatCode>General</c:formatCode>
                <c:ptCount val="2"/>
                <c:pt idx="0">
                  <c:v>51.925261</c:v>
                </c:pt>
                <c:pt idx="1">
                  <c:v>22.383135</c:v>
                </c:pt>
              </c:numCache>
            </c:numRef>
          </c:val>
          <c:smooth val="0"/>
        </c:ser>
        <c:ser>
          <c:idx val="1"/>
          <c:order val="1"/>
          <c:tx>
            <c:strRef>
              <c:f>'2 way interactions (3)'!$B$32</c:f>
              <c:strCache>
                <c:ptCount val="1"/>
                <c:pt idx="0">
                  <c:v>High Z</c:v>
                </c:pt>
              </c:strCache>
            </c:strRef>
          </c:tx>
          <c:spPr>
            <a:ln w="38100">
              <a:solidFill>
                <a:srgbClr val="000000"/>
              </a:solidFill>
              <a:prstDash val="sysDash"/>
            </a:ln>
          </c:spPr>
          <c:marker>
            <c:symbol val="square"/>
            <c:size val="5"/>
            <c:spPr>
              <a:solidFill>
                <a:srgbClr val="000000"/>
              </a:solidFill>
              <a:ln>
                <a:solidFill>
                  <a:srgbClr val="000000"/>
                </a:solidFill>
                <a:prstDash val="solid"/>
              </a:ln>
            </c:spPr>
          </c:marker>
          <c:cat>
            <c:strRef>
              <c:f>'2 way interactions (3)'!$C$30:$D$30</c:f>
              <c:strCache>
                <c:ptCount val="2"/>
                <c:pt idx="0">
                  <c:v>Low X</c:v>
                </c:pt>
                <c:pt idx="1">
                  <c:v>High X</c:v>
                </c:pt>
              </c:strCache>
            </c:strRef>
          </c:cat>
          <c:val>
            <c:numRef>
              <c:f>'2 way interactions (3)'!$C$32:$D$32</c:f>
              <c:numCache>
                <c:formatCode>General</c:formatCode>
                <c:ptCount val="2"/>
                <c:pt idx="0">
                  <c:v>21.81850499999999</c:v>
                </c:pt>
                <c:pt idx="1">
                  <c:v>56.842675</c:v>
                </c:pt>
              </c:numCache>
            </c:numRef>
          </c:val>
          <c:smooth val="0"/>
        </c:ser>
        <c:dLbls>
          <c:showLegendKey val="0"/>
          <c:showVal val="0"/>
          <c:showCatName val="0"/>
          <c:showSerName val="0"/>
          <c:showPercent val="0"/>
          <c:showBubbleSize val="0"/>
        </c:dLbls>
        <c:marker val="1"/>
        <c:smooth val="0"/>
        <c:axId val="-2112771536"/>
        <c:axId val="-2129030336"/>
      </c:lineChart>
      <c:catAx>
        <c:axId val="-2112771536"/>
        <c:scaling>
          <c:orientation val="minMax"/>
        </c:scaling>
        <c:delete val="0"/>
        <c:axPos val="b"/>
        <c:numFmt formatCode="General" sourceLinked="1"/>
        <c:majorTickMark val="out"/>
        <c:minorTickMark val="none"/>
        <c:tickLblPos val="nextTo"/>
        <c:spPr>
          <a:ln w="3175">
            <a:solidFill>
              <a:srgbClr val="000000"/>
            </a:solidFill>
            <a:prstDash val="solid"/>
          </a:ln>
        </c:spPr>
        <c:txPr>
          <a:bodyPr rot="0" vert="horz"/>
          <a:lstStyle/>
          <a:p>
            <a:pPr>
              <a:defRPr/>
            </a:pPr>
            <a:endParaRPr lang="en-US"/>
          </a:p>
        </c:txPr>
        <c:crossAx val="-2129030336"/>
        <c:crosses val="autoZero"/>
        <c:auto val="1"/>
        <c:lblAlgn val="ctr"/>
        <c:lblOffset val="100"/>
        <c:tickLblSkip val="1"/>
        <c:tickMarkSkip val="1"/>
        <c:noMultiLvlLbl val="0"/>
      </c:catAx>
      <c:valAx>
        <c:axId val="-2129030336"/>
        <c:scaling>
          <c:orientation val="minMax"/>
          <c:max val="200.0"/>
          <c:min val="-100.0"/>
        </c:scaling>
        <c:delete val="0"/>
        <c:axPos val="l"/>
        <c:title>
          <c:tx>
            <c:rich>
              <a:bodyPr/>
              <a:lstStyle/>
              <a:p>
                <a:pPr>
                  <a:defRPr/>
                </a:pPr>
                <a:r>
                  <a:rPr lang="en-US"/>
                  <a:t>Y</a:t>
                </a:r>
              </a:p>
            </c:rich>
          </c:tx>
          <c:layout>
            <c:manualLayout>
              <c:xMode val="edge"/>
              <c:yMode val="edge"/>
              <c:x val="0.0193052112368499"/>
              <c:y val="0.413872737061713"/>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a:pPr>
            <a:endParaRPr lang="en-US"/>
          </a:p>
        </c:txPr>
        <c:crossAx val="-2112771536"/>
        <c:crosses val="autoZero"/>
        <c:crossBetween val="between"/>
      </c:valAx>
      <c:spPr>
        <a:solidFill>
          <a:srgbClr val="FFFFFF"/>
        </a:solidFill>
        <a:ln w="3175">
          <a:solidFill>
            <a:srgbClr val="808080"/>
          </a:solidFill>
          <a:prstDash val="solid"/>
        </a:ln>
      </c:spPr>
    </c:plotArea>
    <c:legend>
      <c:legendPos val="r"/>
      <c:layout>
        <c:manualLayout>
          <c:xMode val="edge"/>
          <c:yMode val="edge"/>
          <c:x val="0.819128720247653"/>
          <c:y val="0.422929874150347"/>
          <c:w val="0.168296232546788"/>
          <c:h val="0.141822800996029"/>
        </c:manualLayout>
      </c:layout>
      <c:overlay val="0"/>
      <c:spPr>
        <a:solidFill>
          <a:srgbClr val="FFFFFF"/>
        </a:solidFill>
        <a:ln w="3175">
          <a:solidFill>
            <a:srgbClr val="000000"/>
          </a:solidFill>
          <a:prstDash val="solid"/>
        </a:ln>
      </c:spPr>
    </c:legend>
    <c:plotVisOnly val="1"/>
    <c:dispBlanksAs val="gap"/>
    <c:showDLblsOverMax val="0"/>
  </c:chart>
  <c:spPr>
    <a:solidFill>
      <a:srgbClr val="FFFFFF"/>
    </a:solidFill>
    <a:ln w="6350">
      <a:noFill/>
    </a:ln>
  </c:spPr>
  <c:txPr>
    <a:bodyPr/>
    <a:lstStyle/>
    <a:p>
      <a:pPr>
        <a:defRPr sz="1600" b="0" i="0" u="none" strike="noStrike" baseline="0">
          <a:solidFill>
            <a:srgbClr val="000000"/>
          </a:solidFill>
          <a:latin typeface="Times New Roman"/>
          <a:ea typeface="Times New Roman"/>
          <a:cs typeface="Times New Roman"/>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23775953714486"/>
          <c:y val="0.0872755747313311"/>
          <c:w val="0.678301252813459"/>
          <c:h val="0.760024796618675"/>
        </c:manualLayout>
      </c:layout>
      <c:lineChart>
        <c:grouping val="standard"/>
        <c:varyColors val="0"/>
        <c:ser>
          <c:idx val="0"/>
          <c:order val="0"/>
          <c:tx>
            <c:strRef>
              <c:f>'2 way interactions (2)'!$B$31</c:f>
              <c:strCache>
                <c:ptCount val="1"/>
                <c:pt idx="0">
                  <c:v>Low Z</c:v>
                </c:pt>
              </c:strCache>
            </c:strRef>
          </c:tx>
          <c:spPr>
            <a:ln w="38100">
              <a:solidFill>
                <a:srgbClr val="000000"/>
              </a:solidFill>
              <a:prstDash val="solid"/>
            </a:ln>
          </c:spPr>
          <c:marker>
            <c:symbol val="diamond"/>
            <c:size val="5"/>
            <c:spPr>
              <a:solidFill>
                <a:srgbClr val="000000"/>
              </a:solidFill>
              <a:ln>
                <a:solidFill>
                  <a:srgbClr val="000000"/>
                </a:solidFill>
                <a:prstDash val="solid"/>
              </a:ln>
            </c:spPr>
          </c:marker>
          <c:cat>
            <c:strRef>
              <c:f>'2 way interactions (2)'!$C$30:$D$30</c:f>
              <c:strCache>
                <c:ptCount val="2"/>
                <c:pt idx="0">
                  <c:v>Low X</c:v>
                </c:pt>
                <c:pt idx="1">
                  <c:v>High X</c:v>
                </c:pt>
              </c:strCache>
            </c:strRef>
          </c:cat>
          <c:val>
            <c:numRef>
              <c:f>'2 way interactions (2)'!$C$31:$D$31</c:f>
              <c:numCache>
                <c:formatCode>General</c:formatCode>
                <c:ptCount val="2"/>
                <c:pt idx="0">
                  <c:v>39.8276</c:v>
                </c:pt>
                <c:pt idx="1">
                  <c:v>79.2902</c:v>
                </c:pt>
              </c:numCache>
            </c:numRef>
          </c:val>
          <c:smooth val="0"/>
        </c:ser>
        <c:ser>
          <c:idx val="1"/>
          <c:order val="1"/>
          <c:tx>
            <c:strRef>
              <c:f>'2 way interactions (2)'!$B$32</c:f>
              <c:strCache>
                <c:ptCount val="1"/>
                <c:pt idx="0">
                  <c:v>High Z</c:v>
                </c:pt>
              </c:strCache>
            </c:strRef>
          </c:tx>
          <c:spPr>
            <a:ln w="38100">
              <a:solidFill>
                <a:srgbClr val="000000"/>
              </a:solidFill>
              <a:prstDash val="sysDash"/>
            </a:ln>
          </c:spPr>
          <c:marker>
            <c:symbol val="square"/>
            <c:size val="5"/>
            <c:spPr>
              <a:solidFill>
                <a:srgbClr val="000000"/>
              </a:solidFill>
              <a:ln>
                <a:solidFill>
                  <a:srgbClr val="000000"/>
                </a:solidFill>
                <a:prstDash val="solid"/>
              </a:ln>
            </c:spPr>
          </c:marker>
          <c:cat>
            <c:strRef>
              <c:f>'2 way interactions (2)'!$C$30:$D$30</c:f>
              <c:strCache>
                <c:ptCount val="2"/>
                <c:pt idx="0">
                  <c:v>Low X</c:v>
                </c:pt>
                <c:pt idx="1">
                  <c:v>High X</c:v>
                </c:pt>
              </c:strCache>
            </c:strRef>
          </c:cat>
          <c:val>
            <c:numRef>
              <c:f>'2 way interactions (2)'!$C$32:$D$32</c:f>
              <c:numCache>
                <c:formatCode>General</c:formatCode>
                <c:ptCount val="2"/>
                <c:pt idx="0">
                  <c:v>76.4824</c:v>
                </c:pt>
                <c:pt idx="1">
                  <c:v>115.945</c:v>
                </c:pt>
              </c:numCache>
            </c:numRef>
          </c:val>
          <c:smooth val="0"/>
        </c:ser>
        <c:dLbls>
          <c:showLegendKey val="0"/>
          <c:showVal val="0"/>
          <c:showCatName val="0"/>
          <c:showSerName val="0"/>
          <c:showPercent val="0"/>
          <c:showBubbleSize val="0"/>
        </c:dLbls>
        <c:marker val="1"/>
        <c:smooth val="0"/>
        <c:axId val="-2076516816"/>
        <c:axId val="-2076623792"/>
      </c:lineChart>
      <c:catAx>
        <c:axId val="-2076516816"/>
        <c:scaling>
          <c:orientation val="minMax"/>
        </c:scaling>
        <c:delete val="0"/>
        <c:axPos val="b"/>
        <c:numFmt formatCode="General" sourceLinked="1"/>
        <c:majorTickMark val="out"/>
        <c:minorTickMark val="none"/>
        <c:tickLblPos val="nextTo"/>
        <c:spPr>
          <a:ln w="3175">
            <a:solidFill>
              <a:srgbClr val="000000"/>
            </a:solidFill>
            <a:prstDash val="solid"/>
          </a:ln>
        </c:spPr>
        <c:txPr>
          <a:bodyPr rot="0" vert="horz"/>
          <a:lstStyle/>
          <a:p>
            <a:pPr>
              <a:defRPr/>
            </a:pPr>
            <a:endParaRPr lang="en-US"/>
          </a:p>
        </c:txPr>
        <c:crossAx val="-2076623792"/>
        <c:crosses val="autoZero"/>
        <c:auto val="1"/>
        <c:lblAlgn val="ctr"/>
        <c:lblOffset val="100"/>
        <c:tickLblSkip val="1"/>
        <c:tickMarkSkip val="1"/>
        <c:noMultiLvlLbl val="0"/>
      </c:catAx>
      <c:valAx>
        <c:axId val="-2076623792"/>
        <c:scaling>
          <c:orientation val="minMax"/>
          <c:max val="200.0"/>
          <c:min val="-100.0"/>
        </c:scaling>
        <c:delete val="0"/>
        <c:axPos val="l"/>
        <c:title>
          <c:tx>
            <c:rich>
              <a:bodyPr/>
              <a:lstStyle/>
              <a:p>
                <a:pPr>
                  <a:defRPr/>
                </a:pPr>
                <a:r>
                  <a:rPr lang="en-US"/>
                  <a:t>Y</a:t>
                </a:r>
              </a:p>
            </c:rich>
          </c:tx>
          <c:layout>
            <c:manualLayout>
              <c:xMode val="edge"/>
              <c:yMode val="edge"/>
              <c:x val="0.0193052112368499"/>
              <c:y val="0.413872737061713"/>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a:pPr>
            <a:endParaRPr lang="en-US"/>
          </a:p>
        </c:txPr>
        <c:crossAx val="-2076516816"/>
        <c:crosses val="autoZero"/>
        <c:crossBetween val="between"/>
      </c:valAx>
      <c:spPr>
        <a:solidFill>
          <a:srgbClr val="FFFFFF"/>
        </a:solidFill>
        <a:ln w="3175">
          <a:solidFill>
            <a:srgbClr val="808080"/>
          </a:solidFill>
          <a:prstDash val="solid"/>
        </a:ln>
      </c:spPr>
    </c:plotArea>
    <c:legend>
      <c:legendPos val="r"/>
      <c:layout>
        <c:manualLayout>
          <c:xMode val="edge"/>
          <c:yMode val="edge"/>
          <c:x val="0.819128720247653"/>
          <c:y val="0.422929874150347"/>
          <c:w val="0.168296232546788"/>
          <c:h val="0.141822800996029"/>
        </c:manualLayout>
      </c:layout>
      <c:overlay val="0"/>
      <c:spPr>
        <a:solidFill>
          <a:srgbClr val="FFFFFF"/>
        </a:solidFill>
        <a:ln w="3175">
          <a:solidFill>
            <a:srgbClr val="000000"/>
          </a:solidFill>
          <a:prstDash val="solid"/>
        </a:ln>
      </c:spPr>
    </c:legend>
    <c:plotVisOnly val="1"/>
    <c:dispBlanksAs val="gap"/>
    <c:showDLblsOverMax val="0"/>
  </c:chart>
  <c:spPr>
    <a:solidFill>
      <a:srgbClr val="FFFFFF"/>
    </a:solidFill>
    <a:ln w="6350">
      <a:noFill/>
    </a:ln>
  </c:spPr>
  <c:txPr>
    <a:bodyPr/>
    <a:lstStyle/>
    <a:p>
      <a:pPr>
        <a:defRPr sz="1600" b="0" i="0" u="none" strike="noStrike" baseline="0">
          <a:solidFill>
            <a:srgbClr val="000000"/>
          </a:solidFill>
          <a:latin typeface="Times New Roman"/>
          <a:ea typeface="Times New Roman"/>
          <a:cs typeface="Times New Roman"/>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23775953714486"/>
          <c:y val="0.0872755747313311"/>
          <c:w val="0.678301252813459"/>
          <c:h val="0.760024796618675"/>
        </c:manualLayout>
      </c:layout>
      <c:lineChart>
        <c:grouping val="standard"/>
        <c:varyColors val="0"/>
        <c:ser>
          <c:idx val="0"/>
          <c:order val="0"/>
          <c:tx>
            <c:strRef>
              <c:f>'2 way interactions'!$B$31</c:f>
              <c:strCache>
                <c:ptCount val="1"/>
                <c:pt idx="0">
                  <c:v>Low Z</c:v>
                </c:pt>
              </c:strCache>
            </c:strRef>
          </c:tx>
          <c:spPr>
            <a:ln w="38100">
              <a:solidFill>
                <a:srgbClr val="000000"/>
              </a:solidFill>
              <a:prstDash val="solid"/>
            </a:ln>
          </c:spPr>
          <c:marker>
            <c:symbol val="diamond"/>
            <c:size val="5"/>
            <c:spPr>
              <a:solidFill>
                <a:srgbClr val="000000"/>
              </a:solidFill>
              <a:ln>
                <a:solidFill>
                  <a:srgbClr val="000000"/>
                </a:solidFill>
                <a:prstDash val="solid"/>
              </a:ln>
            </c:spPr>
          </c:marker>
          <c:cat>
            <c:strRef>
              <c:f>'2 way interactions'!$C$30:$D$30</c:f>
              <c:strCache>
                <c:ptCount val="2"/>
                <c:pt idx="0">
                  <c:v>Low X</c:v>
                </c:pt>
                <c:pt idx="1">
                  <c:v>High X</c:v>
                </c:pt>
              </c:strCache>
            </c:strRef>
          </c:cat>
          <c:val>
            <c:numRef>
              <c:f>'2 way interactions'!$C$31:$D$31</c:f>
              <c:numCache>
                <c:formatCode>General</c:formatCode>
                <c:ptCount val="2"/>
                <c:pt idx="0">
                  <c:v>16.752861</c:v>
                </c:pt>
                <c:pt idx="1">
                  <c:v>26.673335</c:v>
                </c:pt>
              </c:numCache>
            </c:numRef>
          </c:val>
          <c:smooth val="0"/>
        </c:ser>
        <c:ser>
          <c:idx val="1"/>
          <c:order val="1"/>
          <c:tx>
            <c:strRef>
              <c:f>'2 way interactions'!$B$32</c:f>
              <c:strCache>
                <c:ptCount val="1"/>
                <c:pt idx="0">
                  <c:v>High Z</c:v>
                </c:pt>
              </c:strCache>
            </c:strRef>
          </c:tx>
          <c:spPr>
            <a:ln w="38100">
              <a:solidFill>
                <a:srgbClr val="000000"/>
              </a:solidFill>
              <a:prstDash val="sysDash"/>
            </a:ln>
          </c:spPr>
          <c:marker>
            <c:symbol val="square"/>
            <c:size val="5"/>
            <c:spPr>
              <a:solidFill>
                <a:srgbClr val="000000"/>
              </a:solidFill>
              <a:ln>
                <a:solidFill>
                  <a:srgbClr val="000000"/>
                </a:solidFill>
                <a:prstDash val="solid"/>
              </a:ln>
            </c:spPr>
          </c:marker>
          <c:cat>
            <c:strRef>
              <c:f>'2 way interactions'!$C$30:$D$30</c:f>
              <c:strCache>
                <c:ptCount val="2"/>
                <c:pt idx="0">
                  <c:v>Low X</c:v>
                </c:pt>
                <c:pt idx="1">
                  <c:v>High X</c:v>
                </c:pt>
              </c:strCache>
            </c:strRef>
          </c:cat>
          <c:val>
            <c:numRef>
              <c:f>'2 way interactions'!$C$32:$D$32</c:f>
              <c:numCache>
                <c:formatCode>General</c:formatCode>
                <c:ptCount val="2"/>
                <c:pt idx="0">
                  <c:v>23.30090499999999</c:v>
                </c:pt>
                <c:pt idx="1">
                  <c:v>97.787675</c:v>
                </c:pt>
              </c:numCache>
            </c:numRef>
          </c:val>
          <c:smooth val="0"/>
        </c:ser>
        <c:dLbls>
          <c:showLegendKey val="0"/>
          <c:showVal val="0"/>
          <c:showCatName val="0"/>
          <c:showSerName val="0"/>
          <c:showPercent val="0"/>
          <c:showBubbleSize val="0"/>
        </c:dLbls>
        <c:marker val="1"/>
        <c:smooth val="0"/>
        <c:axId val="-2083331104"/>
        <c:axId val="-2077547120"/>
      </c:lineChart>
      <c:catAx>
        <c:axId val="-2083331104"/>
        <c:scaling>
          <c:orientation val="minMax"/>
        </c:scaling>
        <c:delete val="0"/>
        <c:axPos val="b"/>
        <c:numFmt formatCode="General" sourceLinked="1"/>
        <c:majorTickMark val="out"/>
        <c:minorTickMark val="none"/>
        <c:tickLblPos val="nextTo"/>
        <c:spPr>
          <a:ln w="3175">
            <a:solidFill>
              <a:srgbClr val="000000"/>
            </a:solidFill>
            <a:prstDash val="solid"/>
          </a:ln>
        </c:spPr>
        <c:txPr>
          <a:bodyPr rot="0" vert="horz"/>
          <a:lstStyle/>
          <a:p>
            <a:pPr>
              <a:defRPr/>
            </a:pPr>
            <a:endParaRPr lang="en-US"/>
          </a:p>
        </c:txPr>
        <c:crossAx val="-2077547120"/>
        <c:crosses val="autoZero"/>
        <c:auto val="1"/>
        <c:lblAlgn val="ctr"/>
        <c:lblOffset val="100"/>
        <c:tickLblSkip val="1"/>
        <c:tickMarkSkip val="1"/>
        <c:noMultiLvlLbl val="0"/>
      </c:catAx>
      <c:valAx>
        <c:axId val="-2077547120"/>
        <c:scaling>
          <c:orientation val="minMax"/>
          <c:max val="200.0"/>
          <c:min val="-100.0"/>
        </c:scaling>
        <c:delete val="0"/>
        <c:axPos val="l"/>
        <c:title>
          <c:tx>
            <c:rich>
              <a:bodyPr/>
              <a:lstStyle/>
              <a:p>
                <a:pPr>
                  <a:defRPr/>
                </a:pPr>
                <a:r>
                  <a:rPr lang="en-US"/>
                  <a:t>Y</a:t>
                </a:r>
              </a:p>
            </c:rich>
          </c:tx>
          <c:layout>
            <c:manualLayout>
              <c:xMode val="edge"/>
              <c:yMode val="edge"/>
              <c:x val="0.0193052112368499"/>
              <c:y val="0.413872737061713"/>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a:pPr>
            <a:endParaRPr lang="en-US"/>
          </a:p>
        </c:txPr>
        <c:crossAx val="-2083331104"/>
        <c:crosses val="autoZero"/>
        <c:crossBetween val="between"/>
      </c:valAx>
      <c:spPr>
        <a:solidFill>
          <a:srgbClr val="FFFFFF"/>
        </a:solidFill>
        <a:ln w="3175">
          <a:solidFill>
            <a:srgbClr val="808080"/>
          </a:solidFill>
          <a:prstDash val="solid"/>
        </a:ln>
      </c:spPr>
    </c:plotArea>
    <c:legend>
      <c:legendPos val="r"/>
      <c:layout>
        <c:manualLayout>
          <c:xMode val="edge"/>
          <c:yMode val="edge"/>
          <c:x val="0.819128720247653"/>
          <c:y val="0.422929874150347"/>
          <c:w val="0.168296232546788"/>
          <c:h val="0.141822800996029"/>
        </c:manualLayout>
      </c:layout>
      <c:overlay val="0"/>
      <c:spPr>
        <a:solidFill>
          <a:srgbClr val="FFFFFF"/>
        </a:solidFill>
        <a:ln w="3175">
          <a:solidFill>
            <a:srgbClr val="000000"/>
          </a:solidFill>
          <a:prstDash val="solid"/>
        </a:ln>
      </c:spPr>
    </c:legend>
    <c:plotVisOnly val="1"/>
    <c:dispBlanksAs val="gap"/>
    <c:showDLblsOverMax val="0"/>
  </c:chart>
  <c:spPr>
    <a:solidFill>
      <a:srgbClr val="FFFFFF"/>
    </a:solidFill>
    <a:ln w="6350">
      <a:noFill/>
    </a:ln>
  </c:spPr>
  <c:txPr>
    <a:bodyPr/>
    <a:lstStyle/>
    <a:p>
      <a:pPr>
        <a:defRPr sz="1600" b="0" i="0" u="none" strike="noStrike" baseline="0">
          <a:solidFill>
            <a:srgbClr val="000000"/>
          </a:solidFill>
          <a:latin typeface="Times New Roman"/>
          <a:ea typeface="Times New Roman"/>
          <a:cs typeface="Times New Roman"/>
        </a:defRPr>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 Id="rId2" Type="http://schemas.openxmlformats.org/officeDocument/2006/relationships/image" Target="../media/image2.wmf"/><Relationship Id="rId3"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9442"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5747" tIns="47873" rIns="95747" bIns="47873" numCol="1" anchor="t" anchorCtr="0" compatLnSpc="1">
            <a:prstTxWarp prst="textNoShape">
              <a:avLst/>
            </a:prstTxWarp>
          </a:bodyPr>
          <a:lstStyle>
            <a:lvl1pPr eaLnBrk="1" hangingPunct="1">
              <a:defRPr sz="1300">
                <a:latin typeface="Arial" charset="0"/>
                <a:ea typeface="+mn-ea"/>
              </a:defRPr>
            </a:lvl1pPr>
          </a:lstStyle>
          <a:p>
            <a:pPr>
              <a:defRPr/>
            </a:pPr>
            <a:endParaRPr lang="en-US"/>
          </a:p>
        </p:txBody>
      </p:sp>
      <p:sp>
        <p:nvSpPr>
          <p:cNvPr id="189443" name="Rectangle 3"/>
          <p:cNvSpPr>
            <a:spLocks noGrp="1" noChangeArrowheads="1"/>
          </p:cNvSpPr>
          <p:nvPr>
            <p:ph type="dt" sz="quarter" idx="1"/>
          </p:nvPr>
        </p:nvSpPr>
        <p:spPr bwMode="auto">
          <a:xfrm>
            <a:off x="4143375" y="0"/>
            <a:ext cx="3170238" cy="481013"/>
          </a:xfrm>
          <a:prstGeom prst="rect">
            <a:avLst/>
          </a:prstGeom>
          <a:noFill/>
          <a:ln w="9525">
            <a:noFill/>
            <a:miter lim="800000"/>
            <a:headEnd/>
            <a:tailEnd/>
          </a:ln>
          <a:effectLst/>
        </p:spPr>
        <p:txBody>
          <a:bodyPr vert="horz" wrap="square" lIns="95747" tIns="47873" rIns="95747" bIns="47873" numCol="1" anchor="t" anchorCtr="0" compatLnSpc="1">
            <a:prstTxWarp prst="textNoShape">
              <a:avLst/>
            </a:prstTxWarp>
          </a:bodyPr>
          <a:lstStyle>
            <a:lvl1pPr algn="r" eaLnBrk="1" hangingPunct="1">
              <a:defRPr sz="1300">
                <a:latin typeface="Arial" charset="0"/>
                <a:ea typeface="+mn-ea"/>
              </a:defRPr>
            </a:lvl1pPr>
          </a:lstStyle>
          <a:p>
            <a:pPr>
              <a:defRPr/>
            </a:pPr>
            <a:endParaRPr lang="en-US"/>
          </a:p>
        </p:txBody>
      </p:sp>
      <p:sp>
        <p:nvSpPr>
          <p:cNvPr id="189444" name="Rectangle 4"/>
          <p:cNvSpPr>
            <a:spLocks noGrp="1" noChangeArrowheads="1"/>
          </p:cNvSpPr>
          <p:nvPr>
            <p:ph type="ftr" sz="quarter" idx="2"/>
          </p:nvPr>
        </p:nvSpPr>
        <p:spPr bwMode="auto">
          <a:xfrm>
            <a:off x="0" y="9118600"/>
            <a:ext cx="3170238" cy="481013"/>
          </a:xfrm>
          <a:prstGeom prst="rect">
            <a:avLst/>
          </a:prstGeom>
          <a:noFill/>
          <a:ln w="9525">
            <a:noFill/>
            <a:miter lim="800000"/>
            <a:headEnd/>
            <a:tailEnd/>
          </a:ln>
          <a:effectLst/>
        </p:spPr>
        <p:txBody>
          <a:bodyPr vert="horz" wrap="square" lIns="95747" tIns="47873" rIns="95747" bIns="47873" numCol="1" anchor="b" anchorCtr="0" compatLnSpc="1">
            <a:prstTxWarp prst="textNoShape">
              <a:avLst/>
            </a:prstTxWarp>
          </a:bodyPr>
          <a:lstStyle>
            <a:lvl1pPr eaLnBrk="1" hangingPunct="1">
              <a:defRPr sz="1300">
                <a:latin typeface="Arial" charset="0"/>
                <a:ea typeface="+mn-ea"/>
              </a:defRPr>
            </a:lvl1pPr>
          </a:lstStyle>
          <a:p>
            <a:pPr>
              <a:defRPr/>
            </a:pPr>
            <a:endParaRPr lang="en-US"/>
          </a:p>
        </p:txBody>
      </p:sp>
      <p:sp>
        <p:nvSpPr>
          <p:cNvPr id="189445" name="Rectangle 5"/>
          <p:cNvSpPr>
            <a:spLocks noGrp="1" noChangeArrowheads="1"/>
          </p:cNvSpPr>
          <p:nvPr>
            <p:ph type="sldNum" sz="quarter" idx="3"/>
          </p:nvPr>
        </p:nvSpPr>
        <p:spPr bwMode="auto">
          <a:xfrm>
            <a:off x="4143375" y="9118600"/>
            <a:ext cx="3170238" cy="481013"/>
          </a:xfrm>
          <a:prstGeom prst="rect">
            <a:avLst/>
          </a:prstGeom>
          <a:noFill/>
          <a:ln w="9525">
            <a:noFill/>
            <a:miter lim="800000"/>
            <a:headEnd/>
            <a:tailEnd/>
          </a:ln>
          <a:effectLst/>
        </p:spPr>
        <p:txBody>
          <a:bodyPr vert="horz" wrap="square" lIns="95747" tIns="47873" rIns="95747" bIns="47873" numCol="1" anchor="b" anchorCtr="0" compatLnSpc="1">
            <a:prstTxWarp prst="textNoShape">
              <a:avLst/>
            </a:prstTxWarp>
          </a:bodyPr>
          <a:lstStyle>
            <a:lvl1pPr algn="r" eaLnBrk="1" hangingPunct="1">
              <a:defRPr sz="1300"/>
            </a:lvl1pPr>
          </a:lstStyle>
          <a:p>
            <a:pPr>
              <a:defRPr/>
            </a:pPr>
            <a:fld id="{305E7393-1DE6-1945-BE74-5EE99D7CE81A}" type="slidenum">
              <a:rPr lang="en-US" altLang="en-US"/>
              <a:pPr>
                <a:defRPr/>
              </a:pPr>
              <a:t>‹#›</a:t>
            </a:fld>
            <a:endParaRPr lang="en-US" altLang="en-US"/>
          </a:p>
        </p:txBody>
      </p:sp>
    </p:spTree>
    <p:extLst>
      <p:ext uri="{BB962C8B-B14F-4D97-AF65-F5344CB8AC3E}">
        <p14:creationId xmlns:p14="http://schemas.microsoft.com/office/powerpoint/2010/main" val="12119009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5747" tIns="47873" rIns="95747" bIns="47873" numCol="1" anchor="t" anchorCtr="0" compatLnSpc="1">
            <a:prstTxWarp prst="textNoShape">
              <a:avLst/>
            </a:prstTxWarp>
          </a:bodyPr>
          <a:lstStyle>
            <a:lvl1pPr eaLnBrk="1" hangingPunct="1">
              <a:defRPr sz="1300">
                <a:latin typeface="Arial" charset="0"/>
                <a:ea typeface="+mn-ea"/>
              </a:defRPr>
            </a:lvl1pPr>
          </a:lstStyle>
          <a:p>
            <a:pPr>
              <a:defRPr/>
            </a:pPr>
            <a:endParaRPr lang="en-US"/>
          </a:p>
        </p:txBody>
      </p:sp>
      <p:sp>
        <p:nvSpPr>
          <p:cNvPr id="14339" name="Rectangle 3"/>
          <p:cNvSpPr>
            <a:spLocks noGrp="1" noChangeArrowheads="1"/>
          </p:cNvSpPr>
          <p:nvPr>
            <p:ph type="dt" idx="1"/>
          </p:nvPr>
        </p:nvSpPr>
        <p:spPr bwMode="auto">
          <a:xfrm>
            <a:off x="4143375" y="0"/>
            <a:ext cx="3170238" cy="481013"/>
          </a:xfrm>
          <a:prstGeom prst="rect">
            <a:avLst/>
          </a:prstGeom>
          <a:noFill/>
          <a:ln w="9525">
            <a:noFill/>
            <a:miter lim="800000"/>
            <a:headEnd/>
            <a:tailEnd/>
          </a:ln>
          <a:effectLst/>
        </p:spPr>
        <p:txBody>
          <a:bodyPr vert="horz" wrap="square" lIns="95747" tIns="47873" rIns="95747" bIns="47873" numCol="1" anchor="t" anchorCtr="0" compatLnSpc="1">
            <a:prstTxWarp prst="textNoShape">
              <a:avLst/>
            </a:prstTxWarp>
          </a:bodyPr>
          <a:lstStyle>
            <a:lvl1pPr algn="r" eaLnBrk="1" hangingPunct="1">
              <a:defRPr sz="1300">
                <a:latin typeface="Arial" charset="0"/>
                <a:ea typeface="+mn-ea"/>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4341" name="Rectangle 5"/>
          <p:cNvSpPr>
            <a:spLocks noGrp="1" noChangeArrowheads="1"/>
          </p:cNvSpPr>
          <p:nvPr>
            <p:ph type="body" sz="quarter" idx="3"/>
          </p:nvPr>
        </p:nvSpPr>
        <p:spPr bwMode="auto">
          <a:xfrm>
            <a:off x="731838" y="4560888"/>
            <a:ext cx="5851525" cy="4321175"/>
          </a:xfrm>
          <a:prstGeom prst="rect">
            <a:avLst/>
          </a:prstGeom>
          <a:noFill/>
          <a:ln w="9525">
            <a:noFill/>
            <a:miter lim="800000"/>
            <a:headEnd/>
            <a:tailEnd/>
          </a:ln>
          <a:effectLst/>
        </p:spPr>
        <p:txBody>
          <a:bodyPr vert="horz" wrap="square" lIns="95747" tIns="47873" rIns="95747" bIns="4787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4342" name="Rectangle 6"/>
          <p:cNvSpPr>
            <a:spLocks noGrp="1" noChangeArrowheads="1"/>
          </p:cNvSpPr>
          <p:nvPr>
            <p:ph type="ftr" sz="quarter" idx="4"/>
          </p:nvPr>
        </p:nvSpPr>
        <p:spPr bwMode="auto">
          <a:xfrm>
            <a:off x="0" y="9118600"/>
            <a:ext cx="3170238" cy="481013"/>
          </a:xfrm>
          <a:prstGeom prst="rect">
            <a:avLst/>
          </a:prstGeom>
          <a:noFill/>
          <a:ln w="9525">
            <a:noFill/>
            <a:miter lim="800000"/>
            <a:headEnd/>
            <a:tailEnd/>
          </a:ln>
          <a:effectLst/>
        </p:spPr>
        <p:txBody>
          <a:bodyPr vert="horz" wrap="square" lIns="95747" tIns="47873" rIns="95747" bIns="47873" numCol="1" anchor="b" anchorCtr="0" compatLnSpc="1">
            <a:prstTxWarp prst="textNoShape">
              <a:avLst/>
            </a:prstTxWarp>
          </a:bodyPr>
          <a:lstStyle>
            <a:lvl1pPr eaLnBrk="1" hangingPunct="1">
              <a:defRPr sz="1300">
                <a:latin typeface="Arial" charset="0"/>
                <a:ea typeface="+mn-ea"/>
              </a:defRPr>
            </a:lvl1pPr>
          </a:lstStyle>
          <a:p>
            <a:pPr>
              <a:defRPr/>
            </a:pPr>
            <a:endParaRPr lang="en-US"/>
          </a:p>
        </p:txBody>
      </p:sp>
      <p:sp>
        <p:nvSpPr>
          <p:cNvPr id="14343" name="Rectangle 7"/>
          <p:cNvSpPr>
            <a:spLocks noGrp="1" noChangeArrowheads="1"/>
          </p:cNvSpPr>
          <p:nvPr>
            <p:ph type="sldNum" sz="quarter" idx="5"/>
          </p:nvPr>
        </p:nvSpPr>
        <p:spPr bwMode="auto">
          <a:xfrm>
            <a:off x="4143375" y="9118600"/>
            <a:ext cx="3170238" cy="481013"/>
          </a:xfrm>
          <a:prstGeom prst="rect">
            <a:avLst/>
          </a:prstGeom>
          <a:noFill/>
          <a:ln w="9525">
            <a:noFill/>
            <a:miter lim="800000"/>
            <a:headEnd/>
            <a:tailEnd/>
          </a:ln>
          <a:effectLst/>
        </p:spPr>
        <p:txBody>
          <a:bodyPr vert="horz" wrap="square" lIns="95747" tIns="47873" rIns="95747" bIns="47873" numCol="1" anchor="b" anchorCtr="0" compatLnSpc="1">
            <a:prstTxWarp prst="textNoShape">
              <a:avLst/>
            </a:prstTxWarp>
          </a:bodyPr>
          <a:lstStyle>
            <a:lvl1pPr algn="r" eaLnBrk="1" hangingPunct="1">
              <a:defRPr sz="1300"/>
            </a:lvl1pPr>
          </a:lstStyle>
          <a:p>
            <a:pPr>
              <a:defRPr/>
            </a:pPr>
            <a:fld id="{15E3C3B0-2502-8E49-8560-7D816B8D3752}" type="slidenum">
              <a:rPr lang="en-US" altLang="en-US"/>
              <a:pPr>
                <a:defRPr/>
              </a:pPr>
              <a:t>‹#›</a:t>
            </a:fld>
            <a:endParaRPr lang="en-US" altLang="en-US"/>
          </a:p>
        </p:txBody>
      </p:sp>
    </p:spTree>
    <p:extLst>
      <p:ext uri="{BB962C8B-B14F-4D97-AF65-F5344CB8AC3E}">
        <p14:creationId xmlns:p14="http://schemas.microsoft.com/office/powerpoint/2010/main" val="10223852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FC9014C9-2920-EF46-BEA9-E68B5F3C5D83}" type="slidenum">
              <a:rPr lang="en-US" altLang="en-US"/>
              <a:pPr/>
              <a:t>1</a:t>
            </a:fld>
            <a:endParaRPr lang="en-US" altLang="en-US"/>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16845769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Same for </a:t>
            </a:r>
            <a:r>
              <a:rPr lang="en-US" baseline="0" dirty="0" smtClean="0"/>
              <a:t>the moderator.</a:t>
            </a:r>
          </a:p>
          <a:p>
            <a:endParaRPr lang="en-US" baseline="0" dirty="0" smtClean="0"/>
          </a:p>
          <a:p>
            <a:r>
              <a:rPr lang="en-US" baseline="0" dirty="0" smtClean="0"/>
              <a:t>For instance, if only low and high, we might miss negative effect at very low levels of use</a:t>
            </a:r>
          </a:p>
          <a:p>
            <a:endParaRPr lang="en-US" baseline="0" dirty="0" smtClean="0"/>
          </a:p>
          <a:p>
            <a:r>
              <a:rPr lang="en-US" baseline="0" dirty="0" smtClean="0"/>
              <a:t>Johnson-</a:t>
            </a:r>
            <a:r>
              <a:rPr lang="en-US" baseline="0" dirty="0" err="1" smtClean="0"/>
              <a:t>Neyman</a:t>
            </a:r>
            <a:r>
              <a:rPr lang="en-US" baseline="0" dirty="0" smtClean="0"/>
              <a:t> regions of significance approach = probing at all levels, but simple slope plots don’t accommodate this</a:t>
            </a:r>
          </a:p>
          <a:p>
            <a:endParaRPr lang="en-US" baseline="0" dirty="0" smtClean="0"/>
          </a:p>
          <a:p>
            <a:r>
              <a:rPr lang="en-US" baseline="0" dirty="0" smtClean="0"/>
              <a:t>IMPORTANT CAVEAT THO</a:t>
            </a:r>
          </a:p>
        </p:txBody>
      </p:sp>
      <p:sp>
        <p:nvSpPr>
          <p:cNvPr id="4" name="Slide Number Placeholder 3"/>
          <p:cNvSpPr>
            <a:spLocks noGrp="1"/>
          </p:cNvSpPr>
          <p:nvPr>
            <p:ph type="sldNum" sz="quarter" idx="10"/>
          </p:nvPr>
        </p:nvSpPr>
        <p:spPr/>
        <p:txBody>
          <a:bodyPr/>
          <a:lstStyle/>
          <a:p>
            <a:fld id="{39A59505-C1C0-A243-AB7B-EA18143F948F}" type="slidenum">
              <a:rPr lang="en-US" smtClean="0"/>
              <a:t>22</a:t>
            </a:fld>
            <a:endParaRPr lang="en-US"/>
          </a:p>
        </p:txBody>
      </p:sp>
    </p:spTree>
    <p:extLst>
      <p:ext uri="{BB962C8B-B14F-4D97-AF65-F5344CB8AC3E}">
        <p14:creationId xmlns:p14="http://schemas.microsoft.com/office/powerpoint/2010/main" val="18383763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If this slope is not significantly different from zero, we would say only that </a:t>
            </a:r>
            <a:r>
              <a:rPr lang="en-US" sz="1200" i="1" baseline="0" dirty="0" smtClean="0">
                <a:latin typeface="Gill Sans" charset="0"/>
                <a:ea typeface="Gill Sans" charset="0"/>
                <a:cs typeface="Gill Sans" charset="0"/>
              </a:rPr>
              <a:t>d</a:t>
            </a:r>
            <a:r>
              <a:rPr lang="en-US" sz="1200" i="1" dirty="0" smtClean="0">
                <a:latin typeface="Gill Sans" charset="0"/>
                <a:ea typeface="Gill Sans" charset="0"/>
                <a:cs typeface="Gill Sans" charset="0"/>
              </a:rPr>
              <a:t>epression is a </a:t>
            </a:r>
            <a:r>
              <a:rPr lang="en-US" sz="1200" b="1" i="1" dirty="0" smtClean="0">
                <a:latin typeface="Gill Sans" charset="0"/>
                <a:ea typeface="Gill Sans" charset="0"/>
                <a:cs typeface="Gill Sans" charset="0"/>
              </a:rPr>
              <a:t>risk</a:t>
            </a:r>
            <a:r>
              <a:rPr lang="en-US" sz="1200" i="1" dirty="0" smtClean="0">
                <a:latin typeface="Gill Sans" charset="0"/>
                <a:ea typeface="Gill Sans" charset="0"/>
                <a:cs typeface="Gill Sans" charset="0"/>
              </a:rPr>
              <a:t> factor for alcohol problems at mean levels of drinking or higher.</a:t>
            </a:r>
            <a:r>
              <a:rPr lang="en-US" sz="1200" i="1" baseline="0" dirty="0" smtClean="0">
                <a:latin typeface="Gill Sans" charset="0"/>
                <a:ea typeface="Gill Sans" charset="0"/>
                <a:cs typeface="Gill Sans" charset="0"/>
              </a:rPr>
              <a:t> I.e., no protective effects.</a:t>
            </a:r>
            <a:endParaRPr lang="en-US" sz="1200" i="1" dirty="0" smtClean="0">
              <a:latin typeface="Gill Sans" charset="0"/>
              <a:ea typeface="Gill Sans" charset="0"/>
              <a:cs typeface="Gill Sans" charset="0"/>
            </a:endParaRPr>
          </a:p>
          <a:p>
            <a:endParaRPr lang="en-US" sz="1200" i="1" dirty="0" smtClean="0">
              <a:latin typeface="Gill Sans" charset="0"/>
              <a:ea typeface="Gill Sans" charset="0"/>
              <a:cs typeface="Gill Sans" charset="0"/>
            </a:endParaRPr>
          </a:p>
          <a:p>
            <a:r>
              <a:rPr lang="en-US" sz="1200" i="1" dirty="0" smtClean="0">
                <a:latin typeface="Gill Sans" charset="0"/>
                <a:ea typeface="Gill Sans" charset="0"/>
                <a:cs typeface="Gill Sans" charset="0"/>
              </a:rPr>
              <a:t>Balance detecting effects</a:t>
            </a:r>
            <a:r>
              <a:rPr lang="en-US" sz="1200" i="1" baseline="0" dirty="0" smtClean="0">
                <a:latin typeface="Gill Sans" charset="0"/>
                <a:ea typeface="Gill Sans" charset="0"/>
                <a:cs typeface="Gill Sans" charset="0"/>
              </a:rPr>
              <a:t> that are there with suggesting ones that aren’t.</a:t>
            </a:r>
            <a:endParaRPr lang="en-US" sz="1200" i="1" dirty="0" smtClean="0">
              <a:latin typeface="Gill Sans" charset="0"/>
              <a:ea typeface="Gill Sans" charset="0"/>
              <a:cs typeface="Gill Sans" charset="0"/>
            </a:endParaRPr>
          </a:p>
        </p:txBody>
      </p:sp>
      <p:sp>
        <p:nvSpPr>
          <p:cNvPr id="4" name="Slide Number Placeholder 3"/>
          <p:cNvSpPr>
            <a:spLocks noGrp="1"/>
          </p:cNvSpPr>
          <p:nvPr>
            <p:ph type="sldNum" sz="quarter" idx="10"/>
          </p:nvPr>
        </p:nvSpPr>
        <p:spPr/>
        <p:txBody>
          <a:bodyPr/>
          <a:lstStyle/>
          <a:p>
            <a:fld id="{39A59505-C1C0-A243-AB7B-EA18143F948F}" type="slidenum">
              <a:rPr lang="en-US" smtClean="0"/>
              <a:t>23</a:t>
            </a:fld>
            <a:endParaRPr lang="en-US"/>
          </a:p>
        </p:txBody>
      </p:sp>
    </p:spTree>
    <p:extLst>
      <p:ext uri="{BB962C8B-B14F-4D97-AF65-F5344CB8AC3E}">
        <p14:creationId xmlns:p14="http://schemas.microsoft.com/office/powerpoint/2010/main" val="2507891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I’ve even done my due diligence</a:t>
            </a:r>
            <a:r>
              <a:rPr lang="en-US" baseline="0" dirty="0" smtClean="0"/>
              <a:t>!</a:t>
            </a:r>
          </a:p>
          <a:p>
            <a:r>
              <a:rPr lang="en-US" baseline="0" dirty="0" smtClean="0"/>
              <a:t>Conducted a regions of significance analysis, confirmed my suspicions about this plot</a:t>
            </a:r>
          </a:p>
          <a:p>
            <a:r>
              <a:rPr lang="en-US" baseline="0" dirty="0" smtClean="0"/>
              <a:t>Specifically, that…</a:t>
            </a:r>
            <a:endParaRPr lang="en-US" dirty="0"/>
          </a:p>
        </p:txBody>
      </p:sp>
      <p:sp>
        <p:nvSpPr>
          <p:cNvPr id="4" name="Slide Number Placeholder 3"/>
          <p:cNvSpPr>
            <a:spLocks noGrp="1"/>
          </p:cNvSpPr>
          <p:nvPr>
            <p:ph type="sldNum" sz="quarter" idx="10"/>
          </p:nvPr>
        </p:nvSpPr>
        <p:spPr/>
        <p:txBody>
          <a:bodyPr/>
          <a:lstStyle/>
          <a:p>
            <a:fld id="{39A59505-C1C0-A243-AB7B-EA18143F948F}" type="slidenum">
              <a:rPr lang="en-US" smtClean="0"/>
              <a:t>29</a:t>
            </a:fld>
            <a:endParaRPr lang="en-US"/>
          </a:p>
        </p:txBody>
      </p:sp>
    </p:spTree>
    <p:extLst>
      <p:ext uri="{BB962C8B-B14F-4D97-AF65-F5344CB8AC3E}">
        <p14:creationId xmlns:p14="http://schemas.microsoft.com/office/powerpoint/2010/main" val="129115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I’ve even done my due diligence</a:t>
            </a:r>
            <a:r>
              <a:rPr lang="en-US" baseline="0" dirty="0" smtClean="0"/>
              <a:t>!</a:t>
            </a:r>
          </a:p>
          <a:p>
            <a:r>
              <a:rPr lang="en-US" baseline="0" dirty="0" smtClean="0"/>
              <a:t>Conducted a regions of significance analysis, confirmed my suspicions about this plot</a:t>
            </a:r>
          </a:p>
          <a:p>
            <a:r>
              <a:rPr lang="en-US" baseline="0" dirty="0" smtClean="0"/>
              <a:t>Specifically, that…</a:t>
            </a:r>
            <a:endParaRPr lang="en-US" dirty="0"/>
          </a:p>
        </p:txBody>
      </p:sp>
      <p:sp>
        <p:nvSpPr>
          <p:cNvPr id="4" name="Slide Number Placeholder 3"/>
          <p:cNvSpPr>
            <a:spLocks noGrp="1"/>
          </p:cNvSpPr>
          <p:nvPr>
            <p:ph type="sldNum" sz="quarter" idx="10"/>
          </p:nvPr>
        </p:nvSpPr>
        <p:spPr/>
        <p:txBody>
          <a:bodyPr/>
          <a:lstStyle/>
          <a:p>
            <a:fld id="{39A59505-C1C0-A243-AB7B-EA18143F948F}" type="slidenum">
              <a:rPr lang="en-US" smtClean="0"/>
              <a:t>30</a:t>
            </a:fld>
            <a:endParaRPr lang="en-US"/>
          </a:p>
        </p:txBody>
      </p:sp>
    </p:spTree>
    <p:extLst>
      <p:ext uri="{BB962C8B-B14F-4D97-AF65-F5344CB8AC3E}">
        <p14:creationId xmlns:p14="http://schemas.microsoft.com/office/powerpoint/2010/main" val="1430559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no observations at -2 SDs from the mean, even if significant</a:t>
            </a:r>
          </a:p>
          <a:p>
            <a:r>
              <a:rPr lang="en-US" baseline="0" dirty="0" smtClean="0"/>
              <a:t>- -1 SD graph characterizes data poorly</a:t>
            </a:r>
          </a:p>
          <a:p>
            <a:r>
              <a:rPr lang="en-US" baseline="0" dirty="0" smtClean="0"/>
              <a:t>-But, lines (and confidence regions) look reasonable thereafter.</a:t>
            </a:r>
          </a:p>
          <a:p>
            <a:r>
              <a:rPr lang="en-US" baseline="0" dirty="0" smtClean="0"/>
              <a:t>-Reason: use is SKEWED, and traditional +- 1 SD approach not </a:t>
            </a:r>
            <a:r>
              <a:rPr lang="en-US" baseline="0" dirty="0" err="1" smtClean="0"/>
              <a:t>apporpriate</a:t>
            </a:r>
            <a:r>
              <a:rPr lang="en-US" baseline="0" dirty="0" smtClean="0"/>
              <a:t>.</a:t>
            </a:r>
          </a:p>
        </p:txBody>
      </p:sp>
      <p:sp>
        <p:nvSpPr>
          <p:cNvPr id="4" name="Slide Number Placeholder 3"/>
          <p:cNvSpPr>
            <a:spLocks noGrp="1"/>
          </p:cNvSpPr>
          <p:nvPr>
            <p:ph type="sldNum" sz="quarter" idx="10"/>
          </p:nvPr>
        </p:nvSpPr>
        <p:spPr/>
        <p:txBody>
          <a:bodyPr/>
          <a:lstStyle/>
          <a:p>
            <a:fld id="{39A59505-C1C0-A243-AB7B-EA18143F948F}" type="slidenum">
              <a:rPr lang="en-US" smtClean="0"/>
              <a:t>31</a:t>
            </a:fld>
            <a:endParaRPr lang="en-US"/>
          </a:p>
        </p:txBody>
      </p:sp>
    </p:spTree>
    <p:extLst>
      <p:ext uri="{BB962C8B-B14F-4D97-AF65-F5344CB8AC3E}">
        <p14:creationId xmlns:p14="http://schemas.microsoft.com/office/powerpoint/2010/main" val="13096158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-Although the theory behind this framework is neurobiological, we see exactly the same trends in trait measures of these systems as well.</a:t>
            </a:r>
          </a:p>
        </p:txBody>
      </p:sp>
      <p:sp>
        <p:nvSpPr>
          <p:cNvPr id="4" name="Slide Number Placeholder 3"/>
          <p:cNvSpPr>
            <a:spLocks noGrp="1"/>
          </p:cNvSpPr>
          <p:nvPr>
            <p:ph type="sldNum" sz="quarter" idx="10"/>
          </p:nvPr>
        </p:nvSpPr>
        <p:spPr/>
        <p:txBody>
          <a:bodyPr/>
          <a:lstStyle/>
          <a:p>
            <a:fld id="{8143E490-1F04-44AC-9CD8-D9264CD8B248}" type="slidenum">
              <a:rPr lang="en-US" smtClean="0"/>
              <a:t>33</a:t>
            </a:fld>
            <a:endParaRPr lang="en-US" dirty="0"/>
          </a:p>
        </p:txBody>
      </p:sp>
    </p:spTree>
    <p:extLst>
      <p:ext uri="{BB962C8B-B14F-4D97-AF65-F5344CB8AC3E}">
        <p14:creationId xmlns:p14="http://schemas.microsoft.com/office/powerpoint/2010/main" val="18968146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baseline="0" dirty="0" smtClean="0"/>
              <a:t>-So really, what might explain adolescent risk-taking is an interaction between these two systems, and interaction is known as Laurence Steinberg’s dual systems model of adolescent risk behavior.</a:t>
            </a:r>
          </a:p>
          <a:p>
            <a:pPr defTabSz="931774">
              <a:defRPr/>
            </a:pPr>
            <a:r>
              <a:rPr lang="en-US" baseline="0" dirty="0" smtClean="0"/>
              <a:t>-The evidence for Steinberg’s model is as follows…</a:t>
            </a:r>
          </a:p>
          <a:p>
            <a:pPr defTabSz="931774">
              <a:defRPr/>
            </a:pPr>
            <a:r>
              <a:rPr lang="en-US" baseline="0" dirty="0" smtClean="0"/>
              <a:t>-Effectively, what this model suggests is that this framework can be tested as an interaction. That is, if this framework is true, we should see this effect that looks something like this.  High sensation seeking and poor impulse control should characterize adolescents who exhibit the highest rates of risk behaviors.</a:t>
            </a:r>
          </a:p>
          <a:p>
            <a:pPr defTabSz="931774">
              <a:defRPr/>
            </a:pPr>
            <a:r>
              <a:rPr lang="en-US" baseline="0" dirty="0" smtClean="0"/>
              <a:t>-In spite of the popularity of this perspective, there is no evidence that this interaction has been tested in the adolescent literature, so the goal of the present study was primarily to do that.</a:t>
            </a:r>
          </a:p>
          <a:p>
            <a:pPr defTabSz="931774">
              <a:defRPr/>
            </a:pPr>
            <a:r>
              <a:rPr lang="en-US" baseline="0" dirty="0" smtClean="0"/>
              <a:t>-I started with a college student sample and I did indeed find evidence of this interaction for problem drinking among young adults, such that high sensation seeking and low impulse control characterized those with more drinking consequences, and I sought to replicate this finding in an adolescent sample.</a:t>
            </a:r>
          </a:p>
        </p:txBody>
      </p:sp>
      <p:sp>
        <p:nvSpPr>
          <p:cNvPr id="4" name="Slide Number Placeholder 3"/>
          <p:cNvSpPr>
            <a:spLocks noGrp="1"/>
          </p:cNvSpPr>
          <p:nvPr>
            <p:ph type="sldNum" sz="quarter" idx="10"/>
          </p:nvPr>
        </p:nvSpPr>
        <p:spPr/>
        <p:txBody>
          <a:bodyPr/>
          <a:lstStyle/>
          <a:p>
            <a:fld id="{8143E490-1F04-44AC-9CD8-D9264CD8B248}" type="slidenum">
              <a:rPr lang="en-US" smtClean="0"/>
              <a:t>34</a:t>
            </a:fld>
            <a:endParaRPr lang="en-US" dirty="0"/>
          </a:p>
        </p:txBody>
      </p:sp>
    </p:spTree>
    <p:extLst>
      <p:ext uri="{BB962C8B-B14F-4D97-AF65-F5344CB8AC3E}">
        <p14:creationId xmlns:p14="http://schemas.microsoft.com/office/powerpoint/2010/main" val="6203528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baseline="0" dirty="0" smtClean="0"/>
              <a:t>-So really, what might explain adolescent risk-taking is an interaction between these two systems, and interaction is known as Laurence Steinberg’s dual systems model of adolescent risk behavior.</a:t>
            </a:r>
          </a:p>
          <a:p>
            <a:pPr defTabSz="931774">
              <a:defRPr/>
            </a:pPr>
            <a:r>
              <a:rPr lang="en-US" baseline="0" dirty="0" smtClean="0"/>
              <a:t>-The evidence for Steinberg’s model is as follows…</a:t>
            </a:r>
          </a:p>
          <a:p>
            <a:pPr defTabSz="931774">
              <a:defRPr/>
            </a:pPr>
            <a:r>
              <a:rPr lang="en-US" baseline="0" dirty="0" smtClean="0"/>
              <a:t>-Effectively, what this model suggests is that this framework can be tested as an interaction. That is, if this framework is true, we should see this effect that looks something like this.  High sensation seeking and poor impulse control should characterize adolescents who exhibit the highest rates of risk behaviors.</a:t>
            </a:r>
          </a:p>
          <a:p>
            <a:pPr defTabSz="931774">
              <a:defRPr/>
            </a:pPr>
            <a:r>
              <a:rPr lang="en-US" baseline="0" dirty="0" smtClean="0"/>
              <a:t>-In spite of the popularity of this perspective, there is no evidence that this interaction has been tested in the adolescent literature, so the goal of the present study was primarily to do that.</a:t>
            </a:r>
          </a:p>
          <a:p>
            <a:pPr defTabSz="931774">
              <a:defRPr/>
            </a:pPr>
            <a:r>
              <a:rPr lang="en-US" baseline="0" dirty="0" smtClean="0"/>
              <a:t>-I started with a college student sample and I did indeed find evidence of this interaction for problem drinking among young adults, such that high sensation seeking and low impulse control characterized those with more drinking consequences, and I sought to replicate this finding in an adolescent sample.</a:t>
            </a:r>
          </a:p>
        </p:txBody>
      </p:sp>
      <p:sp>
        <p:nvSpPr>
          <p:cNvPr id="4" name="Slide Number Placeholder 3"/>
          <p:cNvSpPr>
            <a:spLocks noGrp="1"/>
          </p:cNvSpPr>
          <p:nvPr>
            <p:ph type="sldNum" sz="quarter" idx="10"/>
          </p:nvPr>
        </p:nvSpPr>
        <p:spPr/>
        <p:txBody>
          <a:bodyPr/>
          <a:lstStyle/>
          <a:p>
            <a:fld id="{8143E490-1F04-44AC-9CD8-D9264CD8B248}" type="slidenum">
              <a:rPr lang="en-US" smtClean="0"/>
              <a:t>35</a:t>
            </a:fld>
            <a:endParaRPr lang="en-US" dirty="0"/>
          </a:p>
        </p:txBody>
      </p:sp>
    </p:spTree>
    <p:extLst>
      <p:ext uri="{BB962C8B-B14F-4D97-AF65-F5344CB8AC3E}">
        <p14:creationId xmlns:p14="http://schemas.microsoft.com/office/powerpoint/2010/main" val="3296103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baseline="0" dirty="0" smtClean="0"/>
              <a:t>-So really, what might explain adolescent risk-taking is an interaction between these two systems, and interaction is known as Laurence Steinberg’s dual systems model of adolescent risk behavior.</a:t>
            </a:r>
          </a:p>
          <a:p>
            <a:pPr defTabSz="931774">
              <a:defRPr/>
            </a:pPr>
            <a:r>
              <a:rPr lang="en-US" baseline="0" dirty="0" smtClean="0"/>
              <a:t>-The evidence for Steinberg’s model is as follows…</a:t>
            </a:r>
          </a:p>
          <a:p>
            <a:pPr defTabSz="931774">
              <a:defRPr/>
            </a:pPr>
            <a:r>
              <a:rPr lang="en-US" baseline="0" dirty="0" smtClean="0"/>
              <a:t>-Effectively, what this model suggests is that this framework can be tested as an interaction. That is, if this framework is true, we should see this effect that looks something like this.  High sensation seeking and poor impulse control should characterize adolescents who exhibit the highest rates of risk behaviors.</a:t>
            </a:r>
          </a:p>
          <a:p>
            <a:pPr defTabSz="931774">
              <a:defRPr/>
            </a:pPr>
            <a:r>
              <a:rPr lang="en-US" baseline="0" dirty="0" smtClean="0"/>
              <a:t>-In spite of the popularity of this perspective, there is no evidence that this interaction has been tested in the adolescent literature, so the goal of the present study was primarily to do that.</a:t>
            </a:r>
          </a:p>
          <a:p>
            <a:pPr defTabSz="931774">
              <a:defRPr/>
            </a:pPr>
            <a:r>
              <a:rPr lang="en-US" baseline="0" dirty="0" smtClean="0"/>
              <a:t>-I started with a college student sample and I did indeed find evidence of this interaction for problem drinking among young adults, such that high sensation seeking and low impulse control characterized those with more drinking consequences, and I sought to replicate this finding in an adolescent sample.</a:t>
            </a:r>
          </a:p>
        </p:txBody>
      </p:sp>
      <p:sp>
        <p:nvSpPr>
          <p:cNvPr id="4" name="Slide Number Placeholder 3"/>
          <p:cNvSpPr>
            <a:spLocks noGrp="1"/>
          </p:cNvSpPr>
          <p:nvPr>
            <p:ph type="sldNum" sz="quarter" idx="10"/>
          </p:nvPr>
        </p:nvSpPr>
        <p:spPr/>
        <p:txBody>
          <a:bodyPr/>
          <a:lstStyle/>
          <a:p>
            <a:fld id="{8143E490-1F04-44AC-9CD8-D9264CD8B248}" type="slidenum">
              <a:rPr lang="en-US" smtClean="0"/>
              <a:t>36</a:t>
            </a:fld>
            <a:endParaRPr lang="en-US" dirty="0"/>
          </a:p>
        </p:txBody>
      </p:sp>
    </p:spTree>
    <p:extLst>
      <p:ext uri="{BB962C8B-B14F-4D97-AF65-F5344CB8AC3E}">
        <p14:creationId xmlns:p14="http://schemas.microsoft.com/office/powerpoint/2010/main" val="9423869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baseline="0" dirty="0" smtClean="0"/>
              <a:t>-So really, what might explain adolescent risk-taking is an interaction between these two systems, and interaction is known as Laurence Steinberg’s dual systems model of adolescent risk behavior.</a:t>
            </a:r>
          </a:p>
          <a:p>
            <a:pPr defTabSz="931774">
              <a:defRPr/>
            </a:pPr>
            <a:r>
              <a:rPr lang="en-US" baseline="0" dirty="0" smtClean="0"/>
              <a:t>-The evidence for Steinberg’s model is as follows…</a:t>
            </a:r>
          </a:p>
          <a:p>
            <a:pPr defTabSz="931774">
              <a:defRPr/>
            </a:pPr>
            <a:r>
              <a:rPr lang="en-US" baseline="0" dirty="0" smtClean="0"/>
              <a:t>-Effectively, what this model suggests is that this framework can be tested as an interaction. That is, if this framework is true, we should see this effect that looks something like this.  High sensation seeking and poor impulse control should characterize adolescents who exhibit the highest rates of risk behaviors.</a:t>
            </a:r>
          </a:p>
          <a:p>
            <a:pPr defTabSz="931774">
              <a:defRPr/>
            </a:pPr>
            <a:r>
              <a:rPr lang="en-US" baseline="0" dirty="0" smtClean="0"/>
              <a:t>-In spite of the popularity of this perspective, there is no evidence that this interaction has been tested in the adolescent literature, so the goal of the present study was primarily to do that.</a:t>
            </a:r>
          </a:p>
          <a:p>
            <a:pPr defTabSz="931774">
              <a:defRPr/>
            </a:pPr>
            <a:r>
              <a:rPr lang="en-US" baseline="0" dirty="0" smtClean="0"/>
              <a:t>-I started with a college student sample and I did indeed find evidence of this interaction for problem drinking among young adults, such that high sensation seeking and low impulse control characterized those with more drinking consequences, and I sought to replicate this finding in an adolescent sample.</a:t>
            </a:r>
          </a:p>
        </p:txBody>
      </p:sp>
      <p:sp>
        <p:nvSpPr>
          <p:cNvPr id="4" name="Slide Number Placeholder 3"/>
          <p:cNvSpPr>
            <a:spLocks noGrp="1"/>
          </p:cNvSpPr>
          <p:nvPr>
            <p:ph type="sldNum" sz="quarter" idx="10"/>
          </p:nvPr>
        </p:nvSpPr>
        <p:spPr/>
        <p:txBody>
          <a:bodyPr/>
          <a:lstStyle/>
          <a:p>
            <a:fld id="{8143E490-1F04-44AC-9CD8-D9264CD8B248}" type="slidenum">
              <a:rPr lang="en-US" smtClean="0"/>
              <a:t>37</a:t>
            </a:fld>
            <a:endParaRPr lang="en-US" dirty="0"/>
          </a:p>
        </p:txBody>
      </p:sp>
    </p:spTree>
    <p:extLst>
      <p:ext uri="{BB962C8B-B14F-4D97-AF65-F5344CB8AC3E}">
        <p14:creationId xmlns:p14="http://schemas.microsoft.com/office/powerpoint/2010/main" val="1307259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02E449A0-2F24-234B-9516-4F92DE2471DD}" type="slidenum">
              <a:rPr lang="en-US" altLang="en-US"/>
              <a:pPr/>
              <a:t>3</a:t>
            </a:fld>
            <a:endParaRPr lang="en-US" altLang="en-US"/>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2611193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43F01F5B-A96E-0B47-ABF8-32E339A6537B}" type="slidenum">
              <a:rPr lang="en-US" altLang="en-US"/>
              <a:pPr/>
              <a:t>4</a:t>
            </a:fld>
            <a:endParaRPr lang="en-US" altLang="en-U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1198521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AF3C63E5-BA82-3C4B-8858-1C586B2D072E}" type="slidenum">
              <a:rPr lang="en-US" altLang="en-US"/>
              <a:pPr/>
              <a:t>6</a:t>
            </a:fld>
            <a:endParaRPr lang="en-US" altLang="en-US"/>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1323034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EA3D9A0C-3F82-3B4E-B64B-9323939016F2}" type="slidenum">
              <a:rPr lang="en-US" altLang="en-US"/>
              <a:pPr/>
              <a:t>7</a:t>
            </a:fld>
            <a:endParaRPr lang="en-US" altLang="en-US"/>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1603257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4C347216-953B-0742-B9B9-713BDB27C83A}" type="slidenum">
              <a:rPr lang="en-US" altLang="en-US"/>
              <a:pPr/>
              <a:t>8</a:t>
            </a:fld>
            <a:endParaRPr lang="en-US" altLang="en-US"/>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1650790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Plots are useful and intuitive, but these plots have problems.</a:t>
            </a:r>
          </a:p>
          <a:p>
            <a:endParaRPr lang="en-US" baseline="0" dirty="0" smtClean="0"/>
          </a:p>
          <a:p>
            <a:r>
              <a:rPr lang="en-US" baseline="0" dirty="0" smtClean="0"/>
              <a:t>So today we’ll be discussing the question: what elements ARE missing from these graphics? How can we do better?</a:t>
            </a:r>
          </a:p>
        </p:txBody>
      </p:sp>
      <p:sp>
        <p:nvSpPr>
          <p:cNvPr id="4" name="Slide Number Placeholder 3"/>
          <p:cNvSpPr>
            <a:spLocks noGrp="1"/>
          </p:cNvSpPr>
          <p:nvPr>
            <p:ph type="sldNum" sz="quarter" idx="10"/>
          </p:nvPr>
        </p:nvSpPr>
        <p:spPr/>
        <p:txBody>
          <a:bodyPr/>
          <a:lstStyle/>
          <a:p>
            <a:fld id="{39A59505-C1C0-A243-AB7B-EA18143F948F}" type="slidenum">
              <a:rPr lang="en-US" smtClean="0"/>
              <a:t>19</a:t>
            </a:fld>
            <a:endParaRPr lang="en-US"/>
          </a:p>
        </p:txBody>
      </p:sp>
    </p:spTree>
    <p:extLst>
      <p:ext uri="{BB962C8B-B14F-4D97-AF65-F5344CB8AC3E}">
        <p14:creationId xmlns:p14="http://schemas.microsoft.com/office/powerpoint/2010/main" val="20280480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-Plots often display a limited range of both the predictor and moderator variable</a:t>
            </a:r>
            <a:endParaRPr lang="en-US" baseline="0" dirty="0"/>
          </a:p>
          <a:p>
            <a:endParaRPr lang="en-US" baseline="0" dirty="0"/>
          </a:p>
          <a:p>
            <a:r>
              <a:rPr lang="en-US" baseline="0" dirty="0" smtClean="0"/>
              <a:t>-If only within 1 SD of the x-axis variable, we may miss effects that exist beyond this range.</a:t>
            </a:r>
          </a:p>
          <a:p>
            <a:r>
              <a:rPr lang="en-US" baseline="0" dirty="0" smtClean="0"/>
              <a:t>-Simulated example</a:t>
            </a:r>
          </a:p>
          <a:p>
            <a:r>
              <a:rPr lang="en-US" baseline="0" dirty="0" smtClean="0"/>
              <a:t>-(CLICK) higher on depression is associated with more intoxication when use is high, and this is true across all shown levels depression.</a:t>
            </a:r>
          </a:p>
        </p:txBody>
      </p:sp>
      <p:sp>
        <p:nvSpPr>
          <p:cNvPr id="4" name="Slide Number Placeholder 3"/>
          <p:cNvSpPr>
            <a:spLocks noGrp="1"/>
          </p:cNvSpPr>
          <p:nvPr>
            <p:ph type="sldNum" sz="quarter" idx="10"/>
          </p:nvPr>
        </p:nvSpPr>
        <p:spPr/>
        <p:txBody>
          <a:bodyPr/>
          <a:lstStyle/>
          <a:p>
            <a:fld id="{39A59505-C1C0-A243-AB7B-EA18143F948F}" type="slidenum">
              <a:rPr lang="en-US" smtClean="0"/>
              <a:t>20</a:t>
            </a:fld>
            <a:endParaRPr lang="en-US"/>
          </a:p>
        </p:txBody>
      </p:sp>
    </p:spTree>
    <p:extLst>
      <p:ext uri="{BB962C8B-B14F-4D97-AF65-F5344CB8AC3E}">
        <p14:creationId xmlns:p14="http://schemas.microsoft.com/office/powerpoint/2010/main" val="1168531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plotting full range, we may see crossover interaction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E.g., pink line, we might find that individuals who are less than -1 SD below the mean on depression actually report fewer alcohol problems, shown circled in red HERE.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data needed here</a:t>
            </a:r>
          </a:p>
        </p:txBody>
      </p:sp>
      <p:sp>
        <p:nvSpPr>
          <p:cNvPr id="4" name="Slide Number Placeholder 3"/>
          <p:cNvSpPr>
            <a:spLocks noGrp="1"/>
          </p:cNvSpPr>
          <p:nvPr>
            <p:ph type="sldNum" sz="quarter" idx="10"/>
          </p:nvPr>
        </p:nvSpPr>
        <p:spPr/>
        <p:txBody>
          <a:bodyPr/>
          <a:lstStyle/>
          <a:p>
            <a:fld id="{39A59505-C1C0-A243-AB7B-EA18143F948F}" type="slidenum">
              <a:rPr lang="en-US" smtClean="0"/>
              <a:t>21</a:t>
            </a:fld>
            <a:endParaRPr lang="en-US"/>
          </a:p>
        </p:txBody>
      </p:sp>
    </p:spTree>
    <p:extLst>
      <p:ext uri="{BB962C8B-B14F-4D97-AF65-F5344CB8AC3E}">
        <p14:creationId xmlns:p14="http://schemas.microsoft.com/office/powerpoint/2010/main" val="1367124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9"/>
          <p:cNvGrpSpPr>
            <a:grpSpLocks/>
          </p:cNvGrpSpPr>
          <p:nvPr/>
        </p:nvGrpSpPr>
        <p:grpSpPr bwMode="auto">
          <a:xfrm>
            <a:off x="565150" y="744538"/>
            <a:ext cx="8005763" cy="5349875"/>
            <a:chOff x="564643" y="744469"/>
            <a:chExt cx="8005589" cy="5349671"/>
          </a:xfrm>
        </p:grpSpPr>
        <p:sp>
          <p:nvSpPr>
            <p:cNvPr id="5" name="Freeform 6"/>
            <p:cNvSpPr>
              <a:spLocks/>
            </p:cNvSpPr>
            <p:nvPr/>
          </p:nvSpPr>
          <p:spPr bwMode="auto">
            <a:xfrm>
              <a:off x="6113972" y="1685652"/>
              <a:ext cx="2456260" cy="4408488"/>
            </a:xfrm>
            <a:custGeom>
              <a:avLst/>
              <a:gdLst>
                <a:gd name="T0" fmla="*/ 2151929 w 10000"/>
                <a:gd name="T1" fmla="*/ 0 h 10000"/>
                <a:gd name="T2" fmla="*/ 2456260 w 10000"/>
                <a:gd name="T3" fmla="*/ 0 h 10000"/>
                <a:gd name="T4" fmla="*/ 2456260 w 10000"/>
                <a:gd name="T5" fmla="*/ 4408488 h 10000"/>
                <a:gd name="T6" fmla="*/ 0 w 10000"/>
                <a:gd name="T7" fmla="*/ 4408488 h 10000"/>
                <a:gd name="T8" fmla="*/ 0 w 10000"/>
                <a:gd name="T9" fmla="*/ 4125022 h 10000"/>
                <a:gd name="T10" fmla="*/ 2151929 w 10000"/>
                <a:gd name="T11" fmla="*/ 4125022 h 10000"/>
                <a:gd name="T12" fmla="*/ 2151929 w 10000"/>
                <a:gd name="T13" fmla="*/ 0 h 100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6" name="Freeform 6"/>
            <p:cNvSpPr>
              <a:spLocks/>
            </p:cNvSpPr>
            <p:nvPr/>
          </p:nvSpPr>
          <p:spPr bwMode="auto">
            <a:xfrm flipH="1" flipV="1">
              <a:off x="564643" y="744469"/>
              <a:ext cx="2456505" cy="4408488"/>
            </a:xfrm>
            <a:custGeom>
              <a:avLst/>
              <a:gdLst>
                <a:gd name="T0" fmla="*/ 2152174 w 10001"/>
                <a:gd name="T1" fmla="*/ 0 h 10000"/>
                <a:gd name="T2" fmla="*/ 2456505 w 10001"/>
                <a:gd name="T3" fmla="*/ 0 h 10000"/>
                <a:gd name="T4" fmla="*/ 2456505 w 10001"/>
                <a:gd name="T5" fmla="*/ 4408488 h 10000"/>
                <a:gd name="T6" fmla="*/ 246 w 10001"/>
                <a:gd name="T7" fmla="*/ 4408488 h 10000"/>
                <a:gd name="T8" fmla="*/ 246 w 10001"/>
                <a:gd name="T9" fmla="*/ 4122818 h 10000"/>
                <a:gd name="T10" fmla="*/ 2152174 w 10001"/>
                <a:gd name="T11" fmla="*/ 4120173 h 10000"/>
                <a:gd name="T12" fmla="*/ 2152174 w 10001"/>
                <a:gd name="T13" fmla="*/ 0 h 100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grpSp>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7" name="Date Placeholder 3"/>
          <p:cNvSpPr>
            <a:spLocks noGrp="1"/>
          </p:cNvSpPr>
          <p:nvPr>
            <p:ph type="dt" sz="half" idx="10"/>
          </p:nvPr>
        </p:nvSpPr>
        <p:spPr>
          <a:xfrm>
            <a:off x="565150" y="6453188"/>
            <a:ext cx="1204913" cy="404812"/>
          </a:xfrm>
        </p:spPr>
        <p:txBody>
          <a:bodyPr/>
          <a:lstStyle>
            <a:lvl1pPr>
              <a:defRPr baseline="0">
                <a:solidFill>
                  <a:schemeClr val="tx2"/>
                </a:solidFill>
              </a:defRPr>
            </a:lvl1pPr>
          </a:lstStyle>
          <a:p>
            <a:pPr>
              <a:defRPr/>
            </a:pPr>
            <a:endParaRPr lang="en-US"/>
          </a:p>
        </p:txBody>
      </p:sp>
      <p:sp>
        <p:nvSpPr>
          <p:cNvPr id="8" name="Footer Placeholder 4"/>
          <p:cNvSpPr>
            <a:spLocks noGrp="1"/>
          </p:cNvSpPr>
          <p:nvPr>
            <p:ph type="ftr" sz="quarter" idx="11"/>
          </p:nvPr>
        </p:nvSpPr>
        <p:spPr>
          <a:xfrm>
            <a:off x="1938338" y="6453188"/>
            <a:ext cx="5267325" cy="404812"/>
          </a:xfrm>
        </p:spPr>
        <p:txBody>
          <a:bodyPr/>
          <a:lstStyle>
            <a:lvl1pPr algn="ctr">
              <a:defRPr baseline="0">
                <a:solidFill>
                  <a:schemeClr val="tx2"/>
                </a:solidFill>
              </a:defRPr>
            </a:lvl1pPr>
          </a:lstStyle>
          <a:p>
            <a:pPr>
              <a:defRPr/>
            </a:pPr>
            <a:endParaRPr lang="en-US"/>
          </a:p>
        </p:txBody>
      </p:sp>
      <p:sp>
        <p:nvSpPr>
          <p:cNvPr id="9" name="Slide Number Placeholder 5"/>
          <p:cNvSpPr>
            <a:spLocks noGrp="1"/>
          </p:cNvSpPr>
          <p:nvPr>
            <p:ph type="sldNum" sz="quarter" idx="12"/>
          </p:nvPr>
        </p:nvSpPr>
        <p:spPr>
          <a:xfrm>
            <a:off x="7372350" y="6453188"/>
            <a:ext cx="1198563" cy="404812"/>
          </a:xfrm>
        </p:spPr>
        <p:txBody>
          <a:bodyPr/>
          <a:lstStyle>
            <a:lvl1pPr>
              <a:defRPr baseline="0">
                <a:solidFill>
                  <a:schemeClr val="tx2"/>
                </a:solidFill>
              </a:defRPr>
            </a:lvl1pPr>
          </a:lstStyle>
          <a:p>
            <a:pPr>
              <a:defRPr/>
            </a:pPr>
            <a:fld id="{AAEDA206-D620-E948-81F2-5457F3CC5094}" type="slidenum">
              <a:rPr lang="en-US" altLang="en-US"/>
              <a:pPr>
                <a:defRPr/>
              </a:pPr>
              <a:t>‹#›</a:t>
            </a:fld>
            <a:endParaRPr lang="en-US" altLang="en-US"/>
          </a:p>
        </p:txBody>
      </p:sp>
    </p:spTree>
    <p:extLst>
      <p:ext uri="{BB962C8B-B14F-4D97-AF65-F5344CB8AC3E}">
        <p14:creationId xmlns:p14="http://schemas.microsoft.com/office/powerpoint/2010/main" val="814172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69A903B-BA19-FC41-BB60-6E9B144F4158}" type="slidenum">
              <a:rPr lang="en-US" altLang="en-US"/>
              <a:pPr>
                <a:defRPr/>
              </a:pPr>
              <a:t>‹#›</a:t>
            </a:fld>
            <a:endParaRPr lang="en-US" altLang="en-US"/>
          </a:p>
        </p:txBody>
      </p:sp>
    </p:spTree>
    <p:extLst>
      <p:ext uri="{BB962C8B-B14F-4D97-AF65-F5344CB8AC3E}">
        <p14:creationId xmlns:p14="http://schemas.microsoft.com/office/powerpoint/2010/main" val="2134630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A639910-7567-554C-849F-814720D557D4}" type="slidenum">
              <a:rPr lang="en-US" altLang="en-US"/>
              <a:pPr>
                <a:defRPr/>
              </a:pPr>
              <a:t>‹#›</a:t>
            </a:fld>
            <a:endParaRPr lang="en-US" altLang="en-US"/>
          </a:p>
        </p:txBody>
      </p:sp>
    </p:spTree>
    <p:extLst>
      <p:ext uri="{BB962C8B-B14F-4D97-AF65-F5344CB8AC3E}">
        <p14:creationId xmlns:p14="http://schemas.microsoft.com/office/powerpoint/2010/main" val="867947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0" y="190500"/>
            <a:ext cx="7010400" cy="15271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524000" y="1905000"/>
            <a:ext cx="3429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05400" y="1905000"/>
            <a:ext cx="3429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EC1F314-AD86-7346-BA1C-537198FF10CA}" type="slidenum">
              <a:rPr lang="en-US" altLang="en-US"/>
              <a:pPr>
                <a:defRPr/>
              </a:pPr>
              <a:t>‹#›</a:t>
            </a:fld>
            <a:endParaRPr lang="en-US" altLang="en-US"/>
          </a:p>
        </p:txBody>
      </p:sp>
    </p:spTree>
    <p:extLst>
      <p:ext uri="{BB962C8B-B14F-4D97-AF65-F5344CB8AC3E}">
        <p14:creationId xmlns:p14="http://schemas.microsoft.com/office/powerpoint/2010/main" val="606970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8FD0CDC-4FCB-4345-9138-2B52A2DDA47E}" type="slidenum">
              <a:rPr lang="en-US" altLang="en-US"/>
              <a:pPr>
                <a:defRPr/>
              </a:pPr>
              <a:t>‹#›</a:t>
            </a:fld>
            <a:endParaRPr lang="en-US" altLang="en-US"/>
          </a:p>
        </p:txBody>
      </p:sp>
    </p:spTree>
    <p:extLst>
      <p:ext uri="{BB962C8B-B14F-4D97-AF65-F5344CB8AC3E}">
        <p14:creationId xmlns:p14="http://schemas.microsoft.com/office/powerpoint/2010/main" val="1503126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4" name="Freeform 9"/>
          <p:cNvSpPr>
            <a:spLocks/>
          </p:cNvSpPr>
          <p:nvPr/>
        </p:nvSpPr>
        <p:spPr bwMode="auto">
          <a:xfrm>
            <a:off x="6113463" y="1685925"/>
            <a:ext cx="2457450" cy="4408488"/>
          </a:xfrm>
          <a:custGeom>
            <a:avLst/>
            <a:gdLst>
              <a:gd name="T0" fmla="*/ 2153024 w 4125"/>
              <a:gd name="T1" fmla="*/ 0 h 5554"/>
              <a:gd name="T2" fmla="*/ 2457450 w 4125"/>
              <a:gd name="T3" fmla="*/ 0 h 5554"/>
              <a:gd name="T4" fmla="*/ 2457450 w 4125"/>
              <a:gd name="T5" fmla="*/ 4408488 h 5554"/>
              <a:gd name="T6" fmla="*/ 0 w 4125"/>
              <a:gd name="T7" fmla="*/ 4408488 h 5554"/>
              <a:gd name="T8" fmla="*/ 0 w 4125"/>
              <a:gd name="T9" fmla="*/ 4027488 h 5554"/>
              <a:gd name="T10" fmla="*/ 2153024 w 4125"/>
              <a:gd name="T11" fmla="*/ 4027488 h 5554"/>
              <a:gd name="T12" fmla="*/ 2153024 w 4125"/>
              <a:gd name="T13" fmla="*/ 0 h 55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5" name="Freeform 4" title="Crop Mark"/>
          <p:cNvSpPr/>
          <p:nvPr/>
        </p:nvSpPr>
        <p:spPr bwMode="auto">
          <a:xfrm>
            <a:off x="6113463" y="1685925"/>
            <a:ext cx="245745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6" name="Date Placeholder 3"/>
          <p:cNvSpPr>
            <a:spLocks noGrp="1"/>
          </p:cNvSpPr>
          <p:nvPr>
            <p:ph type="dt" sz="half" idx="10"/>
          </p:nvPr>
        </p:nvSpPr>
        <p:spPr>
          <a:xfrm>
            <a:off x="554038" y="6453188"/>
            <a:ext cx="1217612" cy="404812"/>
          </a:xfrm>
        </p:spPr>
        <p:txBody>
          <a:bodyPr/>
          <a:lstStyle>
            <a:lvl1pPr>
              <a:defRPr>
                <a:solidFill>
                  <a:schemeClr val="tx2"/>
                </a:solidFill>
              </a:defRPr>
            </a:lvl1pPr>
          </a:lstStyle>
          <a:p>
            <a:pPr>
              <a:defRPr/>
            </a:pPr>
            <a:endParaRPr lang="en-US"/>
          </a:p>
        </p:txBody>
      </p:sp>
      <p:sp>
        <p:nvSpPr>
          <p:cNvPr id="7" name="Footer Placeholder 4"/>
          <p:cNvSpPr>
            <a:spLocks noGrp="1"/>
          </p:cNvSpPr>
          <p:nvPr>
            <p:ph type="ftr" sz="quarter" idx="11"/>
          </p:nvPr>
        </p:nvSpPr>
        <p:spPr>
          <a:xfrm>
            <a:off x="1938338" y="6453188"/>
            <a:ext cx="5267325" cy="404812"/>
          </a:xfrm>
        </p:spPr>
        <p:txBody>
          <a:bodyPr/>
          <a:lstStyle>
            <a:lvl1pPr algn="ctr">
              <a:defRPr>
                <a:solidFill>
                  <a:schemeClr val="tx2"/>
                </a:solidFill>
              </a:defRPr>
            </a:lvl1pPr>
          </a:lstStyle>
          <a:p>
            <a:pPr>
              <a:defRPr/>
            </a:pPr>
            <a:endParaRPr lang="en-US"/>
          </a:p>
        </p:txBody>
      </p:sp>
      <p:sp>
        <p:nvSpPr>
          <p:cNvPr id="8" name="Slide Number Placeholder 5"/>
          <p:cNvSpPr>
            <a:spLocks noGrp="1"/>
          </p:cNvSpPr>
          <p:nvPr>
            <p:ph type="sldNum" sz="quarter" idx="12"/>
          </p:nvPr>
        </p:nvSpPr>
        <p:spPr>
          <a:xfrm>
            <a:off x="7372350" y="6453188"/>
            <a:ext cx="1198563" cy="404812"/>
          </a:xfrm>
        </p:spPr>
        <p:txBody>
          <a:bodyPr/>
          <a:lstStyle>
            <a:lvl1pPr>
              <a:defRPr>
                <a:solidFill>
                  <a:schemeClr val="tx2"/>
                </a:solidFill>
              </a:defRPr>
            </a:lvl1pPr>
          </a:lstStyle>
          <a:p>
            <a:pPr>
              <a:defRPr/>
            </a:pPr>
            <a:fld id="{4A33A1FC-0B81-F646-9067-B4E52EE00AA1}" type="slidenum">
              <a:rPr lang="en-US" altLang="en-US"/>
              <a:pPr>
                <a:defRPr/>
              </a:pPr>
              <a:t>‹#›</a:t>
            </a:fld>
            <a:endParaRPr lang="en-US" altLang="en-US"/>
          </a:p>
        </p:txBody>
      </p:sp>
    </p:spTree>
    <p:extLst>
      <p:ext uri="{BB962C8B-B14F-4D97-AF65-F5344CB8AC3E}">
        <p14:creationId xmlns:p14="http://schemas.microsoft.com/office/powerpoint/2010/main" val="3826607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F958981-4D39-DB43-B15D-574FB4E63EEC}" type="slidenum">
              <a:rPr lang="en-US" altLang="en-US"/>
              <a:pPr>
                <a:defRPr/>
              </a:pPr>
              <a:t>‹#›</a:t>
            </a:fld>
            <a:endParaRPr lang="en-US" altLang="en-US"/>
          </a:p>
        </p:txBody>
      </p:sp>
    </p:spTree>
    <p:extLst>
      <p:ext uri="{BB962C8B-B14F-4D97-AF65-F5344CB8AC3E}">
        <p14:creationId xmlns:p14="http://schemas.microsoft.com/office/powerpoint/2010/main" val="48235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C2BEE22B-BD70-154C-92C8-5F26F54F7008}" type="slidenum">
              <a:rPr lang="en-US" altLang="en-US"/>
              <a:pPr>
                <a:defRPr/>
              </a:pPr>
              <a:t>‹#›</a:t>
            </a:fld>
            <a:endParaRPr lang="en-US" altLang="en-US"/>
          </a:p>
        </p:txBody>
      </p:sp>
    </p:spTree>
    <p:extLst>
      <p:ext uri="{BB962C8B-B14F-4D97-AF65-F5344CB8AC3E}">
        <p14:creationId xmlns:p14="http://schemas.microsoft.com/office/powerpoint/2010/main" val="1089032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F2006D63-DAEA-2040-BFBB-6F50A575A5EC}" type="slidenum">
              <a:rPr lang="en-US" altLang="en-US"/>
              <a:pPr>
                <a:defRPr/>
              </a:pPr>
              <a:t>‹#›</a:t>
            </a:fld>
            <a:endParaRPr lang="en-US" altLang="en-US"/>
          </a:p>
        </p:txBody>
      </p:sp>
    </p:spTree>
    <p:extLst>
      <p:ext uri="{BB962C8B-B14F-4D97-AF65-F5344CB8AC3E}">
        <p14:creationId xmlns:p14="http://schemas.microsoft.com/office/powerpoint/2010/main" val="371952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D71334FD-9E2C-C64A-B680-389F8FC477DC}" type="slidenum">
              <a:rPr lang="en-US" altLang="en-US"/>
              <a:pPr>
                <a:defRPr/>
              </a:pPr>
              <a:t>‹#›</a:t>
            </a:fld>
            <a:endParaRPr lang="en-US" altLang="en-US"/>
          </a:p>
        </p:txBody>
      </p:sp>
    </p:spTree>
    <p:extLst>
      <p:ext uri="{BB962C8B-B14F-4D97-AF65-F5344CB8AC3E}">
        <p14:creationId xmlns:p14="http://schemas.microsoft.com/office/powerpoint/2010/main" val="88418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title="Background Shape"/>
          <p:cNvSpPr/>
          <p:nvPr/>
        </p:nvSpPr>
        <p:spPr>
          <a:xfrm>
            <a:off x="0" y="0"/>
            <a:ext cx="3978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3978275" y="0"/>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title="Divider Bar"/>
          <p:cNvSpPr/>
          <p:nvPr/>
        </p:nvSpPr>
        <p:spPr>
          <a:xfrm>
            <a:off x="3978275" y="0"/>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oAutofit/>
          </a:bodyPr>
          <a:lstStyle>
            <a:lvl1pPr>
              <a:lnSpc>
                <a:spcPct val="84000"/>
              </a:lnSpc>
              <a:defRPr sz="44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8" name="Date Placeholder 4"/>
          <p:cNvSpPr>
            <a:spLocks noGrp="1"/>
          </p:cNvSpPr>
          <p:nvPr>
            <p:ph type="dt" sz="half" idx="10"/>
          </p:nvPr>
        </p:nvSpPr>
        <p:spPr>
          <a:xfrm>
            <a:off x="542925" y="6453188"/>
            <a:ext cx="903288" cy="404812"/>
          </a:xfrm>
        </p:spPr>
        <p:txBody>
          <a:bodyPr/>
          <a:lstStyle>
            <a:lvl1pPr>
              <a:defRPr>
                <a:solidFill>
                  <a:schemeClr val="tx2"/>
                </a:solidFill>
              </a:defRPr>
            </a:lvl1pPr>
          </a:lstStyle>
          <a:p>
            <a:pPr>
              <a:defRPr/>
            </a:pPr>
            <a:endParaRPr lang="en-US"/>
          </a:p>
        </p:txBody>
      </p:sp>
      <p:sp>
        <p:nvSpPr>
          <p:cNvPr id="9" name="Footer Placeholder 5"/>
          <p:cNvSpPr>
            <a:spLocks noGrp="1"/>
          </p:cNvSpPr>
          <p:nvPr>
            <p:ph type="ftr" sz="quarter" idx="11"/>
          </p:nvPr>
        </p:nvSpPr>
        <p:spPr>
          <a:xfrm>
            <a:off x="1654175" y="6453188"/>
            <a:ext cx="1781175" cy="404812"/>
          </a:xfrm>
        </p:spPr>
        <p:txBody>
          <a:bodyPr/>
          <a:lstStyle>
            <a:lvl1pPr>
              <a:defRPr>
                <a:solidFill>
                  <a:schemeClr val="tx2"/>
                </a:solidFill>
              </a:defRPr>
            </a:lvl1pPr>
          </a:lstStyle>
          <a:p>
            <a:pPr>
              <a:defRPr/>
            </a:pPr>
            <a:endParaRPr lang="en-US"/>
          </a:p>
        </p:txBody>
      </p:sp>
      <p:sp>
        <p:nvSpPr>
          <p:cNvPr id="10" name="Slide Number Placeholder 6"/>
          <p:cNvSpPr>
            <a:spLocks noGrp="1"/>
          </p:cNvSpPr>
          <p:nvPr>
            <p:ph type="sldNum" sz="quarter" idx="12"/>
          </p:nvPr>
        </p:nvSpPr>
        <p:spPr>
          <a:xfrm>
            <a:off x="7412038" y="6453188"/>
            <a:ext cx="1196975" cy="404812"/>
          </a:xfrm>
        </p:spPr>
        <p:txBody>
          <a:bodyPr/>
          <a:lstStyle>
            <a:lvl1pPr>
              <a:defRPr>
                <a:solidFill>
                  <a:schemeClr val="tx2"/>
                </a:solidFill>
              </a:defRPr>
            </a:lvl1pPr>
          </a:lstStyle>
          <a:p>
            <a:pPr>
              <a:defRPr/>
            </a:pPr>
            <a:fld id="{48AE2D71-738A-5844-BF46-121F40E4D04C}" type="slidenum">
              <a:rPr lang="en-US" altLang="en-US"/>
              <a:pPr>
                <a:defRPr/>
              </a:pPr>
              <a:t>‹#›</a:t>
            </a:fld>
            <a:endParaRPr lang="en-US" altLang="en-US"/>
          </a:p>
        </p:txBody>
      </p:sp>
    </p:spTree>
    <p:extLst>
      <p:ext uri="{BB962C8B-B14F-4D97-AF65-F5344CB8AC3E}">
        <p14:creationId xmlns:p14="http://schemas.microsoft.com/office/powerpoint/2010/main" val="1040261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title="Background Shape"/>
          <p:cNvSpPr/>
          <p:nvPr/>
        </p:nvSpPr>
        <p:spPr>
          <a:xfrm>
            <a:off x="0" y="0"/>
            <a:ext cx="3978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3978275" y="0"/>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title="Divider Bar"/>
          <p:cNvSpPr/>
          <p:nvPr/>
        </p:nvSpPr>
        <p:spPr>
          <a:xfrm>
            <a:off x="3978275" y="0"/>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ormAutofit/>
          </a:bodyPr>
          <a:lstStyle>
            <a:lvl1pPr>
              <a:lnSpc>
                <a:spcPct val="84000"/>
              </a:lnSpc>
              <a:defRPr sz="44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rtlCol="0">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smtClean="0"/>
              <a:t>Drag picture to placeholder or click icon to add</a:t>
            </a:r>
            <a:endParaRPr lang="en-US" noProof="0"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8" name="Date Placeholder 4"/>
          <p:cNvSpPr>
            <a:spLocks noGrp="1"/>
          </p:cNvSpPr>
          <p:nvPr>
            <p:ph type="dt" sz="half" idx="10"/>
          </p:nvPr>
        </p:nvSpPr>
        <p:spPr>
          <a:xfrm>
            <a:off x="542925" y="6453188"/>
            <a:ext cx="903288" cy="404812"/>
          </a:xfrm>
        </p:spPr>
        <p:txBody>
          <a:bodyPr/>
          <a:lstStyle>
            <a:lvl1pPr>
              <a:defRPr>
                <a:solidFill>
                  <a:schemeClr val="tx2"/>
                </a:solidFill>
              </a:defRPr>
            </a:lvl1pPr>
          </a:lstStyle>
          <a:p>
            <a:pPr>
              <a:defRPr/>
            </a:pPr>
            <a:endParaRPr lang="en-US"/>
          </a:p>
        </p:txBody>
      </p:sp>
      <p:sp>
        <p:nvSpPr>
          <p:cNvPr id="9" name="Footer Placeholder 5"/>
          <p:cNvSpPr>
            <a:spLocks noGrp="1"/>
          </p:cNvSpPr>
          <p:nvPr>
            <p:ph type="ftr" sz="quarter" idx="11"/>
          </p:nvPr>
        </p:nvSpPr>
        <p:spPr>
          <a:xfrm>
            <a:off x="1654175" y="6453188"/>
            <a:ext cx="1781175" cy="404812"/>
          </a:xfrm>
        </p:spPr>
        <p:txBody>
          <a:bodyPr/>
          <a:lstStyle>
            <a:lvl1pPr>
              <a:defRPr>
                <a:solidFill>
                  <a:schemeClr val="tx2"/>
                </a:solidFill>
              </a:defRPr>
            </a:lvl1pPr>
          </a:lstStyle>
          <a:p>
            <a:pPr>
              <a:defRPr/>
            </a:pPr>
            <a:endParaRPr lang="en-US"/>
          </a:p>
        </p:txBody>
      </p:sp>
      <p:sp>
        <p:nvSpPr>
          <p:cNvPr id="10" name="Slide Number Placeholder 6"/>
          <p:cNvSpPr>
            <a:spLocks noGrp="1"/>
          </p:cNvSpPr>
          <p:nvPr>
            <p:ph type="sldNum" sz="quarter" idx="12"/>
          </p:nvPr>
        </p:nvSpPr>
        <p:spPr>
          <a:xfrm>
            <a:off x="7412038" y="6453188"/>
            <a:ext cx="1196975" cy="404812"/>
          </a:xfrm>
        </p:spPr>
        <p:txBody>
          <a:bodyPr/>
          <a:lstStyle>
            <a:lvl1pPr>
              <a:defRPr>
                <a:solidFill>
                  <a:schemeClr val="tx2"/>
                </a:solidFill>
              </a:defRPr>
            </a:lvl1pPr>
          </a:lstStyle>
          <a:p>
            <a:pPr>
              <a:defRPr/>
            </a:pPr>
            <a:fld id="{E3C93517-15E5-3A4A-934C-F3803B650033}" type="slidenum">
              <a:rPr lang="en-US" altLang="en-US"/>
              <a:pPr>
                <a:defRPr/>
              </a:pPr>
              <a:t>‹#›</a:t>
            </a:fld>
            <a:endParaRPr lang="en-US" altLang="en-US"/>
          </a:p>
        </p:txBody>
      </p:sp>
    </p:spTree>
    <p:extLst>
      <p:ext uri="{BB962C8B-B14F-4D97-AF65-F5344CB8AC3E}">
        <p14:creationId xmlns:p14="http://schemas.microsoft.com/office/powerpoint/2010/main" val="101319813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028700" y="685800"/>
            <a:ext cx="7200900"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1028700" y="2286000"/>
            <a:ext cx="72009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1042988" y="6453188"/>
            <a:ext cx="903287" cy="404812"/>
          </a:xfrm>
          <a:prstGeom prst="rect">
            <a:avLst/>
          </a:prstGeom>
        </p:spPr>
        <p:txBody>
          <a:bodyPr vert="horz" lIns="91440" tIns="45720" rIns="91440" bIns="45720" rtlCol="0" anchor="ctr"/>
          <a:lstStyle>
            <a:lvl1pPr algn="l">
              <a:defRPr sz="1000" baseline="0">
                <a:solidFill>
                  <a:schemeClr val="tx2"/>
                </a:solidFill>
              </a:defRPr>
            </a:lvl1pPr>
          </a:lstStyle>
          <a:p>
            <a:pPr>
              <a:defRPr/>
            </a:pPr>
            <a:endParaRPr lang="en-US"/>
          </a:p>
        </p:txBody>
      </p:sp>
      <p:sp>
        <p:nvSpPr>
          <p:cNvPr id="5" name="Footer Placeholder 4"/>
          <p:cNvSpPr>
            <a:spLocks noGrp="1"/>
          </p:cNvSpPr>
          <p:nvPr>
            <p:ph type="ftr" sz="quarter" idx="3"/>
          </p:nvPr>
        </p:nvSpPr>
        <p:spPr>
          <a:xfrm>
            <a:off x="2170113" y="6453188"/>
            <a:ext cx="4710112" cy="404812"/>
          </a:xfrm>
          <a:prstGeom prst="rect">
            <a:avLst/>
          </a:prstGeom>
        </p:spPr>
        <p:txBody>
          <a:bodyPr vert="horz" lIns="91440" tIns="45720" rIns="91440" bIns="45720" rtlCol="0" anchor="ctr"/>
          <a:lstStyle>
            <a:lvl1pPr algn="l">
              <a:defRPr sz="1000" baseline="0">
                <a:solidFill>
                  <a:schemeClr val="tx2"/>
                </a:solidFill>
              </a:defRPr>
            </a:lvl1pPr>
          </a:lstStyle>
          <a:p>
            <a:pPr>
              <a:defRPr/>
            </a:pPr>
            <a:endParaRPr lang="en-US"/>
          </a:p>
        </p:txBody>
      </p:sp>
      <p:sp>
        <p:nvSpPr>
          <p:cNvPr id="6" name="Slide Number Placeholder 5"/>
          <p:cNvSpPr>
            <a:spLocks noGrp="1"/>
          </p:cNvSpPr>
          <p:nvPr>
            <p:ph type="sldNum" sz="quarter" idx="4"/>
          </p:nvPr>
        </p:nvSpPr>
        <p:spPr>
          <a:xfrm>
            <a:off x="7104063" y="6453188"/>
            <a:ext cx="1196975" cy="404812"/>
          </a:xfrm>
          <a:prstGeom prst="rect">
            <a:avLst/>
          </a:prstGeom>
        </p:spPr>
        <p:txBody>
          <a:bodyPr vert="horz" lIns="91440" tIns="45720" rIns="91440" bIns="45720" rtlCol="0" anchor="ctr"/>
          <a:lstStyle>
            <a:lvl1pPr algn="r">
              <a:defRPr sz="1000" baseline="0">
                <a:solidFill>
                  <a:schemeClr val="tx2"/>
                </a:solidFill>
              </a:defRPr>
            </a:lvl1pPr>
          </a:lstStyle>
          <a:p>
            <a:pPr>
              <a:defRPr/>
            </a:pPr>
            <a:fld id="{39BB64F9-47CA-F64D-8443-D7F9A3A1C74E}" type="slidenum">
              <a:rPr lang="en-US" altLang="en-US"/>
              <a:pPr>
                <a:defRPr/>
              </a:pPr>
              <a:t>‹#›</a:t>
            </a:fld>
            <a:endParaRPr lang="en-US" altLang="en-US"/>
          </a:p>
        </p:txBody>
      </p:sp>
      <p:sp>
        <p:nvSpPr>
          <p:cNvPr id="9" name="Rectangle 8"/>
          <p:cNvSpPr/>
          <p:nvPr/>
        </p:nvSpPr>
        <p:spPr>
          <a:xfrm>
            <a:off x="358775" y="0"/>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title="Side bar"/>
          <p:cNvSpPr/>
          <p:nvPr/>
        </p:nvSpPr>
        <p:spPr>
          <a:xfrm>
            <a:off x="358775" y="0"/>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947" r:id="rId1"/>
    <p:sldLayoutId id="2147483938" r:id="rId2"/>
    <p:sldLayoutId id="2147483948" r:id="rId3"/>
    <p:sldLayoutId id="2147483939" r:id="rId4"/>
    <p:sldLayoutId id="2147483940" r:id="rId5"/>
    <p:sldLayoutId id="2147483941" r:id="rId6"/>
    <p:sldLayoutId id="2147483942" r:id="rId7"/>
    <p:sldLayoutId id="2147483949" r:id="rId8"/>
    <p:sldLayoutId id="2147483950" r:id="rId9"/>
    <p:sldLayoutId id="2147483943" r:id="rId10"/>
    <p:sldLayoutId id="2147483944" r:id="rId11"/>
    <p:sldLayoutId id="2147483946" r:id="rId12"/>
  </p:sldLayoutIdLst>
  <p:txStyles>
    <p:titleStyle>
      <a:lvl1pPr algn="l" defTabSz="685800" rtl="0" eaLnBrk="0" fontAlgn="base" hangingPunct="0">
        <a:lnSpc>
          <a:spcPct val="89000"/>
        </a:lnSpc>
        <a:spcBef>
          <a:spcPct val="0"/>
        </a:spcBef>
        <a:spcAft>
          <a:spcPct val="0"/>
        </a:spcAft>
        <a:defRPr sz="4400" kern="1200">
          <a:solidFill>
            <a:schemeClr val="tx2"/>
          </a:solidFill>
          <a:latin typeface="+mj-lt"/>
          <a:ea typeface="+mj-ea"/>
          <a:cs typeface="+mj-cs"/>
        </a:defRPr>
      </a:lvl1pPr>
      <a:lvl2pPr algn="l" defTabSz="685800" rtl="0" eaLnBrk="0" fontAlgn="base" hangingPunct="0">
        <a:lnSpc>
          <a:spcPct val="89000"/>
        </a:lnSpc>
        <a:spcBef>
          <a:spcPct val="0"/>
        </a:spcBef>
        <a:spcAft>
          <a:spcPct val="0"/>
        </a:spcAft>
        <a:defRPr sz="4400">
          <a:solidFill>
            <a:schemeClr val="tx2"/>
          </a:solidFill>
          <a:latin typeface="Franklin Gothic Book" charset="0"/>
        </a:defRPr>
      </a:lvl2pPr>
      <a:lvl3pPr algn="l" defTabSz="685800" rtl="0" eaLnBrk="0" fontAlgn="base" hangingPunct="0">
        <a:lnSpc>
          <a:spcPct val="89000"/>
        </a:lnSpc>
        <a:spcBef>
          <a:spcPct val="0"/>
        </a:spcBef>
        <a:spcAft>
          <a:spcPct val="0"/>
        </a:spcAft>
        <a:defRPr sz="4400">
          <a:solidFill>
            <a:schemeClr val="tx2"/>
          </a:solidFill>
          <a:latin typeface="Franklin Gothic Book" charset="0"/>
        </a:defRPr>
      </a:lvl3pPr>
      <a:lvl4pPr algn="l" defTabSz="685800" rtl="0" eaLnBrk="0" fontAlgn="base" hangingPunct="0">
        <a:lnSpc>
          <a:spcPct val="89000"/>
        </a:lnSpc>
        <a:spcBef>
          <a:spcPct val="0"/>
        </a:spcBef>
        <a:spcAft>
          <a:spcPct val="0"/>
        </a:spcAft>
        <a:defRPr sz="4400">
          <a:solidFill>
            <a:schemeClr val="tx2"/>
          </a:solidFill>
          <a:latin typeface="Franklin Gothic Book" charset="0"/>
        </a:defRPr>
      </a:lvl4pPr>
      <a:lvl5pPr algn="l" defTabSz="685800" rtl="0" eaLnBrk="0" fontAlgn="base" hangingPunct="0">
        <a:lnSpc>
          <a:spcPct val="89000"/>
        </a:lnSpc>
        <a:spcBef>
          <a:spcPct val="0"/>
        </a:spcBef>
        <a:spcAft>
          <a:spcPct val="0"/>
        </a:spcAft>
        <a:defRPr sz="4400">
          <a:solidFill>
            <a:schemeClr val="tx2"/>
          </a:solidFill>
          <a:latin typeface="Franklin Gothic Book" charset="0"/>
        </a:defRPr>
      </a:lvl5pPr>
      <a:lvl6pPr marL="457200" algn="l" defTabSz="685800" rtl="0" fontAlgn="base">
        <a:lnSpc>
          <a:spcPct val="89000"/>
        </a:lnSpc>
        <a:spcBef>
          <a:spcPct val="0"/>
        </a:spcBef>
        <a:spcAft>
          <a:spcPct val="0"/>
        </a:spcAft>
        <a:defRPr sz="4400">
          <a:solidFill>
            <a:schemeClr val="tx2"/>
          </a:solidFill>
          <a:latin typeface="Franklin Gothic Book" charset="0"/>
        </a:defRPr>
      </a:lvl6pPr>
      <a:lvl7pPr marL="914400" algn="l" defTabSz="685800" rtl="0" fontAlgn="base">
        <a:lnSpc>
          <a:spcPct val="89000"/>
        </a:lnSpc>
        <a:spcBef>
          <a:spcPct val="0"/>
        </a:spcBef>
        <a:spcAft>
          <a:spcPct val="0"/>
        </a:spcAft>
        <a:defRPr sz="4400">
          <a:solidFill>
            <a:schemeClr val="tx2"/>
          </a:solidFill>
          <a:latin typeface="Franklin Gothic Book" charset="0"/>
        </a:defRPr>
      </a:lvl7pPr>
      <a:lvl8pPr marL="1371600" algn="l" defTabSz="685800" rtl="0" fontAlgn="base">
        <a:lnSpc>
          <a:spcPct val="89000"/>
        </a:lnSpc>
        <a:spcBef>
          <a:spcPct val="0"/>
        </a:spcBef>
        <a:spcAft>
          <a:spcPct val="0"/>
        </a:spcAft>
        <a:defRPr sz="4400">
          <a:solidFill>
            <a:schemeClr val="tx2"/>
          </a:solidFill>
          <a:latin typeface="Franklin Gothic Book" charset="0"/>
        </a:defRPr>
      </a:lvl8pPr>
      <a:lvl9pPr marL="1828800" algn="l" defTabSz="685800" rtl="0" fontAlgn="base">
        <a:lnSpc>
          <a:spcPct val="89000"/>
        </a:lnSpc>
        <a:spcBef>
          <a:spcPct val="0"/>
        </a:spcBef>
        <a:spcAft>
          <a:spcPct val="0"/>
        </a:spcAft>
        <a:defRPr sz="4400">
          <a:solidFill>
            <a:schemeClr val="tx2"/>
          </a:solidFill>
          <a:latin typeface="Franklin Gothic Book" charset="0"/>
        </a:defRPr>
      </a:lvl9pPr>
    </p:titleStyle>
    <p:bodyStyle>
      <a:lvl1pPr marL="382588" indent="-382588" algn="l" defTabSz="685800" rtl="0" eaLnBrk="0" fontAlgn="base" hangingPunct="0">
        <a:lnSpc>
          <a:spcPct val="94000"/>
        </a:lnSpc>
        <a:spcBef>
          <a:spcPts val="1000"/>
        </a:spcBef>
        <a:spcAft>
          <a:spcPts val="200"/>
        </a:spcAft>
        <a:buFont typeface="Franklin Gothic Book" charset="0"/>
        <a:buChar char="■"/>
        <a:defRPr sz="2000" kern="1200">
          <a:solidFill>
            <a:schemeClr val="tx2"/>
          </a:solidFill>
          <a:latin typeface="+mn-lt"/>
          <a:ea typeface="+mn-ea"/>
          <a:cs typeface="+mn-cs"/>
        </a:defRPr>
      </a:lvl1pPr>
      <a:lvl2pPr marL="382588" indent="-382588" algn="l" defTabSz="685800" rtl="0" eaLnBrk="0" fontAlgn="base" hangingPunct="0">
        <a:lnSpc>
          <a:spcPct val="94000"/>
        </a:lnSpc>
        <a:spcBef>
          <a:spcPts val="500"/>
        </a:spcBef>
        <a:spcAft>
          <a:spcPts val="200"/>
        </a:spcAft>
        <a:buFont typeface="Franklin Gothic Book" charset="0"/>
        <a:buChar char="–"/>
        <a:defRPr sz="2000" i="1" kern="1200">
          <a:solidFill>
            <a:schemeClr val="tx2"/>
          </a:solidFill>
          <a:latin typeface="+mn-lt"/>
          <a:ea typeface="+mn-ea"/>
          <a:cs typeface="+mn-cs"/>
        </a:defRPr>
      </a:lvl2pPr>
      <a:lvl3pPr marL="382588" indent="-382588" algn="l" defTabSz="685800" rtl="0" eaLnBrk="0" fontAlgn="base" hangingPunct="0">
        <a:lnSpc>
          <a:spcPct val="94000"/>
        </a:lnSpc>
        <a:spcBef>
          <a:spcPts val="500"/>
        </a:spcBef>
        <a:spcAft>
          <a:spcPts val="200"/>
        </a:spcAft>
        <a:buFont typeface="Franklin Gothic Book" charset="0"/>
        <a:buChar char="■"/>
        <a:defRPr kern="1200">
          <a:solidFill>
            <a:schemeClr val="tx2"/>
          </a:solidFill>
          <a:latin typeface="+mn-lt"/>
          <a:ea typeface="+mn-ea"/>
          <a:cs typeface="+mn-cs"/>
        </a:defRPr>
      </a:lvl3pPr>
      <a:lvl4pPr marL="382588" indent="-382588" algn="l" defTabSz="685800" rtl="0" eaLnBrk="0" fontAlgn="base" hangingPunct="0">
        <a:lnSpc>
          <a:spcPct val="94000"/>
        </a:lnSpc>
        <a:spcBef>
          <a:spcPts val="500"/>
        </a:spcBef>
        <a:spcAft>
          <a:spcPts val="200"/>
        </a:spcAft>
        <a:buFont typeface="Franklin Gothic Book" charset="0"/>
        <a:buChar char="–"/>
        <a:defRPr i="1" kern="1200">
          <a:solidFill>
            <a:schemeClr val="tx2"/>
          </a:solidFill>
          <a:latin typeface="+mn-lt"/>
          <a:ea typeface="+mn-ea"/>
          <a:cs typeface="+mn-cs"/>
        </a:defRPr>
      </a:lvl4pPr>
      <a:lvl5pPr marL="382588" indent="-382588" algn="l" defTabSz="685800" rtl="0" eaLnBrk="0" fontAlgn="base" hangingPunct="0">
        <a:lnSpc>
          <a:spcPct val="94000"/>
        </a:lnSpc>
        <a:spcBef>
          <a:spcPts val="500"/>
        </a:spcBef>
        <a:spcAft>
          <a:spcPts val="200"/>
        </a:spcAft>
        <a:buFont typeface="Franklin Gothic Book" charset="0"/>
        <a:buChar char="■"/>
        <a:defRPr sz="1600" kern="1200">
          <a:solidFill>
            <a:schemeClr val="tx2"/>
          </a:solidFill>
          <a:latin typeface="+mn-lt"/>
          <a:ea typeface="+mn-ea"/>
          <a:cs typeface="+mn-cs"/>
        </a:defRPr>
      </a:lvl5pPr>
      <a:lvl6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0.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1" Type="http://schemas.openxmlformats.org/officeDocument/2006/relationships/image" Target="../media/image3.wmf"/><Relationship Id="rId12" Type="http://schemas.openxmlformats.org/officeDocument/2006/relationships/image" Target="../media/image5.png"/><Relationship Id="rId1" Type="http://schemas.openxmlformats.org/officeDocument/2006/relationships/vmlDrawing" Target="../drawings/vmlDrawing1.vml"/><Relationship Id="rId2" Type="http://schemas.openxmlformats.org/officeDocument/2006/relationships/slideLayout" Target="../slideLayouts/slideLayout12.xml"/><Relationship Id="rId3" Type="http://schemas.openxmlformats.org/officeDocument/2006/relationships/notesSlide" Target="../notesSlides/notesSlide4.xml"/><Relationship Id="rId4" Type="http://schemas.openxmlformats.org/officeDocument/2006/relationships/oleObject" Target="../embeddings/oleObject1.bin"/><Relationship Id="rId5" Type="http://schemas.openxmlformats.org/officeDocument/2006/relationships/image" Target="../media/image1.wmf"/><Relationship Id="rId6" Type="http://schemas.openxmlformats.org/officeDocument/2006/relationships/oleObject" Target="../embeddings/oleObject2.bin"/><Relationship Id="rId7" Type="http://schemas.openxmlformats.org/officeDocument/2006/relationships/image" Target="../media/image4.png"/><Relationship Id="rId8" Type="http://schemas.openxmlformats.org/officeDocument/2006/relationships/oleObject" Target="../embeddings/oleObject3.bin"/><Relationship Id="rId9" Type="http://schemas.openxmlformats.org/officeDocument/2006/relationships/image" Target="../media/image2.wmf"/><Relationship Id="rId10"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oleObject5.bin"/><Relationship Id="rId5" Type="http://schemas.openxmlformats.org/officeDocument/2006/relationships/image" Target="../media/image1.wmf"/><Relationship Id="rId6" Type="http://schemas.openxmlformats.org/officeDocument/2006/relationships/oleObject" Target="../embeddings/oleObject6.bin"/><Relationship Id="rId7" Type="http://schemas.openxmlformats.org/officeDocument/2006/relationships/image" Target="../media/image4.png"/><Relationship Id="rId8" Type="http://schemas.openxmlformats.org/officeDocument/2006/relationships/image" Target="../media/image6.png"/><Relationship Id="rId1" Type="http://schemas.openxmlformats.org/officeDocument/2006/relationships/vmlDrawing" Target="../drawings/vmlDrawing2.vml"/><Relationship Id="rId2"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oleObject" Target="../embeddings/oleObject7.bin"/><Relationship Id="rId5" Type="http://schemas.openxmlformats.org/officeDocument/2006/relationships/image" Target="../media/image1.wmf"/><Relationship Id="rId6" Type="http://schemas.openxmlformats.org/officeDocument/2006/relationships/oleObject" Target="../embeddings/oleObject8.bin"/><Relationship Id="rId7" Type="http://schemas.openxmlformats.org/officeDocument/2006/relationships/image" Target="../media/image4.png"/><Relationship Id="rId8" Type="http://schemas.openxmlformats.org/officeDocument/2006/relationships/image" Target="../media/image7.png"/><Relationship Id="rId1" Type="http://schemas.openxmlformats.org/officeDocument/2006/relationships/vmlDrawing" Target="../drawings/vmlDrawing3.vml"/><Relationship Id="rId2"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1" Type="http://schemas.openxmlformats.org/officeDocument/2006/relationships/slideLayout" Target="../slideLayouts/slideLayout12.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ctrTitle"/>
          </p:nvPr>
        </p:nvSpPr>
        <p:spPr>
          <a:xfrm>
            <a:off x="1295400" y="1295400"/>
            <a:ext cx="6477000" cy="2743200"/>
          </a:xfrm>
        </p:spPr>
        <p:txBody>
          <a:bodyPr rtlCol="0"/>
          <a:lstStyle/>
          <a:p>
            <a:pPr eaLnBrk="1" fontAlgn="auto" hangingPunct="1">
              <a:spcAft>
                <a:spcPts val="0"/>
              </a:spcAft>
              <a:defRPr/>
            </a:pPr>
            <a:r>
              <a:rPr lang="en-US" altLang="en-US" sz="4800" dirty="0" smtClean="0">
                <a:ea typeface="ＭＳ Ｐゴシック" charset="-128"/>
              </a:rPr>
              <a:t>Moderation</a:t>
            </a:r>
            <a:br>
              <a:rPr lang="en-US" altLang="en-US" sz="4800" dirty="0" smtClean="0">
                <a:ea typeface="ＭＳ Ｐゴシック" charset="-128"/>
              </a:rPr>
            </a:br>
            <a:r>
              <a:rPr lang="en-US" altLang="en-US" sz="4800" dirty="0" smtClean="0">
                <a:ea typeface="ＭＳ Ｐゴシック" charset="-128"/>
              </a:rPr>
              <a:t>Part 3: continuous </a:t>
            </a:r>
            <a:r>
              <a:rPr lang="en-US" altLang="en-US" sz="4800" smtClean="0">
                <a:ea typeface="ＭＳ Ｐゴシック" charset="-128"/>
              </a:rPr>
              <a:t>variable interactions</a:t>
            </a:r>
            <a:endParaRPr lang="en-US" altLang="en-US" sz="4800" dirty="0">
              <a:ea typeface="ＭＳ Ｐゴシック" charset="-128"/>
            </a:endParaRPr>
          </a:p>
        </p:txBody>
      </p:sp>
      <p:sp>
        <p:nvSpPr>
          <p:cNvPr id="17410" name="Rectangle 3"/>
          <p:cNvSpPr>
            <a:spLocks noGrp="1" noChangeArrowheads="1"/>
          </p:cNvSpPr>
          <p:nvPr>
            <p:ph type="subTitle" idx="1"/>
          </p:nvPr>
        </p:nvSpPr>
        <p:spPr>
          <a:xfrm>
            <a:off x="1828800" y="3733800"/>
            <a:ext cx="6781800" cy="2590800"/>
          </a:xfrm>
        </p:spPr>
        <p:txBody>
          <a:bodyPr/>
          <a:lstStyle/>
          <a:p>
            <a:pPr eaLnBrk="1" hangingPunct="1">
              <a:spcBef>
                <a:spcPct val="0"/>
              </a:spcBef>
              <a:spcAft>
                <a:spcPct val="0"/>
              </a:spcAft>
              <a:buFont typeface="Wingdings" charset="2"/>
              <a:buNone/>
            </a:pPr>
            <a:endParaRPr lang="en-US" altLang="en-US">
              <a:ea typeface="ＭＳ Ｐゴシック" charset="-128"/>
            </a:endParaRPr>
          </a:p>
          <a:p>
            <a:pPr eaLnBrk="1" hangingPunct="1">
              <a:spcBef>
                <a:spcPct val="0"/>
              </a:spcBef>
              <a:spcAft>
                <a:spcPct val="0"/>
              </a:spcAft>
              <a:buFont typeface="Wingdings" charset="2"/>
              <a:buNone/>
            </a:pPr>
            <a:r>
              <a:rPr lang="en-US" altLang="en-US">
                <a:ea typeface="ＭＳ Ｐゴシック" charset="-128"/>
              </a:rPr>
              <a:t>Connor McCabe</a:t>
            </a:r>
          </a:p>
          <a:p>
            <a:pPr eaLnBrk="1" hangingPunct="1">
              <a:spcBef>
                <a:spcPct val="0"/>
              </a:spcBef>
              <a:spcAft>
                <a:spcPct val="0"/>
              </a:spcAft>
              <a:buFont typeface="Wingdings" charset="2"/>
              <a:buNone/>
            </a:pPr>
            <a:r>
              <a:rPr lang="en-US" altLang="en-US">
                <a:ea typeface="ＭＳ Ｐゴシック" charset="-128"/>
              </a:rPr>
              <a:t>Psychology 523/525</a:t>
            </a:r>
          </a:p>
          <a:p>
            <a:pPr eaLnBrk="1" hangingPunct="1">
              <a:spcBef>
                <a:spcPct val="0"/>
              </a:spcBef>
              <a:spcAft>
                <a:spcPct val="0"/>
              </a:spcAft>
              <a:buFont typeface="Wingdings" charset="2"/>
              <a:buNone/>
            </a:pPr>
            <a:endParaRPr lang="en-US" altLang="en-US">
              <a:ea typeface="ＭＳ Ｐゴシック"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90500"/>
            <a:ext cx="8382000" cy="1527175"/>
          </a:xfrm>
        </p:spPr>
        <p:txBody>
          <a:bodyPr/>
          <a:lstStyle/>
          <a:p>
            <a:r>
              <a:rPr lang="en-US" sz="3600" dirty="0" smtClean="0"/>
              <a:t>The benefit with the centering approach in regression is you’ve also conducted </a:t>
            </a:r>
            <a:r>
              <a:rPr lang="en-US" sz="3600" i="1" dirty="0" smtClean="0"/>
              <a:t>simple slopes analysis.</a:t>
            </a:r>
            <a:endParaRPr lang="en-US" sz="3600" i="1" dirty="0"/>
          </a:p>
        </p:txBody>
      </p:sp>
      <p:graphicFrame>
        <p:nvGraphicFramePr>
          <p:cNvPr id="5" name="Table 4"/>
          <p:cNvGraphicFramePr>
            <a:graphicFrameLocks noGrp="1"/>
          </p:cNvGraphicFramePr>
          <p:nvPr>
            <p:extLst>
              <p:ext uri="{D42A27DB-BD31-4B8C-83A1-F6EECF244321}">
                <p14:modId xmlns:p14="http://schemas.microsoft.com/office/powerpoint/2010/main" val="236427165"/>
              </p:ext>
            </p:extLst>
          </p:nvPr>
        </p:nvGraphicFramePr>
        <p:xfrm>
          <a:off x="609600" y="2743200"/>
          <a:ext cx="8534400" cy="1805623"/>
        </p:xfrm>
        <a:graphic>
          <a:graphicData uri="http://schemas.openxmlformats.org/drawingml/2006/table">
            <a:tbl>
              <a:tblPr/>
              <a:tblGrid>
                <a:gridCol w="2225675"/>
                <a:gridCol w="593725"/>
                <a:gridCol w="965200"/>
                <a:gridCol w="815975"/>
                <a:gridCol w="1250950"/>
                <a:gridCol w="1212850"/>
                <a:gridCol w="682625"/>
                <a:gridCol w="787400"/>
              </a:tblGrid>
              <a:tr h="428625">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000000"/>
                        </a:solidFill>
                        <a:effectLst/>
                        <a:latin typeface="Times New Roman" charset="0"/>
                        <a:ea typeface="Times New Roman" charset="0"/>
                        <a:cs typeface="Times New Roman" charset="0"/>
                      </a:endParaRP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ctr"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β</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Estimate</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SE</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95% CI Lower Bound</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95% CI Upper Bound</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t value</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mr-IN" altLang="en-US" sz="1600" b="0" i="1" u="none" strike="noStrike" cap="none" normalizeH="0" baseline="0">
                          <a:ln>
                            <a:noFill/>
                          </a:ln>
                          <a:solidFill>
                            <a:srgbClr val="000000"/>
                          </a:solidFill>
                          <a:effectLst/>
                          <a:latin typeface="Times New Roman" charset="0"/>
                          <a:ea typeface="Times New Roman" charset="0"/>
                          <a:cs typeface="Times New Roman" charset="0"/>
                        </a:rPr>
                        <a:t>Pr(&gt;|t|)</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20663">
                <a:tc>
                  <a:txBody>
                    <a:bodyPr/>
                    <a:lstStyle/>
                    <a:p>
                      <a:pPr algn="l" fontAlgn="b"/>
                      <a:r>
                        <a:rPr lang="en-US" sz="1600" b="0" i="0" u="none" strike="noStrike" dirty="0" smtClean="0">
                          <a:solidFill>
                            <a:srgbClr val="000000"/>
                          </a:solidFill>
                          <a:effectLst/>
                          <a:latin typeface="Times New Roman" charset="0"/>
                          <a:ea typeface="Times New Roman" charset="0"/>
                          <a:cs typeface="Times New Roman" charset="0"/>
                        </a:rPr>
                        <a:t>Intercept</a:t>
                      </a:r>
                      <a:endParaRPr lang="en-US" sz="1600" b="0" i="0" u="none" strike="noStrike" dirty="0">
                        <a:solidFill>
                          <a:srgbClr val="000000"/>
                        </a:solidFill>
                        <a:effectLst/>
                        <a:latin typeface="Times New Roman" charset="0"/>
                        <a:ea typeface="Times New Roman" charset="0"/>
                        <a:cs typeface="Times New Roman" charset="0"/>
                      </a:endParaRP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en-US" sz="1600" b="0" i="0" u="none" strike="noStrike">
                          <a:solidFill>
                            <a:srgbClr val="000000"/>
                          </a:solidFill>
                          <a:effectLst/>
                          <a:latin typeface="Times New Roman" charset="0"/>
                          <a:ea typeface="Times New Roman" charset="0"/>
                          <a:cs typeface="Times New Roman" charset="0"/>
                        </a:rPr>
                        <a:t>0</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uk-UA" sz="1600" b="0" i="0" u="none" strike="noStrike">
                          <a:solidFill>
                            <a:srgbClr val="000000"/>
                          </a:solidFill>
                          <a:effectLst/>
                          <a:latin typeface="Times New Roman" charset="0"/>
                          <a:ea typeface="Times New Roman" charset="0"/>
                          <a:cs typeface="Times New Roman" charset="0"/>
                        </a:rPr>
                        <a:t>35.399</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4.136</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is-IS" sz="1600" b="0" i="0" u="none" strike="noStrike">
                          <a:solidFill>
                            <a:srgbClr val="000000"/>
                          </a:solidFill>
                          <a:effectLst/>
                          <a:latin typeface="Times New Roman" charset="0"/>
                          <a:ea typeface="Times New Roman" charset="0"/>
                          <a:cs typeface="Times New Roman" charset="0"/>
                        </a:rPr>
                        <a:t>27.224</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43.573</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8.558</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en-US" sz="1600" b="0" i="0" u="none" strike="noStrike">
                          <a:solidFill>
                            <a:srgbClr val="000000"/>
                          </a:solidFill>
                          <a:effectLst/>
                          <a:latin typeface="Times New Roman" charset="0"/>
                          <a:ea typeface="Times New Roman" charset="0"/>
                          <a:cs typeface="Times New Roman" charset="0"/>
                        </a:rPr>
                        <a:t>0</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r>
              <a:tr h="428625">
                <a:tc>
                  <a:txBody>
                    <a:bodyPr/>
                    <a:lstStyle/>
                    <a:p>
                      <a:pPr algn="l" fontAlgn="b"/>
                      <a:r>
                        <a:rPr lang="en-US" sz="1600" b="0" i="0" u="none" strike="noStrike">
                          <a:solidFill>
                            <a:srgbClr val="000000"/>
                          </a:solidFill>
                          <a:effectLst/>
                          <a:latin typeface="Times New Roman" charset="0"/>
                          <a:ea typeface="Times New Roman" charset="0"/>
                          <a:cs typeface="Times New Roman" charset="0"/>
                        </a:rPr>
                        <a:t>X</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0.318</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is-IS" sz="1600" b="0" i="0" u="none" strike="noStrike" dirty="0">
                          <a:solidFill>
                            <a:srgbClr val="000000"/>
                          </a:solidFill>
                          <a:effectLst/>
                          <a:latin typeface="Times New Roman" charset="0"/>
                          <a:ea typeface="Times New Roman" charset="0"/>
                          <a:cs typeface="Times New Roman" charset="0"/>
                        </a:rPr>
                        <a:t>20.663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4.727</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11.322</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is-IS" sz="1600" b="0" i="0" u="none" strike="noStrike">
                          <a:solidFill>
                            <a:srgbClr val="000000"/>
                          </a:solidFill>
                          <a:effectLst/>
                          <a:latin typeface="Times New Roman" charset="0"/>
                          <a:ea typeface="Times New Roman" charset="0"/>
                          <a:cs typeface="Times New Roman" charset="0"/>
                        </a:rPr>
                        <a:t>30.005</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4.372</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en-US" sz="1600" b="0" i="0" u="none" strike="noStrike">
                          <a:solidFill>
                            <a:srgbClr val="000000"/>
                          </a:solidFill>
                          <a:effectLst/>
                          <a:latin typeface="Times New Roman" charset="0"/>
                          <a:ea typeface="Times New Roman" charset="0"/>
                          <a:cs typeface="Times New Roman" charset="0"/>
                        </a:rPr>
                        <a:t>0</a:t>
                      </a:r>
                    </a:p>
                  </a:txBody>
                  <a:tcPr marL="12700" marR="12700" marT="12700" marB="0" anchor="b">
                    <a:lnL>
                      <a:noFill/>
                    </a:lnL>
                    <a:lnR>
                      <a:noFill/>
                    </a:lnR>
                    <a:lnT>
                      <a:noFill/>
                    </a:lnT>
                    <a:lnB>
                      <a:noFill/>
                    </a:lnB>
                    <a:lnTlToBr>
                      <a:noFill/>
                    </a:lnTlToBr>
                    <a:lnBlToTr>
                      <a:noFill/>
                    </a:lnBlToTr>
                    <a:solidFill>
                      <a:schemeClr val="bg1"/>
                    </a:solidFill>
                  </a:tcPr>
                </a:tc>
              </a:tr>
              <a:tr h="220663">
                <a:tc>
                  <a:txBody>
                    <a:bodyPr/>
                    <a:lstStyle/>
                    <a:p>
                      <a:pPr algn="l" fontAlgn="b"/>
                      <a:r>
                        <a:rPr lang="en-US" sz="1600" b="0" i="0" u="none" strike="noStrike" dirty="0">
                          <a:solidFill>
                            <a:srgbClr val="000000"/>
                          </a:solidFill>
                          <a:effectLst/>
                          <a:latin typeface="Times New Roman" charset="0"/>
                          <a:ea typeface="Times New Roman" charset="0"/>
                          <a:cs typeface="Times New Roman" charset="0"/>
                        </a:rPr>
                        <a:t>Z</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0.297</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16.27</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3.988</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8.389</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24.152</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4.08</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en-US" sz="1600" b="0" i="0" u="none" strike="noStrike">
                          <a:solidFill>
                            <a:srgbClr val="000000"/>
                          </a:solidFill>
                          <a:effectLst/>
                          <a:latin typeface="Times New Roman" charset="0"/>
                          <a:ea typeface="Times New Roman" charset="0"/>
                          <a:cs typeface="Times New Roman" charset="0"/>
                        </a:rPr>
                        <a:t>0</a:t>
                      </a:r>
                    </a:p>
                  </a:txBody>
                  <a:tcPr marL="12700" marR="12700" marT="12700" marB="0" anchor="b">
                    <a:lnL>
                      <a:noFill/>
                    </a:lnL>
                    <a:lnR>
                      <a:noFill/>
                    </a:lnR>
                    <a:lnT>
                      <a:noFill/>
                    </a:lnT>
                    <a:lnB>
                      <a:noFill/>
                    </a:lnB>
                    <a:lnTlToBr>
                      <a:noFill/>
                    </a:lnTlToBr>
                    <a:lnBlToTr>
                      <a:noFill/>
                    </a:lnBlToTr>
                    <a:solidFill>
                      <a:schemeClr val="bg1"/>
                    </a:solidFill>
                  </a:tcPr>
                </a:tc>
              </a:tr>
              <a:tr h="363538">
                <a:tc>
                  <a:txBody>
                    <a:bodyPr/>
                    <a:lstStyle/>
                    <a:p>
                      <a:pPr algn="l" fontAlgn="b"/>
                      <a:r>
                        <a:rPr lang="en-US" sz="1600" b="0" i="0" u="none" strike="noStrike">
                          <a:solidFill>
                            <a:srgbClr val="000000"/>
                          </a:solidFill>
                          <a:effectLst/>
                          <a:latin typeface="Times New Roman" charset="0"/>
                          <a:ea typeface="Times New Roman" charset="0"/>
                          <a:cs typeface="Times New Roman" charset="0"/>
                        </a:rPr>
                        <a:t>X:Z</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is-IS" sz="1600" b="0" i="0" u="none" strike="noStrike">
                          <a:solidFill>
                            <a:srgbClr val="000000"/>
                          </a:solidFill>
                          <a:effectLst/>
                          <a:latin typeface="Times New Roman" charset="0"/>
                          <a:ea typeface="Times New Roman" charset="0"/>
                          <a:cs typeface="Times New Roman" charset="0"/>
                        </a:rPr>
                        <a:t>0.263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17.113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3.668</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9.863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24.362</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4.665</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en-US" sz="1600" b="0" i="0" u="none" strike="noStrike" dirty="0">
                          <a:solidFill>
                            <a:srgbClr val="000000"/>
                          </a:solidFill>
                          <a:effectLst/>
                          <a:latin typeface="Times New Roman" charset="0"/>
                          <a:ea typeface="Times New Roman" charset="0"/>
                          <a:cs typeface="Times New Roman" charset="0"/>
                        </a:rPr>
                        <a:t>0</a:t>
                      </a:r>
                    </a:p>
                  </a:txBody>
                  <a:tcPr marL="12700" marR="12700" marT="12700" marB="0" anchor="b">
                    <a:lnL>
                      <a:noFill/>
                    </a:lnL>
                    <a:lnR>
                      <a:noFill/>
                    </a:lnR>
                    <a:lnT>
                      <a:noFill/>
                    </a:lnT>
                    <a:lnB>
                      <a:noFill/>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2081039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90500"/>
            <a:ext cx="8382000" cy="1527175"/>
          </a:xfrm>
        </p:spPr>
        <p:txBody>
          <a:bodyPr/>
          <a:lstStyle/>
          <a:p>
            <a:r>
              <a:rPr lang="en-US" sz="3600" dirty="0"/>
              <a:t>The benefit with the centering approach in regression is you’ve also conducted </a:t>
            </a:r>
            <a:r>
              <a:rPr lang="en-US" sz="3600" i="1" dirty="0"/>
              <a:t>simple slopes analysis.</a:t>
            </a:r>
            <a:endParaRPr lang="en-US" sz="3600" dirty="0"/>
          </a:p>
        </p:txBody>
      </p:sp>
      <p:graphicFrame>
        <p:nvGraphicFramePr>
          <p:cNvPr id="5" name="Table 4"/>
          <p:cNvGraphicFramePr>
            <a:graphicFrameLocks noGrp="1"/>
          </p:cNvGraphicFramePr>
          <p:nvPr>
            <p:extLst>
              <p:ext uri="{D42A27DB-BD31-4B8C-83A1-F6EECF244321}">
                <p14:modId xmlns:p14="http://schemas.microsoft.com/office/powerpoint/2010/main" val="697094475"/>
              </p:ext>
            </p:extLst>
          </p:nvPr>
        </p:nvGraphicFramePr>
        <p:xfrm>
          <a:off x="609600" y="2743200"/>
          <a:ext cx="8534400" cy="1805623"/>
        </p:xfrm>
        <a:graphic>
          <a:graphicData uri="http://schemas.openxmlformats.org/drawingml/2006/table">
            <a:tbl>
              <a:tblPr/>
              <a:tblGrid>
                <a:gridCol w="2225675"/>
                <a:gridCol w="593725"/>
                <a:gridCol w="965200"/>
                <a:gridCol w="815975"/>
                <a:gridCol w="1250950"/>
                <a:gridCol w="1212850"/>
                <a:gridCol w="682625"/>
                <a:gridCol w="787400"/>
              </a:tblGrid>
              <a:tr h="428625">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000000"/>
                        </a:solidFill>
                        <a:effectLst/>
                        <a:latin typeface="Times New Roman" charset="0"/>
                        <a:ea typeface="Times New Roman" charset="0"/>
                        <a:cs typeface="Times New Roman" charset="0"/>
                      </a:endParaRP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ctr"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β</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Estimate</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SE</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95% CI Lower Bound</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95% CI Upper Bound</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t value</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mr-IN" altLang="en-US" sz="1600" b="0" i="1" u="none" strike="noStrike" cap="none" normalizeH="0" baseline="0">
                          <a:ln>
                            <a:noFill/>
                          </a:ln>
                          <a:solidFill>
                            <a:srgbClr val="000000"/>
                          </a:solidFill>
                          <a:effectLst/>
                          <a:latin typeface="Times New Roman" charset="0"/>
                          <a:ea typeface="Times New Roman" charset="0"/>
                          <a:cs typeface="Times New Roman" charset="0"/>
                        </a:rPr>
                        <a:t>Pr(&gt;|t|)</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20663">
                <a:tc>
                  <a:txBody>
                    <a:bodyPr/>
                    <a:lstStyle/>
                    <a:p>
                      <a:pPr algn="l" fontAlgn="b"/>
                      <a:endParaRPr lang="en-US" sz="1600" b="0" i="0" u="none" strike="noStrike" dirty="0">
                        <a:solidFill>
                          <a:srgbClr val="000000"/>
                        </a:solidFill>
                        <a:effectLst/>
                        <a:latin typeface="Times New Roman" charset="0"/>
                        <a:ea typeface="Times New Roman" charset="0"/>
                        <a:cs typeface="Times New Roman" charset="0"/>
                      </a:endParaRP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en-US" sz="1600" b="0" i="0" u="none" strike="noStrike">
                          <a:solidFill>
                            <a:srgbClr val="000000"/>
                          </a:solidFill>
                          <a:effectLst/>
                          <a:latin typeface="Times New Roman" charset="0"/>
                          <a:ea typeface="Times New Roman" charset="0"/>
                          <a:cs typeface="Times New Roman" charset="0"/>
                        </a:rPr>
                        <a:t>0</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38.15</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4.109</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30.029</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46.271</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9.284</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en-US" sz="1600" b="0" i="0" u="none" strike="noStrike">
                          <a:solidFill>
                            <a:srgbClr val="000000"/>
                          </a:solidFill>
                          <a:effectLst/>
                          <a:latin typeface="Times New Roman" charset="0"/>
                          <a:ea typeface="Times New Roman" charset="0"/>
                          <a:cs typeface="Times New Roman" charset="0"/>
                        </a:rPr>
                        <a:t>0</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r>
              <a:tr h="428625">
                <a:tc>
                  <a:txBody>
                    <a:bodyPr/>
                    <a:lstStyle/>
                    <a:p>
                      <a:pPr algn="l" fontAlgn="b"/>
                      <a:r>
                        <a:rPr lang="en-US" sz="1600" b="0" i="0" u="none" strike="noStrike" dirty="0">
                          <a:solidFill>
                            <a:srgbClr val="000000"/>
                          </a:solidFill>
                          <a:effectLst/>
                          <a:latin typeface="Times New Roman" charset="0"/>
                          <a:ea typeface="Times New Roman" charset="0"/>
                          <a:cs typeface="Times New Roman" charset="0"/>
                        </a:rPr>
                        <a:t>center(X)</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0" i="0" u="none" strike="noStrike" dirty="0">
                          <a:solidFill>
                            <a:srgbClr val="000000"/>
                          </a:solidFill>
                          <a:effectLst/>
                          <a:latin typeface="Times New Roman" charset="0"/>
                          <a:ea typeface="Times New Roman" charset="0"/>
                          <a:cs typeface="Times New Roman" charset="0"/>
                        </a:rPr>
                        <a:t>0.341</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22.166</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4.743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fi-FI" sz="1600" b="0" i="0" u="none" strike="noStrike">
                          <a:solidFill>
                            <a:srgbClr val="000000"/>
                          </a:solidFill>
                          <a:effectLst/>
                          <a:latin typeface="Times New Roman" charset="0"/>
                          <a:ea typeface="Times New Roman" charset="0"/>
                          <a:cs typeface="Times New Roman" charset="0"/>
                        </a:rPr>
                        <a:t>12.792</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31.541</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4.673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en-US" sz="1600" b="0" i="0" u="none" strike="noStrike">
                          <a:solidFill>
                            <a:srgbClr val="000000"/>
                          </a:solidFill>
                          <a:effectLst/>
                          <a:latin typeface="Times New Roman" charset="0"/>
                          <a:ea typeface="Times New Roman" charset="0"/>
                          <a:cs typeface="Times New Roman" charset="0"/>
                        </a:rPr>
                        <a:t>0</a:t>
                      </a:r>
                    </a:p>
                  </a:txBody>
                  <a:tcPr marL="12700" marR="12700" marT="12700" marB="0" anchor="b">
                    <a:lnL>
                      <a:noFill/>
                    </a:lnL>
                    <a:lnR>
                      <a:noFill/>
                    </a:lnR>
                    <a:lnT>
                      <a:noFill/>
                    </a:lnT>
                    <a:lnB>
                      <a:noFill/>
                    </a:lnB>
                    <a:lnTlToBr>
                      <a:noFill/>
                    </a:lnTlToBr>
                    <a:lnBlToTr>
                      <a:noFill/>
                    </a:lnBlToTr>
                    <a:solidFill>
                      <a:schemeClr val="bg1"/>
                    </a:solidFill>
                  </a:tcPr>
                </a:tc>
              </a:tr>
              <a:tr h="220663">
                <a:tc>
                  <a:txBody>
                    <a:bodyPr/>
                    <a:lstStyle/>
                    <a:p>
                      <a:pPr algn="l" fontAlgn="b"/>
                      <a:r>
                        <a:rPr lang="en-US" sz="1600" b="0" i="0" u="none" strike="noStrike" dirty="0">
                          <a:solidFill>
                            <a:srgbClr val="000000"/>
                          </a:solidFill>
                          <a:effectLst/>
                          <a:latin typeface="Times New Roman" charset="0"/>
                          <a:ea typeface="Times New Roman" charset="0"/>
                          <a:cs typeface="Times New Roman" charset="0"/>
                        </a:rPr>
                        <a:t>center(Z)</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0.315</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0" i="0" u="none" strike="noStrike" dirty="0">
                          <a:solidFill>
                            <a:srgbClr val="000000"/>
                          </a:solidFill>
                          <a:effectLst/>
                          <a:latin typeface="Times New Roman" charset="0"/>
                          <a:ea typeface="Times New Roman" charset="0"/>
                          <a:cs typeface="Times New Roman" charset="0"/>
                        </a:rPr>
                        <a:t>17.291</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4.001</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9.383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0" i="0" u="none" strike="noStrike" dirty="0">
                          <a:solidFill>
                            <a:srgbClr val="000000"/>
                          </a:solidFill>
                          <a:effectLst/>
                          <a:latin typeface="Times New Roman" charset="0"/>
                          <a:ea typeface="Times New Roman" charset="0"/>
                          <a:cs typeface="Times New Roman" charset="0"/>
                        </a:rPr>
                        <a:t>25.199</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4.321</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en-US" sz="1600" b="0" i="0" u="none" strike="noStrike">
                          <a:solidFill>
                            <a:srgbClr val="000000"/>
                          </a:solidFill>
                          <a:effectLst/>
                          <a:latin typeface="Times New Roman" charset="0"/>
                          <a:ea typeface="Times New Roman" charset="0"/>
                          <a:cs typeface="Times New Roman" charset="0"/>
                        </a:rPr>
                        <a:t>0</a:t>
                      </a:r>
                    </a:p>
                  </a:txBody>
                  <a:tcPr marL="12700" marR="12700" marT="12700" marB="0" anchor="b">
                    <a:lnL>
                      <a:noFill/>
                    </a:lnL>
                    <a:lnR>
                      <a:noFill/>
                    </a:lnR>
                    <a:lnT>
                      <a:noFill/>
                    </a:lnT>
                    <a:lnB>
                      <a:noFill/>
                    </a:lnB>
                    <a:lnTlToBr>
                      <a:noFill/>
                    </a:lnTlToBr>
                    <a:lnBlToTr>
                      <a:noFill/>
                    </a:lnBlToTr>
                    <a:solidFill>
                      <a:schemeClr val="bg1"/>
                    </a:solidFill>
                  </a:tcPr>
                </a:tc>
              </a:tr>
              <a:tr h="363538">
                <a:tc>
                  <a:txBody>
                    <a:bodyPr/>
                    <a:lstStyle/>
                    <a:p>
                      <a:pPr algn="l" fontAlgn="b"/>
                      <a:r>
                        <a:rPr lang="en-US" sz="1600" b="0" i="0" u="none" strike="noStrike">
                          <a:solidFill>
                            <a:srgbClr val="000000"/>
                          </a:solidFill>
                          <a:effectLst/>
                          <a:latin typeface="Times New Roman" charset="0"/>
                          <a:ea typeface="Times New Roman" charset="0"/>
                          <a:cs typeface="Times New Roman" charset="0"/>
                        </a:rPr>
                        <a:t>center(X):center(Z)</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is-IS" sz="1600" b="0" i="0" u="none" strike="noStrike">
                          <a:solidFill>
                            <a:srgbClr val="000000"/>
                          </a:solidFill>
                          <a:effectLst/>
                          <a:latin typeface="Times New Roman" charset="0"/>
                          <a:ea typeface="Times New Roman" charset="0"/>
                          <a:cs typeface="Times New Roman" charset="0"/>
                        </a:rPr>
                        <a:t>0.263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17.113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dirty="0">
                          <a:solidFill>
                            <a:srgbClr val="000000"/>
                          </a:solidFill>
                          <a:effectLst/>
                          <a:latin typeface="Times New Roman" charset="0"/>
                          <a:ea typeface="Times New Roman" charset="0"/>
                          <a:cs typeface="Times New Roman" charset="0"/>
                        </a:rPr>
                        <a:t>3.668</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dirty="0">
                          <a:solidFill>
                            <a:srgbClr val="000000"/>
                          </a:solidFill>
                          <a:effectLst/>
                          <a:latin typeface="Times New Roman" charset="0"/>
                          <a:ea typeface="Times New Roman" charset="0"/>
                          <a:cs typeface="Times New Roman" charset="0"/>
                        </a:rPr>
                        <a:t>9.863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dirty="0">
                          <a:solidFill>
                            <a:srgbClr val="000000"/>
                          </a:solidFill>
                          <a:effectLst/>
                          <a:latin typeface="Times New Roman" charset="0"/>
                          <a:ea typeface="Times New Roman" charset="0"/>
                          <a:cs typeface="Times New Roman" charset="0"/>
                        </a:rPr>
                        <a:t>24.362</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dirty="0">
                          <a:solidFill>
                            <a:srgbClr val="000000"/>
                          </a:solidFill>
                          <a:effectLst/>
                          <a:latin typeface="Times New Roman" charset="0"/>
                          <a:ea typeface="Times New Roman" charset="0"/>
                          <a:cs typeface="Times New Roman" charset="0"/>
                        </a:rPr>
                        <a:t>4.665</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en-US" sz="1600" b="0" i="0" u="none" strike="noStrike" dirty="0">
                          <a:solidFill>
                            <a:srgbClr val="000000"/>
                          </a:solidFill>
                          <a:effectLst/>
                          <a:latin typeface="Times New Roman" charset="0"/>
                          <a:ea typeface="Times New Roman" charset="0"/>
                          <a:cs typeface="Times New Roman" charset="0"/>
                        </a:rPr>
                        <a:t>0</a:t>
                      </a:r>
                    </a:p>
                  </a:txBody>
                  <a:tcPr marL="12700" marR="12700" marT="12700" marB="0" anchor="b">
                    <a:lnL>
                      <a:noFill/>
                    </a:lnL>
                    <a:lnR>
                      <a:noFill/>
                    </a:lnR>
                    <a:lnT>
                      <a:noFill/>
                    </a:lnT>
                    <a:lnB>
                      <a:noFill/>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896654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90500"/>
            <a:ext cx="8382000" cy="1527175"/>
          </a:xfrm>
        </p:spPr>
        <p:txBody>
          <a:bodyPr/>
          <a:lstStyle/>
          <a:p>
            <a:r>
              <a:rPr lang="en-US" sz="3600" dirty="0"/>
              <a:t>The benefit with the centering approach in regression is you’ve also conducted </a:t>
            </a:r>
            <a:r>
              <a:rPr lang="en-US" sz="3600" i="1" dirty="0"/>
              <a:t>simple slopes analysis.</a:t>
            </a:r>
            <a:endParaRPr lang="en-US" sz="3600" dirty="0"/>
          </a:p>
        </p:txBody>
      </p:sp>
      <p:graphicFrame>
        <p:nvGraphicFramePr>
          <p:cNvPr id="5" name="Table 4"/>
          <p:cNvGraphicFramePr>
            <a:graphicFrameLocks noGrp="1"/>
          </p:cNvGraphicFramePr>
          <p:nvPr>
            <p:extLst>
              <p:ext uri="{D42A27DB-BD31-4B8C-83A1-F6EECF244321}">
                <p14:modId xmlns:p14="http://schemas.microsoft.com/office/powerpoint/2010/main" val="1653061643"/>
              </p:ext>
            </p:extLst>
          </p:nvPr>
        </p:nvGraphicFramePr>
        <p:xfrm>
          <a:off x="609600" y="2743200"/>
          <a:ext cx="8534400" cy="1805623"/>
        </p:xfrm>
        <a:graphic>
          <a:graphicData uri="http://schemas.openxmlformats.org/drawingml/2006/table">
            <a:tbl>
              <a:tblPr/>
              <a:tblGrid>
                <a:gridCol w="2225675"/>
                <a:gridCol w="593725"/>
                <a:gridCol w="965200"/>
                <a:gridCol w="815975"/>
                <a:gridCol w="1250950"/>
                <a:gridCol w="1212850"/>
                <a:gridCol w="682625"/>
                <a:gridCol w="787400"/>
              </a:tblGrid>
              <a:tr h="428625">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000000"/>
                        </a:solidFill>
                        <a:effectLst/>
                        <a:latin typeface="Times New Roman" charset="0"/>
                        <a:ea typeface="Times New Roman" charset="0"/>
                        <a:cs typeface="Times New Roman" charset="0"/>
                      </a:endParaRP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ctr"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β</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Estimate</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SE</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95% CI Lower Bound</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95% CI Upper Bound</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t value</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mr-IN" altLang="en-US" sz="1600" b="0" i="1" u="none" strike="noStrike" cap="none" normalizeH="0" baseline="0">
                          <a:ln>
                            <a:noFill/>
                          </a:ln>
                          <a:solidFill>
                            <a:srgbClr val="000000"/>
                          </a:solidFill>
                          <a:effectLst/>
                          <a:latin typeface="Times New Roman" charset="0"/>
                          <a:ea typeface="Times New Roman" charset="0"/>
                          <a:cs typeface="Times New Roman" charset="0"/>
                        </a:rPr>
                        <a:t>Pr(&gt;|t|)</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20663">
                <a:tc>
                  <a:txBody>
                    <a:bodyPr/>
                    <a:lstStyle/>
                    <a:p>
                      <a:pPr algn="l" fontAlgn="b"/>
                      <a:endParaRPr lang="en-US" sz="1600" b="0" i="0" u="none" strike="noStrike" dirty="0">
                        <a:solidFill>
                          <a:srgbClr val="000000"/>
                        </a:solidFill>
                        <a:effectLst/>
                        <a:latin typeface="Times New Roman" charset="0"/>
                        <a:ea typeface="Times New Roman" charset="0"/>
                        <a:cs typeface="Times New Roman" charset="0"/>
                      </a:endParaRP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en-US" sz="1600" b="0" i="0" u="none" strike="noStrike">
                          <a:solidFill>
                            <a:srgbClr val="000000"/>
                          </a:solidFill>
                          <a:effectLst/>
                          <a:latin typeface="Times New Roman" charset="0"/>
                          <a:ea typeface="Times New Roman" charset="0"/>
                          <a:cs typeface="Times New Roman" charset="0"/>
                        </a:rPr>
                        <a:t>0</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19.803</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5.994</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7.958</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31.648</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3.304</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0.001</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r>
              <a:tr h="428625">
                <a:tc>
                  <a:txBody>
                    <a:bodyPr/>
                    <a:lstStyle/>
                    <a:p>
                      <a:pPr algn="l" fontAlgn="b"/>
                      <a:r>
                        <a:rPr lang="en-US" sz="1600" b="0" i="0" u="none" strike="noStrike" dirty="0">
                          <a:solidFill>
                            <a:srgbClr val="000000"/>
                          </a:solidFill>
                          <a:effectLst/>
                          <a:latin typeface="Times New Roman" charset="0"/>
                          <a:ea typeface="Times New Roman" charset="0"/>
                          <a:cs typeface="Times New Roman" charset="0"/>
                        </a:rPr>
                        <a:t>center(X)</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is-IS" sz="1600" b="0" i="0" u="none" strike="noStrike">
                          <a:solidFill>
                            <a:srgbClr val="000000"/>
                          </a:solidFill>
                          <a:effectLst/>
                          <a:latin typeface="Times New Roman" charset="0"/>
                          <a:ea typeface="Times New Roman" charset="0"/>
                          <a:cs typeface="Times New Roman" charset="0"/>
                        </a:rPr>
                        <a:t>0.062</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is-IS" sz="1600" b="0" i="0" u="none" strike="noStrike">
                          <a:solidFill>
                            <a:srgbClr val="000000"/>
                          </a:solidFill>
                          <a:effectLst/>
                          <a:latin typeface="Times New Roman" charset="0"/>
                          <a:ea typeface="Times New Roman" charset="0"/>
                          <a:cs typeface="Times New Roman" charset="0"/>
                        </a:rPr>
                        <a:t>4.008</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fi-FI" sz="1600" b="0" i="0" u="none" strike="noStrike">
                          <a:solidFill>
                            <a:srgbClr val="000000"/>
                          </a:solidFill>
                          <a:effectLst/>
                          <a:latin typeface="Times New Roman" charset="0"/>
                          <a:ea typeface="Times New Roman" charset="0"/>
                          <a:cs typeface="Times New Roman" charset="0"/>
                        </a:rPr>
                        <a:t>5.873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mr-IN" sz="1600" b="0" i="0" u="none" strike="noStrike">
                          <a:solidFill>
                            <a:srgbClr val="000000"/>
                          </a:solidFill>
                          <a:effectLst/>
                          <a:latin typeface="Times New Roman" charset="0"/>
                          <a:ea typeface="Times New Roman" charset="0"/>
                          <a:cs typeface="Times New Roman" charset="0"/>
                        </a:rPr>
                        <a:t>-7.598</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15.615</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it-IT" sz="1600" b="0" i="0" u="none" strike="noStrike">
                          <a:solidFill>
                            <a:srgbClr val="000000"/>
                          </a:solidFill>
                          <a:effectLst/>
                          <a:latin typeface="Times New Roman" charset="0"/>
                          <a:ea typeface="Times New Roman" charset="0"/>
                          <a:cs typeface="Times New Roman" charset="0"/>
                        </a:rPr>
                        <a:t>0.683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0.496</a:t>
                      </a:r>
                    </a:p>
                  </a:txBody>
                  <a:tcPr marL="12700" marR="12700" marT="12700" marB="0" anchor="b">
                    <a:lnL>
                      <a:noFill/>
                    </a:lnL>
                    <a:lnR>
                      <a:noFill/>
                    </a:lnR>
                    <a:lnT>
                      <a:noFill/>
                    </a:lnT>
                    <a:lnB>
                      <a:noFill/>
                    </a:lnB>
                    <a:lnTlToBr>
                      <a:noFill/>
                    </a:lnTlToBr>
                    <a:lnBlToTr>
                      <a:noFill/>
                    </a:lnBlToTr>
                    <a:solidFill>
                      <a:schemeClr val="bg1"/>
                    </a:solidFill>
                  </a:tcPr>
                </a:tc>
              </a:tr>
              <a:tr h="220663">
                <a:tc>
                  <a:txBody>
                    <a:bodyPr/>
                    <a:lstStyle/>
                    <a:p>
                      <a:pPr algn="l" fontAlgn="b"/>
                      <a:r>
                        <a:rPr lang="en-US" sz="1600" b="0" i="0" u="none" strike="noStrike">
                          <a:solidFill>
                            <a:srgbClr val="000000"/>
                          </a:solidFill>
                          <a:effectLst/>
                          <a:latin typeface="Times New Roman" charset="0"/>
                          <a:ea typeface="Times New Roman" charset="0"/>
                          <a:cs typeface="Times New Roman" charset="0"/>
                        </a:rPr>
                        <a:t>probe.low(Z)</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0" i="0" u="none" strike="noStrike" dirty="0">
                          <a:solidFill>
                            <a:srgbClr val="000000"/>
                          </a:solidFill>
                          <a:effectLst/>
                          <a:latin typeface="Times New Roman" charset="0"/>
                          <a:ea typeface="Times New Roman" charset="0"/>
                          <a:cs typeface="Times New Roman" charset="0"/>
                        </a:rPr>
                        <a:t>0.315</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17.291</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4.001</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9.383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25.199</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4.321</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en-US" sz="1600" b="0" i="0" u="none" strike="noStrike">
                          <a:solidFill>
                            <a:srgbClr val="000000"/>
                          </a:solidFill>
                          <a:effectLst/>
                          <a:latin typeface="Times New Roman" charset="0"/>
                          <a:ea typeface="Times New Roman" charset="0"/>
                          <a:cs typeface="Times New Roman" charset="0"/>
                        </a:rPr>
                        <a:t>0</a:t>
                      </a:r>
                    </a:p>
                  </a:txBody>
                  <a:tcPr marL="12700" marR="12700" marT="12700" marB="0" anchor="b">
                    <a:lnL>
                      <a:noFill/>
                    </a:lnL>
                    <a:lnR>
                      <a:noFill/>
                    </a:lnR>
                    <a:lnT>
                      <a:noFill/>
                    </a:lnT>
                    <a:lnB>
                      <a:noFill/>
                    </a:lnB>
                    <a:lnTlToBr>
                      <a:noFill/>
                    </a:lnTlToBr>
                    <a:lnBlToTr>
                      <a:noFill/>
                    </a:lnBlToTr>
                    <a:solidFill>
                      <a:schemeClr val="bg1"/>
                    </a:solidFill>
                  </a:tcPr>
                </a:tc>
              </a:tr>
              <a:tr h="363538">
                <a:tc>
                  <a:txBody>
                    <a:bodyPr/>
                    <a:lstStyle/>
                    <a:p>
                      <a:pPr algn="l" fontAlgn="b"/>
                      <a:r>
                        <a:rPr lang="en-US" sz="1600" b="0" i="0" u="none" strike="noStrike">
                          <a:solidFill>
                            <a:srgbClr val="000000"/>
                          </a:solidFill>
                          <a:effectLst/>
                          <a:latin typeface="Times New Roman" charset="0"/>
                          <a:ea typeface="Times New Roman" charset="0"/>
                          <a:cs typeface="Times New Roman" charset="0"/>
                        </a:rPr>
                        <a:t>center(X):probe.low(Z)</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is-IS" sz="1600" b="0" i="0" u="none" strike="noStrike">
                          <a:solidFill>
                            <a:srgbClr val="000000"/>
                          </a:solidFill>
                          <a:effectLst/>
                          <a:latin typeface="Times New Roman" charset="0"/>
                          <a:ea typeface="Times New Roman" charset="0"/>
                          <a:cs typeface="Times New Roman" charset="0"/>
                        </a:rPr>
                        <a:t>0.263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dirty="0">
                          <a:solidFill>
                            <a:srgbClr val="000000"/>
                          </a:solidFill>
                          <a:effectLst/>
                          <a:latin typeface="Times New Roman" charset="0"/>
                          <a:ea typeface="Times New Roman" charset="0"/>
                          <a:cs typeface="Times New Roman" charset="0"/>
                        </a:rPr>
                        <a:t>17.113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dirty="0">
                          <a:solidFill>
                            <a:srgbClr val="000000"/>
                          </a:solidFill>
                          <a:effectLst/>
                          <a:latin typeface="Times New Roman" charset="0"/>
                          <a:ea typeface="Times New Roman" charset="0"/>
                          <a:cs typeface="Times New Roman" charset="0"/>
                        </a:rPr>
                        <a:t>3.668</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dirty="0">
                          <a:solidFill>
                            <a:srgbClr val="000000"/>
                          </a:solidFill>
                          <a:effectLst/>
                          <a:latin typeface="Times New Roman" charset="0"/>
                          <a:ea typeface="Times New Roman" charset="0"/>
                          <a:cs typeface="Times New Roman" charset="0"/>
                        </a:rPr>
                        <a:t>9.863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dirty="0">
                          <a:solidFill>
                            <a:srgbClr val="000000"/>
                          </a:solidFill>
                          <a:effectLst/>
                          <a:latin typeface="Times New Roman" charset="0"/>
                          <a:ea typeface="Times New Roman" charset="0"/>
                          <a:cs typeface="Times New Roman" charset="0"/>
                        </a:rPr>
                        <a:t>24.362</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dirty="0">
                          <a:solidFill>
                            <a:srgbClr val="000000"/>
                          </a:solidFill>
                          <a:effectLst/>
                          <a:latin typeface="Times New Roman" charset="0"/>
                          <a:ea typeface="Times New Roman" charset="0"/>
                          <a:cs typeface="Times New Roman" charset="0"/>
                        </a:rPr>
                        <a:t>4.665</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en-US" sz="1600" b="0" i="0" u="none" strike="noStrike" dirty="0">
                          <a:solidFill>
                            <a:srgbClr val="000000"/>
                          </a:solidFill>
                          <a:effectLst/>
                          <a:latin typeface="Times New Roman" charset="0"/>
                          <a:ea typeface="Times New Roman" charset="0"/>
                          <a:cs typeface="Times New Roman" charset="0"/>
                        </a:rPr>
                        <a:t>0</a:t>
                      </a:r>
                    </a:p>
                  </a:txBody>
                  <a:tcPr marL="12700" marR="12700" marT="12700" marB="0" anchor="b">
                    <a:lnL>
                      <a:noFill/>
                    </a:lnL>
                    <a:lnR>
                      <a:noFill/>
                    </a:lnR>
                    <a:lnT>
                      <a:noFill/>
                    </a:lnT>
                    <a:lnB>
                      <a:noFill/>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1979674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90500"/>
            <a:ext cx="8382000" cy="1527175"/>
          </a:xfrm>
        </p:spPr>
        <p:txBody>
          <a:bodyPr/>
          <a:lstStyle/>
          <a:p>
            <a:r>
              <a:rPr lang="en-US" sz="3600" dirty="0"/>
              <a:t>The benefit with the centering approach in regression is you’ve also conducted </a:t>
            </a:r>
            <a:r>
              <a:rPr lang="en-US" sz="3600" i="1" dirty="0"/>
              <a:t>simple slopes analysis.</a:t>
            </a:r>
            <a:endParaRPr lang="en-US" sz="3600" dirty="0"/>
          </a:p>
        </p:txBody>
      </p:sp>
      <p:graphicFrame>
        <p:nvGraphicFramePr>
          <p:cNvPr id="5" name="Table 4"/>
          <p:cNvGraphicFramePr>
            <a:graphicFrameLocks noGrp="1"/>
          </p:cNvGraphicFramePr>
          <p:nvPr>
            <p:extLst>
              <p:ext uri="{D42A27DB-BD31-4B8C-83A1-F6EECF244321}">
                <p14:modId xmlns:p14="http://schemas.microsoft.com/office/powerpoint/2010/main" val="1533261358"/>
              </p:ext>
            </p:extLst>
          </p:nvPr>
        </p:nvGraphicFramePr>
        <p:xfrm>
          <a:off x="609600" y="2743200"/>
          <a:ext cx="8534400" cy="1805623"/>
        </p:xfrm>
        <a:graphic>
          <a:graphicData uri="http://schemas.openxmlformats.org/drawingml/2006/table">
            <a:tbl>
              <a:tblPr/>
              <a:tblGrid>
                <a:gridCol w="2225675"/>
                <a:gridCol w="593725"/>
                <a:gridCol w="965200"/>
                <a:gridCol w="815975"/>
                <a:gridCol w="1250950"/>
                <a:gridCol w="1212850"/>
                <a:gridCol w="682625"/>
                <a:gridCol w="787400"/>
              </a:tblGrid>
              <a:tr h="428625">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000000"/>
                        </a:solidFill>
                        <a:effectLst/>
                        <a:latin typeface="Times New Roman" charset="0"/>
                        <a:ea typeface="Times New Roman" charset="0"/>
                        <a:cs typeface="Times New Roman" charset="0"/>
                      </a:endParaRP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ctr"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β</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Estimate</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SE</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95% CI Lower Bound</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95% CI Upper Bound</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t value</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mr-IN" altLang="en-US" sz="1600" b="0" i="1" u="none" strike="noStrike" cap="none" normalizeH="0" baseline="0">
                          <a:ln>
                            <a:noFill/>
                          </a:ln>
                          <a:solidFill>
                            <a:srgbClr val="000000"/>
                          </a:solidFill>
                          <a:effectLst/>
                          <a:latin typeface="Times New Roman" charset="0"/>
                          <a:ea typeface="Times New Roman" charset="0"/>
                          <a:cs typeface="Times New Roman" charset="0"/>
                        </a:rPr>
                        <a:t>Pr(&gt;|t|)</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20663">
                <a:tc>
                  <a:txBody>
                    <a:bodyPr/>
                    <a:lstStyle/>
                    <a:p>
                      <a:pPr algn="l" fontAlgn="b"/>
                      <a:endParaRPr lang="en-US" sz="1600" b="0" i="0" u="none" strike="noStrike" dirty="0">
                        <a:solidFill>
                          <a:srgbClr val="000000"/>
                        </a:solidFill>
                        <a:effectLst/>
                        <a:latin typeface="Times New Roman" charset="0"/>
                        <a:ea typeface="Times New Roman" charset="0"/>
                        <a:cs typeface="Times New Roman" charset="0"/>
                      </a:endParaRP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en-US" sz="1600" b="0" i="0" u="none" strike="noStrike">
                          <a:solidFill>
                            <a:srgbClr val="000000"/>
                          </a:solidFill>
                          <a:effectLst/>
                          <a:latin typeface="Times New Roman" charset="0"/>
                          <a:ea typeface="Times New Roman" charset="0"/>
                          <a:cs typeface="Times New Roman" charset="0"/>
                        </a:rPr>
                        <a:t>0</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56.497</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5.822</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44.991</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is-IS" sz="1600" b="0" i="0" u="none" strike="noStrike">
                          <a:solidFill>
                            <a:srgbClr val="000000"/>
                          </a:solidFill>
                          <a:effectLst/>
                          <a:latin typeface="Times New Roman" charset="0"/>
                          <a:ea typeface="Times New Roman" charset="0"/>
                          <a:cs typeface="Times New Roman" charset="0"/>
                        </a:rPr>
                        <a:t>68.004</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9.704</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en-US" sz="1600" b="0" i="0" u="none" strike="noStrike">
                          <a:solidFill>
                            <a:srgbClr val="000000"/>
                          </a:solidFill>
                          <a:effectLst/>
                          <a:latin typeface="Times New Roman" charset="0"/>
                          <a:ea typeface="Times New Roman" charset="0"/>
                          <a:cs typeface="Times New Roman" charset="0"/>
                        </a:rPr>
                        <a:t>0</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r>
              <a:tr h="428625">
                <a:tc>
                  <a:txBody>
                    <a:bodyPr/>
                    <a:lstStyle/>
                    <a:p>
                      <a:pPr algn="l" fontAlgn="b"/>
                      <a:r>
                        <a:rPr lang="en-US" sz="1600" b="0" i="0" u="none" strike="noStrike">
                          <a:solidFill>
                            <a:srgbClr val="000000"/>
                          </a:solidFill>
                          <a:effectLst/>
                          <a:latin typeface="Times New Roman" charset="0"/>
                          <a:ea typeface="Times New Roman" charset="0"/>
                          <a:cs typeface="Times New Roman" charset="0"/>
                        </a:rPr>
                        <a:t>center(X)</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0.62</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40.324</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6.388</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27.699</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52.95</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6.312</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en-US" sz="1600" b="0" i="0" u="none" strike="noStrike">
                          <a:solidFill>
                            <a:srgbClr val="000000"/>
                          </a:solidFill>
                          <a:effectLst/>
                          <a:latin typeface="Times New Roman" charset="0"/>
                          <a:ea typeface="Times New Roman" charset="0"/>
                          <a:cs typeface="Times New Roman" charset="0"/>
                        </a:rPr>
                        <a:t>0</a:t>
                      </a:r>
                    </a:p>
                  </a:txBody>
                  <a:tcPr marL="12700" marR="12700" marT="12700" marB="0" anchor="b">
                    <a:lnL>
                      <a:noFill/>
                    </a:lnL>
                    <a:lnR>
                      <a:noFill/>
                    </a:lnR>
                    <a:lnT>
                      <a:noFill/>
                    </a:lnT>
                    <a:lnB>
                      <a:noFill/>
                    </a:lnB>
                    <a:lnTlToBr>
                      <a:noFill/>
                    </a:lnTlToBr>
                    <a:lnBlToTr>
                      <a:noFill/>
                    </a:lnBlToTr>
                    <a:solidFill>
                      <a:schemeClr val="bg1"/>
                    </a:solidFill>
                  </a:tcPr>
                </a:tc>
              </a:tr>
              <a:tr h="220663">
                <a:tc>
                  <a:txBody>
                    <a:bodyPr/>
                    <a:lstStyle/>
                    <a:p>
                      <a:pPr algn="l" fontAlgn="b"/>
                      <a:r>
                        <a:rPr lang="en-US" sz="1600" b="0" i="0" u="none" strike="noStrike">
                          <a:solidFill>
                            <a:srgbClr val="000000"/>
                          </a:solidFill>
                          <a:effectLst/>
                          <a:latin typeface="Times New Roman" charset="0"/>
                          <a:ea typeface="Times New Roman" charset="0"/>
                          <a:cs typeface="Times New Roman" charset="0"/>
                        </a:rPr>
                        <a:t>probe.high(Z)</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0.315</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17.291</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4.001</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9.383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25.199</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4.321</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en-US" sz="1600" b="0" i="0" u="none" strike="noStrike">
                          <a:solidFill>
                            <a:srgbClr val="000000"/>
                          </a:solidFill>
                          <a:effectLst/>
                          <a:latin typeface="Times New Roman" charset="0"/>
                          <a:ea typeface="Times New Roman" charset="0"/>
                          <a:cs typeface="Times New Roman" charset="0"/>
                        </a:rPr>
                        <a:t>0</a:t>
                      </a:r>
                    </a:p>
                  </a:txBody>
                  <a:tcPr marL="12700" marR="12700" marT="12700" marB="0" anchor="b">
                    <a:lnL>
                      <a:noFill/>
                    </a:lnL>
                    <a:lnR>
                      <a:noFill/>
                    </a:lnR>
                    <a:lnT>
                      <a:noFill/>
                    </a:lnT>
                    <a:lnB>
                      <a:noFill/>
                    </a:lnB>
                    <a:lnTlToBr>
                      <a:noFill/>
                    </a:lnTlToBr>
                    <a:lnBlToTr>
                      <a:noFill/>
                    </a:lnBlToTr>
                    <a:solidFill>
                      <a:schemeClr val="bg1"/>
                    </a:solidFill>
                  </a:tcPr>
                </a:tc>
              </a:tr>
              <a:tr h="363538">
                <a:tc>
                  <a:txBody>
                    <a:bodyPr/>
                    <a:lstStyle/>
                    <a:p>
                      <a:pPr algn="l" fontAlgn="b"/>
                      <a:r>
                        <a:rPr lang="en-US" sz="1600" b="0" i="0" u="none" strike="noStrike">
                          <a:solidFill>
                            <a:srgbClr val="000000"/>
                          </a:solidFill>
                          <a:effectLst/>
                          <a:latin typeface="Times New Roman" charset="0"/>
                          <a:ea typeface="Times New Roman" charset="0"/>
                          <a:cs typeface="Times New Roman" charset="0"/>
                        </a:rPr>
                        <a:t>center(X):probe.high(Z)</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is-IS" sz="1600" b="0" i="0" u="none" strike="noStrike">
                          <a:solidFill>
                            <a:srgbClr val="000000"/>
                          </a:solidFill>
                          <a:effectLst/>
                          <a:latin typeface="Times New Roman" charset="0"/>
                          <a:ea typeface="Times New Roman" charset="0"/>
                          <a:cs typeface="Times New Roman" charset="0"/>
                        </a:rPr>
                        <a:t>0.263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17.113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3.668</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9.863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24.362</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4.665</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en-US" sz="1600" b="0" i="0" u="none" strike="noStrike" dirty="0">
                          <a:solidFill>
                            <a:srgbClr val="000000"/>
                          </a:solidFill>
                          <a:effectLst/>
                          <a:latin typeface="Times New Roman" charset="0"/>
                          <a:ea typeface="Times New Roman" charset="0"/>
                          <a:cs typeface="Times New Roman" charset="0"/>
                        </a:rPr>
                        <a:t>0</a:t>
                      </a:r>
                    </a:p>
                  </a:txBody>
                  <a:tcPr marL="12700" marR="12700" marT="12700" marB="0" anchor="b">
                    <a:lnL>
                      <a:noFill/>
                    </a:lnL>
                    <a:lnR>
                      <a:noFill/>
                    </a:lnR>
                    <a:lnT>
                      <a:noFill/>
                    </a:lnT>
                    <a:lnB>
                      <a:noFill/>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396271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 this is effectively Table 1 in McCabe (2018)</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689966"/>
            <a:ext cx="6578600" cy="4902524"/>
          </a:xfrm>
          <a:prstGeom prst="rect">
            <a:avLst/>
          </a:prstGeom>
        </p:spPr>
      </p:pic>
    </p:spTree>
    <p:extLst>
      <p:ext uri="{BB962C8B-B14F-4D97-AF65-F5344CB8AC3E}">
        <p14:creationId xmlns:p14="http://schemas.microsoft.com/office/powerpoint/2010/main" val="455736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90500"/>
            <a:ext cx="8001000" cy="1527175"/>
          </a:xfrm>
        </p:spPr>
        <p:txBody>
          <a:bodyPr/>
          <a:lstStyle/>
          <a:p>
            <a:r>
              <a:rPr lang="en-US" dirty="0" smtClean="0"/>
              <a:t>Taken together, which of </a:t>
            </a:r>
            <a:r>
              <a:rPr lang="en-US" smtClean="0"/>
              <a:t>these graphs shows my effect?</a:t>
            </a:r>
            <a:endParaRPr lang="en-US"/>
          </a:p>
        </p:txBody>
      </p:sp>
      <p:sp>
        <p:nvSpPr>
          <p:cNvPr id="8" name="TextBox 7"/>
          <p:cNvSpPr txBox="1"/>
          <p:nvPr/>
        </p:nvSpPr>
        <p:spPr>
          <a:xfrm>
            <a:off x="533400" y="1600200"/>
            <a:ext cx="2438400" cy="523220"/>
          </a:xfrm>
          <a:prstGeom prst="rect">
            <a:avLst/>
          </a:prstGeom>
          <a:noFill/>
        </p:spPr>
        <p:txBody>
          <a:bodyPr wrap="square" rtlCol="0">
            <a:spAutoFit/>
          </a:bodyPr>
          <a:lstStyle/>
          <a:p>
            <a:r>
              <a:rPr lang="en-US" sz="2800" b="1" i="1" dirty="0" smtClean="0"/>
              <a:t>Option A</a:t>
            </a:r>
          </a:p>
        </p:txBody>
      </p:sp>
      <p:graphicFrame>
        <p:nvGraphicFramePr>
          <p:cNvPr id="10" name="Chart 9"/>
          <p:cNvGraphicFramePr>
            <a:graphicFrameLocks/>
          </p:cNvGraphicFramePr>
          <p:nvPr>
            <p:extLst>
              <p:ext uri="{D42A27DB-BD31-4B8C-83A1-F6EECF244321}">
                <p14:modId xmlns:p14="http://schemas.microsoft.com/office/powerpoint/2010/main" val="1148828290"/>
              </p:ext>
            </p:extLst>
          </p:nvPr>
        </p:nvGraphicFramePr>
        <p:xfrm>
          <a:off x="1295400" y="2299826"/>
          <a:ext cx="7184672" cy="417717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94883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90500"/>
            <a:ext cx="8001000" cy="1527175"/>
          </a:xfrm>
        </p:spPr>
        <p:txBody>
          <a:bodyPr/>
          <a:lstStyle/>
          <a:p>
            <a:r>
              <a:rPr lang="en-US" dirty="0" smtClean="0"/>
              <a:t>Taken together, which of </a:t>
            </a:r>
            <a:r>
              <a:rPr lang="en-US" smtClean="0"/>
              <a:t>these graphs shows my effect?</a:t>
            </a:r>
            <a:endParaRPr lang="en-US"/>
          </a:p>
        </p:txBody>
      </p:sp>
      <p:sp>
        <p:nvSpPr>
          <p:cNvPr id="4" name="TextBox 3"/>
          <p:cNvSpPr txBox="1"/>
          <p:nvPr/>
        </p:nvSpPr>
        <p:spPr>
          <a:xfrm>
            <a:off x="533400" y="1600200"/>
            <a:ext cx="2438400" cy="523220"/>
          </a:xfrm>
          <a:prstGeom prst="rect">
            <a:avLst/>
          </a:prstGeom>
          <a:noFill/>
        </p:spPr>
        <p:txBody>
          <a:bodyPr wrap="square" rtlCol="0">
            <a:spAutoFit/>
          </a:bodyPr>
          <a:lstStyle/>
          <a:p>
            <a:r>
              <a:rPr lang="en-US" sz="2800" b="1" i="1" dirty="0" smtClean="0"/>
              <a:t>Option B</a:t>
            </a:r>
          </a:p>
        </p:txBody>
      </p:sp>
      <p:graphicFrame>
        <p:nvGraphicFramePr>
          <p:cNvPr id="6" name="Chart 5"/>
          <p:cNvGraphicFramePr>
            <a:graphicFrameLocks/>
          </p:cNvGraphicFramePr>
          <p:nvPr>
            <p:extLst>
              <p:ext uri="{D42A27DB-BD31-4B8C-83A1-F6EECF244321}">
                <p14:modId xmlns:p14="http://schemas.microsoft.com/office/powerpoint/2010/main" val="1965300886"/>
              </p:ext>
            </p:extLst>
          </p:nvPr>
        </p:nvGraphicFramePr>
        <p:xfrm>
          <a:off x="1143000" y="2418686"/>
          <a:ext cx="7337072" cy="405831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16229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90500"/>
            <a:ext cx="8001000" cy="1527175"/>
          </a:xfrm>
        </p:spPr>
        <p:txBody>
          <a:bodyPr/>
          <a:lstStyle/>
          <a:p>
            <a:r>
              <a:rPr lang="en-US" dirty="0" smtClean="0"/>
              <a:t>Taken together, which of </a:t>
            </a:r>
            <a:r>
              <a:rPr lang="en-US" smtClean="0"/>
              <a:t>these graphs shows my effect?</a:t>
            </a:r>
            <a:endParaRPr lang="en-US"/>
          </a:p>
        </p:txBody>
      </p:sp>
      <p:sp>
        <p:nvSpPr>
          <p:cNvPr id="6" name="TextBox 5"/>
          <p:cNvSpPr txBox="1"/>
          <p:nvPr/>
        </p:nvSpPr>
        <p:spPr>
          <a:xfrm>
            <a:off x="533400" y="1600200"/>
            <a:ext cx="2438400" cy="523220"/>
          </a:xfrm>
          <a:prstGeom prst="rect">
            <a:avLst/>
          </a:prstGeom>
          <a:noFill/>
        </p:spPr>
        <p:txBody>
          <a:bodyPr wrap="square" rtlCol="0">
            <a:spAutoFit/>
          </a:bodyPr>
          <a:lstStyle/>
          <a:p>
            <a:r>
              <a:rPr lang="en-US" sz="2800" b="1" i="1" dirty="0" smtClean="0"/>
              <a:t>Option C</a:t>
            </a:r>
          </a:p>
        </p:txBody>
      </p:sp>
      <p:graphicFrame>
        <p:nvGraphicFramePr>
          <p:cNvPr id="7" name="Chart 6"/>
          <p:cNvGraphicFramePr>
            <a:graphicFrameLocks/>
          </p:cNvGraphicFramePr>
          <p:nvPr>
            <p:extLst>
              <p:ext uri="{D42A27DB-BD31-4B8C-83A1-F6EECF244321}">
                <p14:modId xmlns:p14="http://schemas.microsoft.com/office/powerpoint/2010/main" val="1551408439"/>
              </p:ext>
            </p:extLst>
          </p:nvPr>
        </p:nvGraphicFramePr>
        <p:xfrm>
          <a:off x="1143000" y="2362200"/>
          <a:ext cx="6727472" cy="429603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95818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90500"/>
            <a:ext cx="8001000" cy="1527175"/>
          </a:xfrm>
        </p:spPr>
        <p:txBody>
          <a:bodyPr/>
          <a:lstStyle/>
          <a:p>
            <a:r>
              <a:rPr lang="en-US" dirty="0" smtClean="0"/>
              <a:t>Taken together, which of </a:t>
            </a:r>
            <a:r>
              <a:rPr lang="en-US" smtClean="0"/>
              <a:t>these graphs shows my effect?</a:t>
            </a:r>
            <a:endParaRPr lang="en-US"/>
          </a:p>
        </p:txBody>
      </p:sp>
      <p:graphicFrame>
        <p:nvGraphicFramePr>
          <p:cNvPr id="6" name="Chart 5"/>
          <p:cNvGraphicFramePr>
            <a:graphicFrameLocks/>
          </p:cNvGraphicFramePr>
          <p:nvPr>
            <p:extLst>
              <p:ext uri="{D42A27DB-BD31-4B8C-83A1-F6EECF244321}">
                <p14:modId xmlns:p14="http://schemas.microsoft.com/office/powerpoint/2010/main" val="1365989659"/>
              </p:ext>
            </p:extLst>
          </p:nvPr>
        </p:nvGraphicFramePr>
        <p:xfrm>
          <a:off x="1600200" y="2362200"/>
          <a:ext cx="6781800" cy="422343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533400" y="1600200"/>
            <a:ext cx="2438400" cy="523220"/>
          </a:xfrm>
          <a:prstGeom prst="rect">
            <a:avLst/>
          </a:prstGeom>
          <a:noFill/>
        </p:spPr>
        <p:txBody>
          <a:bodyPr wrap="square" rtlCol="0">
            <a:spAutoFit/>
          </a:bodyPr>
          <a:lstStyle/>
          <a:p>
            <a:r>
              <a:rPr lang="en-US" sz="2800" b="1" i="1" dirty="0" smtClean="0"/>
              <a:t>Option D</a:t>
            </a:r>
          </a:p>
        </p:txBody>
      </p:sp>
    </p:spTree>
    <p:extLst>
      <p:ext uri="{BB962C8B-B14F-4D97-AF65-F5344CB8AC3E}">
        <p14:creationId xmlns:p14="http://schemas.microsoft.com/office/powerpoint/2010/main" val="1765879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802310"/>
            <a:ext cx="8264062" cy="1693490"/>
          </a:xfrm>
        </p:spPr>
        <p:txBody>
          <a:bodyPr>
            <a:normAutofit/>
          </a:bodyPr>
          <a:lstStyle/>
          <a:p>
            <a:r>
              <a:rPr lang="en-US" b="1" dirty="0" smtClean="0">
                <a:latin typeface="Gill Sans" charset="0"/>
                <a:ea typeface="Gill Sans" charset="0"/>
                <a:cs typeface="Gill Sans" charset="0"/>
              </a:rPr>
              <a:t>What is missing from these </a:t>
            </a:r>
            <a:r>
              <a:rPr lang="en-US" b="1" smtClean="0">
                <a:latin typeface="Gill Sans" charset="0"/>
                <a:ea typeface="Gill Sans" charset="0"/>
                <a:cs typeface="Gill Sans" charset="0"/>
              </a:rPr>
              <a:t>analyses and displays</a:t>
            </a:r>
            <a:r>
              <a:rPr lang="en-US" b="1" dirty="0" smtClean="0">
                <a:latin typeface="Gill Sans" charset="0"/>
                <a:ea typeface="Gill Sans" charset="0"/>
                <a:cs typeface="Gill Sans" charset="0"/>
              </a:rPr>
              <a:t>?</a:t>
            </a:r>
            <a:endParaRPr lang="en-US" sz="3000" b="1" dirty="0">
              <a:latin typeface="Gill Sans" charset="0"/>
              <a:ea typeface="Gill Sans" charset="0"/>
              <a:cs typeface="Gill Sans" charset="0"/>
            </a:endParaRPr>
          </a:p>
        </p:txBody>
      </p:sp>
    </p:spTree>
    <p:extLst>
      <p:ext uri="{BB962C8B-B14F-4D97-AF65-F5344CB8AC3E}">
        <p14:creationId xmlns:p14="http://schemas.microsoft.com/office/powerpoint/2010/main" val="17448632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2362200"/>
            <a:ext cx="7200900" cy="2590800"/>
          </a:xfrm>
        </p:spPr>
        <p:txBody>
          <a:bodyPr/>
          <a:lstStyle/>
          <a:p>
            <a:pPr marL="0" indent="0">
              <a:buNone/>
            </a:pPr>
            <a:r>
              <a:rPr lang="en-US" sz="2400" i="1" dirty="0" smtClean="0"/>
              <a:t>“One </a:t>
            </a:r>
            <a:r>
              <a:rPr lang="en-US" sz="2400" i="1" dirty="0"/>
              <a:t>great virtue of good graphical representation is that it can serve to display clearly and effectively a message carried by quantities whose calculation or observation is far from simple</a:t>
            </a:r>
            <a:r>
              <a:rPr lang="en-US" sz="2400" i="1" dirty="0" smtClean="0"/>
              <a:t>.”</a:t>
            </a:r>
            <a:endParaRPr lang="en-US" sz="2400" dirty="0"/>
          </a:p>
          <a:p>
            <a:pPr marL="0" indent="0">
              <a:buNone/>
            </a:pPr>
            <a:endParaRPr lang="en-US" sz="2400" dirty="0" smtClean="0"/>
          </a:p>
          <a:p>
            <a:pPr marL="0" indent="0">
              <a:buNone/>
            </a:pPr>
            <a:r>
              <a:rPr lang="en-US" sz="2400" dirty="0"/>
              <a:t>	</a:t>
            </a:r>
            <a:r>
              <a:rPr lang="en-US" sz="2400" dirty="0" smtClean="0"/>
              <a:t>- </a:t>
            </a:r>
            <a:r>
              <a:rPr lang="en-US" sz="2400" dirty="0"/>
              <a:t>Tukey (1965)</a:t>
            </a:r>
          </a:p>
          <a:p>
            <a:pPr marL="0" indent="0">
              <a:buNone/>
            </a:pPr>
            <a:endParaRPr lang="en-US" sz="2400" dirty="0"/>
          </a:p>
        </p:txBody>
      </p:sp>
    </p:spTree>
    <p:extLst>
      <p:ext uri="{BB962C8B-B14F-4D97-AF65-F5344CB8AC3E}">
        <p14:creationId xmlns:p14="http://schemas.microsoft.com/office/powerpoint/2010/main" val="3012706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7210" y="2066879"/>
            <a:ext cx="4704347" cy="3528261"/>
          </a:xfrm>
          <a:prstGeom prst="rect">
            <a:avLst/>
          </a:prstGeom>
        </p:spPr>
      </p:pic>
      <p:sp>
        <p:nvSpPr>
          <p:cNvPr id="2" name="Title 1"/>
          <p:cNvSpPr>
            <a:spLocks noGrp="1"/>
          </p:cNvSpPr>
          <p:nvPr>
            <p:ph type="title"/>
          </p:nvPr>
        </p:nvSpPr>
        <p:spPr>
          <a:xfrm>
            <a:off x="711881" y="436213"/>
            <a:ext cx="8092203" cy="994172"/>
          </a:xfrm>
        </p:spPr>
        <p:txBody>
          <a:bodyPr>
            <a:normAutofit fontScale="90000"/>
          </a:bodyPr>
          <a:lstStyle/>
          <a:p>
            <a:r>
              <a:rPr lang="en-US" dirty="0" smtClean="0">
                <a:latin typeface="Gill Sans" charset="0"/>
                <a:ea typeface="Gill Sans" charset="0"/>
                <a:cs typeface="Gill Sans" charset="0"/>
              </a:rPr>
              <a:t>Show the interaction across the full range of the x-axis variable.</a:t>
            </a:r>
            <a:endParaRPr lang="en-US" dirty="0">
              <a:latin typeface="Gill Sans" charset="0"/>
              <a:ea typeface="Gill Sans" charset="0"/>
              <a:cs typeface="Gill Sans" charset="0"/>
            </a:endParaRPr>
          </a:p>
        </p:txBody>
      </p:sp>
      <p:sp>
        <p:nvSpPr>
          <p:cNvPr id="15" name="TextBox 14"/>
          <p:cNvSpPr txBox="1"/>
          <p:nvPr/>
        </p:nvSpPr>
        <p:spPr>
          <a:xfrm>
            <a:off x="0" y="5700668"/>
            <a:ext cx="1382198" cy="323165"/>
          </a:xfrm>
          <a:prstGeom prst="rect">
            <a:avLst/>
          </a:prstGeom>
          <a:noFill/>
        </p:spPr>
        <p:txBody>
          <a:bodyPr wrap="square" rtlCol="0">
            <a:spAutoFit/>
          </a:bodyPr>
          <a:lstStyle/>
          <a:p>
            <a:pPr algn="ctr"/>
            <a:r>
              <a:rPr lang="en-US" sz="1500" i="1" dirty="0">
                <a:latin typeface="Gill Sans" charset="0"/>
                <a:ea typeface="Gill Sans" charset="0"/>
                <a:cs typeface="Gill Sans" charset="0"/>
              </a:rPr>
              <a:t>*simulated data</a:t>
            </a:r>
            <a:endParaRPr lang="en-US" sz="1500" i="1" dirty="0">
              <a:latin typeface="Gill Sans" charset="0"/>
              <a:ea typeface="Gill Sans" charset="0"/>
              <a:cs typeface="Gill Sans" charset="0"/>
            </a:endParaRPr>
          </a:p>
        </p:txBody>
      </p:sp>
      <p:sp>
        <p:nvSpPr>
          <p:cNvPr id="7" name="Oval 6"/>
          <p:cNvSpPr/>
          <p:nvPr/>
        </p:nvSpPr>
        <p:spPr>
          <a:xfrm rot="20270845">
            <a:off x="3594355" y="3382590"/>
            <a:ext cx="1806531" cy="260345"/>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6897" y="2167190"/>
            <a:ext cx="1604906" cy="1109213"/>
          </a:xfrm>
          <a:prstGeom prst="rect">
            <a:avLst/>
          </a:prstGeom>
        </p:spPr>
      </p:pic>
    </p:spTree>
    <p:extLst>
      <p:ext uri="{BB962C8B-B14F-4D97-AF65-F5344CB8AC3E}">
        <p14:creationId xmlns:p14="http://schemas.microsoft.com/office/powerpoint/2010/main" val="670623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7210" y="2066880"/>
            <a:ext cx="4704347" cy="3528260"/>
          </a:xfrm>
          <a:prstGeom prst="rect">
            <a:avLst/>
          </a:prstGeom>
        </p:spPr>
      </p:pic>
      <p:sp>
        <p:nvSpPr>
          <p:cNvPr id="2" name="Title 1"/>
          <p:cNvSpPr>
            <a:spLocks noGrp="1"/>
          </p:cNvSpPr>
          <p:nvPr>
            <p:ph type="title"/>
          </p:nvPr>
        </p:nvSpPr>
        <p:spPr>
          <a:xfrm>
            <a:off x="574691" y="248279"/>
            <a:ext cx="8569309" cy="994172"/>
          </a:xfrm>
        </p:spPr>
        <p:txBody>
          <a:bodyPr>
            <a:normAutofit fontScale="90000"/>
          </a:bodyPr>
          <a:lstStyle/>
          <a:p>
            <a:r>
              <a:rPr lang="en-US" dirty="0">
                <a:latin typeface="Gill Sans" charset="0"/>
                <a:ea typeface="Gill Sans" charset="0"/>
                <a:cs typeface="Gill Sans" charset="0"/>
              </a:rPr>
              <a:t>Show the interaction across the full range of the x-axis variable.</a:t>
            </a:r>
          </a:p>
        </p:txBody>
      </p:sp>
      <p:sp>
        <p:nvSpPr>
          <p:cNvPr id="3" name="Oval 2"/>
          <p:cNvSpPr/>
          <p:nvPr/>
        </p:nvSpPr>
        <p:spPr>
          <a:xfrm rot="20455927">
            <a:off x="2910703" y="3971181"/>
            <a:ext cx="743027" cy="30652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rot="20270845">
            <a:off x="3849050" y="3135178"/>
            <a:ext cx="2254368" cy="309431"/>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6897" y="2167190"/>
            <a:ext cx="1604906" cy="1109213"/>
          </a:xfrm>
          <a:prstGeom prst="rect">
            <a:avLst/>
          </a:prstGeom>
        </p:spPr>
      </p:pic>
      <p:sp>
        <p:nvSpPr>
          <p:cNvPr id="8" name="TextBox 7"/>
          <p:cNvSpPr txBox="1"/>
          <p:nvPr/>
        </p:nvSpPr>
        <p:spPr>
          <a:xfrm>
            <a:off x="0" y="5700668"/>
            <a:ext cx="1382198" cy="323165"/>
          </a:xfrm>
          <a:prstGeom prst="rect">
            <a:avLst/>
          </a:prstGeom>
          <a:noFill/>
        </p:spPr>
        <p:txBody>
          <a:bodyPr wrap="square" rtlCol="0">
            <a:spAutoFit/>
          </a:bodyPr>
          <a:lstStyle/>
          <a:p>
            <a:pPr algn="ctr"/>
            <a:r>
              <a:rPr lang="en-US" sz="1500" i="1" dirty="0">
                <a:latin typeface="Gill Sans" charset="0"/>
                <a:ea typeface="Gill Sans" charset="0"/>
                <a:cs typeface="Gill Sans" charset="0"/>
              </a:rPr>
              <a:t>*simulated data</a:t>
            </a:r>
            <a:endParaRPr lang="en-US" sz="1500" i="1" dirty="0">
              <a:latin typeface="Gill Sans" charset="0"/>
              <a:ea typeface="Gill Sans" charset="0"/>
              <a:cs typeface="Gill Sans" charset="0"/>
            </a:endParaRPr>
          </a:p>
        </p:txBody>
      </p:sp>
      <p:sp>
        <p:nvSpPr>
          <p:cNvPr id="12" name="TextBox 11"/>
          <p:cNvSpPr txBox="1"/>
          <p:nvPr/>
        </p:nvSpPr>
        <p:spPr>
          <a:xfrm>
            <a:off x="7327231" y="5700668"/>
            <a:ext cx="1816769" cy="323165"/>
          </a:xfrm>
          <a:prstGeom prst="rect">
            <a:avLst/>
          </a:prstGeom>
          <a:noFill/>
        </p:spPr>
        <p:txBody>
          <a:bodyPr wrap="square" rtlCol="0">
            <a:spAutoFit/>
          </a:bodyPr>
          <a:lstStyle/>
          <a:p>
            <a:pPr algn="ctr"/>
            <a:r>
              <a:rPr lang="en-US" sz="1500" dirty="0" err="1">
                <a:latin typeface="Gill Sans" charset="0"/>
                <a:ea typeface="Gill Sans" charset="0"/>
                <a:cs typeface="Gill Sans" charset="0"/>
              </a:rPr>
              <a:t>Roisman</a:t>
            </a:r>
            <a:r>
              <a:rPr lang="en-US" sz="1500" dirty="0">
                <a:latin typeface="Gill Sans" charset="0"/>
                <a:ea typeface="Gill Sans" charset="0"/>
                <a:cs typeface="Gill Sans" charset="0"/>
              </a:rPr>
              <a:t> et al, 2012</a:t>
            </a:r>
            <a:endParaRPr lang="en-US" sz="1500" dirty="0">
              <a:latin typeface="Gill Sans" charset="0"/>
              <a:ea typeface="Gill Sans" charset="0"/>
              <a:cs typeface="Gill Sans" charset="0"/>
            </a:endParaRPr>
          </a:p>
        </p:txBody>
      </p:sp>
    </p:spTree>
    <p:extLst>
      <p:ext uri="{BB962C8B-B14F-4D97-AF65-F5344CB8AC3E}">
        <p14:creationId xmlns:p14="http://schemas.microsoft.com/office/powerpoint/2010/main" val="7651870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4738" y="2086496"/>
            <a:ext cx="4704347" cy="3528260"/>
          </a:xfrm>
          <a:prstGeom prst="rect">
            <a:avLst/>
          </a:prstGeom>
        </p:spPr>
      </p:pic>
      <p:sp>
        <p:nvSpPr>
          <p:cNvPr id="2" name="Title 1"/>
          <p:cNvSpPr>
            <a:spLocks noGrp="1"/>
          </p:cNvSpPr>
          <p:nvPr>
            <p:ph type="title"/>
          </p:nvPr>
        </p:nvSpPr>
        <p:spPr>
          <a:xfrm>
            <a:off x="762001" y="281021"/>
            <a:ext cx="8077200" cy="994172"/>
          </a:xfrm>
        </p:spPr>
        <p:txBody>
          <a:bodyPr>
            <a:normAutofit fontScale="90000"/>
          </a:bodyPr>
          <a:lstStyle/>
          <a:p>
            <a:r>
              <a:rPr lang="en-US" dirty="0" smtClean="0">
                <a:latin typeface="Gill Sans" charset="0"/>
                <a:ea typeface="Gill Sans" charset="0"/>
                <a:cs typeface="Gill Sans" charset="0"/>
              </a:rPr>
              <a:t>Probe the interaction across the observed range of the moderator.</a:t>
            </a:r>
            <a:endParaRPr lang="en-US" dirty="0">
              <a:latin typeface="Gill Sans" charset="0"/>
              <a:ea typeface="Gill Sans" charset="0"/>
              <a:cs typeface="Gill Sans" charset="0"/>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1852" y="2132179"/>
            <a:ext cx="1810864" cy="1590675"/>
          </a:xfrm>
          <a:prstGeom prst="rect">
            <a:avLst/>
          </a:prstGeom>
        </p:spPr>
      </p:pic>
      <p:sp>
        <p:nvSpPr>
          <p:cNvPr id="6" name="Right Arrow 5"/>
          <p:cNvSpPr/>
          <p:nvPr/>
        </p:nvSpPr>
        <p:spPr>
          <a:xfrm rot="14269050">
            <a:off x="5757708" y="4512394"/>
            <a:ext cx="553453" cy="3128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0705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p:cNvSpPr txBox="1">
            <a:spLocks/>
          </p:cNvSpPr>
          <p:nvPr/>
        </p:nvSpPr>
        <p:spPr>
          <a:xfrm>
            <a:off x="685801" y="228600"/>
            <a:ext cx="83058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300" dirty="0">
                <a:latin typeface="Gill Sans" charset="0"/>
                <a:ea typeface="Gill Sans" charset="0"/>
                <a:cs typeface="Gill Sans" charset="0"/>
              </a:rPr>
              <a:t>Provide an indication of whether the slope is different from zero.</a:t>
            </a:r>
            <a:endParaRPr lang="en-US" sz="3300" i="1" dirty="0">
              <a:latin typeface="Gill Sans" charset="0"/>
              <a:ea typeface="Gill Sans" charset="0"/>
              <a:cs typeface="Gill Sans" charset="0"/>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9698" y="2078829"/>
            <a:ext cx="4704347" cy="3528260"/>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4045" y="2078829"/>
            <a:ext cx="1810864" cy="1590675"/>
          </a:xfrm>
          <a:prstGeom prst="rect">
            <a:avLst/>
          </a:prstGeom>
        </p:spPr>
      </p:pic>
      <p:sp>
        <p:nvSpPr>
          <p:cNvPr id="5" name="Title 1"/>
          <p:cNvSpPr txBox="1">
            <a:spLocks/>
          </p:cNvSpPr>
          <p:nvPr/>
        </p:nvSpPr>
        <p:spPr>
          <a:xfrm>
            <a:off x="838200" y="1084657"/>
            <a:ext cx="83058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smtClean="0">
                <a:latin typeface="Gill Sans" charset="0"/>
                <a:ea typeface="Gill Sans" charset="0"/>
                <a:cs typeface="Gill Sans" charset="0"/>
              </a:rPr>
              <a:t>-Our tables might show this, but our plots should also.</a:t>
            </a:r>
            <a:endParaRPr lang="en-US" sz="2400" i="1" dirty="0">
              <a:latin typeface="Gill Sans" charset="0"/>
              <a:ea typeface="Gill Sans" charset="0"/>
              <a:cs typeface="Gill Sans" charset="0"/>
            </a:endParaRPr>
          </a:p>
        </p:txBody>
      </p:sp>
    </p:spTree>
    <p:extLst>
      <p:ext uri="{BB962C8B-B14F-4D97-AF65-F5344CB8AC3E}">
        <p14:creationId xmlns:p14="http://schemas.microsoft.com/office/powerpoint/2010/main" val="17441186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90500"/>
            <a:ext cx="8382000" cy="1527175"/>
          </a:xfrm>
        </p:spPr>
        <p:txBody>
          <a:bodyPr/>
          <a:lstStyle/>
          <a:p>
            <a:r>
              <a:rPr lang="en-US" sz="3600" dirty="0" smtClean="0"/>
              <a:t>Does our interpretation change when we probe across more than just two levels?</a:t>
            </a:r>
            <a:endParaRPr lang="en-US" sz="3600" dirty="0"/>
          </a:p>
        </p:txBody>
      </p:sp>
      <p:graphicFrame>
        <p:nvGraphicFramePr>
          <p:cNvPr id="5" name="Table 4"/>
          <p:cNvGraphicFramePr>
            <a:graphicFrameLocks noGrp="1"/>
          </p:cNvGraphicFramePr>
          <p:nvPr>
            <p:extLst>
              <p:ext uri="{D42A27DB-BD31-4B8C-83A1-F6EECF244321}">
                <p14:modId xmlns:p14="http://schemas.microsoft.com/office/powerpoint/2010/main" val="510960187"/>
              </p:ext>
            </p:extLst>
          </p:nvPr>
        </p:nvGraphicFramePr>
        <p:xfrm>
          <a:off x="609600" y="1717675"/>
          <a:ext cx="8534400" cy="1805623"/>
        </p:xfrm>
        <a:graphic>
          <a:graphicData uri="http://schemas.openxmlformats.org/drawingml/2006/table">
            <a:tbl>
              <a:tblPr/>
              <a:tblGrid>
                <a:gridCol w="2225675"/>
                <a:gridCol w="593725"/>
                <a:gridCol w="965200"/>
                <a:gridCol w="815975"/>
                <a:gridCol w="1250950"/>
                <a:gridCol w="1212850"/>
                <a:gridCol w="682625"/>
                <a:gridCol w="787400"/>
              </a:tblGrid>
              <a:tr h="428625">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000000"/>
                        </a:solidFill>
                        <a:effectLst/>
                        <a:latin typeface="Times New Roman" charset="0"/>
                        <a:ea typeface="Times New Roman" charset="0"/>
                        <a:cs typeface="Times New Roman" charset="0"/>
                      </a:endParaRP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ctr"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β</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Estimate</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SE</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dirty="0">
                          <a:ln>
                            <a:noFill/>
                          </a:ln>
                          <a:solidFill>
                            <a:srgbClr val="000000"/>
                          </a:solidFill>
                          <a:effectLst/>
                          <a:latin typeface="Times New Roman" charset="0"/>
                          <a:ea typeface="Times New Roman" charset="0"/>
                          <a:cs typeface="Times New Roman" charset="0"/>
                        </a:rPr>
                        <a:t>95% CI Lower Bound</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95% CI Upper Bound</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t value</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mr-IN" altLang="en-US" sz="1600" b="0" i="1" u="none" strike="noStrike" cap="none" normalizeH="0" baseline="0">
                          <a:ln>
                            <a:noFill/>
                          </a:ln>
                          <a:solidFill>
                            <a:srgbClr val="000000"/>
                          </a:solidFill>
                          <a:effectLst/>
                          <a:latin typeface="Times New Roman" charset="0"/>
                          <a:ea typeface="Times New Roman" charset="0"/>
                          <a:cs typeface="Times New Roman" charset="0"/>
                        </a:rPr>
                        <a:t>Pr(&gt;|t|)</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20663">
                <a:tc>
                  <a:txBody>
                    <a:bodyPr/>
                    <a:lstStyle/>
                    <a:p>
                      <a:pPr algn="l" fontAlgn="b"/>
                      <a:endParaRPr lang="en-US" sz="1600" b="0" i="0" u="none" strike="noStrike" dirty="0">
                        <a:solidFill>
                          <a:srgbClr val="000000"/>
                        </a:solidFill>
                        <a:effectLst/>
                        <a:latin typeface="Times New Roman" charset="0"/>
                        <a:ea typeface="Times New Roman" charset="0"/>
                        <a:cs typeface="Times New Roman" charset="0"/>
                      </a:endParaRP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en-US" sz="1600" b="0" i="0" u="none" strike="noStrike">
                          <a:solidFill>
                            <a:srgbClr val="000000"/>
                          </a:solidFill>
                          <a:effectLst/>
                          <a:latin typeface="Times New Roman" charset="0"/>
                          <a:ea typeface="Times New Roman" charset="0"/>
                          <a:cs typeface="Times New Roman" charset="0"/>
                        </a:rPr>
                        <a:t>0</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1.456</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9.54</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mr-IN" sz="1600" b="0" i="0" u="none" strike="noStrike">
                          <a:solidFill>
                            <a:srgbClr val="000000"/>
                          </a:solidFill>
                          <a:effectLst/>
                          <a:latin typeface="Times New Roman" charset="0"/>
                          <a:ea typeface="Times New Roman" charset="0"/>
                          <a:cs typeface="Times New Roman" charset="0"/>
                        </a:rPr>
                        <a:t>-17.399</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20.31</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0.153</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fi-FI" sz="1600" b="0" i="0" u="none" strike="noStrike">
                          <a:solidFill>
                            <a:srgbClr val="000000"/>
                          </a:solidFill>
                          <a:effectLst/>
                          <a:latin typeface="Times New Roman" charset="0"/>
                          <a:ea typeface="Times New Roman" charset="0"/>
                          <a:cs typeface="Times New Roman" charset="0"/>
                        </a:rPr>
                        <a:t>0.879</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r>
              <a:tr h="428625">
                <a:tc>
                  <a:txBody>
                    <a:bodyPr/>
                    <a:lstStyle/>
                    <a:p>
                      <a:pPr algn="l" fontAlgn="b"/>
                      <a:r>
                        <a:rPr lang="en-US" sz="1600" b="1" i="0" u="none" strike="noStrike" dirty="0">
                          <a:solidFill>
                            <a:srgbClr val="000000"/>
                          </a:solidFill>
                          <a:effectLst/>
                          <a:latin typeface="Times New Roman" charset="0"/>
                          <a:ea typeface="Times New Roman" charset="0"/>
                          <a:cs typeface="Times New Roman" charset="0"/>
                        </a:rPr>
                        <a:t>center(X)</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mr-IN" sz="1600" b="1" i="0" u="none" strike="noStrike" dirty="0">
                          <a:solidFill>
                            <a:srgbClr val="000000"/>
                          </a:solidFill>
                          <a:effectLst/>
                          <a:latin typeface="Times New Roman" charset="0"/>
                          <a:ea typeface="Times New Roman" charset="0"/>
                          <a:cs typeface="Times New Roman" charset="0"/>
                        </a:rPr>
                        <a:t>-0.218</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cs-CZ" sz="1600" b="1" i="0" u="none" strike="noStrike" dirty="0">
                          <a:solidFill>
                            <a:srgbClr val="000000"/>
                          </a:solidFill>
                          <a:effectLst/>
                          <a:latin typeface="Times New Roman" charset="0"/>
                          <a:ea typeface="Times New Roman" charset="0"/>
                          <a:cs typeface="Times New Roman" charset="0"/>
                        </a:rPr>
                        <a:t>-14.149</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1" i="0" u="none" strike="noStrike" dirty="0">
                          <a:solidFill>
                            <a:srgbClr val="000000"/>
                          </a:solidFill>
                          <a:effectLst/>
                          <a:latin typeface="Times New Roman" charset="0"/>
                          <a:ea typeface="Times New Roman" charset="0"/>
                          <a:cs typeface="Times New Roman" charset="0"/>
                        </a:rPr>
                        <a:t>8.762</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mr-IN" sz="1600" b="1" i="0" u="none" strike="noStrike" dirty="0">
                          <a:solidFill>
                            <a:srgbClr val="000000"/>
                          </a:solidFill>
                          <a:effectLst/>
                          <a:latin typeface="Times New Roman" charset="0"/>
                          <a:ea typeface="Times New Roman" charset="0"/>
                          <a:cs typeface="Times New Roman" charset="0"/>
                        </a:rPr>
                        <a:t>-31.467</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is-IS" sz="1600" b="1" i="0" u="none" strike="noStrike" dirty="0">
                          <a:solidFill>
                            <a:srgbClr val="000000"/>
                          </a:solidFill>
                          <a:effectLst/>
                          <a:latin typeface="Times New Roman" charset="0"/>
                          <a:ea typeface="Times New Roman" charset="0"/>
                          <a:cs typeface="Times New Roman" charset="0"/>
                        </a:rPr>
                        <a:t>3.168</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mr-IN" sz="1600" b="1" i="0" u="none" strike="noStrike" dirty="0">
                          <a:solidFill>
                            <a:srgbClr val="000000"/>
                          </a:solidFill>
                          <a:effectLst/>
                          <a:latin typeface="Times New Roman" charset="0"/>
                          <a:ea typeface="Times New Roman" charset="0"/>
                          <a:cs typeface="Times New Roman" charset="0"/>
                        </a:rPr>
                        <a:t>-1.615</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1" i="0" u="none" strike="noStrike" dirty="0">
                          <a:solidFill>
                            <a:srgbClr val="000000"/>
                          </a:solidFill>
                          <a:effectLst/>
                          <a:latin typeface="Times New Roman" charset="0"/>
                          <a:ea typeface="Times New Roman" charset="0"/>
                          <a:cs typeface="Times New Roman" charset="0"/>
                        </a:rPr>
                        <a:t>0.109</a:t>
                      </a:r>
                    </a:p>
                  </a:txBody>
                  <a:tcPr marL="12700" marR="12700" marT="12700" marB="0" anchor="b">
                    <a:lnL>
                      <a:noFill/>
                    </a:lnL>
                    <a:lnR>
                      <a:noFill/>
                    </a:lnR>
                    <a:lnT>
                      <a:noFill/>
                    </a:lnT>
                    <a:lnB>
                      <a:noFill/>
                    </a:lnB>
                    <a:lnTlToBr>
                      <a:noFill/>
                    </a:lnTlToBr>
                    <a:lnBlToTr>
                      <a:noFill/>
                    </a:lnBlToTr>
                    <a:solidFill>
                      <a:schemeClr val="bg1"/>
                    </a:solidFill>
                  </a:tcPr>
                </a:tc>
              </a:tr>
              <a:tr h="220663">
                <a:tc>
                  <a:txBody>
                    <a:bodyPr/>
                    <a:lstStyle/>
                    <a:p>
                      <a:pPr algn="l" fontAlgn="b"/>
                      <a:r>
                        <a:rPr lang="en-US" sz="1600" b="0" i="0" u="none" strike="noStrike">
                          <a:solidFill>
                            <a:srgbClr val="000000"/>
                          </a:solidFill>
                          <a:effectLst/>
                          <a:latin typeface="Times New Roman" charset="0"/>
                          <a:ea typeface="Times New Roman" charset="0"/>
                          <a:cs typeface="Times New Roman" charset="0"/>
                        </a:rPr>
                        <a:t>probe.2sdlow(Z)</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0.315</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17.291</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4.001</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9.383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25.199</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4.321</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en-US" sz="1600" b="0" i="0" u="none" strike="noStrike" dirty="0">
                          <a:solidFill>
                            <a:srgbClr val="000000"/>
                          </a:solidFill>
                          <a:effectLst/>
                          <a:latin typeface="Times New Roman" charset="0"/>
                          <a:ea typeface="Times New Roman" charset="0"/>
                          <a:cs typeface="Times New Roman" charset="0"/>
                        </a:rPr>
                        <a:t>0</a:t>
                      </a:r>
                    </a:p>
                  </a:txBody>
                  <a:tcPr marL="12700" marR="12700" marT="12700" marB="0" anchor="b">
                    <a:lnL>
                      <a:noFill/>
                    </a:lnL>
                    <a:lnR>
                      <a:noFill/>
                    </a:lnR>
                    <a:lnT>
                      <a:noFill/>
                    </a:lnT>
                    <a:lnB>
                      <a:noFill/>
                    </a:lnB>
                    <a:lnTlToBr>
                      <a:noFill/>
                    </a:lnTlToBr>
                    <a:lnBlToTr>
                      <a:noFill/>
                    </a:lnBlToTr>
                    <a:solidFill>
                      <a:schemeClr val="bg1"/>
                    </a:solidFill>
                  </a:tcPr>
                </a:tc>
              </a:tr>
              <a:tr h="363538">
                <a:tc>
                  <a:txBody>
                    <a:bodyPr/>
                    <a:lstStyle/>
                    <a:p>
                      <a:pPr algn="l" fontAlgn="b"/>
                      <a:r>
                        <a:rPr lang="en-US" sz="1600" b="0" i="0" u="none" strike="noStrike">
                          <a:solidFill>
                            <a:srgbClr val="000000"/>
                          </a:solidFill>
                          <a:effectLst/>
                          <a:latin typeface="Times New Roman" charset="0"/>
                          <a:ea typeface="Times New Roman" charset="0"/>
                          <a:cs typeface="Times New Roman" charset="0"/>
                        </a:rPr>
                        <a:t>center(X):probe.2sdlow(Z)</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is-IS" sz="1600" b="0" i="0" u="none" strike="noStrike">
                          <a:solidFill>
                            <a:srgbClr val="000000"/>
                          </a:solidFill>
                          <a:effectLst/>
                          <a:latin typeface="Times New Roman" charset="0"/>
                          <a:ea typeface="Times New Roman" charset="0"/>
                          <a:cs typeface="Times New Roman" charset="0"/>
                        </a:rPr>
                        <a:t>0.263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17.113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3.668</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9.863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24.362</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4.665</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en-US" sz="1600" b="0" i="0" u="none" strike="noStrike" dirty="0">
                          <a:solidFill>
                            <a:srgbClr val="000000"/>
                          </a:solidFill>
                          <a:effectLst/>
                          <a:latin typeface="Times New Roman" charset="0"/>
                          <a:ea typeface="Times New Roman" charset="0"/>
                          <a:cs typeface="Times New Roman" charset="0"/>
                        </a:rPr>
                        <a:t>0</a:t>
                      </a:r>
                    </a:p>
                  </a:txBody>
                  <a:tcPr marL="12700" marR="12700" marT="12700" marB="0" anchor="b">
                    <a:lnL>
                      <a:noFill/>
                    </a:lnL>
                    <a:lnR>
                      <a:noFill/>
                    </a:lnR>
                    <a:lnT>
                      <a:noFill/>
                    </a:lnT>
                    <a:lnB>
                      <a:noFill/>
                    </a:lnB>
                    <a:lnTlToBr>
                      <a:noFill/>
                    </a:lnTlToBr>
                    <a:lnBlToTr>
                      <a:noFill/>
                    </a:lnBlToTr>
                    <a:solidFill>
                      <a:schemeClr val="bg1"/>
                    </a:solidFill>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611628181"/>
              </p:ext>
            </p:extLst>
          </p:nvPr>
        </p:nvGraphicFramePr>
        <p:xfrm>
          <a:off x="609600" y="4876800"/>
          <a:ext cx="8534400" cy="1805623"/>
        </p:xfrm>
        <a:graphic>
          <a:graphicData uri="http://schemas.openxmlformats.org/drawingml/2006/table">
            <a:tbl>
              <a:tblPr/>
              <a:tblGrid>
                <a:gridCol w="2225675"/>
                <a:gridCol w="593725"/>
                <a:gridCol w="965200"/>
                <a:gridCol w="815975"/>
                <a:gridCol w="1250950"/>
                <a:gridCol w="1212850"/>
                <a:gridCol w="682625"/>
                <a:gridCol w="787400"/>
              </a:tblGrid>
              <a:tr h="428625">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000000"/>
                        </a:solidFill>
                        <a:effectLst/>
                        <a:latin typeface="Times New Roman" charset="0"/>
                        <a:ea typeface="Times New Roman" charset="0"/>
                        <a:cs typeface="Times New Roman" charset="0"/>
                      </a:endParaRP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ctr"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β</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Estimate</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SE</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95% CI Lower Bound</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95% CI Upper Bound</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t value</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mr-IN" altLang="en-US" sz="1600" b="0" i="1" u="none" strike="noStrike" cap="none" normalizeH="0" baseline="0">
                          <a:ln>
                            <a:noFill/>
                          </a:ln>
                          <a:solidFill>
                            <a:srgbClr val="000000"/>
                          </a:solidFill>
                          <a:effectLst/>
                          <a:latin typeface="Times New Roman" charset="0"/>
                          <a:ea typeface="Times New Roman" charset="0"/>
                          <a:cs typeface="Times New Roman" charset="0"/>
                        </a:rPr>
                        <a:t>Pr(&gt;|t|)</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20663">
                <a:tc>
                  <a:txBody>
                    <a:bodyPr/>
                    <a:lstStyle/>
                    <a:p>
                      <a:pPr algn="l" fontAlgn="b"/>
                      <a:endParaRPr lang="en-US" sz="1600" b="0" i="0" u="none" strike="noStrike" dirty="0">
                        <a:solidFill>
                          <a:srgbClr val="000000"/>
                        </a:solidFill>
                        <a:effectLst/>
                        <a:latin typeface="Times New Roman" charset="0"/>
                        <a:ea typeface="Times New Roman" charset="0"/>
                        <a:cs typeface="Times New Roman" charset="0"/>
                      </a:endParaRP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en-US" sz="1600" b="0" i="0" u="none" strike="noStrike">
                          <a:solidFill>
                            <a:srgbClr val="000000"/>
                          </a:solidFill>
                          <a:effectLst/>
                          <a:latin typeface="Times New Roman" charset="0"/>
                          <a:ea typeface="Times New Roman" charset="0"/>
                          <a:cs typeface="Times New Roman" charset="0"/>
                        </a:rPr>
                        <a:t>0</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19.803</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5.994</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7.958</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31.648</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3.304</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0.001</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r>
              <a:tr h="428625">
                <a:tc>
                  <a:txBody>
                    <a:bodyPr/>
                    <a:lstStyle/>
                    <a:p>
                      <a:pPr algn="l" fontAlgn="b"/>
                      <a:r>
                        <a:rPr lang="en-US" sz="1600" b="0" i="0" u="none" strike="noStrike" dirty="0">
                          <a:solidFill>
                            <a:srgbClr val="000000"/>
                          </a:solidFill>
                          <a:effectLst/>
                          <a:latin typeface="Times New Roman" charset="0"/>
                          <a:ea typeface="Times New Roman" charset="0"/>
                          <a:cs typeface="Times New Roman" charset="0"/>
                        </a:rPr>
                        <a:t>center(X)</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is-IS" sz="1600" b="0" i="0" u="none" strike="noStrike">
                          <a:solidFill>
                            <a:srgbClr val="000000"/>
                          </a:solidFill>
                          <a:effectLst/>
                          <a:latin typeface="Times New Roman" charset="0"/>
                          <a:ea typeface="Times New Roman" charset="0"/>
                          <a:cs typeface="Times New Roman" charset="0"/>
                        </a:rPr>
                        <a:t>0.062</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is-IS" sz="1600" b="0" i="0" u="none" strike="noStrike">
                          <a:solidFill>
                            <a:srgbClr val="000000"/>
                          </a:solidFill>
                          <a:effectLst/>
                          <a:latin typeface="Times New Roman" charset="0"/>
                          <a:ea typeface="Times New Roman" charset="0"/>
                          <a:cs typeface="Times New Roman" charset="0"/>
                        </a:rPr>
                        <a:t>4.008</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fi-FI" sz="1600" b="0" i="0" u="none" strike="noStrike">
                          <a:solidFill>
                            <a:srgbClr val="000000"/>
                          </a:solidFill>
                          <a:effectLst/>
                          <a:latin typeface="Times New Roman" charset="0"/>
                          <a:ea typeface="Times New Roman" charset="0"/>
                          <a:cs typeface="Times New Roman" charset="0"/>
                        </a:rPr>
                        <a:t>5.873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mr-IN" sz="1600" b="0" i="0" u="none" strike="noStrike">
                          <a:solidFill>
                            <a:srgbClr val="000000"/>
                          </a:solidFill>
                          <a:effectLst/>
                          <a:latin typeface="Times New Roman" charset="0"/>
                          <a:ea typeface="Times New Roman" charset="0"/>
                          <a:cs typeface="Times New Roman" charset="0"/>
                        </a:rPr>
                        <a:t>-7.598</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15.615</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it-IT" sz="1600" b="0" i="0" u="none" strike="noStrike">
                          <a:solidFill>
                            <a:srgbClr val="000000"/>
                          </a:solidFill>
                          <a:effectLst/>
                          <a:latin typeface="Times New Roman" charset="0"/>
                          <a:ea typeface="Times New Roman" charset="0"/>
                          <a:cs typeface="Times New Roman" charset="0"/>
                        </a:rPr>
                        <a:t>0.683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0.496</a:t>
                      </a:r>
                    </a:p>
                  </a:txBody>
                  <a:tcPr marL="12700" marR="12700" marT="12700" marB="0" anchor="b">
                    <a:lnL>
                      <a:noFill/>
                    </a:lnL>
                    <a:lnR>
                      <a:noFill/>
                    </a:lnR>
                    <a:lnT>
                      <a:noFill/>
                    </a:lnT>
                    <a:lnB>
                      <a:noFill/>
                    </a:lnB>
                    <a:lnTlToBr>
                      <a:noFill/>
                    </a:lnTlToBr>
                    <a:lnBlToTr>
                      <a:noFill/>
                    </a:lnBlToTr>
                    <a:solidFill>
                      <a:schemeClr val="bg1"/>
                    </a:solidFill>
                  </a:tcPr>
                </a:tc>
              </a:tr>
              <a:tr h="220663">
                <a:tc>
                  <a:txBody>
                    <a:bodyPr/>
                    <a:lstStyle/>
                    <a:p>
                      <a:pPr algn="l" fontAlgn="b"/>
                      <a:r>
                        <a:rPr lang="en-US" sz="1600" b="0" i="0" u="none" strike="noStrike">
                          <a:solidFill>
                            <a:srgbClr val="000000"/>
                          </a:solidFill>
                          <a:effectLst/>
                          <a:latin typeface="Times New Roman" charset="0"/>
                          <a:ea typeface="Times New Roman" charset="0"/>
                          <a:cs typeface="Times New Roman" charset="0"/>
                        </a:rPr>
                        <a:t>probe.low(Z)</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0" i="0" u="none" strike="noStrike" dirty="0">
                          <a:solidFill>
                            <a:srgbClr val="000000"/>
                          </a:solidFill>
                          <a:effectLst/>
                          <a:latin typeface="Times New Roman" charset="0"/>
                          <a:ea typeface="Times New Roman" charset="0"/>
                          <a:cs typeface="Times New Roman" charset="0"/>
                        </a:rPr>
                        <a:t>0.315</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17.291</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4.001</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9.383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25.199</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4.321</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en-US" sz="1600" b="0" i="0" u="none" strike="noStrike">
                          <a:solidFill>
                            <a:srgbClr val="000000"/>
                          </a:solidFill>
                          <a:effectLst/>
                          <a:latin typeface="Times New Roman" charset="0"/>
                          <a:ea typeface="Times New Roman" charset="0"/>
                          <a:cs typeface="Times New Roman" charset="0"/>
                        </a:rPr>
                        <a:t>0</a:t>
                      </a:r>
                    </a:p>
                  </a:txBody>
                  <a:tcPr marL="12700" marR="12700" marT="12700" marB="0" anchor="b">
                    <a:lnL>
                      <a:noFill/>
                    </a:lnL>
                    <a:lnR>
                      <a:noFill/>
                    </a:lnR>
                    <a:lnT>
                      <a:noFill/>
                    </a:lnT>
                    <a:lnB>
                      <a:noFill/>
                    </a:lnB>
                    <a:lnTlToBr>
                      <a:noFill/>
                    </a:lnTlToBr>
                    <a:lnBlToTr>
                      <a:noFill/>
                    </a:lnBlToTr>
                    <a:solidFill>
                      <a:schemeClr val="bg1"/>
                    </a:solidFill>
                  </a:tcPr>
                </a:tc>
              </a:tr>
              <a:tr h="363538">
                <a:tc>
                  <a:txBody>
                    <a:bodyPr/>
                    <a:lstStyle/>
                    <a:p>
                      <a:pPr algn="l" fontAlgn="b"/>
                      <a:r>
                        <a:rPr lang="en-US" sz="1600" b="0" i="0" u="none" strike="noStrike">
                          <a:solidFill>
                            <a:srgbClr val="000000"/>
                          </a:solidFill>
                          <a:effectLst/>
                          <a:latin typeface="Times New Roman" charset="0"/>
                          <a:ea typeface="Times New Roman" charset="0"/>
                          <a:cs typeface="Times New Roman" charset="0"/>
                        </a:rPr>
                        <a:t>center(X):probe.low(Z)</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is-IS" sz="1600" b="0" i="0" u="none" strike="noStrike">
                          <a:solidFill>
                            <a:srgbClr val="000000"/>
                          </a:solidFill>
                          <a:effectLst/>
                          <a:latin typeface="Times New Roman" charset="0"/>
                          <a:ea typeface="Times New Roman" charset="0"/>
                          <a:cs typeface="Times New Roman" charset="0"/>
                        </a:rPr>
                        <a:t>0.263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dirty="0">
                          <a:solidFill>
                            <a:srgbClr val="000000"/>
                          </a:solidFill>
                          <a:effectLst/>
                          <a:latin typeface="Times New Roman" charset="0"/>
                          <a:ea typeface="Times New Roman" charset="0"/>
                          <a:cs typeface="Times New Roman" charset="0"/>
                        </a:rPr>
                        <a:t>17.113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dirty="0">
                          <a:solidFill>
                            <a:srgbClr val="000000"/>
                          </a:solidFill>
                          <a:effectLst/>
                          <a:latin typeface="Times New Roman" charset="0"/>
                          <a:ea typeface="Times New Roman" charset="0"/>
                          <a:cs typeface="Times New Roman" charset="0"/>
                        </a:rPr>
                        <a:t>3.668</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dirty="0">
                          <a:solidFill>
                            <a:srgbClr val="000000"/>
                          </a:solidFill>
                          <a:effectLst/>
                          <a:latin typeface="Times New Roman" charset="0"/>
                          <a:ea typeface="Times New Roman" charset="0"/>
                          <a:cs typeface="Times New Roman" charset="0"/>
                        </a:rPr>
                        <a:t>9.863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dirty="0">
                          <a:solidFill>
                            <a:srgbClr val="000000"/>
                          </a:solidFill>
                          <a:effectLst/>
                          <a:latin typeface="Times New Roman" charset="0"/>
                          <a:ea typeface="Times New Roman" charset="0"/>
                          <a:cs typeface="Times New Roman" charset="0"/>
                        </a:rPr>
                        <a:t>24.362</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dirty="0">
                          <a:solidFill>
                            <a:srgbClr val="000000"/>
                          </a:solidFill>
                          <a:effectLst/>
                          <a:latin typeface="Times New Roman" charset="0"/>
                          <a:ea typeface="Times New Roman" charset="0"/>
                          <a:cs typeface="Times New Roman" charset="0"/>
                        </a:rPr>
                        <a:t>4.665</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en-US" sz="1600" b="0" i="0" u="none" strike="noStrike" dirty="0">
                          <a:solidFill>
                            <a:srgbClr val="000000"/>
                          </a:solidFill>
                          <a:effectLst/>
                          <a:latin typeface="Times New Roman" charset="0"/>
                          <a:ea typeface="Times New Roman" charset="0"/>
                          <a:cs typeface="Times New Roman" charset="0"/>
                        </a:rPr>
                        <a:t>0</a:t>
                      </a:r>
                    </a:p>
                  </a:txBody>
                  <a:tcPr marL="12700" marR="12700" marT="12700" marB="0" anchor="b">
                    <a:lnL>
                      <a:noFill/>
                    </a:lnL>
                    <a:lnR>
                      <a:noFill/>
                    </a:lnR>
                    <a:lnT>
                      <a:noFill/>
                    </a:lnT>
                    <a:lnB>
                      <a:noFill/>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5000546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90500"/>
            <a:ext cx="8382000" cy="1527175"/>
          </a:xfrm>
        </p:spPr>
        <p:txBody>
          <a:bodyPr/>
          <a:lstStyle/>
          <a:p>
            <a:r>
              <a:rPr lang="en-US" sz="3600" dirty="0"/>
              <a:t>The benefit with the centering approach in regression is you’ve also conducted </a:t>
            </a:r>
            <a:r>
              <a:rPr lang="en-US" sz="3600" i="1" dirty="0"/>
              <a:t>simple slopes analysis.</a:t>
            </a:r>
            <a:endParaRPr lang="en-US" sz="3600" dirty="0"/>
          </a:p>
        </p:txBody>
      </p:sp>
      <p:graphicFrame>
        <p:nvGraphicFramePr>
          <p:cNvPr id="5" name="Table 4"/>
          <p:cNvGraphicFramePr>
            <a:graphicFrameLocks noGrp="1"/>
          </p:cNvGraphicFramePr>
          <p:nvPr>
            <p:extLst>
              <p:ext uri="{D42A27DB-BD31-4B8C-83A1-F6EECF244321}">
                <p14:modId xmlns:p14="http://schemas.microsoft.com/office/powerpoint/2010/main" val="1472351095"/>
              </p:ext>
            </p:extLst>
          </p:nvPr>
        </p:nvGraphicFramePr>
        <p:xfrm>
          <a:off x="609600" y="1981200"/>
          <a:ext cx="8534400" cy="1805623"/>
        </p:xfrm>
        <a:graphic>
          <a:graphicData uri="http://schemas.openxmlformats.org/drawingml/2006/table">
            <a:tbl>
              <a:tblPr/>
              <a:tblGrid>
                <a:gridCol w="2286000"/>
                <a:gridCol w="533400"/>
                <a:gridCol w="965200"/>
                <a:gridCol w="815975"/>
                <a:gridCol w="1250950"/>
                <a:gridCol w="1212850"/>
                <a:gridCol w="682625"/>
                <a:gridCol w="787400"/>
              </a:tblGrid>
              <a:tr h="428625">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000000"/>
                        </a:solidFill>
                        <a:effectLst/>
                        <a:latin typeface="Times New Roman" charset="0"/>
                        <a:ea typeface="Times New Roman" charset="0"/>
                        <a:cs typeface="Times New Roman" charset="0"/>
                      </a:endParaRP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ctr"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β</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Estimate</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SE</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95% CI Lower Bound</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95% CI Upper Bound</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t value</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mr-IN" altLang="en-US" sz="1600" b="0" i="1" u="none" strike="noStrike" cap="none" normalizeH="0" baseline="0">
                          <a:ln>
                            <a:noFill/>
                          </a:ln>
                          <a:solidFill>
                            <a:srgbClr val="000000"/>
                          </a:solidFill>
                          <a:effectLst/>
                          <a:latin typeface="Times New Roman" charset="0"/>
                          <a:ea typeface="Times New Roman" charset="0"/>
                          <a:cs typeface="Times New Roman" charset="0"/>
                        </a:rPr>
                        <a:t>Pr(&gt;|t|)</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20663">
                <a:tc>
                  <a:txBody>
                    <a:bodyPr/>
                    <a:lstStyle/>
                    <a:p>
                      <a:pPr algn="l" fontAlgn="b"/>
                      <a:endParaRPr lang="en-US" sz="1600" b="0" i="0" u="none" strike="noStrike" dirty="0">
                        <a:solidFill>
                          <a:srgbClr val="000000"/>
                        </a:solidFill>
                        <a:effectLst/>
                        <a:latin typeface="Times New Roman" charset="0"/>
                        <a:ea typeface="Times New Roman" charset="0"/>
                        <a:cs typeface="Times New Roman" charset="0"/>
                      </a:endParaRP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en-US" sz="1600" b="0" i="0" u="none" strike="noStrike">
                          <a:solidFill>
                            <a:srgbClr val="000000"/>
                          </a:solidFill>
                          <a:effectLst/>
                          <a:latin typeface="Times New Roman" charset="0"/>
                          <a:ea typeface="Times New Roman" charset="0"/>
                          <a:cs typeface="Times New Roman" charset="0"/>
                        </a:rPr>
                        <a:t>0</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74.845</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9.325</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56.414</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93.275</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8.026</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en-US" sz="1600" b="0" i="0" u="none" strike="noStrike">
                          <a:solidFill>
                            <a:srgbClr val="000000"/>
                          </a:solidFill>
                          <a:effectLst/>
                          <a:latin typeface="Times New Roman" charset="0"/>
                          <a:ea typeface="Times New Roman" charset="0"/>
                          <a:cs typeface="Times New Roman" charset="0"/>
                        </a:rPr>
                        <a:t>0</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r>
              <a:tr h="428625">
                <a:tc>
                  <a:txBody>
                    <a:bodyPr/>
                    <a:lstStyle/>
                    <a:p>
                      <a:pPr algn="l" fontAlgn="b"/>
                      <a:r>
                        <a:rPr lang="en-US" sz="1600" b="1" i="0" u="none" strike="noStrike" dirty="0">
                          <a:solidFill>
                            <a:srgbClr val="000000"/>
                          </a:solidFill>
                          <a:effectLst/>
                          <a:latin typeface="Times New Roman" charset="0"/>
                          <a:ea typeface="Times New Roman" charset="0"/>
                          <a:cs typeface="Times New Roman" charset="0"/>
                        </a:rPr>
                        <a:t>center(X)</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1" i="0" u="none" strike="noStrike" dirty="0">
                          <a:solidFill>
                            <a:srgbClr val="000000"/>
                          </a:solidFill>
                          <a:effectLst/>
                          <a:latin typeface="Times New Roman" charset="0"/>
                          <a:ea typeface="Times New Roman" charset="0"/>
                          <a:cs typeface="Times New Roman" charset="0"/>
                        </a:rPr>
                        <a:t>0.9</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1" i="0" u="none" strike="noStrike" dirty="0">
                          <a:solidFill>
                            <a:srgbClr val="000000"/>
                          </a:solidFill>
                          <a:effectLst/>
                          <a:latin typeface="Times New Roman" charset="0"/>
                          <a:ea typeface="Times New Roman" charset="0"/>
                          <a:cs typeface="Times New Roman" charset="0"/>
                        </a:rPr>
                        <a:t>58.482</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1" i="0" u="none" strike="noStrike" dirty="0">
                          <a:solidFill>
                            <a:srgbClr val="000000"/>
                          </a:solidFill>
                          <a:effectLst/>
                          <a:latin typeface="Times New Roman" charset="0"/>
                          <a:ea typeface="Times New Roman" charset="0"/>
                          <a:cs typeface="Times New Roman" charset="0"/>
                        </a:rPr>
                        <a:t>9.456</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fi-FI" sz="1600" b="1" i="0" u="none" strike="noStrike" dirty="0">
                          <a:solidFill>
                            <a:srgbClr val="000000"/>
                          </a:solidFill>
                          <a:effectLst/>
                          <a:latin typeface="Times New Roman" charset="0"/>
                          <a:ea typeface="Times New Roman" charset="0"/>
                          <a:cs typeface="Times New Roman" charset="0"/>
                        </a:rPr>
                        <a:t>39.793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is-IS" sz="1600" b="1" i="0" u="none" strike="noStrike" dirty="0">
                          <a:solidFill>
                            <a:srgbClr val="000000"/>
                          </a:solidFill>
                          <a:effectLst/>
                          <a:latin typeface="Times New Roman" charset="0"/>
                          <a:ea typeface="Times New Roman" charset="0"/>
                          <a:cs typeface="Times New Roman" charset="0"/>
                        </a:rPr>
                        <a:t>77.171</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is-IS" sz="1600" b="1" i="0" u="none" strike="noStrike" dirty="0">
                          <a:solidFill>
                            <a:srgbClr val="000000"/>
                          </a:solidFill>
                          <a:effectLst/>
                          <a:latin typeface="Times New Roman" charset="0"/>
                          <a:ea typeface="Times New Roman" charset="0"/>
                          <a:cs typeface="Times New Roman" charset="0"/>
                        </a:rPr>
                        <a:t>6.184</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en-US" sz="1600" b="1" i="0" u="none" strike="noStrike" dirty="0">
                          <a:solidFill>
                            <a:srgbClr val="000000"/>
                          </a:solidFill>
                          <a:effectLst/>
                          <a:latin typeface="Times New Roman" charset="0"/>
                          <a:ea typeface="Times New Roman" charset="0"/>
                          <a:cs typeface="Times New Roman" charset="0"/>
                        </a:rPr>
                        <a:t>0</a:t>
                      </a:r>
                    </a:p>
                  </a:txBody>
                  <a:tcPr marL="12700" marR="12700" marT="12700" marB="0" anchor="b">
                    <a:lnL>
                      <a:noFill/>
                    </a:lnL>
                    <a:lnR>
                      <a:noFill/>
                    </a:lnR>
                    <a:lnT>
                      <a:noFill/>
                    </a:lnT>
                    <a:lnB>
                      <a:noFill/>
                    </a:lnB>
                    <a:lnTlToBr>
                      <a:noFill/>
                    </a:lnTlToBr>
                    <a:lnBlToTr>
                      <a:noFill/>
                    </a:lnBlToTr>
                    <a:solidFill>
                      <a:schemeClr val="bg1"/>
                    </a:solidFill>
                  </a:tcPr>
                </a:tc>
              </a:tr>
              <a:tr h="220663">
                <a:tc>
                  <a:txBody>
                    <a:bodyPr/>
                    <a:lstStyle/>
                    <a:p>
                      <a:pPr algn="l" fontAlgn="b"/>
                      <a:r>
                        <a:rPr lang="en-US" sz="1600" b="0" i="0" u="none" strike="noStrike" dirty="0">
                          <a:solidFill>
                            <a:srgbClr val="000000"/>
                          </a:solidFill>
                          <a:effectLst/>
                          <a:latin typeface="Times New Roman" charset="0"/>
                          <a:ea typeface="Times New Roman" charset="0"/>
                          <a:cs typeface="Times New Roman" charset="0"/>
                        </a:rPr>
                        <a:t>probe.2sdhigh(Z)</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0.315</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17.291</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4.001</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9.383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25.199</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dirty="0">
                          <a:solidFill>
                            <a:srgbClr val="000000"/>
                          </a:solidFill>
                          <a:effectLst/>
                          <a:latin typeface="Times New Roman" charset="0"/>
                          <a:ea typeface="Times New Roman" charset="0"/>
                          <a:cs typeface="Times New Roman" charset="0"/>
                        </a:rPr>
                        <a:t>4.321</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en-US" sz="1600" b="0" i="0" u="none" strike="noStrike">
                          <a:solidFill>
                            <a:srgbClr val="000000"/>
                          </a:solidFill>
                          <a:effectLst/>
                          <a:latin typeface="Times New Roman" charset="0"/>
                          <a:ea typeface="Times New Roman" charset="0"/>
                          <a:cs typeface="Times New Roman" charset="0"/>
                        </a:rPr>
                        <a:t>0</a:t>
                      </a:r>
                    </a:p>
                  </a:txBody>
                  <a:tcPr marL="12700" marR="12700" marT="12700" marB="0" anchor="b">
                    <a:lnL>
                      <a:noFill/>
                    </a:lnL>
                    <a:lnR>
                      <a:noFill/>
                    </a:lnR>
                    <a:lnT>
                      <a:noFill/>
                    </a:lnT>
                    <a:lnB>
                      <a:noFill/>
                    </a:lnB>
                    <a:lnTlToBr>
                      <a:noFill/>
                    </a:lnTlToBr>
                    <a:lnBlToTr>
                      <a:noFill/>
                    </a:lnBlToTr>
                    <a:solidFill>
                      <a:schemeClr val="bg1"/>
                    </a:solidFill>
                  </a:tcPr>
                </a:tc>
              </a:tr>
              <a:tr h="363538">
                <a:tc>
                  <a:txBody>
                    <a:bodyPr/>
                    <a:lstStyle/>
                    <a:p>
                      <a:pPr algn="l" fontAlgn="b"/>
                      <a:r>
                        <a:rPr lang="en-US" sz="1600" b="0" i="0" u="none" strike="noStrike" dirty="0">
                          <a:solidFill>
                            <a:srgbClr val="000000"/>
                          </a:solidFill>
                          <a:effectLst/>
                          <a:latin typeface="Times New Roman" charset="0"/>
                          <a:ea typeface="Times New Roman" charset="0"/>
                          <a:cs typeface="Times New Roman" charset="0"/>
                        </a:rPr>
                        <a:t>center(X):probe.2sdhigh(Z)</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is-IS" sz="1600" b="0" i="0" u="none" strike="noStrike">
                          <a:solidFill>
                            <a:srgbClr val="000000"/>
                          </a:solidFill>
                          <a:effectLst/>
                          <a:latin typeface="Times New Roman" charset="0"/>
                          <a:ea typeface="Times New Roman" charset="0"/>
                          <a:cs typeface="Times New Roman" charset="0"/>
                        </a:rPr>
                        <a:t>0.263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17.113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3.668</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9.863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24.362</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4.665</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en-US" sz="1600" b="0" i="0" u="none" strike="noStrike" dirty="0">
                          <a:solidFill>
                            <a:srgbClr val="000000"/>
                          </a:solidFill>
                          <a:effectLst/>
                          <a:latin typeface="Times New Roman" charset="0"/>
                          <a:ea typeface="Times New Roman" charset="0"/>
                          <a:cs typeface="Times New Roman" charset="0"/>
                        </a:rPr>
                        <a:t>0</a:t>
                      </a:r>
                    </a:p>
                  </a:txBody>
                  <a:tcPr marL="12700" marR="12700" marT="12700" marB="0" anchor="b">
                    <a:lnL>
                      <a:noFill/>
                    </a:lnL>
                    <a:lnR>
                      <a:noFill/>
                    </a:lnR>
                    <a:lnT>
                      <a:noFill/>
                    </a:lnT>
                    <a:lnB>
                      <a:noFill/>
                    </a:lnB>
                    <a:lnTlToBr>
                      <a:noFill/>
                    </a:lnTlToBr>
                    <a:lnBlToTr>
                      <a:noFill/>
                    </a:lnBlToTr>
                    <a:solidFill>
                      <a:schemeClr val="bg1"/>
                    </a:solidFill>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699881242"/>
              </p:ext>
            </p:extLst>
          </p:nvPr>
        </p:nvGraphicFramePr>
        <p:xfrm>
          <a:off x="602673" y="4648200"/>
          <a:ext cx="8534400" cy="1805623"/>
        </p:xfrm>
        <a:graphic>
          <a:graphicData uri="http://schemas.openxmlformats.org/drawingml/2006/table">
            <a:tbl>
              <a:tblPr/>
              <a:tblGrid>
                <a:gridCol w="2225675"/>
                <a:gridCol w="593725"/>
                <a:gridCol w="965200"/>
                <a:gridCol w="815975"/>
                <a:gridCol w="1250950"/>
                <a:gridCol w="1212850"/>
                <a:gridCol w="682625"/>
                <a:gridCol w="787400"/>
              </a:tblGrid>
              <a:tr h="428625">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000000"/>
                        </a:solidFill>
                        <a:effectLst/>
                        <a:latin typeface="Times New Roman" charset="0"/>
                        <a:ea typeface="Times New Roman" charset="0"/>
                        <a:cs typeface="Times New Roman" charset="0"/>
                      </a:endParaRP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ctr"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β</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Estimate</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SE</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95% CI Lower Bound</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95% CI Upper Bound</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t value</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mr-IN" altLang="en-US" sz="1600" b="0" i="1" u="none" strike="noStrike" cap="none" normalizeH="0" baseline="0">
                          <a:ln>
                            <a:noFill/>
                          </a:ln>
                          <a:solidFill>
                            <a:srgbClr val="000000"/>
                          </a:solidFill>
                          <a:effectLst/>
                          <a:latin typeface="Times New Roman" charset="0"/>
                          <a:ea typeface="Times New Roman" charset="0"/>
                          <a:cs typeface="Times New Roman" charset="0"/>
                        </a:rPr>
                        <a:t>Pr(&gt;|t|)</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20663">
                <a:tc>
                  <a:txBody>
                    <a:bodyPr/>
                    <a:lstStyle/>
                    <a:p>
                      <a:pPr algn="l" fontAlgn="b"/>
                      <a:endParaRPr lang="en-US" sz="1600" b="0" i="0" u="none" strike="noStrike" dirty="0">
                        <a:solidFill>
                          <a:srgbClr val="000000"/>
                        </a:solidFill>
                        <a:effectLst/>
                        <a:latin typeface="Times New Roman" charset="0"/>
                        <a:ea typeface="Times New Roman" charset="0"/>
                        <a:cs typeface="Times New Roman" charset="0"/>
                      </a:endParaRP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en-US" sz="1600" b="0" i="0" u="none" strike="noStrike">
                          <a:solidFill>
                            <a:srgbClr val="000000"/>
                          </a:solidFill>
                          <a:effectLst/>
                          <a:latin typeface="Times New Roman" charset="0"/>
                          <a:ea typeface="Times New Roman" charset="0"/>
                          <a:cs typeface="Times New Roman" charset="0"/>
                        </a:rPr>
                        <a:t>0</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56.497</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5.822</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44.991</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is-IS" sz="1600" b="0" i="0" u="none" strike="noStrike">
                          <a:solidFill>
                            <a:srgbClr val="000000"/>
                          </a:solidFill>
                          <a:effectLst/>
                          <a:latin typeface="Times New Roman" charset="0"/>
                          <a:ea typeface="Times New Roman" charset="0"/>
                          <a:cs typeface="Times New Roman" charset="0"/>
                        </a:rPr>
                        <a:t>68.004</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9.704</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en-US" sz="1600" b="0" i="0" u="none" strike="noStrike">
                          <a:solidFill>
                            <a:srgbClr val="000000"/>
                          </a:solidFill>
                          <a:effectLst/>
                          <a:latin typeface="Times New Roman" charset="0"/>
                          <a:ea typeface="Times New Roman" charset="0"/>
                          <a:cs typeface="Times New Roman" charset="0"/>
                        </a:rPr>
                        <a:t>0</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r>
              <a:tr h="428625">
                <a:tc>
                  <a:txBody>
                    <a:bodyPr/>
                    <a:lstStyle/>
                    <a:p>
                      <a:pPr algn="l" fontAlgn="b"/>
                      <a:r>
                        <a:rPr lang="en-US" sz="1600" b="0" i="0" u="none" strike="noStrike">
                          <a:solidFill>
                            <a:srgbClr val="000000"/>
                          </a:solidFill>
                          <a:effectLst/>
                          <a:latin typeface="Times New Roman" charset="0"/>
                          <a:ea typeface="Times New Roman" charset="0"/>
                          <a:cs typeface="Times New Roman" charset="0"/>
                        </a:rPr>
                        <a:t>center(X)</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0.62</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40.324</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6.388</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27.699</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52.95</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6.312</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en-US" sz="1600" b="0" i="0" u="none" strike="noStrike">
                          <a:solidFill>
                            <a:srgbClr val="000000"/>
                          </a:solidFill>
                          <a:effectLst/>
                          <a:latin typeface="Times New Roman" charset="0"/>
                          <a:ea typeface="Times New Roman" charset="0"/>
                          <a:cs typeface="Times New Roman" charset="0"/>
                        </a:rPr>
                        <a:t>0</a:t>
                      </a:r>
                    </a:p>
                  </a:txBody>
                  <a:tcPr marL="12700" marR="12700" marT="12700" marB="0" anchor="b">
                    <a:lnL>
                      <a:noFill/>
                    </a:lnL>
                    <a:lnR>
                      <a:noFill/>
                    </a:lnR>
                    <a:lnT>
                      <a:noFill/>
                    </a:lnT>
                    <a:lnB>
                      <a:noFill/>
                    </a:lnB>
                    <a:lnTlToBr>
                      <a:noFill/>
                    </a:lnTlToBr>
                    <a:lnBlToTr>
                      <a:noFill/>
                    </a:lnBlToTr>
                    <a:solidFill>
                      <a:schemeClr val="bg1"/>
                    </a:solidFill>
                  </a:tcPr>
                </a:tc>
              </a:tr>
              <a:tr h="220663">
                <a:tc>
                  <a:txBody>
                    <a:bodyPr/>
                    <a:lstStyle/>
                    <a:p>
                      <a:pPr algn="l" fontAlgn="b"/>
                      <a:r>
                        <a:rPr lang="en-US" sz="1600" b="0" i="0" u="none" strike="noStrike">
                          <a:solidFill>
                            <a:srgbClr val="000000"/>
                          </a:solidFill>
                          <a:effectLst/>
                          <a:latin typeface="Times New Roman" charset="0"/>
                          <a:ea typeface="Times New Roman" charset="0"/>
                          <a:cs typeface="Times New Roman" charset="0"/>
                        </a:rPr>
                        <a:t>probe.high(Z)</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0.315</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17.291</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4.001</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9.383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25.199</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4.321</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en-US" sz="1600" b="0" i="0" u="none" strike="noStrike">
                          <a:solidFill>
                            <a:srgbClr val="000000"/>
                          </a:solidFill>
                          <a:effectLst/>
                          <a:latin typeface="Times New Roman" charset="0"/>
                          <a:ea typeface="Times New Roman" charset="0"/>
                          <a:cs typeface="Times New Roman" charset="0"/>
                        </a:rPr>
                        <a:t>0</a:t>
                      </a:r>
                    </a:p>
                  </a:txBody>
                  <a:tcPr marL="12700" marR="12700" marT="12700" marB="0" anchor="b">
                    <a:lnL>
                      <a:noFill/>
                    </a:lnL>
                    <a:lnR>
                      <a:noFill/>
                    </a:lnR>
                    <a:lnT>
                      <a:noFill/>
                    </a:lnT>
                    <a:lnB>
                      <a:noFill/>
                    </a:lnB>
                    <a:lnTlToBr>
                      <a:noFill/>
                    </a:lnTlToBr>
                    <a:lnBlToTr>
                      <a:noFill/>
                    </a:lnBlToTr>
                    <a:solidFill>
                      <a:schemeClr val="bg1"/>
                    </a:solidFill>
                  </a:tcPr>
                </a:tc>
              </a:tr>
              <a:tr h="363538">
                <a:tc>
                  <a:txBody>
                    <a:bodyPr/>
                    <a:lstStyle/>
                    <a:p>
                      <a:pPr algn="l" fontAlgn="b"/>
                      <a:r>
                        <a:rPr lang="en-US" sz="1600" b="0" i="0" u="none" strike="noStrike">
                          <a:solidFill>
                            <a:srgbClr val="000000"/>
                          </a:solidFill>
                          <a:effectLst/>
                          <a:latin typeface="Times New Roman" charset="0"/>
                          <a:ea typeface="Times New Roman" charset="0"/>
                          <a:cs typeface="Times New Roman" charset="0"/>
                        </a:rPr>
                        <a:t>center(X):probe.high(Z)</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is-IS" sz="1600" b="0" i="0" u="none" strike="noStrike">
                          <a:solidFill>
                            <a:srgbClr val="000000"/>
                          </a:solidFill>
                          <a:effectLst/>
                          <a:latin typeface="Times New Roman" charset="0"/>
                          <a:ea typeface="Times New Roman" charset="0"/>
                          <a:cs typeface="Times New Roman" charset="0"/>
                        </a:rPr>
                        <a:t>0.263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17.113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3.668</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9.863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24.362</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4.665</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en-US" sz="1600" b="0" i="0" u="none" strike="noStrike" dirty="0">
                          <a:solidFill>
                            <a:srgbClr val="000000"/>
                          </a:solidFill>
                          <a:effectLst/>
                          <a:latin typeface="Times New Roman" charset="0"/>
                          <a:ea typeface="Times New Roman" charset="0"/>
                          <a:cs typeface="Times New Roman" charset="0"/>
                        </a:rPr>
                        <a:t>0</a:t>
                      </a:r>
                    </a:p>
                  </a:txBody>
                  <a:tcPr marL="12700" marR="12700" marT="12700" marB="0" anchor="b">
                    <a:lnL>
                      <a:noFill/>
                    </a:lnL>
                    <a:lnR>
                      <a:noFill/>
                    </a:lnR>
                    <a:lnT>
                      <a:noFill/>
                    </a:lnT>
                    <a:lnB>
                      <a:noFill/>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13147733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90500"/>
            <a:ext cx="8382000" cy="1527175"/>
          </a:xfrm>
        </p:spPr>
        <p:txBody>
          <a:bodyPr/>
          <a:lstStyle/>
          <a:p>
            <a:r>
              <a:rPr lang="en-US" sz="3600" dirty="0" smtClean="0"/>
              <a:t>Does our interpretation change when we probe across more than just two levels?</a:t>
            </a:r>
            <a:endParaRPr lang="en-US" sz="3600" dirty="0"/>
          </a:p>
        </p:txBody>
      </p:sp>
      <p:graphicFrame>
        <p:nvGraphicFramePr>
          <p:cNvPr id="5" name="Table 4"/>
          <p:cNvGraphicFramePr>
            <a:graphicFrameLocks noGrp="1"/>
          </p:cNvGraphicFramePr>
          <p:nvPr>
            <p:extLst/>
          </p:nvPr>
        </p:nvGraphicFramePr>
        <p:xfrm>
          <a:off x="609600" y="1717675"/>
          <a:ext cx="8534400" cy="1805623"/>
        </p:xfrm>
        <a:graphic>
          <a:graphicData uri="http://schemas.openxmlformats.org/drawingml/2006/table">
            <a:tbl>
              <a:tblPr/>
              <a:tblGrid>
                <a:gridCol w="2225675"/>
                <a:gridCol w="593725"/>
                <a:gridCol w="965200"/>
                <a:gridCol w="815975"/>
                <a:gridCol w="1250950"/>
                <a:gridCol w="1212850"/>
                <a:gridCol w="682625"/>
                <a:gridCol w="787400"/>
              </a:tblGrid>
              <a:tr h="428625">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000000"/>
                        </a:solidFill>
                        <a:effectLst/>
                        <a:latin typeface="Times New Roman" charset="0"/>
                        <a:ea typeface="Times New Roman" charset="0"/>
                        <a:cs typeface="Times New Roman" charset="0"/>
                      </a:endParaRP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ctr"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β</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Estimate</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SE</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dirty="0">
                          <a:ln>
                            <a:noFill/>
                          </a:ln>
                          <a:solidFill>
                            <a:srgbClr val="000000"/>
                          </a:solidFill>
                          <a:effectLst/>
                          <a:latin typeface="Times New Roman" charset="0"/>
                          <a:ea typeface="Times New Roman" charset="0"/>
                          <a:cs typeface="Times New Roman" charset="0"/>
                        </a:rPr>
                        <a:t>95% CI Lower Bound</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95% CI Upper Bound</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t value</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mr-IN" altLang="en-US" sz="1600" b="0" i="1" u="none" strike="noStrike" cap="none" normalizeH="0" baseline="0">
                          <a:ln>
                            <a:noFill/>
                          </a:ln>
                          <a:solidFill>
                            <a:srgbClr val="000000"/>
                          </a:solidFill>
                          <a:effectLst/>
                          <a:latin typeface="Times New Roman" charset="0"/>
                          <a:ea typeface="Times New Roman" charset="0"/>
                          <a:cs typeface="Times New Roman" charset="0"/>
                        </a:rPr>
                        <a:t>Pr(&gt;|t|)</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20663">
                <a:tc>
                  <a:txBody>
                    <a:bodyPr/>
                    <a:lstStyle/>
                    <a:p>
                      <a:pPr algn="l" fontAlgn="b"/>
                      <a:endParaRPr lang="en-US" sz="1600" b="0" i="0" u="none" strike="noStrike" dirty="0">
                        <a:solidFill>
                          <a:srgbClr val="000000"/>
                        </a:solidFill>
                        <a:effectLst/>
                        <a:latin typeface="Times New Roman" charset="0"/>
                        <a:ea typeface="Times New Roman" charset="0"/>
                        <a:cs typeface="Times New Roman" charset="0"/>
                      </a:endParaRP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en-US" sz="1600" b="0" i="0" u="none" strike="noStrike">
                          <a:solidFill>
                            <a:srgbClr val="000000"/>
                          </a:solidFill>
                          <a:effectLst/>
                          <a:latin typeface="Times New Roman" charset="0"/>
                          <a:ea typeface="Times New Roman" charset="0"/>
                          <a:cs typeface="Times New Roman" charset="0"/>
                        </a:rPr>
                        <a:t>0</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1.456</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9.54</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mr-IN" sz="1600" b="0" i="0" u="none" strike="noStrike">
                          <a:solidFill>
                            <a:srgbClr val="000000"/>
                          </a:solidFill>
                          <a:effectLst/>
                          <a:latin typeface="Times New Roman" charset="0"/>
                          <a:ea typeface="Times New Roman" charset="0"/>
                          <a:cs typeface="Times New Roman" charset="0"/>
                        </a:rPr>
                        <a:t>-17.399</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20.31</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0.153</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fi-FI" sz="1600" b="0" i="0" u="none" strike="noStrike">
                          <a:solidFill>
                            <a:srgbClr val="000000"/>
                          </a:solidFill>
                          <a:effectLst/>
                          <a:latin typeface="Times New Roman" charset="0"/>
                          <a:ea typeface="Times New Roman" charset="0"/>
                          <a:cs typeface="Times New Roman" charset="0"/>
                        </a:rPr>
                        <a:t>0.879</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r>
              <a:tr h="428625">
                <a:tc>
                  <a:txBody>
                    <a:bodyPr/>
                    <a:lstStyle/>
                    <a:p>
                      <a:pPr algn="l" fontAlgn="b"/>
                      <a:r>
                        <a:rPr lang="en-US" sz="1600" b="1" i="0" u="none" strike="noStrike" dirty="0">
                          <a:solidFill>
                            <a:srgbClr val="000000"/>
                          </a:solidFill>
                          <a:effectLst/>
                          <a:latin typeface="Times New Roman" charset="0"/>
                          <a:ea typeface="Times New Roman" charset="0"/>
                          <a:cs typeface="Times New Roman" charset="0"/>
                        </a:rPr>
                        <a:t>center(X)</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mr-IN" sz="1600" b="1" i="0" u="none" strike="noStrike" dirty="0">
                          <a:solidFill>
                            <a:srgbClr val="000000"/>
                          </a:solidFill>
                          <a:effectLst/>
                          <a:latin typeface="Times New Roman" charset="0"/>
                          <a:ea typeface="Times New Roman" charset="0"/>
                          <a:cs typeface="Times New Roman" charset="0"/>
                        </a:rPr>
                        <a:t>-0.218</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cs-CZ" sz="1600" b="1" i="0" u="none" strike="noStrike" dirty="0">
                          <a:solidFill>
                            <a:srgbClr val="000000"/>
                          </a:solidFill>
                          <a:effectLst/>
                          <a:latin typeface="Times New Roman" charset="0"/>
                          <a:ea typeface="Times New Roman" charset="0"/>
                          <a:cs typeface="Times New Roman" charset="0"/>
                        </a:rPr>
                        <a:t>-14.149</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1" i="0" u="none" strike="noStrike" dirty="0">
                          <a:solidFill>
                            <a:srgbClr val="000000"/>
                          </a:solidFill>
                          <a:effectLst/>
                          <a:latin typeface="Times New Roman" charset="0"/>
                          <a:ea typeface="Times New Roman" charset="0"/>
                          <a:cs typeface="Times New Roman" charset="0"/>
                        </a:rPr>
                        <a:t>8.762</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mr-IN" sz="1600" b="1" i="0" u="none" strike="noStrike" dirty="0">
                          <a:solidFill>
                            <a:srgbClr val="000000"/>
                          </a:solidFill>
                          <a:effectLst/>
                          <a:latin typeface="Times New Roman" charset="0"/>
                          <a:ea typeface="Times New Roman" charset="0"/>
                          <a:cs typeface="Times New Roman" charset="0"/>
                        </a:rPr>
                        <a:t>-31.467</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is-IS" sz="1600" b="1" i="0" u="none" strike="noStrike" dirty="0">
                          <a:solidFill>
                            <a:srgbClr val="000000"/>
                          </a:solidFill>
                          <a:effectLst/>
                          <a:latin typeface="Times New Roman" charset="0"/>
                          <a:ea typeface="Times New Roman" charset="0"/>
                          <a:cs typeface="Times New Roman" charset="0"/>
                        </a:rPr>
                        <a:t>3.168</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mr-IN" sz="1600" b="1" i="0" u="none" strike="noStrike" dirty="0">
                          <a:solidFill>
                            <a:srgbClr val="000000"/>
                          </a:solidFill>
                          <a:effectLst/>
                          <a:latin typeface="Times New Roman" charset="0"/>
                          <a:ea typeface="Times New Roman" charset="0"/>
                          <a:cs typeface="Times New Roman" charset="0"/>
                        </a:rPr>
                        <a:t>-1.615</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1" i="0" u="none" strike="noStrike" dirty="0">
                          <a:solidFill>
                            <a:srgbClr val="000000"/>
                          </a:solidFill>
                          <a:effectLst/>
                          <a:latin typeface="Times New Roman" charset="0"/>
                          <a:ea typeface="Times New Roman" charset="0"/>
                          <a:cs typeface="Times New Roman" charset="0"/>
                        </a:rPr>
                        <a:t>0.109</a:t>
                      </a:r>
                    </a:p>
                  </a:txBody>
                  <a:tcPr marL="12700" marR="12700" marT="12700" marB="0" anchor="b">
                    <a:lnL>
                      <a:noFill/>
                    </a:lnL>
                    <a:lnR>
                      <a:noFill/>
                    </a:lnR>
                    <a:lnT>
                      <a:noFill/>
                    </a:lnT>
                    <a:lnB>
                      <a:noFill/>
                    </a:lnB>
                    <a:lnTlToBr>
                      <a:noFill/>
                    </a:lnTlToBr>
                    <a:lnBlToTr>
                      <a:noFill/>
                    </a:lnBlToTr>
                    <a:solidFill>
                      <a:schemeClr val="bg1"/>
                    </a:solidFill>
                  </a:tcPr>
                </a:tc>
              </a:tr>
              <a:tr h="220663">
                <a:tc>
                  <a:txBody>
                    <a:bodyPr/>
                    <a:lstStyle/>
                    <a:p>
                      <a:pPr algn="l" fontAlgn="b"/>
                      <a:r>
                        <a:rPr lang="en-US" sz="1600" b="0" i="0" u="none" strike="noStrike">
                          <a:solidFill>
                            <a:srgbClr val="000000"/>
                          </a:solidFill>
                          <a:effectLst/>
                          <a:latin typeface="Times New Roman" charset="0"/>
                          <a:ea typeface="Times New Roman" charset="0"/>
                          <a:cs typeface="Times New Roman" charset="0"/>
                        </a:rPr>
                        <a:t>probe.2sdlow(Z)</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0.315</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17.291</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4.001</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9.383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25.199</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4.321</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en-US" sz="1600" b="0" i="0" u="none" strike="noStrike" dirty="0">
                          <a:solidFill>
                            <a:srgbClr val="000000"/>
                          </a:solidFill>
                          <a:effectLst/>
                          <a:latin typeface="Times New Roman" charset="0"/>
                          <a:ea typeface="Times New Roman" charset="0"/>
                          <a:cs typeface="Times New Roman" charset="0"/>
                        </a:rPr>
                        <a:t>0</a:t>
                      </a:r>
                    </a:p>
                  </a:txBody>
                  <a:tcPr marL="12700" marR="12700" marT="12700" marB="0" anchor="b">
                    <a:lnL>
                      <a:noFill/>
                    </a:lnL>
                    <a:lnR>
                      <a:noFill/>
                    </a:lnR>
                    <a:lnT>
                      <a:noFill/>
                    </a:lnT>
                    <a:lnB>
                      <a:noFill/>
                    </a:lnB>
                    <a:lnTlToBr>
                      <a:noFill/>
                    </a:lnTlToBr>
                    <a:lnBlToTr>
                      <a:noFill/>
                    </a:lnBlToTr>
                    <a:solidFill>
                      <a:schemeClr val="bg1"/>
                    </a:solidFill>
                  </a:tcPr>
                </a:tc>
              </a:tr>
              <a:tr h="363538">
                <a:tc>
                  <a:txBody>
                    <a:bodyPr/>
                    <a:lstStyle/>
                    <a:p>
                      <a:pPr algn="l" fontAlgn="b"/>
                      <a:r>
                        <a:rPr lang="en-US" sz="1600" b="0" i="0" u="none" strike="noStrike">
                          <a:solidFill>
                            <a:srgbClr val="000000"/>
                          </a:solidFill>
                          <a:effectLst/>
                          <a:latin typeface="Times New Roman" charset="0"/>
                          <a:ea typeface="Times New Roman" charset="0"/>
                          <a:cs typeface="Times New Roman" charset="0"/>
                        </a:rPr>
                        <a:t>center(X):probe.2sdlow(Z)</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is-IS" sz="1600" b="0" i="0" u="none" strike="noStrike">
                          <a:solidFill>
                            <a:srgbClr val="000000"/>
                          </a:solidFill>
                          <a:effectLst/>
                          <a:latin typeface="Times New Roman" charset="0"/>
                          <a:ea typeface="Times New Roman" charset="0"/>
                          <a:cs typeface="Times New Roman" charset="0"/>
                        </a:rPr>
                        <a:t>0.263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17.113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3.668</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9.863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24.362</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4.665</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en-US" sz="1600" b="0" i="0" u="none" strike="noStrike" dirty="0">
                          <a:solidFill>
                            <a:srgbClr val="000000"/>
                          </a:solidFill>
                          <a:effectLst/>
                          <a:latin typeface="Times New Roman" charset="0"/>
                          <a:ea typeface="Times New Roman" charset="0"/>
                          <a:cs typeface="Times New Roman" charset="0"/>
                        </a:rPr>
                        <a:t>0</a:t>
                      </a:r>
                    </a:p>
                  </a:txBody>
                  <a:tcPr marL="12700" marR="12700" marT="12700" marB="0" anchor="b">
                    <a:lnL>
                      <a:noFill/>
                    </a:lnL>
                    <a:lnR>
                      <a:noFill/>
                    </a:lnR>
                    <a:lnT>
                      <a:noFill/>
                    </a:lnT>
                    <a:lnB>
                      <a:noFill/>
                    </a:lnB>
                    <a:lnTlToBr>
                      <a:noFill/>
                    </a:lnTlToBr>
                    <a:lnBlToTr>
                      <a:noFill/>
                    </a:lnBlToTr>
                    <a:solidFill>
                      <a:schemeClr val="bg1"/>
                    </a:solidFill>
                  </a:tcPr>
                </a:tc>
              </a:tr>
            </a:tbl>
          </a:graphicData>
        </a:graphic>
      </p:graphicFrame>
      <p:graphicFrame>
        <p:nvGraphicFramePr>
          <p:cNvPr id="4" name="Table 3"/>
          <p:cNvGraphicFramePr>
            <a:graphicFrameLocks noGrp="1"/>
          </p:cNvGraphicFramePr>
          <p:nvPr>
            <p:extLst/>
          </p:nvPr>
        </p:nvGraphicFramePr>
        <p:xfrm>
          <a:off x="609600" y="4876800"/>
          <a:ext cx="8534400" cy="1805623"/>
        </p:xfrm>
        <a:graphic>
          <a:graphicData uri="http://schemas.openxmlformats.org/drawingml/2006/table">
            <a:tbl>
              <a:tblPr/>
              <a:tblGrid>
                <a:gridCol w="2225675"/>
                <a:gridCol w="593725"/>
                <a:gridCol w="965200"/>
                <a:gridCol w="815975"/>
                <a:gridCol w="1250950"/>
                <a:gridCol w="1212850"/>
                <a:gridCol w="682625"/>
                <a:gridCol w="787400"/>
              </a:tblGrid>
              <a:tr h="428625">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000000"/>
                        </a:solidFill>
                        <a:effectLst/>
                        <a:latin typeface="Times New Roman" charset="0"/>
                        <a:ea typeface="Times New Roman" charset="0"/>
                        <a:cs typeface="Times New Roman" charset="0"/>
                      </a:endParaRP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ctr"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β</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Estimate</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SE</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95% CI Lower Bound</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95% CI Upper Bound</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t value</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mr-IN" altLang="en-US" sz="1600" b="0" i="1" u="none" strike="noStrike" cap="none" normalizeH="0" baseline="0">
                          <a:ln>
                            <a:noFill/>
                          </a:ln>
                          <a:solidFill>
                            <a:srgbClr val="000000"/>
                          </a:solidFill>
                          <a:effectLst/>
                          <a:latin typeface="Times New Roman" charset="0"/>
                          <a:ea typeface="Times New Roman" charset="0"/>
                          <a:cs typeface="Times New Roman" charset="0"/>
                        </a:rPr>
                        <a:t>Pr(&gt;|t|)</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20663">
                <a:tc>
                  <a:txBody>
                    <a:bodyPr/>
                    <a:lstStyle/>
                    <a:p>
                      <a:pPr algn="l" fontAlgn="b"/>
                      <a:endParaRPr lang="en-US" sz="1600" b="0" i="0" u="none" strike="noStrike" dirty="0">
                        <a:solidFill>
                          <a:srgbClr val="000000"/>
                        </a:solidFill>
                        <a:effectLst/>
                        <a:latin typeface="Times New Roman" charset="0"/>
                        <a:ea typeface="Times New Roman" charset="0"/>
                        <a:cs typeface="Times New Roman" charset="0"/>
                      </a:endParaRP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en-US" sz="1600" b="0" i="0" u="none" strike="noStrike">
                          <a:solidFill>
                            <a:srgbClr val="000000"/>
                          </a:solidFill>
                          <a:effectLst/>
                          <a:latin typeface="Times New Roman" charset="0"/>
                          <a:ea typeface="Times New Roman" charset="0"/>
                          <a:cs typeface="Times New Roman" charset="0"/>
                        </a:rPr>
                        <a:t>0</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19.803</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5.994</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7.958</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31.648</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3.304</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0.001</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r>
              <a:tr h="428625">
                <a:tc>
                  <a:txBody>
                    <a:bodyPr/>
                    <a:lstStyle/>
                    <a:p>
                      <a:pPr algn="l" fontAlgn="b"/>
                      <a:r>
                        <a:rPr lang="en-US" sz="1600" b="0" i="0" u="none" strike="noStrike" dirty="0">
                          <a:solidFill>
                            <a:srgbClr val="000000"/>
                          </a:solidFill>
                          <a:effectLst/>
                          <a:latin typeface="Times New Roman" charset="0"/>
                          <a:ea typeface="Times New Roman" charset="0"/>
                          <a:cs typeface="Times New Roman" charset="0"/>
                        </a:rPr>
                        <a:t>center(X)</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is-IS" sz="1600" b="0" i="0" u="none" strike="noStrike">
                          <a:solidFill>
                            <a:srgbClr val="000000"/>
                          </a:solidFill>
                          <a:effectLst/>
                          <a:latin typeface="Times New Roman" charset="0"/>
                          <a:ea typeface="Times New Roman" charset="0"/>
                          <a:cs typeface="Times New Roman" charset="0"/>
                        </a:rPr>
                        <a:t>0.062</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is-IS" sz="1600" b="0" i="0" u="none" strike="noStrike">
                          <a:solidFill>
                            <a:srgbClr val="000000"/>
                          </a:solidFill>
                          <a:effectLst/>
                          <a:latin typeface="Times New Roman" charset="0"/>
                          <a:ea typeface="Times New Roman" charset="0"/>
                          <a:cs typeface="Times New Roman" charset="0"/>
                        </a:rPr>
                        <a:t>4.008</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fi-FI" sz="1600" b="0" i="0" u="none" strike="noStrike">
                          <a:solidFill>
                            <a:srgbClr val="000000"/>
                          </a:solidFill>
                          <a:effectLst/>
                          <a:latin typeface="Times New Roman" charset="0"/>
                          <a:ea typeface="Times New Roman" charset="0"/>
                          <a:cs typeface="Times New Roman" charset="0"/>
                        </a:rPr>
                        <a:t>5.873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mr-IN" sz="1600" b="0" i="0" u="none" strike="noStrike">
                          <a:solidFill>
                            <a:srgbClr val="000000"/>
                          </a:solidFill>
                          <a:effectLst/>
                          <a:latin typeface="Times New Roman" charset="0"/>
                          <a:ea typeface="Times New Roman" charset="0"/>
                          <a:cs typeface="Times New Roman" charset="0"/>
                        </a:rPr>
                        <a:t>-7.598</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15.615</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it-IT" sz="1600" b="0" i="0" u="none" strike="noStrike">
                          <a:solidFill>
                            <a:srgbClr val="000000"/>
                          </a:solidFill>
                          <a:effectLst/>
                          <a:latin typeface="Times New Roman" charset="0"/>
                          <a:ea typeface="Times New Roman" charset="0"/>
                          <a:cs typeface="Times New Roman" charset="0"/>
                        </a:rPr>
                        <a:t>0.683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0.496</a:t>
                      </a:r>
                    </a:p>
                  </a:txBody>
                  <a:tcPr marL="12700" marR="12700" marT="12700" marB="0" anchor="b">
                    <a:lnL>
                      <a:noFill/>
                    </a:lnL>
                    <a:lnR>
                      <a:noFill/>
                    </a:lnR>
                    <a:lnT>
                      <a:noFill/>
                    </a:lnT>
                    <a:lnB>
                      <a:noFill/>
                    </a:lnB>
                    <a:lnTlToBr>
                      <a:noFill/>
                    </a:lnTlToBr>
                    <a:lnBlToTr>
                      <a:noFill/>
                    </a:lnBlToTr>
                    <a:solidFill>
                      <a:schemeClr val="bg1"/>
                    </a:solidFill>
                  </a:tcPr>
                </a:tc>
              </a:tr>
              <a:tr h="220663">
                <a:tc>
                  <a:txBody>
                    <a:bodyPr/>
                    <a:lstStyle/>
                    <a:p>
                      <a:pPr algn="l" fontAlgn="b"/>
                      <a:r>
                        <a:rPr lang="en-US" sz="1600" b="0" i="0" u="none" strike="noStrike">
                          <a:solidFill>
                            <a:srgbClr val="000000"/>
                          </a:solidFill>
                          <a:effectLst/>
                          <a:latin typeface="Times New Roman" charset="0"/>
                          <a:ea typeface="Times New Roman" charset="0"/>
                          <a:cs typeface="Times New Roman" charset="0"/>
                        </a:rPr>
                        <a:t>probe.low(Z)</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0" i="0" u="none" strike="noStrike" dirty="0">
                          <a:solidFill>
                            <a:srgbClr val="000000"/>
                          </a:solidFill>
                          <a:effectLst/>
                          <a:latin typeface="Times New Roman" charset="0"/>
                          <a:ea typeface="Times New Roman" charset="0"/>
                          <a:cs typeface="Times New Roman" charset="0"/>
                        </a:rPr>
                        <a:t>0.315</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17.291</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4.001</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9.383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25.199</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4.321</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en-US" sz="1600" b="0" i="0" u="none" strike="noStrike">
                          <a:solidFill>
                            <a:srgbClr val="000000"/>
                          </a:solidFill>
                          <a:effectLst/>
                          <a:latin typeface="Times New Roman" charset="0"/>
                          <a:ea typeface="Times New Roman" charset="0"/>
                          <a:cs typeface="Times New Roman" charset="0"/>
                        </a:rPr>
                        <a:t>0</a:t>
                      </a:r>
                    </a:p>
                  </a:txBody>
                  <a:tcPr marL="12700" marR="12700" marT="12700" marB="0" anchor="b">
                    <a:lnL>
                      <a:noFill/>
                    </a:lnL>
                    <a:lnR>
                      <a:noFill/>
                    </a:lnR>
                    <a:lnT>
                      <a:noFill/>
                    </a:lnT>
                    <a:lnB>
                      <a:noFill/>
                    </a:lnB>
                    <a:lnTlToBr>
                      <a:noFill/>
                    </a:lnTlToBr>
                    <a:lnBlToTr>
                      <a:noFill/>
                    </a:lnBlToTr>
                    <a:solidFill>
                      <a:schemeClr val="bg1"/>
                    </a:solidFill>
                  </a:tcPr>
                </a:tc>
              </a:tr>
              <a:tr h="363538">
                <a:tc>
                  <a:txBody>
                    <a:bodyPr/>
                    <a:lstStyle/>
                    <a:p>
                      <a:pPr algn="l" fontAlgn="b"/>
                      <a:r>
                        <a:rPr lang="en-US" sz="1600" b="0" i="0" u="none" strike="noStrike">
                          <a:solidFill>
                            <a:srgbClr val="000000"/>
                          </a:solidFill>
                          <a:effectLst/>
                          <a:latin typeface="Times New Roman" charset="0"/>
                          <a:ea typeface="Times New Roman" charset="0"/>
                          <a:cs typeface="Times New Roman" charset="0"/>
                        </a:rPr>
                        <a:t>center(X):probe.low(Z)</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is-IS" sz="1600" b="0" i="0" u="none" strike="noStrike">
                          <a:solidFill>
                            <a:srgbClr val="000000"/>
                          </a:solidFill>
                          <a:effectLst/>
                          <a:latin typeface="Times New Roman" charset="0"/>
                          <a:ea typeface="Times New Roman" charset="0"/>
                          <a:cs typeface="Times New Roman" charset="0"/>
                        </a:rPr>
                        <a:t>0.263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dirty="0">
                          <a:solidFill>
                            <a:srgbClr val="000000"/>
                          </a:solidFill>
                          <a:effectLst/>
                          <a:latin typeface="Times New Roman" charset="0"/>
                          <a:ea typeface="Times New Roman" charset="0"/>
                          <a:cs typeface="Times New Roman" charset="0"/>
                        </a:rPr>
                        <a:t>17.113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dirty="0">
                          <a:solidFill>
                            <a:srgbClr val="000000"/>
                          </a:solidFill>
                          <a:effectLst/>
                          <a:latin typeface="Times New Roman" charset="0"/>
                          <a:ea typeface="Times New Roman" charset="0"/>
                          <a:cs typeface="Times New Roman" charset="0"/>
                        </a:rPr>
                        <a:t>3.668</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dirty="0">
                          <a:solidFill>
                            <a:srgbClr val="000000"/>
                          </a:solidFill>
                          <a:effectLst/>
                          <a:latin typeface="Times New Roman" charset="0"/>
                          <a:ea typeface="Times New Roman" charset="0"/>
                          <a:cs typeface="Times New Roman" charset="0"/>
                        </a:rPr>
                        <a:t>9.863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dirty="0">
                          <a:solidFill>
                            <a:srgbClr val="000000"/>
                          </a:solidFill>
                          <a:effectLst/>
                          <a:latin typeface="Times New Roman" charset="0"/>
                          <a:ea typeface="Times New Roman" charset="0"/>
                          <a:cs typeface="Times New Roman" charset="0"/>
                        </a:rPr>
                        <a:t>24.362</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dirty="0">
                          <a:solidFill>
                            <a:srgbClr val="000000"/>
                          </a:solidFill>
                          <a:effectLst/>
                          <a:latin typeface="Times New Roman" charset="0"/>
                          <a:ea typeface="Times New Roman" charset="0"/>
                          <a:cs typeface="Times New Roman" charset="0"/>
                        </a:rPr>
                        <a:t>4.665</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en-US" sz="1600" b="0" i="0" u="none" strike="noStrike" dirty="0">
                          <a:solidFill>
                            <a:srgbClr val="000000"/>
                          </a:solidFill>
                          <a:effectLst/>
                          <a:latin typeface="Times New Roman" charset="0"/>
                          <a:ea typeface="Times New Roman" charset="0"/>
                          <a:cs typeface="Times New Roman" charset="0"/>
                        </a:rPr>
                        <a:t>0</a:t>
                      </a:r>
                    </a:p>
                  </a:txBody>
                  <a:tcPr marL="12700" marR="12700" marT="12700" marB="0" anchor="b">
                    <a:lnL>
                      <a:noFill/>
                    </a:lnL>
                    <a:lnR>
                      <a:noFill/>
                    </a:lnR>
                    <a:lnT>
                      <a:noFill/>
                    </a:lnT>
                    <a:lnB>
                      <a:noFill/>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19273597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90500"/>
            <a:ext cx="8382000" cy="1527175"/>
          </a:xfrm>
        </p:spPr>
        <p:txBody>
          <a:bodyPr/>
          <a:lstStyle/>
          <a:p>
            <a:r>
              <a:rPr lang="en-US" sz="3600" dirty="0" smtClean="0"/>
              <a:t>Does our interpretation change when we probe across more than just two levels?</a:t>
            </a:r>
            <a:endParaRPr lang="en-US" sz="3600" dirty="0"/>
          </a:p>
        </p:txBody>
      </p:sp>
      <p:graphicFrame>
        <p:nvGraphicFramePr>
          <p:cNvPr id="5" name="Table 4"/>
          <p:cNvGraphicFramePr>
            <a:graphicFrameLocks noGrp="1"/>
          </p:cNvGraphicFramePr>
          <p:nvPr>
            <p:extLst>
              <p:ext uri="{D42A27DB-BD31-4B8C-83A1-F6EECF244321}">
                <p14:modId xmlns:p14="http://schemas.microsoft.com/office/powerpoint/2010/main" val="1111923120"/>
              </p:ext>
            </p:extLst>
          </p:nvPr>
        </p:nvGraphicFramePr>
        <p:xfrm>
          <a:off x="609600" y="2394426"/>
          <a:ext cx="8534400" cy="1805623"/>
        </p:xfrm>
        <a:graphic>
          <a:graphicData uri="http://schemas.openxmlformats.org/drawingml/2006/table">
            <a:tbl>
              <a:tblPr/>
              <a:tblGrid>
                <a:gridCol w="2514600"/>
                <a:gridCol w="609600"/>
                <a:gridCol w="914400"/>
                <a:gridCol w="685800"/>
                <a:gridCol w="1127125"/>
                <a:gridCol w="1212850"/>
                <a:gridCol w="682625"/>
                <a:gridCol w="787400"/>
              </a:tblGrid>
              <a:tr h="428625">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000000"/>
                        </a:solidFill>
                        <a:effectLst/>
                        <a:latin typeface="Times New Roman" charset="0"/>
                        <a:ea typeface="Times New Roman" charset="0"/>
                        <a:cs typeface="Times New Roman" charset="0"/>
                      </a:endParaRP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ctr"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dirty="0">
                          <a:ln>
                            <a:noFill/>
                          </a:ln>
                          <a:solidFill>
                            <a:srgbClr val="000000"/>
                          </a:solidFill>
                          <a:effectLst/>
                          <a:latin typeface="Times New Roman" charset="0"/>
                          <a:ea typeface="Times New Roman" charset="0"/>
                          <a:cs typeface="Times New Roman" charset="0"/>
                        </a:rPr>
                        <a:t>β</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Estimate</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SE</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dirty="0">
                          <a:ln>
                            <a:noFill/>
                          </a:ln>
                          <a:solidFill>
                            <a:srgbClr val="000000"/>
                          </a:solidFill>
                          <a:effectLst/>
                          <a:latin typeface="Times New Roman" charset="0"/>
                          <a:ea typeface="Times New Roman" charset="0"/>
                          <a:cs typeface="Times New Roman" charset="0"/>
                        </a:rPr>
                        <a:t>95% CI Lower Bound</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95% CI Upper Bound</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t value</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mr-IN" altLang="en-US" sz="1600" b="0" i="1" u="none" strike="noStrike" cap="none" normalizeH="0" baseline="0">
                          <a:ln>
                            <a:noFill/>
                          </a:ln>
                          <a:solidFill>
                            <a:srgbClr val="000000"/>
                          </a:solidFill>
                          <a:effectLst/>
                          <a:latin typeface="Times New Roman" charset="0"/>
                          <a:ea typeface="Times New Roman" charset="0"/>
                          <a:cs typeface="Times New Roman" charset="0"/>
                        </a:rPr>
                        <a:t>Pr(&gt;|t|)</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20663">
                <a:tc>
                  <a:txBody>
                    <a:bodyPr/>
                    <a:lstStyle/>
                    <a:p>
                      <a:pPr algn="l" fontAlgn="b"/>
                      <a:endParaRPr lang="en-US" sz="1600" b="0" i="0" u="none" strike="noStrike" dirty="0">
                        <a:solidFill>
                          <a:srgbClr val="000000"/>
                        </a:solidFill>
                        <a:effectLst/>
                        <a:latin typeface="Times New Roman" charset="0"/>
                        <a:ea typeface="Times New Roman" charset="0"/>
                        <a:cs typeface="Times New Roman" charset="0"/>
                      </a:endParaRP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en-US" sz="1600" b="0" i="0" u="none" strike="noStrike">
                          <a:solidFill>
                            <a:srgbClr val="000000"/>
                          </a:solidFill>
                          <a:effectLst/>
                          <a:latin typeface="Times New Roman" charset="0"/>
                          <a:ea typeface="Times New Roman" charset="0"/>
                          <a:cs typeface="Times New Roman" charset="0"/>
                        </a:rPr>
                        <a:t>0</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mr-IN" sz="1600" b="0" i="0" u="none" strike="noStrike">
                          <a:solidFill>
                            <a:srgbClr val="000000"/>
                          </a:solidFill>
                          <a:effectLst/>
                          <a:latin typeface="Times New Roman" charset="0"/>
                          <a:ea typeface="Times New Roman" charset="0"/>
                          <a:cs typeface="Times New Roman" charset="0"/>
                        </a:rPr>
                        <a:t>-5.883</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11.097</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mr-IN" sz="1600" b="0" i="0" u="none" strike="noStrike">
                          <a:solidFill>
                            <a:srgbClr val="000000"/>
                          </a:solidFill>
                          <a:effectLst/>
                          <a:latin typeface="Times New Roman" charset="0"/>
                          <a:ea typeface="Times New Roman" charset="0"/>
                          <a:cs typeface="Times New Roman" charset="0"/>
                        </a:rPr>
                        <a:t>-27.815</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is-IS" sz="1600" b="0" i="0" u="none" strike="noStrike">
                          <a:solidFill>
                            <a:srgbClr val="000000"/>
                          </a:solidFill>
                          <a:effectLst/>
                          <a:latin typeface="Times New Roman" charset="0"/>
                          <a:ea typeface="Times New Roman" charset="0"/>
                          <a:cs typeface="Times New Roman" charset="0"/>
                        </a:rPr>
                        <a:t>16.048</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mr-IN" sz="1600" b="0" i="0" u="none" strike="noStrike">
                          <a:solidFill>
                            <a:srgbClr val="000000"/>
                          </a:solidFill>
                          <a:effectLst/>
                          <a:latin typeface="Times New Roman" charset="0"/>
                          <a:ea typeface="Times New Roman" charset="0"/>
                          <a:cs typeface="Times New Roman" charset="0"/>
                        </a:rPr>
                        <a:t>-0.53</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0.597</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r>
              <a:tr h="428625">
                <a:tc>
                  <a:txBody>
                    <a:bodyPr/>
                    <a:lstStyle/>
                    <a:p>
                      <a:pPr algn="l" fontAlgn="b"/>
                      <a:r>
                        <a:rPr lang="en-US" sz="1600" b="1" i="0" u="none" strike="noStrike" dirty="0">
                          <a:solidFill>
                            <a:srgbClr val="000000"/>
                          </a:solidFill>
                          <a:effectLst/>
                          <a:latin typeface="Times New Roman" charset="0"/>
                          <a:ea typeface="Times New Roman" charset="0"/>
                          <a:cs typeface="Times New Roman" charset="0"/>
                        </a:rPr>
                        <a:t>center(X)</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mr-IN" sz="1600" b="1" i="0" u="none" strike="noStrike">
                          <a:solidFill>
                            <a:srgbClr val="000000"/>
                          </a:solidFill>
                          <a:effectLst/>
                          <a:latin typeface="Times New Roman" charset="0"/>
                          <a:ea typeface="Times New Roman" charset="0"/>
                          <a:cs typeface="Times New Roman" charset="0"/>
                        </a:rPr>
                        <a:t>-0.329</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mr-IN" sz="1600" b="1" i="0" u="none" strike="noStrike" dirty="0">
                          <a:solidFill>
                            <a:srgbClr val="000000"/>
                          </a:solidFill>
                          <a:effectLst/>
                          <a:latin typeface="Times New Roman" charset="0"/>
                          <a:ea typeface="Times New Roman" charset="0"/>
                          <a:cs typeface="Times New Roman" charset="0"/>
                        </a:rPr>
                        <a:t>-21.413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1" i="0" u="none" strike="noStrike">
                          <a:solidFill>
                            <a:srgbClr val="000000"/>
                          </a:solidFill>
                          <a:effectLst/>
                          <a:latin typeface="Times New Roman" charset="0"/>
                          <a:ea typeface="Times New Roman" charset="0"/>
                          <a:cs typeface="Times New Roman" charset="0"/>
                        </a:rPr>
                        <a:t>10.108</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mr-IN" sz="1600" b="1" i="0" u="none" strike="noStrike" dirty="0">
                          <a:solidFill>
                            <a:srgbClr val="000000"/>
                          </a:solidFill>
                          <a:effectLst/>
                          <a:latin typeface="Times New Roman" charset="0"/>
                          <a:ea typeface="Times New Roman" charset="0"/>
                          <a:cs typeface="Times New Roman" charset="0"/>
                        </a:rPr>
                        <a:t>-41.39</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mr-IN" sz="1600" b="1" i="0" u="none" strike="noStrike" dirty="0">
                          <a:solidFill>
                            <a:srgbClr val="000000"/>
                          </a:solidFill>
                          <a:effectLst/>
                          <a:latin typeface="Times New Roman" charset="0"/>
                          <a:ea typeface="Times New Roman" charset="0"/>
                          <a:cs typeface="Times New Roman" charset="0"/>
                        </a:rPr>
                        <a:t>-1.435</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mr-IN" sz="1600" b="1" i="0" u="none" strike="noStrike" dirty="0">
                          <a:solidFill>
                            <a:srgbClr val="000000"/>
                          </a:solidFill>
                          <a:effectLst/>
                          <a:latin typeface="Times New Roman" charset="0"/>
                          <a:ea typeface="Times New Roman" charset="0"/>
                          <a:cs typeface="Times New Roman" charset="0"/>
                        </a:rPr>
                        <a:t>-2.118</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1" i="0" u="none" strike="noStrike" dirty="0">
                          <a:solidFill>
                            <a:srgbClr val="000000"/>
                          </a:solidFill>
                          <a:effectLst/>
                          <a:latin typeface="Times New Roman" charset="0"/>
                          <a:ea typeface="Times New Roman" charset="0"/>
                          <a:cs typeface="Times New Roman" charset="0"/>
                        </a:rPr>
                        <a:t>0.036</a:t>
                      </a:r>
                    </a:p>
                  </a:txBody>
                  <a:tcPr marL="12700" marR="12700" marT="12700" marB="0" anchor="b">
                    <a:lnL>
                      <a:noFill/>
                    </a:lnL>
                    <a:lnR>
                      <a:noFill/>
                    </a:lnR>
                    <a:lnT>
                      <a:noFill/>
                    </a:lnT>
                    <a:lnB>
                      <a:noFill/>
                    </a:lnB>
                    <a:lnTlToBr>
                      <a:noFill/>
                    </a:lnTlToBr>
                    <a:lnBlToTr>
                      <a:noFill/>
                    </a:lnBlToTr>
                    <a:solidFill>
                      <a:schemeClr val="bg1"/>
                    </a:solidFill>
                  </a:tcPr>
                </a:tc>
              </a:tr>
              <a:tr h="220663">
                <a:tc>
                  <a:txBody>
                    <a:bodyPr/>
                    <a:lstStyle/>
                    <a:p>
                      <a:pPr algn="l" fontAlgn="b"/>
                      <a:r>
                        <a:rPr lang="en-US" sz="1600" b="0" i="0" u="none" strike="noStrike">
                          <a:solidFill>
                            <a:srgbClr val="000000"/>
                          </a:solidFill>
                          <a:effectLst/>
                          <a:latin typeface="Times New Roman" charset="0"/>
                          <a:ea typeface="Times New Roman" charset="0"/>
                          <a:cs typeface="Times New Roman" charset="0"/>
                        </a:rPr>
                        <a:t>probe.2.4sdlow(Z)</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0.315</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17.291</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4.001</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9.383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25.199</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dirty="0">
                          <a:solidFill>
                            <a:srgbClr val="000000"/>
                          </a:solidFill>
                          <a:effectLst/>
                          <a:latin typeface="Times New Roman" charset="0"/>
                          <a:ea typeface="Times New Roman" charset="0"/>
                          <a:cs typeface="Times New Roman" charset="0"/>
                        </a:rPr>
                        <a:t>4.321</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en-US" sz="1600" b="0" i="0" u="none" strike="noStrike" dirty="0">
                          <a:solidFill>
                            <a:srgbClr val="000000"/>
                          </a:solidFill>
                          <a:effectLst/>
                          <a:latin typeface="Times New Roman" charset="0"/>
                          <a:ea typeface="Times New Roman" charset="0"/>
                          <a:cs typeface="Times New Roman" charset="0"/>
                        </a:rPr>
                        <a:t>0</a:t>
                      </a:r>
                    </a:p>
                  </a:txBody>
                  <a:tcPr marL="12700" marR="12700" marT="12700" marB="0" anchor="b">
                    <a:lnL>
                      <a:noFill/>
                    </a:lnL>
                    <a:lnR>
                      <a:noFill/>
                    </a:lnR>
                    <a:lnT>
                      <a:noFill/>
                    </a:lnT>
                    <a:lnB>
                      <a:noFill/>
                    </a:lnB>
                    <a:lnTlToBr>
                      <a:noFill/>
                    </a:lnTlToBr>
                    <a:lnBlToTr>
                      <a:noFill/>
                    </a:lnBlToTr>
                    <a:solidFill>
                      <a:schemeClr val="bg1"/>
                    </a:solidFill>
                  </a:tcPr>
                </a:tc>
              </a:tr>
              <a:tr h="363538">
                <a:tc>
                  <a:txBody>
                    <a:bodyPr/>
                    <a:lstStyle/>
                    <a:p>
                      <a:pPr algn="l" fontAlgn="b"/>
                      <a:r>
                        <a:rPr lang="en-US" sz="1600" b="0" i="0" u="none" strike="noStrike" dirty="0">
                          <a:solidFill>
                            <a:srgbClr val="000000"/>
                          </a:solidFill>
                          <a:effectLst/>
                          <a:latin typeface="Times New Roman" charset="0"/>
                          <a:ea typeface="Times New Roman" charset="0"/>
                          <a:cs typeface="Times New Roman" charset="0"/>
                        </a:rPr>
                        <a:t>center(X):probe.2.4sdlow(Z)</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is-IS" sz="1600" b="0" i="0" u="none" strike="noStrike">
                          <a:solidFill>
                            <a:srgbClr val="000000"/>
                          </a:solidFill>
                          <a:effectLst/>
                          <a:latin typeface="Times New Roman" charset="0"/>
                          <a:ea typeface="Times New Roman" charset="0"/>
                          <a:cs typeface="Times New Roman" charset="0"/>
                        </a:rPr>
                        <a:t>0.263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17.113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3.668</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9.863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24.362</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4.665</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en-US" sz="1600" b="0" i="0" u="none" strike="noStrike" dirty="0">
                          <a:solidFill>
                            <a:srgbClr val="000000"/>
                          </a:solidFill>
                          <a:effectLst/>
                          <a:latin typeface="Times New Roman" charset="0"/>
                          <a:ea typeface="Times New Roman" charset="0"/>
                          <a:cs typeface="Times New Roman" charset="0"/>
                        </a:rPr>
                        <a:t>0</a:t>
                      </a:r>
                    </a:p>
                  </a:txBody>
                  <a:tcPr marL="12700" marR="12700" marT="12700" marB="0" anchor="b">
                    <a:lnL>
                      <a:noFill/>
                    </a:lnL>
                    <a:lnR>
                      <a:noFill/>
                    </a:lnR>
                    <a:lnT>
                      <a:noFill/>
                    </a:lnT>
                    <a:lnB>
                      <a:noFill/>
                    </a:lnB>
                    <a:lnTlToBr>
                      <a:noFill/>
                    </a:lnTlToBr>
                    <a:lnBlToTr>
                      <a:noFill/>
                    </a:lnBlToTr>
                    <a:solidFill>
                      <a:schemeClr val="bg1"/>
                    </a:solidFill>
                  </a:tcPr>
                </a:tc>
              </a:tr>
            </a:tbl>
          </a:graphicData>
        </a:graphic>
      </p:graphicFrame>
      <p:graphicFrame>
        <p:nvGraphicFramePr>
          <p:cNvPr id="4" name="Table 3"/>
          <p:cNvGraphicFramePr>
            <a:graphicFrameLocks noGrp="1"/>
          </p:cNvGraphicFramePr>
          <p:nvPr>
            <p:extLst/>
          </p:nvPr>
        </p:nvGraphicFramePr>
        <p:xfrm>
          <a:off x="609600" y="4876800"/>
          <a:ext cx="8534400" cy="1805623"/>
        </p:xfrm>
        <a:graphic>
          <a:graphicData uri="http://schemas.openxmlformats.org/drawingml/2006/table">
            <a:tbl>
              <a:tblPr/>
              <a:tblGrid>
                <a:gridCol w="2225675"/>
                <a:gridCol w="593725"/>
                <a:gridCol w="965200"/>
                <a:gridCol w="815975"/>
                <a:gridCol w="1250950"/>
                <a:gridCol w="1212850"/>
                <a:gridCol w="682625"/>
                <a:gridCol w="787400"/>
              </a:tblGrid>
              <a:tr h="428625">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000000"/>
                        </a:solidFill>
                        <a:effectLst/>
                        <a:latin typeface="Times New Roman" charset="0"/>
                        <a:ea typeface="Times New Roman" charset="0"/>
                        <a:cs typeface="Times New Roman" charset="0"/>
                      </a:endParaRP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ctr"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β</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Estimate</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SE</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95% CI Lower Bound</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95% CI Upper Bound</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t value</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mr-IN" altLang="en-US" sz="1600" b="0" i="1" u="none" strike="noStrike" cap="none" normalizeH="0" baseline="0">
                          <a:ln>
                            <a:noFill/>
                          </a:ln>
                          <a:solidFill>
                            <a:srgbClr val="000000"/>
                          </a:solidFill>
                          <a:effectLst/>
                          <a:latin typeface="Times New Roman" charset="0"/>
                          <a:ea typeface="Times New Roman" charset="0"/>
                          <a:cs typeface="Times New Roman" charset="0"/>
                        </a:rPr>
                        <a:t>Pr(&gt;|t|)</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20663">
                <a:tc>
                  <a:txBody>
                    <a:bodyPr/>
                    <a:lstStyle/>
                    <a:p>
                      <a:pPr algn="l" fontAlgn="b"/>
                      <a:endParaRPr lang="en-US" sz="1600" b="0" i="0" u="none" strike="noStrike" dirty="0">
                        <a:solidFill>
                          <a:srgbClr val="000000"/>
                        </a:solidFill>
                        <a:effectLst/>
                        <a:latin typeface="Times New Roman" charset="0"/>
                        <a:ea typeface="Times New Roman" charset="0"/>
                        <a:cs typeface="Times New Roman" charset="0"/>
                      </a:endParaRP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en-US" sz="1600" b="0" i="0" u="none" strike="noStrike">
                          <a:solidFill>
                            <a:srgbClr val="000000"/>
                          </a:solidFill>
                          <a:effectLst/>
                          <a:latin typeface="Times New Roman" charset="0"/>
                          <a:ea typeface="Times New Roman" charset="0"/>
                          <a:cs typeface="Times New Roman" charset="0"/>
                        </a:rPr>
                        <a:t>0</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19.803</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5.994</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7.958</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31.648</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3.304</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0.001</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r>
              <a:tr h="428625">
                <a:tc>
                  <a:txBody>
                    <a:bodyPr/>
                    <a:lstStyle/>
                    <a:p>
                      <a:pPr algn="l" fontAlgn="b"/>
                      <a:r>
                        <a:rPr lang="en-US" sz="1600" b="0" i="0" u="none" strike="noStrike" dirty="0">
                          <a:solidFill>
                            <a:srgbClr val="000000"/>
                          </a:solidFill>
                          <a:effectLst/>
                          <a:latin typeface="Times New Roman" charset="0"/>
                          <a:ea typeface="Times New Roman" charset="0"/>
                          <a:cs typeface="Times New Roman" charset="0"/>
                        </a:rPr>
                        <a:t>center(X)</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is-IS" sz="1600" b="0" i="0" u="none" strike="noStrike">
                          <a:solidFill>
                            <a:srgbClr val="000000"/>
                          </a:solidFill>
                          <a:effectLst/>
                          <a:latin typeface="Times New Roman" charset="0"/>
                          <a:ea typeface="Times New Roman" charset="0"/>
                          <a:cs typeface="Times New Roman" charset="0"/>
                        </a:rPr>
                        <a:t>0.062</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is-IS" sz="1600" b="0" i="0" u="none" strike="noStrike">
                          <a:solidFill>
                            <a:srgbClr val="000000"/>
                          </a:solidFill>
                          <a:effectLst/>
                          <a:latin typeface="Times New Roman" charset="0"/>
                          <a:ea typeface="Times New Roman" charset="0"/>
                          <a:cs typeface="Times New Roman" charset="0"/>
                        </a:rPr>
                        <a:t>4.008</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fi-FI" sz="1600" b="0" i="0" u="none" strike="noStrike">
                          <a:solidFill>
                            <a:srgbClr val="000000"/>
                          </a:solidFill>
                          <a:effectLst/>
                          <a:latin typeface="Times New Roman" charset="0"/>
                          <a:ea typeface="Times New Roman" charset="0"/>
                          <a:cs typeface="Times New Roman" charset="0"/>
                        </a:rPr>
                        <a:t>5.873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mr-IN" sz="1600" b="0" i="0" u="none" strike="noStrike">
                          <a:solidFill>
                            <a:srgbClr val="000000"/>
                          </a:solidFill>
                          <a:effectLst/>
                          <a:latin typeface="Times New Roman" charset="0"/>
                          <a:ea typeface="Times New Roman" charset="0"/>
                          <a:cs typeface="Times New Roman" charset="0"/>
                        </a:rPr>
                        <a:t>-7.598</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15.615</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it-IT" sz="1600" b="0" i="0" u="none" strike="noStrike">
                          <a:solidFill>
                            <a:srgbClr val="000000"/>
                          </a:solidFill>
                          <a:effectLst/>
                          <a:latin typeface="Times New Roman" charset="0"/>
                          <a:ea typeface="Times New Roman" charset="0"/>
                          <a:cs typeface="Times New Roman" charset="0"/>
                        </a:rPr>
                        <a:t>0.683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0.496</a:t>
                      </a:r>
                    </a:p>
                  </a:txBody>
                  <a:tcPr marL="12700" marR="12700" marT="12700" marB="0" anchor="b">
                    <a:lnL>
                      <a:noFill/>
                    </a:lnL>
                    <a:lnR>
                      <a:noFill/>
                    </a:lnR>
                    <a:lnT>
                      <a:noFill/>
                    </a:lnT>
                    <a:lnB>
                      <a:noFill/>
                    </a:lnB>
                    <a:lnTlToBr>
                      <a:noFill/>
                    </a:lnTlToBr>
                    <a:lnBlToTr>
                      <a:noFill/>
                    </a:lnBlToTr>
                    <a:solidFill>
                      <a:schemeClr val="bg1"/>
                    </a:solidFill>
                  </a:tcPr>
                </a:tc>
              </a:tr>
              <a:tr h="220663">
                <a:tc>
                  <a:txBody>
                    <a:bodyPr/>
                    <a:lstStyle/>
                    <a:p>
                      <a:pPr algn="l" fontAlgn="b"/>
                      <a:r>
                        <a:rPr lang="en-US" sz="1600" b="0" i="0" u="none" strike="noStrike">
                          <a:solidFill>
                            <a:srgbClr val="000000"/>
                          </a:solidFill>
                          <a:effectLst/>
                          <a:latin typeface="Times New Roman" charset="0"/>
                          <a:ea typeface="Times New Roman" charset="0"/>
                          <a:cs typeface="Times New Roman" charset="0"/>
                        </a:rPr>
                        <a:t>probe.low(Z)</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0" i="0" u="none" strike="noStrike" dirty="0">
                          <a:solidFill>
                            <a:srgbClr val="000000"/>
                          </a:solidFill>
                          <a:effectLst/>
                          <a:latin typeface="Times New Roman" charset="0"/>
                          <a:ea typeface="Times New Roman" charset="0"/>
                          <a:cs typeface="Times New Roman" charset="0"/>
                        </a:rPr>
                        <a:t>0.315</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17.291</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4.001</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9.383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25.199</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4.321</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en-US" sz="1600" b="0" i="0" u="none" strike="noStrike">
                          <a:solidFill>
                            <a:srgbClr val="000000"/>
                          </a:solidFill>
                          <a:effectLst/>
                          <a:latin typeface="Times New Roman" charset="0"/>
                          <a:ea typeface="Times New Roman" charset="0"/>
                          <a:cs typeface="Times New Roman" charset="0"/>
                        </a:rPr>
                        <a:t>0</a:t>
                      </a:r>
                    </a:p>
                  </a:txBody>
                  <a:tcPr marL="12700" marR="12700" marT="12700" marB="0" anchor="b">
                    <a:lnL>
                      <a:noFill/>
                    </a:lnL>
                    <a:lnR>
                      <a:noFill/>
                    </a:lnR>
                    <a:lnT>
                      <a:noFill/>
                    </a:lnT>
                    <a:lnB>
                      <a:noFill/>
                    </a:lnB>
                    <a:lnTlToBr>
                      <a:noFill/>
                    </a:lnTlToBr>
                    <a:lnBlToTr>
                      <a:noFill/>
                    </a:lnBlToTr>
                    <a:solidFill>
                      <a:schemeClr val="bg1"/>
                    </a:solidFill>
                  </a:tcPr>
                </a:tc>
              </a:tr>
              <a:tr h="363538">
                <a:tc>
                  <a:txBody>
                    <a:bodyPr/>
                    <a:lstStyle/>
                    <a:p>
                      <a:pPr algn="l" fontAlgn="b"/>
                      <a:r>
                        <a:rPr lang="en-US" sz="1600" b="0" i="0" u="none" strike="noStrike">
                          <a:solidFill>
                            <a:srgbClr val="000000"/>
                          </a:solidFill>
                          <a:effectLst/>
                          <a:latin typeface="Times New Roman" charset="0"/>
                          <a:ea typeface="Times New Roman" charset="0"/>
                          <a:cs typeface="Times New Roman" charset="0"/>
                        </a:rPr>
                        <a:t>center(X):probe.low(Z)</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is-IS" sz="1600" b="0" i="0" u="none" strike="noStrike">
                          <a:solidFill>
                            <a:srgbClr val="000000"/>
                          </a:solidFill>
                          <a:effectLst/>
                          <a:latin typeface="Times New Roman" charset="0"/>
                          <a:ea typeface="Times New Roman" charset="0"/>
                          <a:cs typeface="Times New Roman" charset="0"/>
                        </a:rPr>
                        <a:t>0.263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dirty="0">
                          <a:solidFill>
                            <a:srgbClr val="000000"/>
                          </a:solidFill>
                          <a:effectLst/>
                          <a:latin typeface="Times New Roman" charset="0"/>
                          <a:ea typeface="Times New Roman" charset="0"/>
                          <a:cs typeface="Times New Roman" charset="0"/>
                        </a:rPr>
                        <a:t>17.113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dirty="0">
                          <a:solidFill>
                            <a:srgbClr val="000000"/>
                          </a:solidFill>
                          <a:effectLst/>
                          <a:latin typeface="Times New Roman" charset="0"/>
                          <a:ea typeface="Times New Roman" charset="0"/>
                          <a:cs typeface="Times New Roman" charset="0"/>
                        </a:rPr>
                        <a:t>3.668</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dirty="0">
                          <a:solidFill>
                            <a:srgbClr val="000000"/>
                          </a:solidFill>
                          <a:effectLst/>
                          <a:latin typeface="Times New Roman" charset="0"/>
                          <a:ea typeface="Times New Roman" charset="0"/>
                          <a:cs typeface="Times New Roman" charset="0"/>
                        </a:rPr>
                        <a:t>9.863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dirty="0">
                          <a:solidFill>
                            <a:srgbClr val="000000"/>
                          </a:solidFill>
                          <a:effectLst/>
                          <a:latin typeface="Times New Roman" charset="0"/>
                          <a:ea typeface="Times New Roman" charset="0"/>
                          <a:cs typeface="Times New Roman" charset="0"/>
                        </a:rPr>
                        <a:t>24.362</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dirty="0">
                          <a:solidFill>
                            <a:srgbClr val="000000"/>
                          </a:solidFill>
                          <a:effectLst/>
                          <a:latin typeface="Times New Roman" charset="0"/>
                          <a:ea typeface="Times New Roman" charset="0"/>
                          <a:cs typeface="Times New Roman" charset="0"/>
                        </a:rPr>
                        <a:t>4.665</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en-US" sz="1600" b="0" i="0" u="none" strike="noStrike" dirty="0">
                          <a:solidFill>
                            <a:srgbClr val="000000"/>
                          </a:solidFill>
                          <a:effectLst/>
                          <a:latin typeface="Times New Roman" charset="0"/>
                          <a:ea typeface="Times New Roman" charset="0"/>
                          <a:cs typeface="Times New Roman" charset="0"/>
                        </a:rPr>
                        <a:t>0</a:t>
                      </a:r>
                    </a:p>
                  </a:txBody>
                  <a:tcPr marL="12700" marR="12700" marT="12700" marB="0" anchor="b">
                    <a:lnL>
                      <a:noFill/>
                    </a:lnL>
                    <a:lnR>
                      <a:noFill/>
                    </a:lnR>
                    <a:lnT>
                      <a:noFill/>
                    </a:lnT>
                    <a:lnB>
                      <a:noFill/>
                    </a:lnB>
                    <a:lnTlToBr>
                      <a:noFill/>
                    </a:lnTlToBr>
                    <a:lnBlToTr>
                      <a:noFill/>
                    </a:lnBlToTr>
                    <a:solidFill>
                      <a:schemeClr val="bg1"/>
                    </a:solidFill>
                  </a:tcPr>
                </a:tc>
              </a:tr>
            </a:tbl>
          </a:graphicData>
        </a:graphic>
      </p:graphicFrame>
      <p:sp>
        <p:nvSpPr>
          <p:cNvPr id="6" name="Text Placeholder 2"/>
          <p:cNvSpPr>
            <a:spLocks noGrp="1"/>
          </p:cNvSpPr>
          <p:nvPr>
            <p:ph type="body" sz="half" idx="1"/>
          </p:nvPr>
        </p:nvSpPr>
        <p:spPr>
          <a:xfrm>
            <a:off x="533400" y="1480026"/>
            <a:ext cx="7467600" cy="91440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3200" dirty="0" smtClean="0"/>
              <a:t>“A-HA! I knew it! We missed something!”</a:t>
            </a:r>
            <a:endParaRPr lang="en-US" sz="3200" dirty="0"/>
          </a:p>
        </p:txBody>
      </p:sp>
    </p:spTree>
    <p:extLst>
      <p:ext uri="{BB962C8B-B14F-4D97-AF65-F5344CB8AC3E}">
        <p14:creationId xmlns:p14="http://schemas.microsoft.com/office/powerpoint/2010/main" val="1290559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would happen if we did this across ALL levels of Z?</a:t>
            </a:r>
            <a:endParaRPr lang="en-US" dirty="0"/>
          </a:p>
        </p:txBody>
      </p:sp>
      <p:sp>
        <p:nvSpPr>
          <p:cNvPr id="3" name="Text Placeholder 2"/>
          <p:cNvSpPr>
            <a:spLocks noGrp="1"/>
          </p:cNvSpPr>
          <p:nvPr>
            <p:ph type="body" sz="half" idx="1"/>
          </p:nvPr>
        </p:nvSpPr>
        <p:spPr>
          <a:xfrm>
            <a:off x="1052945" y="1447800"/>
            <a:ext cx="7467600" cy="720725"/>
          </a:xfrm>
        </p:spPr>
        <p:txBody>
          <a:bodyPr/>
          <a:lstStyle/>
          <a:p>
            <a:r>
              <a:rPr lang="en-US" dirty="0" smtClean="0"/>
              <a:t>This is regions-of-significance analysis </a:t>
            </a:r>
            <a:r>
              <a:rPr lang="en-US" sz="1400" dirty="0" smtClean="0"/>
              <a:t>(Preacher et al., 2006; </a:t>
            </a:r>
            <a:r>
              <a:rPr lang="en-US" sz="1400" dirty="0" smtClean="0">
                <a:solidFill>
                  <a:srgbClr val="FF0000"/>
                </a:solidFill>
              </a:rPr>
              <a:t>Curran &amp; Bauer, 2004</a:t>
            </a:r>
            <a:r>
              <a:rPr lang="en-US" sz="1400" dirty="0" smtClean="0"/>
              <a:t>)</a:t>
            </a:r>
            <a:endParaRPr lang="en-US" sz="1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2307771"/>
            <a:ext cx="7696200" cy="4397829"/>
          </a:xfrm>
          <a:prstGeom prst="rect">
            <a:avLst/>
          </a:prstGeom>
        </p:spPr>
      </p:pic>
    </p:spTree>
    <p:extLst>
      <p:ext uri="{BB962C8B-B14F-4D97-AF65-F5344CB8AC3E}">
        <p14:creationId xmlns:p14="http://schemas.microsoft.com/office/powerpoint/2010/main" val="6404914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554" y="98830"/>
            <a:ext cx="8322845" cy="1196569"/>
          </a:xfrm>
        </p:spPr>
        <p:txBody>
          <a:bodyPr>
            <a:normAutofit fontScale="90000"/>
          </a:bodyPr>
          <a:lstStyle/>
          <a:p>
            <a:r>
              <a:rPr lang="en-US" smtClean="0">
                <a:latin typeface="Gill Sans" charset="0"/>
                <a:ea typeface="Gill Sans" charset="0"/>
                <a:cs typeface="Gill Sans" charset="0"/>
              </a:rPr>
              <a:t>NOTE: t</a:t>
            </a:r>
            <a:r>
              <a:rPr lang="en-US" smtClean="0">
                <a:latin typeface="Gill Sans" charset="0"/>
                <a:ea typeface="Gill Sans" charset="0"/>
                <a:cs typeface="Gill Sans" charset="0"/>
              </a:rPr>
              <a:t>his </a:t>
            </a:r>
            <a:r>
              <a:rPr lang="en-US" dirty="0" smtClean="0">
                <a:latin typeface="Gill Sans" charset="0"/>
                <a:ea typeface="Gill Sans" charset="0"/>
                <a:cs typeface="Gill Sans" charset="0"/>
              </a:rPr>
              <a:t>approach can lead to incorrect inferences.</a:t>
            </a:r>
            <a:endParaRPr lang="en-US" dirty="0">
              <a:latin typeface="Gill Sans" charset="0"/>
              <a:ea typeface="Gill Sans" charset="0"/>
              <a:cs typeface="Gill Sans" charset="0"/>
            </a:endParaRPr>
          </a:p>
        </p:txBody>
      </p:sp>
      <p:sp>
        <p:nvSpPr>
          <p:cNvPr id="6" name="TextBox 5"/>
          <p:cNvSpPr txBox="1"/>
          <p:nvPr/>
        </p:nvSpPr>
        <p:spPr>
          <a:xfrm>
            <a:off x="4364181" y="6324600"/>
            <a:ext cx="4759037" cy="369332"/>
          </a:xfrm>
          <a:prstGeom prst="rect">
            <a:avLst/>
          </a:prstGeom>
          <a:noFill/>
        </p:spPr>
        <p:txBody>
          <a:bodyPr wrap="square" rtlCol="0">
            <a:spAutoFit/>
          </a:bodyPr>
          <a:lstStyle/>
          <a:p>
            <a:pPr lvl="1"/>
            <a:r>
              <a:rPr lang="en-US" dirty="0" smtClean="0">
                <a:latin typeface="Gill Sans" charset="0"/>
                <a:ea typeface="Gill Sans" charset="0"/>
                <a:cs typeface="Gill Sans" charset="0"/>
              </a:rPr>
              <a:t>King, </a:t>
            </a:r>
            <a:r>
              <a:rPr lang="en-US" dirty="0" err="1" smtClean="0">
                <a:latin typeface="Gill Sans" charset="0"/>
                <a:ea typeface="Gill Sans" charset="0"/>
                <a:cs typeface="Gill Sans" charset="0"/>
              </a:rPr>
              <a:t>Karyadi</a:t>
            </a:r>
            <a:r>
              <a:rPr lang="en-US" dirty="0">
                <a:latin typeface="Gill Sans" charset="0"/>
                <a:ea typeface="Gill Sans" charset="0"/>
                <a:cs typeface="Gill Sans" charset="0"/>
              </a:rPr>
              <a:t>,</a:t>
            </a:r>
            <a:r>
              <a:rPr lang="en-US" dirty="0" smtClean="0">
                <a:latin typeface="Gill Sans" charset="0"/>
                <a:ea typeface="Gill Sans" charset="0"/>
                <a:cs typeface="Gill Sans" charset="0"/>
              </a:rPr>
              <a:t> </a:t>
            </a:r>
            <a:r>
              <a:rPr lang="en-US" dirty="0" err="1" smtClean="0">
                <a:latin typeface="Gill Sans" charset="0"/>
                <a:ea typeface="Gill Sans" charset="0"/>
                <a:cs typeface="Gill Sans" charset="0"/>
              </a:rPr>
              <a:t>Luk</a:t>
            </a:r>
            <a:r>
              <a:rPr lang="en-US" dirty="0" smtClean="0">
                <a:latin typeface="Gill Sans" charset="0"/>
                <a:ea typeface="Gill Sans" charset="0"/>
                <a:cs typeface="Gill Sans" charset="0"/>
              </a:rPr>
              <a:t>, &amp; </a:t>
            </a:r>
            <a:r>
              <a:rPr lang="en-US" dirty="0" err="1" smtClean="0">
                <a:latin typeface="Gill Sans" charset="0"/>
                <a:ea typeface="Gill Sans" charset="0"/>
                <a:cs typeface="Gill Sans" charset="0"/>
              </a:rPr>
              <a:t>Poteck-Peckham</a:t>
            </a:r>
            <a:r>
              <a:rPr lang="en-US" dirty="0" smtClean="0">
                <a:latin typeface="Gill Sans" charset="0"/>
                <a:ea typeface="Gill Sans" charset="0"/>
                <a:cs typeface="Gill Sans" charset="0"/>
              </a:rPr>
              <a:t>, </a:t>
            </a:r>
            <a:r>
              <a:rPr lang="en-US" dirty="0" smtClean="0">
                <a:latin typeface="Gill Sans" charset="0"/>
                <a:ea typeface="Gill Sans" charset="0"/>
                <a:cs typeface="Gill Sans" charset="0"/>
              </a:rPr>
              <a:t>2011</a:t>
            </a:r>
            <a:endParaRPr lang="en-US" dirty="0">
              <a:latin typeface="Gill Sans" charset="0"/>
              <a:ea typeface="Gill Sans" charset="0"/>
              <a:cs typeface="Gill Sans" charset="0"/>
            </a:endParaRPr>
          </a:p>
        </p:txBody>
      </p:sp>
      <p:sp>
        <p:nvSpPr>
          <p:cNvPr id="8" name="Content Placeholder 2"/>
          <p:cNvSpPr>
            <a:spLocks noGrp="1"/>
          </p:cNvSpPr>
          <p:nvPr>
            <p:ph idx="1"/>
          </p:nvPr>
        </p:nvSpPr>
        <p:spPr>
          <a:xfrm>
            <a:off x="671945" y="1309254"/>
            <a:ext cx="8458200" cy="840178"/>
          </a:xfrm>
        </p:spPr>
        <p:txBody>
          <a:bodyPr>
            <a:noAutofit/>
          </a:bodyPr>
          <a:lstStyle/>
          <a:p>
            <a:pPr marL="0" indent="0">
              <a:buNone/>
            </a:pPr>
            <a:r>
              <a:rPr lang="en-US" sz="1800" i="1" dirty="0">
                <a:latin typeface="Gill Sans" charset="0"/>
                <a:ea typeface="Gill Sans" charset="0"/>
                <a:cs typeface="Gill Sans" charset="0"/>
              </a:rPr>
              <a:t>The simple slope of sensation seeking on alcohol problems was </a:t>
            </a:r>
            <a:r>
              <a:rPr lang="en-US" sz="1800" b="1" i="1" dirty="0">
                <a:latin typeface="Gill Sans" charset="0"/>
                <a:ea typeface="Gill Sans" charset="0"/>
                <a:cs typeface="Gill Sans" charset="0"/>
              </a:rPr>
              <a:t>significant and negative when alcohol use was -1.25 SDs from the mean or lower</a:t>
            </a:r>
            <a:r>
              <a:rPr lang="en-US" sz="1800" i="1" dirty="0">
                <a:latin typeface="Gill Sans" charset="0"/>
                <a:ea typeface="Gill Sans" charset="0"/>
                <a:cs typeface="Gill Sans" charset="0"/>
              </a:rPr>
              <a:t>.  The simple slope was </a:t>
            </a:r>
            <a:r>
              <a:rPr lang="en-US" sz="1800" b="1" i="1" dirty="0">
                <a:latin typeface="Gill Sans" charset="0"/>
                <a:ea typeface="Gill Sans" charset="0"/>
                <a:cs typeface="Gill Sans" charset="0"/>
              </a:rPr>
              <a:t>significant and positive when use was 0.35 SDs or higher.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0042" y="2438407"/>
            <a:ext cx="5991727" cy="3423844"/>
          </a:xfrm>
          <a:prstGeom prst="rect">
            <a:avLst/>
          </a:prstGeom>
        </p:spPr>
      </p:pic>
    </p:spTree>
    <p:extLst>
      <p:ext uri="{BB962C8B-B14F-4D97-AF65-F5344CB8AC3E}">
        <p14:creationId xmlns:p14="http://schemas.microsoft.com/office/powerpoint/2010/main" val="4178190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609600" y="190500"/>
            <a:ext cx="8534400" cy="647700"/>
          </a:xfrm>
        </p:spPr>
        <p:txBody>
          <a:bodyPr rtlCol="0">
            <a:normAutofit fontScale="90000"/>
          </a:bodyPr>
          <a:lstStyle/>
          <a:p>
            <a:pPr eaLnBrk="1" fontAlgn="auto" hangingPunct="1">
              <a:spcAft>
                <a:spcPts val="0"/>
              </a:spcAft>
              <a:defRPr/>
            </a:pPr>
            <a:r>
              <a:rPr lang="en-US" altLang="en-US" dirty="0" smtClean="0">
                <a:ea typeface="ＭＳ Ｐゴシック" charset="-128"/>
              </a:rPr>
              <a:t>Centering, revisited</a:t>
            </a:r>
            <a:endParaRPr lang="en-US" altLang="en-US" dirty="0">
              <a:ea typeface="ＭＳ Ｐゴシック" charset="-128"/>
            </a:endParaRPr>
          </a:p>
        </p:txBody>
      </p:sp>
      <p:sp>
        <p:nvSpPr>
          <p:cNvPr id="19458" name="Rectangle 3"/>
          <p:cNvSpPr>
            <a:spLocks noGrp="1" noChangeArrowheads="1"/>
          </p:cNvSpPr>
          <p:nvPr>
            <p:ph idx="1"/>
          </p:nvPr>
        </p:nvSpPr>
        <p:spPr>
          <a:xfrm>
            <a:off x="609600" y="990600"/>
            <a:ext cx="8534400" cy="5867400"/>
          </a:xfrm>
        </p:spPr>
        <p:txBody>
          <a:bodyPr/>
          <a:lstStyle/>
          <a:p>
            <a:pPr eaLnBrk="1" hangingPunct="1"/>
            <a:r>
              <a:rPr lang="en-US" altLang="en-US" sz="2800">
                <a:ea typeface="ＭＳ Ｐゴシック" charset="-128"/>
              </a:rPr>
              <a:t>In additive models, centering helped facilitate the interpretation of our intercept.</a:t>
            </a:r>
          </a:p>
          <a:p>
            <a:pPr eaLnBrk="1" hangingPunct="1"/>
            <a:endParaRPr lang="en-US" altLang="en-US" sz="2800">
              <a:ea typeface="ＭＳ Ｐゴシック" charset="-128"/>
            </a:endParaRPr>
          </a:p>
          <a:p>
            <a:pPr eaLnBrk="1" hangingPunct="1"/>
            <a:r>
              <a:rPr lang="en-US" altLang="en-US" sz="2800">
                <a:ea typeface="ＭＳ Ｐゴシック" charset="-128"/>
              </a:rPr>
              <a:t>Without an interaction term, no other coefficients will change.</a:t>
            </a:r>
          </a:p>
          <a:p>
            <a:pPr eaLnBrk="1" hangingPunct="1"/>
            <a:r>
              <a:rPr lang="en-US" altLang="en-US" sz="2800">
                <a:ea typeface="ＭＳ Ｐゴシック" charset="-128"/>
              </a:rPr>
              <a:t>In the categorical case, we center around different categories so that 0 represents a particular category</a:t>
            </a:r>
          </a:p>
          <a:p>
            <a:pPr lvl="1" eaLnBrk="1" hangingPunct="1">
              <a:buFont typeface="Franklin Gothic Book" charset="0"/>
              <a:buChar char="■"/>
            </a:pPr>
            <a:r>
              <a:rPr lang="en-US" altLang="en-US" sz="2800">
                <a:ea typeface="ＭＳ Ｐゴシック" charset="-128"/>
              </a:rPr>
              <a:t>E.g., when psych=1, 0 means non-psychology faculty</a:t>
            </a:r>
          </a:p>
          <a:p>
            <a:pPr eaLnBrk="1" hangingPunct="1"/>
            <a:endParaRPr lang="en-US" altLang="en-US" sz="2800">
              <a:ea typeface="ＭＳ Ｐゴシック" charset="-128"/>
            </a:endParaRPr>
          </a:p>
          <a:p>
            <a:pPr eaLnBrk="1" hangingPunct="1"/>
            <a:endParaRPr lang="en-US" altLang="en-US" sz="2800">
              <a:ea typeface="ＭＳ Ｐゴシック" charset="-128"/>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554" y="98830"/>
            <a:ext cx="8322845" cy="1196569"/>
          </a:xfrm>
        </p:spPr>
        <p:txBody>
          <a:bodyPr>
            <a:normAutofit fontScale="90000"/>
          </a:bodyPr>
          <a:lstStyle/>
          <a:p>
            <a:r>
              <a:rPr lang="en-US" smtClean="0">
                <a:latin typeface="Gill Sans" charset="0"/>
                <a:ea typeface="Gill Sans" charset="0"/>
                <a:cs typeface="Gill Sans" charset="0"/>
              </a:rPr>
              <a:t>NOTE: t</a:t>
            </a:r>
            <a:r>
              <a:rPr lang="en-US" smtClean="0">
                <a:latin typeface="Gill Sans" charset="0"/>
                <a:ea typeface="Gill Sans" charset="0"/>
                <a:cs typeface="Gill Sans" charset="0"/>
              </a:rPr>
              <a:t>his </a:t>
            </a:r>
            <a:r>
              <a:rPr lang="en-US" dirty="0" smtClean="0">
                <a:latin typeface="Gill Sans" charset="0"/>
                <a:ea typeface="Gill Sans" charset="0"/>
                <a:cs typeface="Gill Sans" charset="0"/>
              </a:rPr>
              <a:t>approach can lead to incorrect inferences.</a:t>
            </a:r>
            <a:endParaRPr lang="en-US" dirty="0">
              <a:latin typeface="Gill Sans" charset="0"/>
              <a:ea typeface="Gill Sans" charset="0"/>
              <a:cs typeface="Gill Sans" charset="0"/>
            </a:endParaRPr>
          </a:p>
        </p:txBody>
      </p:sp>
      <p:sp>
        <p:nvSpPr>
          <p:cNvPr id="6" name="TextBox 5"/>
          <p:cNvSpPr txBox="1"/>
          <p:nvPr/>
        </p:nvSpPr>
        <p:spPr>
          <a:xfrm>
            <a:off x="4364181" y="6324600"/>
            <a:ext cx="4759037" cy="369332"/>
          </a:xfrm>
          <a:prstGeom prst="rect">
            <a:avLst/>
          </a:prstGeom>
          <a:noFill/>
        </p:spPr>
        <p:txBody>
          <a:bodyPr wrap="square" rtlCol="0">
            <a:spAutoFit/>
          </a:bodyPr>
          <a:lstStyle/>
          <a:p>
            <a:pPr lvl="1"/>
            <a:r>
              <a:rPr lang="en-US" dirty="0" smtClean="0">
                <a:latin typeface="Gill Sans" charset="0"/>
                <a:ea typeface="Gill Sans" charset="0"/>
                <a:cs typeface="Gill Sans" charset="0"/>
              </a:rPr>
              <a:t>King, </a:t>
            </a:r>
            <a:r>
              <a:rPr lang="en-US" dirty="0" err="1" smtClean="0">
                <a:latin typeface="Gill Sans" charset="0"/>
                <a:ea typeface="Gill Sans" charset="0"/>
                <a:cs typeface="Gill Sans" charset="0"/>
              </a:rPr>
              <a:t>Karyadi</a:t>
            </a:r>
            <a:r>
              <a:rPr lang="en-US" dirty="0">
                <a:latin typeface="Gill Sans" charset="0"/>
                <a:ea typeface="Gill Sans" charset="0"/>
                <a:cs typeface="Gill Sans" charset="0"/>
              </a:rPr>
              <a:t>,</a:t>
            </a:r>
            <a:r>
              <a:rPr lang="en-US" dirty="0" smtClean="0">
                <a:latin typeface="Gill Sans" charset="0"/>
                <a:ea typeface="Gill Sans" charset="0"/>
                <a:cs typeface="Gill Sans" charset="0"/>
              </a:rPr>
              <a:t> </a:t>
            </a:r>
            <a:r>
              <a:rPr lang="en-US" dirty="0" err="1" smtClean="0">
                <a:latin typeface="Gill Sans" charset="0"/>
                <a:ea typeface="Gill Sans" charset="0"/>
                <a:cs typeface="Gill Sans" charset="0"/>
              </a:rPr>
              <a:t>Luk</a:t>
            </a:r>
            <a:r>
              <a:rPr lang="en-US" dirty="0" smtClean="0">
                <a:latin typeface="Gill Sans" charset="0"/>
                <a:ea typeface="Gill Sans" charset="0"/>
                <a:cs typeface="Gill Sans" charset="0"/>
              </a:rPr>
              <a:t>, &amp; </a:t>
            </a:r>
            <a:r>
              <a:rPr lang="en-US" dirty="0" err="1" smtClean="0">
                <a:latin typeface="Gill Sans" charset="0"/>
                <a:ea typeface="Gill Sans" charset="0"/>
                <a:cs typeface="Gill Sans" charset="0"/>
              </a:rPr>
              <a:t>Poteck-Peckham</a:t>
            </a:r>
            <a:r>
              <a:rPr lang="en-US" dirty="0" smtClean="0">
                <a:latin typeface="Gill Sans" charset="0"/>
                <a:ea typeface="Gill Sans" charset="0"/>
                <a:cs typeface="Gill Sans" charset="0"/>
              </a:rPr>
              <a:t>, </a:t>
            </a:r>
            <a:r>
              <a:rPr lang="en-US" dirty="0" smtClean="0">
                <a:latin typeface="Gill Sans" charset="0"/>
                <a:ea typeface="Gill Sans" charset="0"/>
                <a:cs typeface="Gill Sans" charset="0"/>
              </a:rPr>
              <a:t>2011</a:t>
            </a:r>
            <a:endParaRPr lang="en-US" dirty="0">
              <a:latin typeface="Gill Sans" charset="0"/>
              <a:ea typeface="Gill Sans" charset="0"/>
              <a:cs typeface="Gill Sans" charset="0"/>
            </a:endParaRPr>
          </a:p>
        </p:txBody>
      </p:sp>
      <p:sp>
        <p:nvSpPr>
          <p:cNvPr id="8" name="Content Placeholder 2"/>
          <p:cNvSpPr>
            <a:spLocks noGrp="1"/>
          </p:cNvSpPr>
          <p:nvPr>
            <p:ph idx="1"/>
          </p:nvPr>
        </p:nvSpPr>
        <p:spPr>
          <a:xfrm>
            <a:off x="671945" y="1309254"/>
            <a:ext cx="8458200" cy="840178"/>
          </a:xfrm>
        </p:spPr>
        <p:txBody>
          <a:bodyPr>
            <a:noAutofit/>
          </a:bodyPr>
          <a:lstStyle/>
          <a:p>
            <a:pPr marL="0" indent="0">
              <a:buNone/>
            </a:pPr>
            <a:r>
              <a:rPr lang="en-US" sz="1800" i="1" dirty="0">
                <a:latin typeface="Gill Sans" charset="0"/>
                <a:ea typeface="Gill Sans" charset="0"/>
                <a:cs typeface="Gill Sans" charset="0"/>
              </a:rPr>
              <a:t>The simple slope of sensation seeking on alcohol problems was </a:t>
            </a:r>
            <a:r>
              <a:rPr lang="en-US" sz="1800" b="1" i="1" dirty="0">
                <a:latin typeface="Gill Sans" charset="0"/>
                <a:ea typeface="Gill Sans" charset="0"/>
                <a:cs typeface="Gill Sans" charset="0"/>
              </a:rPr>
              <a:t>significant and negative when alcohol use was -1.25 SDs from the mean or lower</a:t>
            </a:r>
            <a:r>
              <a:rPr lang="en-US" sz="1800" i="1" dirty="0">
                <a:latin typeface="Gill Sans" charset="0"/>
                <a:ea typeface="Gill Sans" charset="0"/>
                <a:cs typeface="Gill Sans" charset="0"/>
              </a:rPr>
              <a:t>.  The simple slope was </a:t>
            </a:r>
            <a:r>
              <a:rPr lang="en-US" sz="1800" b="1" i="1" dirty="0">
                <a:latin typeface="Gill Sans" charset="0"/>
                <a:ea typeface="Gill Sans" charset="0"/>
                <a:cs typeface="Gill Sans" charset="0"/>
              </a:rPr>
              <a:t>significant and positive when use was 0.35 SDs or higher.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5749" y="2149432"/>
            <a:ext cx="7290592" cy="4166053"/>
          </a:xfrm>
          <a:prstGeom prst="rect">
            <a:avLst/>
          </a:prstGeom>
        </p:spPr>
      </p:pic>
    </p:spTree>
    <p:extLst>
      <p:ext uri="{BB962C8B-B14F-4D97-AF65-F5344CB8AC3E}">
        <p14:creationId xmlns:p14="http://schemas.microsoft.com/office/powerpoint/2010/main" val="10671700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 y="1371600"/>
            <a:ext cx="8435437" cy="4820250"/>
          </a:xfrm>
          <a:prstGeom prst="rect">
            <a:avLst/>
          </a:prstGeom>
        </p:spPr>
      </p:pic>
      <p:sp>
        <p:nvSpPr>
          <p:cNvPr id="8" name="Title 1"/>
          <p:cNvSpPr>
            <a:spLocks noGrp="1"/>
          </p:cNvSpPr>
          <p:nvPr>
            <p:ph type="title"/>
          </p:nvPr>
        </p:nvSpPr>
        <p:spPr>
          <a:xfrm>
            <a:off x="647700" y="228600"/>
            <a:ext cx="7886700" cy="797768"/>
          </a:xfrm>
        </p:spPr>
        <p:txBody>
          <a:bodyPr>
            <a:normAutofit/>
          </a:bodyPr>
          <a:lstStyle/>
          <a:p>
            <a:r>
              <a:rPr lang="en-US" dirty="0" smtClean="0">
                <a:latin typeface="Gill Sans" charset="0"/>
                <a:ea typeface="Gill Sans" charset="0"/>
                <a:cs typeface="Gill Sans" charset="0"/>
              </a:rPr>
              <a:t>Whoops.</a:t>
            </a:r>
            <a:endParaRPr lang="en-US" dirty="0">
              <a:latin typeface="Gill Sans" charset="0"/>
              <a:ea typeface="Gill Sans" charset="0"/>
              <a:cs typeface="Gill Sans" charset="0"/>
            </a:endParaRPr>
          </a:p>
        </p:txBody>
      </p:sp>
    </p:spTree>
    <p:extLst>
      <p:ext uri="{BB962C8B-B14F-4D97-AF65-F5344CB8AC3E}">
        <p14:creationId xmlns:p14="http://schemas.microsoft.com/office/powerpoint/2010/main" val="11905405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 slides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847747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1598773" y="6583302"/>
            <a:ext cx="7588100" cy="253916"/>
          </a:xfrm>
          <a:prstGeom prst="rect">
            <a:avLst/>
          </a:prstGeom>
          <a:noFill/>
        </p:spPr>
        <p:txBody>
          <a:bodyPr wrap="square" rtlCol="0">
            <a:spAutoFit/>
          </a:bodyPr>
          <a:lstStyle/>
          <a:p>
            <a:pPr algn="r"/>
            <a:r>
              <a:rPr lang="en-US" sz="1050" dirty="0">
                <a:latin typeface="Bebas Neue" pitchFamily="34" charset="0"/>
              </a:rPr>
              <a:t>Steinberg, 2009; Harden &amp; Tucker-</a:t>
            </a:r>
            <a:r>
              <a:rPr lang="en-US" sz="1050" dirty="0" err="1">
                <a:latin typeface="Bebas Neue" pitchFamily="34" charset="0"/>
              </a:rPr>
              <a:t>Drobb</a:t>
            </a:r>
            <a:r>
              <a:rPr lang="en-US" sz="1050" dirty="0">
                <a:latin typeface="Bebas Neue" pitchFamily="34" charset="0"/>
              </a:rPr>
              <a:t>, 2011</a:t>
            </a:r>
            <a:endParaRPr lang="en-US" sz="1050" dirty="0">
              <a:latin typeface="Bebas Neue" pitchFamily="34" charset="0"/>
            </a:endParaRPr>
          </a:p>
        </p:txBody>
      </p:sp>
      <p:grpSp>
        <p:nvGrpSpPr>
          <p:cNvPr id="10" name="Group 9"/>
          <p:cNvGrpSpPr/>
          <p:nvPr/>
        </p:nvGrpSpPr>
        <p:grpSpPr>
          <a:xfrm>
            <a:off x="6168005" y="2292962"/>
            <a:ext cx="2140177" cy="2020715"/>
            <a:chOff x="142447" y="3321324"/>
            <a:chExt cx="2064757" cy="2064757"/>
          </a:xfrm>
        </p:grpSpPr>
        <p:sp>
          <p:nvSpPr>
            <p:cNvPr id="11" name="Oval 10"/>
            <p:cNvSpPr/>
            <p:nvPr/>
          </p:nvSpPr>
          <p:spPr>
            <a:xfrm>
              <a:off x="142447" y="3321324"/>
              <a:ext cx="2064757" cy="2064757"/>
            </a:xfrm>
            <a:prstGeom prst="ellipse">
              <a:avLst/>
            </a:prstGeom>
            <a:solidFill>
              <a:srgbClr val="00B0F0"/>
            </a:solidFill>
            <a:ln>
              <a:solidFill>
                <a:schemeClr val="bg1">
                  <a:lumMod val="75000"/>
                  <a:lumOff val="2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Oval 4"/>
            <p:cNvSpPr/>
            <p:nvPr/>
          </p:nvSpPr>
          <p:spPr>
            <a:xfrm>
              <a:off x="444824" y="3623701"/>
              <a:ext cx="1520702" cy="146000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098" tIns="18098" rIns="18098" bIns="18098" numCol="1" spcCol="1270" anchor="ctr" anchorCtr="0">
              <a:noAutofit/>
            </a:bodyPr>
            <a:lstStyle/>
            <a:p>
              <a:pPr algn="ctr" defTabSz="633413">
                <a:lnSpc>
                  <a:spcPct val="90000"/>
                </a:lnSpc>
                <a:spcAft>
                  <a:spcPct val="35000"/>
                </a:spcAft>
              </a:pPr>
              <a:r>
                <a:rPr lang="en-US" sz="3300" dirty="0">
                  <a:solidFill>
                    <a:schemeClr val="tx1"/>
                  </a:solidFill>
                  <a:latin typeface="Bebas Neue" panose="020B0606020202050201" pitchFamily="34" charset="0"/>
                </a:rPr>
                <a:t>Poor Impulse Control</a:t>
              </a:r>
              <a:endParaRPr lang="en-US" sz="3300" i="1" dirty="0">
                <a:solidFill>
                  <a:schemeClr val="tx1"/>
                </a:solidFill>
                <a:latin typeface="Bebas Neue" panose="020B0606020202050201" pitchFamily="34" charset="0"/>
              </a:endParaRPr>
            </a:p>
          </p:txBody>
        </p:sp>
      </p:grpSp>
      <p:sp>
        <p:nvSpPr>
          <p:cNvPr id="3" name="TextBox 2"/>
          <p:cNvSpPr txBox="1"/>
          <p:nvPr/>
        </p:nvSpPr>
        <p:spPr>
          <a:xfrm>
            <a:off x="626465" y="4461254"/>
            <a:ext cx="2388198" cy="738664"/>
          </a:xfrm>
          <a:prstGeom prst="rect">
            <a:avLst/>
          </a:prstGeom>
          <a:noFill/>
        </p:spPr>
        <p:txBody>
          <a:bodyPr wrap="square" rtlCol="0">
            <a:spAutoFit/>
          </a:bodyPr>
          <a:lstStyle/>
          <a:p>
            <a:pPr algn="ctr"/>
            <a:r>
              <a:rPr lang="en-US" sz="2100" i="1" dirty="0">
                <a:latin typeface="Bebas Neue" pitchFamily="34" charset="0"/>
              </a:rPr>
              <a:t>Disposition toward novelty and excitement</a:t>
            </a:r>
            <a:endParaRPr lang="en-US" sz="2100" i="1" dirty="0">
              <a:latin typeface="Bebas Neue" pitchFamily="34" charset="0"/>
            </a:endParaRPr>
          </a:p>
        </p:txBody>
      </p:sp>
      <p:sp>
        <p:nvSpPr>
          <p:cNvPr id="17" name="TextBox 16"/>
          <p:cNvSpPr txBox="1"/>
          <p:nvPr/>
        </p:nvSpPr>
        <p:spPr>
          <a:xfrm>
            <a:off x="6059826" y="4461253"/>
            <a:ext cx="2319404" cy="738664"/>
          </a:xfrm>
          <a:prstGeom prst="rect">
            <a:avLst/>
          </a:prstGeom>
          <a:noFill/>
        </p:spPr>
        <p:txBody>
          <a:bodyPr wrap="square" rtlCol="0">
            <a:spAutoFit/>
          </a:bodyPr>
          <a:lstStyle/>
          <a:p>
            <a:pPr algn="ctr"/>
            <a:r>
              <a:rPr lang="en-US" sz="2100" i="1" dirty="0">
                <a:latin typeface="Bebas Neue" pitchFamily="34" charset="0"/>
              </a:rPr>
              <a:t>Disposition toward  not thinking before acting</a:t>
            </a:r>
            <a:endParaRPr lang="en-US" sz="2100" i="1" dirty="0">
              <a:latin typeface="Bebas Neue" pitchFamily="34" charset="0"/>
            </a:endParaRPr>
          </a:p>
        </p:txBody>
      </p:sp>
      <p:grpSp>
        <p:nvGrpSpPr>
          <p:cNvPr id="13" name="Group 12"/>
          <p:cNvGrpSpPr/>
          <p:nvPr/>
        </p:nvGrpSpPr>
        <p:grpSpPr>
          <a:xfrm>
            <a:off x="785671" y="2292962"/>
            <a:ext cx="2140177" cy="2020715"/>
            <a:chOff x="142447" y="3321324"/>
            <a:chExt cx="2064757" cy="2064757"/>
          </a:xfrm>
          <a:solidFill>
            <a:srgbClr val="92D050"/>
          </a:solidFill>
        </p:grpSpPr>
        <p:sp>
          <p:nvSpPr>
            <p:cNvPr id="14" name="Oval 13"/>
            <p:cNvSpPr/>
            <p:nvPr/>
          </p:nvSpPr>
          <p:spPr>
            <a:xfrm>
              <a:off x="142447" y="3321324"/>
              <a:ext cx="2064757" cy="2064757"/>
            </a:xfrm>
            <a:prstGeom prst="ellipse">
              <a:avLst/>
            </a:prstGeom>
            <a:grpFill/>
            <a:ln>
              <a:solidFill>
                <a:schemeClr val="bg1">
                  <a:lumMod val="75000"/>
                  <a:lumOff val="2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Oval 4"/>
            <p:cNvSpPr/>
            <p:nvPr/>
          </p:nvSpPr>
          <p:spPr>
            <a:xfrm>
              <a:off x="444824" y="3623700"/>
              <a:ext cx="1494174" cy="1460003"/>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8098" tIns="18098" rIns="18098" bIns="18098" numCol="1" spcCol="1270" anchor="ctr" anchorCtr="0">
              <a:noAutofit/>
            </a:bodyPr>
            <a:lstStyle/>
            <a:p>
              <a:pPr algn="ctr" defTabSz="633413">
                <a:lnSpc>
                  <a:spcPct val="90000"/>
                </a:lnSpc>
                <a:spcAft>
                  <a:spcPct val="35000"/>
                </a:spcAft>
              </a:pPr>
              <a:r>
                <a:rPr lang="en-US" sz="3300" dirty="0">
                  <a:solidFill>
                    <a:schemeClr val="tx1"/>
                  </a:solidFill>
                  <a:latin typeface="Bebas Neue" panose="020B0606020202050201" pitchFamily="34" charset="0"/>
                </a:rPr>
                <a:t>Sensation Seeking</a:t>
              </a:r>
              <a:endParaRPr lang="en-US" sz="3300" i="1" dirty="0">
                <a:solidFill>
                  <a:schemeClr val="tx1"/>
                </a:solidFill>
                <a:latin typeface="Bebas Neue" panose="020B0606020202050201" pitchFamily="34" charset="0"/>
              </a:endParaRPr>
            </a:p>
          </p:txBody>
        </p:sp>
      </p:grpSp>
      <p:sp>
        <p:nvSpPr>
          <p:cNvPr id="19" name="Cross 18"/>
          <p:cNvSpPr/>
          <p:nvPr/>
        </p:nvSpPr>
        <p:spPr>
          <a:xfrm>
            <a:off x="4113932" y="2852305"/>
            <a:ext cx="883835" cy="906740"/>
          </a:xfrm>
          <a:prstGeom prst="plus">
            <a:avLst>
              <a:gd name="adj" fmla="val 37821"/>
            </a:avLst>
          </a:prstGeom>
          <a:solidFill>
            <a:schemeClr val="tx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Title 1"/>
          <p:cNvSpPr>
            <a:spLocks noGrp="1"/>
          </p:cNvSpPr>
          <p:nvPr>
            <p:ph type="title"/>
          </p:nvPr>
        </p:nvSpPr>
        <p:spPr>
          <a:xfrm>
            <a:off x="626465" y="322286"/>
            <a:ext cx="9143999" cy="994741"/>
          </a:xfrm>
        </p:spPr>
        <p:txBody>
          <a:bodyPr>
            <a:noAutofit/>
          </a:bodyPr>
          <a:lstStyle/>
          <a:p>
            <a:r>
              <a:rPr lang="en-US" sz="3600" dirty="0">
                <a:solidFill>
                  <a:schemeClr val="tx1"/>
                </a:solidFill>
                <a:latin typeface="Bebas Neue" panose="020B0606020202050201" pitchFamily="34" charset="0"/>
              </a:rPr>
              <a:t>Adolescent risk behaviors might reflect Heightened Sensation seeking and poor impulse control.</a:t>
            </a:r>
            <a:endParaRPr lang="en-US" sz="3600" dirty="0">
              <a:solidFill>
                <a:schemeClr val="tx1"/>
              </a:solidFill>
              <a:latin typeface="Bebas Neue" panose="020B0606020202050201" pitchFamily="34" charset="0"/>
            </a:endParaRPr>
          </a:p>
        </p:txBody>
      </p:sp>
    </p:spTree>
    <p:extLst>
      <p:ext uri="{BB962C8B-B14F-4D97-AF65-F5344CB8AC3E}">
        <p14:creationId xmlns:p14="http://schemas.microsoft.com/office/powerpoint/2010/main" val="3426727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415003"/>
            <a:ext cx="8077200" cy="1209336"/>
          </a:xfrm>
        </p:spPr>
        <p:txBody>
          <a:bodyPr>
            <a:noAutofit/>
          </a:bodyPr>
          <a:lstStyle/>
          <a:p>
            <a:r>
              <a:rPr lang="en-US" sz="3600" dirty="0">
                <a:solidFill>
                  <a:schemeClr val="tx1"/>
                </a:solidFill>
                <a:latin typeface="Bebas Neue" panose="020B0606020202050201" pitchFamily="34" charset="0"/>
              </a:rPr>
              <a:t>This interaction should also predict </a:t>
            </a:r>
            <a:r>
              <a:rPr lang="en-US" sz="3600" i="1" dirty="0">
                <a:solidFill>
                  <a:schemeClr val="tx1"/>
                </a:solidFill>
                <a:latin typeface="Bebas Neue" panose="020B0606020202050201" pitchFamily="34" charset="0"/>
              </a:rPr>
              <a:t>Individual Differences </a:t>
            </a:r>
            <a:r>
              <a:rPr lang="en-US" sz="3600" dirty="0">
                <a:solidFill>
                  <a:schemeClr val="tx1"/>
                </a:solidFill>
                <a:latin typeface="Bebas Neue" panose="020B0606020202050201" pitchFamily="34" charset="0"/>
              </a:rPr>
              <a:t>in Risk Behavior.</a:t>
            </a:r>
            <a:endParaRPr lang="en-US" sz="3600" dirty="0">
              <a:solidFill>
                <a:schemeClr val="tx1"/>
              </a:solidFill>
              <a:latin typeface="Bebas Neue" panose="020B0606020202050201" pitchFamily="34" charset="0"/>
            </a:endParaRPr>
          </a:p>
        </p:txBody>
      </p:sp>
      <p:grpSp>
        <p:nvGrpSpPr>
          <p:cNvPr id="9" name="Group 8"/>
          <p:cNvGrpSpPr/>
          <p:nvPr/>
        </p:nvGrpSpPr>
        <p:grpSpPr>
          <a:xfrm>
            <a:off x="2299965" y="2064365"/>
            <a:ext cx="4371116" cy="3333031"/>
            <a:chOff x="7309684" y="2558143"/>
            <a:chExt cx="3886200" cy="3200399"/>
          </a:xfrm>
        </p:grpSpPr>
        <p:cxnSp>
          <p:nvCxnSpPr>
            <p:cNvPr id="10" name="Straight Connector 9"/>
            <p:cNvCxnSpPr/>
            <p:nvPr/>
          </p:nvCxnSpPr>
          <p:spPr>
            <a:xfrm>
              <a:off x="7329714" y="2558143"/>
              <a:ext cx="0" cy="3200399"/>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7309684" y="5753677"/>
              <a:ext cx="388620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2485017" y="5788932"/>
            <a:ext cx="6660422" cy="253916"/>
          </a:xfrm>
          <a:prstGeom prst="rect">
            <a:avLst/>
          </a:prstGeom>
          <a:noFill/>
        </p:spPr>
        <p:txBody>
          <a:bodyPr wrap="square" rtlCol="0">
            <a:spAutoFit/>
          </a:bodyPr>
          <a:lstStyle/>
          <a:p>
            <a:pPr algn="r"/>
            <a:r>
              <a:rPr lang="en-US" sz="1050" dirty="0">
                <a:latin typeface="Bebas Neue" pitchFamily="34" charset="0"/>
              </a:rPr>
              <a:t>Steinberg, </a:t>
            </a:r>
            <a:r>
              <a:rPr lang="en-US" sz="1050" dirty="0">
                <a:latin typeface="Bebas Neue" pitchFamily="34" charset="0"/>
              </a:rPr>
              <a:t>2013, </a:t>
            </a:r>
            <a:r>
              <a:rPr lang="en-US" sz="1050" dirty="0">
                <a:latin typeface="Bebas Neue" pitchFamily="34" charset="0"/>
              </a:rPr>
              <a:t>2010;  Galvan, </a:t>
            </a:r>
            <a:r>
              <a:rPr lang="en-US" sz="1050" dirty="0">
                <a:latin typeface="Bebas Neue" pitchFamily="34" charset="0"/>
              </a:rPr>
              <a:t>2007;</a:t>
            </a:r>
            <a:r>
              <a:rPr lang="en-US" sz="1050" dirty="0">
                <a:latin typeface="Bebas Neue" pitchFamily="34" charset="0"/>
              </a:rPr>
              <a:t> </a:t>
            </a:r>
            <a:r>
              <a:rPr lang="en-US" sz="1050" dirty="0" err="1">
                <a:latin typeface="Bebas Neue" pitchFamily="34" charset="0"/>
              </a:rPr>
              <a:t>Galavan</a:t>
            </a:r>
            <a:r>
              <a:rPr lang="en-US" sz="1050" dirty="0">
                <a:latin typeface="Bebas Neue" pitchFamily="34" charset="0"/>
              </a:rPr>
              <a:t> et al., 2006; Ernst et al., 2005; </a:t>
            </a:r>
            <a:r>
              <a:rPr lang="en-US" sz="1050" dirty="0" err="1">
                <a:latin typeface="Bebas Neue" pitchFamily="34" charset="0"/>
              </a:rPr>
              <a:t>Gogtay</a:t>
            </a:r>
            <a:r>
              <a:rPr lang="en-US" sz="1050" dirty="0">
                <a:latin typeface="Bebas Neue" pitchFamily="34" charset="0"/>
              </a:rPr>
              <a:t> et al., 2004; </a:t>
            </a:r>
            <a:r>
              <a:rPr lang="en-US" sz="1050" dirty="0" err="1">
                <a:latin typeface="Bebas Neue" pitchFamily="34" charset="0"/>
              </a:rPr>
              <a:t>Giedd</a:t>
            </a:r>
            <a:r>
              <a:rPr lang="en-US" sz="1050" dirty="0">
                <a:latin typeface="Bebas Neue" pitchFamily="34" charset="0"/>
              </a:rPr>
              <a:t>, 2004; Casey, Jones, &amp; Hare, </a:t>
            </a:r>
            <a:r>
              <a:rPr lang="en-US" sz="1050" dirty="0">
                <a:latin typeface="Bebas Neue" pitchFamily="34" charset="0"/>
              </a:rPr>
              <a:t>2008 </a:t>
            </a:r>
            <a:endParaRPr lang="en-US" sz="1050" dirty="0">
              <a:latin typeface="Bebas Neue" pitchFamily="34" charset="0"/>
            </a:endParaRPr>
          </a:p>
        </p:txBody>
      </p:sp>
      <p:sp>
        <p:nvSpPr>
          <p:cNvPr id="29" name="TextBox 28"/>
          <p:cNvSpPr txBox="1"/>
          <p:nvPr/>
        </p:nvSpPr>
        <p:spPr>
          <a:xfrm rot="16200000">
            <a:off x="365373" y="3581082"/>
            <a:ext cx="3395320" cy="461665"/>
          </a:xfrm>
          <a:prstGeom prst="rect">
            <a:avLst/>
          </a:prstGeom>
          <a:noFill/>
        </p:spPr>
        <p:txBody>
          <a:bodyPr wrap="square" rtlCol="0">
            <a:spAutoFit/>
          </a:bodyPr>
          <a:lstStyle/>
          <a:p>
            <a:pPr algn="ctr"/>
            <a:r>
              <a:rPr lang="en-US" sz="2400" dirty="0">
                <a:latin typeface="Bebas Neue" panose="020B0606020202050201" pitchFamily="34" charset="0"/>
              </a:rPr>
              <a:t>Relative Strength</a:t>
            </a:r>
            <a:endParaRPr lang="en-US" sz="2400" dirty="0">
              <a:latin typeface="Bebas Neue" panose="020B0606020202050201" pitchFamily="34" charset="0"/>
            </a:endParaRPr>
          </a:p>
        </p:txBody>
      </p:sp>
      <p:sp>
        <p:nvSpPr>
          <p:cNvPr id="52" name="TextBox 51"/>
          <p:cNvSpPr txBox="1"/>
          <p:nvPr/>
        </p:nvSpPr>
        <p:spPr>
          <a:xfrm>
            <a:off x="2621940" y="5418130"/>
            <a:ext cx="3395320" cy="461665"/>
          </a:xfrm>
          <a:prstGeom prst="rect">
            <a:avLst/>
          </a:prstGeom>
          <a:noFill/>
        </p:spPr>
        <p:txBody>
          <a:bodyPr wrap="square" rtlCol="0">
            <a:spAutoFit/>
          </a:bodyPr>
          <a:lstStyle/>
          <a:p>
            <a:pPr algn="ctr"/>
            <a:r>
              <a:rPr lang="en-US" sz="2400" dirty="0">
                <a:latin typeface="Bebas Neue" panose="020B0606020202050201" pitchFamily="34" charset="0"/>
              </a:rPr>
              <a:t>Age</a:t>
            </a:r>
          </a:p>
        </p:txBody>
      </p:sp>
      <p:cxnSp>
        <p:nvCxnSpPr>
          <p:cNvPr id="18" name="Straight Connector 17"/>
          <p:cNvCxnSpPr/>
          <p:nvPr/>
        </p:nvCxnSpPr>
        <p:spPr>
          <a:xfrm flipV="1">
            <a:off x="2362666" y="2704435"/>
            <a:ext cx="4190939" cy="2656406"/>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sp>
        <p:nvSpPr>
          <p:cNvPr id="42" name="Freeform 41"/>
          <p:cNvSpPr/>
          <p:nvPr/>
        </p:nvSpPr>
        <p:spPr>
          <a:xfrm>
            <a:off x="2400075" y="2866885"/>
            <a:ext cx="4000252" cy="2525444"/>
          </a:xfrm>
          <a:custGeom>
            <a:avLst/>
            <a:gdLst>
              <a:gd name="connsiteX0" fmla="*/ 0 w 2933700"/>
              <a:gd name="connsiteY0" fmla="*/ 1839017 h 1839017"/>
              <a:gd name="connsiteX1" fmla="*/ 1123950 w 2933700"/>
              <a:gd name="connsiteY1" fmla="*/ 48317 h 1839017"/>
              <a:gd name="connsiteX2" fmla="*/ 2933700 w 2933700"/>
              <a:gd name="connsiteY2" fmla="*/ 686492 h 1839017"/>
            </a:gdLst>
            <a:ahLst/>
            <a:cxnLst>
              <a:cxn ang="0">
                <a:pos x="connsiteX0" y="connsiteY0"/>
              </a:cxn>
              <a:cxn ang="0">
                <a:pos x="connsiteX1" y="connsiteY1"/>
              </a:cxn>
              <a:cxn ang="0">
                <a:pos x="connsiteX2" y="connsiteY2"/>
              </a:cxn>
            </a:cxnLst>
            <a:rect l="l" t="t" r="r" b="b"/>
            <a:pathLst>
              <a:path w="2933700" h="1839017">
                <a:moveTo>
                  <a:pt x="0" y="1839017"/>
                </a:moveTo>
                <a:cubicBezTo>
                  <a:pt x="317500" y="1039710"/>
                  <a:pt x="635000" y="240404"/>
                  <a:pt x="1123950" y="48317"/>
                </a:cubicBezTo>
                <a:cubicBezTo>
                  <a:pt x="1612900" y="-143771"/>
                  <a:pt x="2273300" y="271360"/>
                  <a:pt x="2933700" y="686492"/>
                </a:cubicBezTo>
              </a:path>
            </a:pathLst>
          </a:custGeom>
          <a:noFill/>
          <a:ln w="57150">
            <a:solidFill>
              <a:srgbClr val="9EC5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Freeform 18"/>
          <p:cNvSpPr/>
          <p:nvPr/>
        </p:nvSpPr>
        <p:spPr>
          <a:xfrm>
            <a:off x="2393346" y="2577209"/>
            <a:ext cx="3956213" cy="2802220"/>
          </a:xfrm>
          <a:custGeom>
            <a:avLst/>
            <a:gdLst>
              <a:gd name="connsiteX0" fmla="*/ 0 w 2933700"/>
              <a:gd name="connsiteY0" fmla="*/ 1839017 h 1839017"/>
              <a:gd name="connsiteX1" fmla="*/ 1123950 w 2933700"/>
              <a:gd name="connsiteY1" fmla="*/ 48317 h 1839017"/>
              <a:gd name="connsiteX2" fmla="*/ 2933700 w 2933700"/>
              <a:gd name="connsiteY2" fmla="*/ 686492 h 1839017"/>
            </a:gdLst>
            <a:ahLst/>
            <a:cxnLst>
              <a:cxn ang="0">
                <a:pos x="connsiteX0" y="connsiteY0"/>
              </a:cxn>
              <a:cxn ang="0">
                <a:pos x="connsiteX1" y="connsiteY1"/>
              </a:cxn>
              <a:cxn ang="0">
                <a:pos x="connsiteX2" y="connsiteY2"/>
              </a:cxn>
            </a:cxnLst>
            <a:rect l="l" t="t" r="r" b="b"/>
            <a:pathLst>
              <a:path w="2933700" h="1839017">
                <a:moveTo>
                  <a:pt x="0" y="1839017"/>
                </a:moveTo>
                <a:cubicBezTo>
                  <a:pt x="317500" y="1039710"/>
                  <a:pt x="635000" y="240404"/>
                  <a:pt x="1123950" y="48317"/>
                </a:cubicBezTo>
                <a:cubicBezTo>
                  <a:pt x="1612900" y="-143771"/>
                  <a:pt x="2273300" y="271360"/>
                  <a:pt x="2933700" y="686492"/>
                </a:cubicBezTo>
              </a:path>
            </a:pathLst>
          </a:custGeom>
          <a:noFill/>
          <a:ln w="57150">
            <a:solidFill>
              <a:srgbClr val="9EC54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Freeform 20"/>
          <p:cNvSpPr/>
          <p:nvPr/>
        </p:nvSpPr>
        <p:spPr>
          <a:xfrm>
            <a:off x="2393345" y="3153112"/>
            <a:ext cx="4000251" cy="2239217"/>
          </a:xfrm>
          <a:custGeom>
            <a:avLst/>
            <a:gdLst>
              <a:gd name="connsiteX0" fmla="*/ 0 w 2933700"/>
              <a:gd name="connsiteY0" fmla="*/ 1839017 h 1839017"/>
              <a:gd name="connsiteX1" fmla="*/ 1123950 w 2933700"/>
              <a:gd name="connsiteY1" fmla="*/ 48317 h 1839017"/>
              <a:gd name="connsiteX2" fmla="*/ 2933700 w 2933700"/>
              <a:gd name="connsiteY2" fmla="*/ 686492 h 1839017"/>
            </a:gdLst>
            <a:ahLst/>
            <a:cxnLst>
              <a:cxn ang="0">
                <a:pos x="connsiteX0" y="connsiteY0"/>
              </a:cxn>
              <a:cxn ang="0">
                <a:pos x="connsiteX1" y="connsiteY1"/>
              </a:cxn>
              <a:cxn ang="0">
                <a:pos x="connsiteX2" y="connsiteY2"/>
              </a:cxn>
            </a:cxnLst>
            <a:rect l="l" t="t" r="r" b="b"/>
            <a:pathLst>
              <a:path w="2933700" h="1839017">
                <a:moveTo>
                  <a:pt x="0" y="1839017"/>
                </a:moveTo>
                <a:cubicBezTo>
                  <a:pt x="317500" y="1039710"/>
                  <a:pt x="635000" y="240404"/>
                  <a:pt x="1123950" y="48317"/>
                </a:cubicBezTo>
                <a:cubicBezTo>
                  <a:pt x="1612900" y="-143771"/>
                  <a:pt x="2273300" y="271360"/>
                  <a:pt x="2933700" y="686492"/>
                </a:cubicBezTo>
              </a:path>
            </a:pathLst>
          </a:custGeom>
          <a:noFill/>
          <a:ln w="57150">
            <a:solidFill>
              <a:srgbClr val="9EC54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Freeform 25"/>
          <p:cNvSpPr/>
          <p:nvPr/>
        </p:nvSpPr>
        <p:spPr>
          <a:xfrm>
            <a:off x="2359199" y="3039772"/>
            <a:ext cx="4000251" cy="2341931"/>
          </a:xfrm>
          <a:custGeom>
            <a:avLst/>
            <a:gdLst>
              <a:gd name="connsiteX0" fmla="*/ 0 w 2933700"/>
              <a:gd name="connsiteY0" fmla="*/ 1839017 h 1839017"/>
              <a:gd name="connsiteX1" fmla="*/ 1123950 w 2933700"/>
              <a:gd name="connsiteY1" fmla="*/ 48317 h 1839017"/>
              <a:gd name="connsiteX2" fmla="*/ 2933700 w 2933700"/>
              <a:gd name="connsiteY2" fmla="*/ 686492 h 1839017"/>
            </a:gdLst>
            <a:ahLst/>
            <a:cxnLst>
              <a:cxn ang="0">
                <a:pos x="connsiteX0" y="connsiteY0"/>
              </a:cxn>
              <a:cxn ang="0">
                <a:pos x="connsiteX1" y="connsiteY1"/>
              </a:cxn>
              <a:cxn ang="0">
                <a:pos x="connsiteX2" y="connsiteY2"/>
              </a:cxn>
            </a:cxnLst>
            <a:rect l="l" t="t" r="r" b="b"/>
            <a:pathLst>
              <a:path w="2933700" h="1839017">
                <a:moveTo>
                  <a:pt x="0" y="1839017"/>
                </a:moveTo>
                <a:cubicBezTo>
                  <a:pt x="317500" y="1039710"/>
                  <a:pt x="635000" y="240404"/>
                  <a:pt x="1123950" y="48317"/>
                </a:cubicBezTo>
                <a:cubicBezTo>
                  <a:pt x="1612900" y="-143771"/>
                  <a:pt x="2273300" y="271360"/>
                  <a:pt x="2933700" y="686492"/>
                </a:cubicBezTo>
              </a:path>
            </a:pathLst>
          </a:custGeom>
          <a:noFill/>
          <a:ln w="57150">
            <a:solidFill>
              <a:srgbClr val="9EC54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Freeform 26"/>
          <p:cNvSpPr/>
          <p:nvPr/>
        </p:nvSpPr>
        <p:spPr>
          <a:xfrm>
            <a:off x="2399369" y="2756510"/>
            <a:ext cx="4000251" cy="2599392"/>
          </a:xfrm>
          <a:custGeom>
            <a:avLst/>
            <a:gdLst>
              <a:gd name="connsiteX0" fmla="*/ 0 w 2933700"/>
              <a:gd name="connsiteY0" fmla="*/ 1839017 h 1839017"/>
              <a:gd name="connsiteX1" fmla="*/ 1123950 w 2933700"/>
              <a:gd name="connsiteY1" fmla="*/ 48317 h 1839017"/>
              <a:gd name="connsiteX2" fmla="*/ 2933700 w 2933700"/>
              <a:gd name="connsiteY2" fmla="*/ 686492 h 1839017"/>
            </a:gdLst>
            <a:ahLst/>
            <a:cxnLst>
              <a:cxn ang="0">
                <a:pos x="connsiteX0" y="connsiteY0"/>
              </a:cxn>
              <a:cxn ang="0">
                <a:pos x="connsiteX1" y="connsiteY1"/>
              </a:cxn>
              <a:cxn ang="0">
                <a:pos x="connsiteX2" y="connsiteY2"/>
              </a:cxn>
            </a:cxnLst>
            <a:rect l="l" t="t" r="r" b="b"/>
            <a:pathLst>
              <a:path w="2933700" h="1839017">
                <a:moveTo>
                  <a:pt x="0" y="1839017"/>
                </a:moveTo>
                <a:cubicBezTo>
                  <a:pt x="317500" y="1039710"/>
                  <a:pt x="635000" y="240404"/>
                  <a:pt x="1123950" y="48317"/>
                </a:cubicBezTo>
                <a:cubicBezTo>
                  <a:pt x="1612900" y="-143771"/>
                  <a:pt x="2273300" y="271360"/>
                  <a:pt x="2933700" y="686492"/>
                </a:cubicBezTo>
              </a:path>
            </a:pathLst>
          </a:custGeom>
          <a:noFill/>
          <a:ln w="57150">
            <a:solidFill>
              <a:srgbClr val="9EC54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07376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par>
                                <p:cTn id="17" presetID="30" presetClass="emph" presetSubtype="0" fill="hold" grpId="0" nodeType="withEffect">
                                  <p:stCondLst>
                                    <p:cond delay="0"/>
                                  </p:stCondLst>
                                  <p:childTnLst>
                                    <p:animClr clrSpc="hsl" dir="cw">
                                      <p:cBhvr override="childStyle">
                                        <p:cTn id="18" dur="500" fill="hold"/>
                                        <p:tgtEl>
                                          <p:spTgt spid="42"/>
                                        </p:tgtEl>
                                        <p:attrNameLst>
                                          <p:attrName>style.color</p:attrName>
                                        </p:attrNameLst>
                                      </p:cBhvr>
                                      <p:by>
                                        <p:hsl h="0" s="12549" l="25098"/>
                                      </p:by>
                                    </p:animClr>
                                    <p:animClr clrSpc="hsl" dir="cw">
                                      <p:cBhvr>
                                        <p:cTn id="19" dur="500" fill="hold"/>
                                        <p:tgtEl>
                                          <p:spTgt spid="42"/>
                                        </p:tgtEl>
                                        <p:attrNameLst>
                                          <p:attrName>fillcolor</p:attrName>
                                        </p:attrNameLst>
                                      </p:cBhvr>
                                      <p:by>
                                        <p:hsl h="0" s="12549" l="25098"/>
                                      </p:by>
                                    </p:animClr>
                                    <p:animClr clrSpc="hsl" dir="cw">
                                      <p:cBhvr>
                                        <p:cTn id="20" dur="500" fill="hold"/>
                                        <p:tgtEl>
                                          <p:spTgt spid="42"/>
                                        </p:tgtEl>
                                        <p:attrNameLst>
                                          <p:attrName>stroke.color</p:attrName>
                                        </p:attrNameLst>
                                      </p:cBhvr>
                                      <p:by>
                                        <p:hsl h="0" s="12549" l="25098"/>
                                      </p:by>
                                    </p:animClr>
                                    <p:set>
                                      <p:cBhvr>
                                        <p:cTn id="21" dur="500" fill="hold"/>
                                        <p:tgtEl>
                                          <p:spTgt spid="4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19" grpId="0" animBg="1"/>
      <p:bldP spid="21" grpId="0" animBg="1"/>
      <p:bldP spid="26" grpId="0" animBg="1"/>
      <p:bldP spid="2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30718"/>
            <a:ext cx="9143999" cy="1209336"/>
          </a:xfrm>
        </p:spPr>
        <p:txBody>
          <a:bodyPr>
            <a:noAutofit/>
          </a:bodyPr>
          <a:lstStyle/>
          <a:p>
            <a:r>
              <a:rPr lang="en-US" sz="3600" dirty="0">
                <a:solidFill>
                  <a:schemeClr val="tx1"/>
                </a:solidFill>
                <a:latin typeface="Bebas Neue" panose="020B0606020202050201" pitchFamily="34" charset="0"/>
              </a:rPr>
              <a:t>This interaction should also predict </a:t>
            </a:r>
            <a:r>
              <a:rPr lang="en-US" sz="3600" i="1" dirty="0">
                <a:solidFill>
                  <a:schemeClr val="tx1"/>
                </a:solidFill>
                <a:latin typeface="Bebas Neue" panose="020B0606020202050201" pitchFamily="34" charset="0"/>
              </a:rPr>
              <a:t>Individual Differences </a:t>
            </a:r>
            <a:r>
              <a:rPr lang="en-US" sz="3600" dirty="0">
                <a:solidFill>
                  <a:schemeClr val="tx1"/>
                </a:solidFill>
                <a:latin typeface="Bebas Neue" panose="020B0606020202050201" pitchFamily="34" charset="0"/>
              </a:rPr>
              <a:t>in Risk Behavior.</a:t>
            </a:r>
          </a:p>
        </p:txBody>
      </p:sp>
      <p:grpSp>
        <p:nvGrpSpPr>
          <p:cNvPr id="9" name="Group 8"/>
          <p:cNvGrpSpPr/>
          <p:nvPr/>
        </p:nvGrpSpPr>
        <p:grpSpPr>
          <a:xfrm>
            <a:off x="2299965" y="2064365"/>
            <a:ext cx="4371116" cy="3333031"/>
            <a:chOff x="7309684" y="2558143"/>
            <a:chExt cx="3886200" cy="3200399"/>
          </a:xfrm>
        </p:grpSpPr>
        <p:cxnSp>
          <p:nvCxnSpPr>
            <p:cNvPr id="10" name="Straight Connector 9"/>
            <p:cNvCxnSpPr/>
            <p:nvPr/>
          </p:nvCxnSpPr>
          <p:spPr>
            <a:xfrm>
              <a:off x="7329714" y="2558143"/>
              <a:ext cx="0" cy="3200399"/>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7309684" y="5753677"/>
              <a:ext cx="388620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2485017" y="5788932"/>
            <a:ext cx="6660422" cy="253916"/>
          </a:xfrm>
          <a:prstGeom prst="rect">
            <a:avLst/>
          </a:prstGeom>
          <a:noFill/>
        </p:spPr>
        <p:txBody>
          <a:bodyPr wrap="square" rtlCol="0">
            <a:spAutoFit/>
          </a:bodyPr>
          <a:lstStyle/>
          <a:p>
            <a:pPr algn="r"/>
            <a:r>
              <a:rPr lang="en-US" sz="1050" dirty="0">
                <a:latin typeface="Bebas Neue" pitchFamily="34" charset="0"/>
              </a:rPr>
              <a:t>Steinberg, </a:t>
            </a:r>
            <a:r>
              <a:rPr lang="en-US" sz="1050" dirty="0">
                <a:latin typeface="Bebas Neue" pitchFamily="34" charset="0"/>
              </a:rPr>
              <a:t>2013, </a:t>
            </a:r>
            <a:r>
              <a:rPr lang="en-US" sz="1050" dirty="0">
                <a:latin typeface="Bebas Neue" pitchFamily="34" charset="0"/>
              </a:rPr>
              <a:t>2010;  Galvan, </a:t>
            </a:r>
            <a:r>
              <a:rPr lang="en-US" sz="1050" dirty="0">
                <a:latin typeface="Bebas Neue" pitchFamily="34" charset="0"/>
              </a:rPr>
              <a:t>2007;</a:t>
            </a:r>
            <a:r>
              <a:rPr lang="en-US" sz="1050" dirty="0">
                <a:latin typeface="Bebas Neue" pitchFamily="34" charset="0"/>
              </a:rPr>
              <a:t> </a:t>
            </a:r>
            <a:r>
              <a:rPr lang="en-US" sz="1050" dirty="0" err="1">
                <a:latin typeface="Bebas Neue" pitchFamily="34" charset="0"/>
              </a:rPr>
              <a:t>Galavan</a:t>
            </a:r>
            <a:r>
              <a:rPr lang="en-US" sz="1050" dirty="0">
                <a:latin typeface="Bebas Neue" pitchFamily="34" charset="0"/>
              </a:rPr>
              <a:t> et al., 2006; Ernst et al., 2005; </a:t>
            </a:r>
            <a:r>
              <a:rPr lang="en-US" sz="1050" dirty="0" err="1">
                <a:latin typeface="Bebas Neue" pitchFamily="34" charset="0"/>
              </a:rPr>
              <a:t>Gogtay</a:t>
            </a:r>
            <a:r>
              <a:rPr lang="en-US" sz="1050" dirty="0">
                <a:latin typeface="Bebas Neue" pitchFamily="34" charset="0"/>
              </a:rPr>
              <a:t> et al., 2004; </a:t>
            </a:r>
            <a:r>
              <a:rPr lang="en-US" sz="1050" dirty="0" err="1">
                <a:latin typeface="Bebas Neue" pitchFamily="34" charset="0"/>
              </a:rPr>
              <a:t>Giedd</a:t>
            </a:r>
            <a:r>
              <a:rPr lang="en-US" sz="1050" dirty="0">
                <a:latin typeface="Bebas Neue" pitchFamily="34" charset="0"/>
              </a:rPr>
              <a:t>, 2004; Casey, Jones, &amp; Hare, </a:t>
            </a:r>
            <a:r>
              <a:rPr lang="en-US" sz="1050" dirty="0">
                <a:latin typeface="Bebas Neue" pitchFamily="34" charset="0"/>
              </a:rPr>
              <a:t>2008 </a:t>
            </a:r>
            <a:endParaRPr lang="en-US" sz="1050" dirty="0">
              <a:latin typeface="Bebas Neue" pitchFamily="34" charset="0"/>
            </a:endParaRPr>
          </a:p>
        </p:txBody>
      </p:sp>
      <p:sp>
        <p:nvSpPr>
          <p:cNvPr id="29" name="TextBox 28"/>
          <p:cNvSpPr txBox="1"/>
          <p:nvPr/>
        </p:nvSpPr>
        <p:spPr>
          <a:xfrm rot="16200000">
            <a:off x="365373" y="3581082"/>
            <a:ext cx="3395320" cy="461665"/>
          </a:xfrm>
          <a:prstGeom prst="rect">
            <a:avLst/>
          </a:prstGeom>
          <a:noFill/>
        </p:spPr>
        <p:txBody>
          <a:bodyPr wrap="square" rtlCol="0">
            <a:spAutoFit/>
          </a:bodyPr>
          <a:lstStyle/>
          <a:p>
            <a:pPr algn="ctr"/>
            <a:r>
              <a:rPr lang="en-US" sz="2400" dirty="0">
                <a:latin typeface="Bebas Neue" panose="020B0606020202050201" pitchFamily="34" charset="0"/>
              </a:rPr>
              <a:t>Relative Strength</a:t>
            </a:r>
            <a:endParaRPr lang="en-US" sz="2400" dirty="0">
              <a:latin typeface="Bebas Neue" panose="020B0606020202050201" pitchFamily="34" charset="0"/>
            </a:endParaRPr>
          </a:p>
        </p:txBody>
      </p:sp>
      <p:sp>
        <p:nvSpPr>
          <p:cNvPr id="52" name="TextBox 51"/>
          <p:cNvSpPr txBox="1"/>
          <p:nvPr/>
        </p:nvSpPr>
        <p:spPr>
          <a:xfrm>
            <a:off x="2621940" y="5418130"/>
            <a:ext cx="3395320" cy="461665"/>
          </a:xfrm>
          <a:prstGeom prst="rect">
            <a:avLst/>
          </a:prstGeom>
          <a:noFill/>
        </p:spPr>
        <p:txBody>
          <a:bodyPr wrap="square" rtlCol="0">
            <a:spAutoFit/>
          </a:bodyPr>
          <a:lstStyle/>
          <a:p>
            <a:pPr algn="ctr"/>
            <a:r>
              <a:rPr lang="en-US" sz="2400" dirty="0">
                <a:latin typeface="Bebas Neue" panose="020B0606020202050201" pitchFamily="34" charset="0"/>
              </a:rPr>
              <a:t>Age</a:t>
            </a:r>
          </a:p>
        </p:txBody>
      </p:sp>
      <p:cxnSp>
        <p:nvCxnSpPr>
          <p:cNvPr id="18" name="Straight Connector 17"/>
          <p:cNvCxnSpPr/>
          <p:nvPr/>
        </p:nvCxnSpPr>
        <p:spPr>
          <a:xfrm flipV="1">
            <a:off x="2362666" y="2704435"/>
            <a:ext cx="4190939" cy="2656406"/>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sp>
        <p:nvSpPr>
          <p:cNvPr id="42" name="Freeform 41"/>
          <p:cNvSpPr/>
          <p:nvPr/>
        </p:nvSpPr>
        <p:spPr>
          <a:xfrm>
            <a:off x="2400075" y="2866885"/>
            <a:ext cx="4000252" cy="2525444"/>
          </a:xfrm>
          <a:custGeom>
            <a:avLst/>
            <a:gdLst>
              <a:gd name="connsiteX0" fmla="*/ 0 w 2933700"/>
              <a:gd name="connsiteY0" fmla="*/ 1839017 h 1839017"/>
              <a:gd name="connsiteX1" fmla="*/ 1123950 w 2933700"/>
              <a:gd name="connsiteY1" fmla="*/ 48317 h 1839017"/>
              <a:gd name="connsiteX2" fmla="*/ 2933700 w 2933700"/>
              <a:gd name="connsiteY2" fmla="*/ 686492 h 1839017"/>
            </a:gdLst>
            <a:ahLst/>
            <a:cxnLst>
              <a:cxn ang="0">
                <a:pos x="connsiteX0" y="connsiteY0"/>
              </a:cxn>
              <a:cxn ang="0">
                <a:pos x="connsiteX1" y="connsiteY1"/>
              </a:cxn>
              <a:cxn ang="0">
                <a:pos x="connsiteX2" y="connsiteY2"/>
              </a:cxn>
            </a:cxnLst>
            <a:rect l="l" t="t" r="r" b="b"/>
            <a:pathLst>
              <a:path w="2933700" h="1839017">
                <a:moveTo>
                  <a:pt x="0" y="1839017"/>
                </a:moveTo>
                <a:cubicBezTo>
                  <a:pt x="317500" y="1039710"/>
                  <a:pt x="635000" y="240404"/>
                  <a:pt x="1123950" y="48317"/>
                </a:cubicBezTo>
                <a:cubicBezTo>
                  <a:pt x="1612900" y="-143771"/>
                  <a:pt x="2273300" y="271360"/>
                  <a:pt x="2933700" y="686492"/>
                </a:cubicBezTo>
              </a:path>
            </a:pathLst>
          </a:custGeom>
          <a:noFill/>
          <a:ln w="57150">
            <a:solidFill>
              <a:srgbClr val="9EC5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8" name="Straight Connector 27"/>
          <p:cNvCxnSpPr/>
          <p:nvPr/>
        </p:nvCxnSpPr>
        <p:spPr>
          <a:xfrm flipV="1">
            <a:off x="2322496" y="2964722"/>
            <a:ext cx="4144128" cy="2418125"/>
          </a:xfrm>
          <a:prstGeom prst="line">
            <a:avLst/>
          </a:prstGeom>
          <a:ln w="57150">
            <a:solidFill>
              <a:srgbClr val="00B0F0"/>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2337045" y="2628953"/>
            <a:ext cx="3905135" cy="2768442"/>
          </a:xfrm>
          <a:prstGeom prst="line">
            <a:avLst/>
          </a:prstGeom>
          <a:ln w="57150">
            <a:solidFill>
              <a:srgbClr val="00B0F0"/>
            </a:solidFill>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2337045" y="3289358"/>
            <a:ext cx="4129579" cy="2108037"/>
          </a:xfrm>
          <a:prstGeom prst="line">
            <a:avLst/>
          </a:prstGeom>
          <a:ln w="57150">
            <a:solidFill>
              <a:srgbClr val="00B0F0"/>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2282324" y="2640087"/>
            <a:ext cx="3647955" cy="2733860"/>
          </a:xfrm>
          <a:prstGeom prst="line">
            <a:avLst/>
          </a:prstGeom>
          <a:ln w="57150">
            <a:solidFill>
              <a:srgbClr val="00B0F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655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500"/>
                                        <p:tgtEl>
                                          <p:spTgt spid="31"/>
                                        </p:tgtEl>
                                      </p:cBhvr>
                                    </p:animEffect>
                                  </p:childTnLst>
                                </p:cTn>
                              </p:par>
                              <p:par>
                                <p:cTn id="17" presetID="30" presetClass="emph" presetSubtype="0" fill="hold" nodeType="withEffect">
                                  <p:stCondLst>
                                    <p:cond delay="0"/>
                                  </p:stCondLst>
                                  <p:childTnLst>
                                    <p:animClr clrSpc="hsl" dir="cw">
                                      <p:cBhvr override="childStyle">
                                        <p:cTn id="18" dur="500" fill="hold"/>
                                        <p:tgtEl>
                                          <p:spTgt spid="18"/>
                                        </p:tgtEl>
                                        <p:attrNameLst>
                                          <p:attrName>style.color</p:attrName>
                                        </p:attrNameLst>
                                      </p:cBhvr>
                                      <p:by>
                                        <p:hsl h="0" s="12549" l="25098"/>
                                      </p:by>
                                    </p:animClr>
                                    <p:animClr clrSpc="hsl" dir="cw">
                                      <p:cBhvr>
                                        <p:cTn id="19" dur="500" fill="hold"/>
                                        <p:tgtEl>
                                          <p:spTgt spid="18"/>
                                        </p:tgtEl>
                                        <p:attrNameLst>
                                          <p:attrName>fillcolor</p:attrName>
                                        </p:attrNameLst>
                                      </p:cBhvr>
                                      <p:by>
                                        <p:hsl h="0" s="12549" l="25098"/>
                                      </p:by>
                                    </p:animClr>
                                    <p:animClr clrSpc="hsl" dir="cw">
                                      <p:cBhvr>
                                        <p:cTn id="20" dur="500" fill="hold"/>
                                        <p:tgtEl>
                                          <p:spTgt spid="18"/>
                                        </p:tgtEl>
                                        <p:attrNameLst>
                                          <p:attrName>stroke.color</p:attrName>
                                        </p:attrNameLst>
                                      </p:cBhvr>
                                      <p:by>
                                        <p:hsl h="0" s="12549" l="25098"/>
                                      </p:by>
                                    </p:animClr>
                                    <p:set>
                                      <p:cBhvr>
                                        <p:cTn id="21" dur="500" fill="hold"/>
                                        <p:tgtEl>
                                          <p:spTgt spid="1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40223"/>
            <a:ext cx="9143999" cy="1209336"/>
          </a:xfrm>
        </p:spPr>
        <p:txBody>
          <a:bodyPr>
            <a:noAutofit/>
          </a:bodyPr>
          <a:lstStyle/>
          <a:p>
            <a:r>
              <a:rPr lang="en-US" sz="3600" dirty="0">
                <a:solidFill>
                  <a:schemeClr val="tx1"/>
                </a:solidFill>
                <a:latin typeface="Bebas Neue" panose="020B0606020202050201" pitchFamily="34" charset="0"/>
              </a:rPr>
              <a:t>This interaction should also predict </a:t>
            </a:r>
            <a:r>
              <a:rPr lang="en-US" sz="3600" i="1" dirty="0">
                <a:solidFill>
                  <a:schemeClr val="tx1"/>
                </a:solidFill>
                <a:latin typeface="Bebas Neue" panose="020B0606020202050201" pitchFamily="34" charset="0"/>
              </a:rPr>
              <a:t>Individual Differences </a:t>
            </a:r>
            <a:r>
              <a:rPr lang="en-US" sz="3600" dirty="0">
                <a:solidFill>
                  <a:schemeClr val="tx1"/>
                </a:solidFill>
                <a:latin typeface="Bebas Neue" panose="020B0606020202050201" pitchFamily="34" charset="0"/>
              </a:rPr>
              <a:t>in Risk Behavior.</a:t>
            </a:r>
          </a:p>
        </p:txBody>
      </p:sp>
      <p:grpSp>
        <p:nvGrpSpPr>
          <p:cNvPr id="9" name="Group 8"/>
          <p:cNvGrpSpPr/>
          <p:nvPr/>
        </p:nvGrpSpPr>
        <p:grpSpPr>
          <a:xfrm>
            <a:off x="2299965" y="2064365"/>
            <a:ext cx="4371116" cy="3333031"/>
            <a:chOff x="7309684" y="2558143"/>
            <a:chExt cx="3886200" cy="3200399"/>
          </a:xfrm>
        </p:grpSpPr>
        <p:cxnSp>
          <p:nvCxnSpPr>
            <p:cNvPr id="10" name="Straight Connector 9"/>
            <p:cNvCxnSpPr/>
            <p:nvPr/>
          </p:nvCxnSpPr>
          <p:spPr>
            <a:xfrm>
              <a:off x="7329714" y="2558143"/>
              <a:ext cx="0" cy="3200399"/>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7309684" y="5753677"/>
              <a:ext cx="388620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2485017" y="5788932"/>
            <a:ext cx="6660422" cy="253916"/>
          </a:xfrm>
          <a:prstGeom prst="rect">
            <a:avLst/>
          </a:prstGeom>
          <a:noFill/>
        </p:spPr>
        <p:txBody>
          <a:bodyPr wrap="square" rtlCol="0">
            <a:spAutoFit/>
          </a:bodyPr>
          <a:lstStyle/>
          <a:p>
            <a:pPr algn="r"/>
            <a:r>
              <a:rPr lang="en-US" sz="1050" dirty="0">
                <a:latin typeface="Bebas Neue" pitchFamily="34" charset="0"/>
              </a:rPr>
              <a:t>Steinberg, </a:t>
            </a:r>
            <a:r>
              <a:rPr lang="en-US" sz="1050" dirty="0">
                <a:latin typeface="Bebas Neue" pitchFamily="34" charset="0"/>
              </a:rPr>
              <a:t>2013, </a:t>
            </a:r>
            <a:r>
              <a:rPr lang="en-US" sz="1050" dirty="0">
                <a:latin typeface="Bebas Neue" pitchFamily="34" charset="0"/>
              </a:rPr>
              <a:t>2010;  Galvan, </a:t>
            </a:r>
            <a:r>
              <a:rPr lang="en-US" sz="1050" dirty="0">
                <a:latin typeface="Bebas Neue" pitchFamily="34" charset="0"/>
              </a:rPr>
              <a:t>2007;</a:t>
            </a:r>
            <a:r>
              <a:rPr lang="en-US" sz="1050" dirty="0">
                <a:latin typeface="Bebas Neue" pitchFamily="34" charset="0"/>
              </a:rPr>
              <a:t> </a:t>
            </a:r>
            <a:r>
              <a:rPr lang="en-US" sz="1050" dirty="0" err="1">
                <a:latin typeface="Bebas Neue" pitchFamily="34" charset="0"/>
              </a:rPr>
              <a:t>Galavan</a:t>
            </a:r>
            <a:r>
              <a:rPr lang="en-US" sz="1050" dirty="0">
                <a:latin typeface="Bebas Neue" pitchFamily="34" charset="0"/>
              </a:rPr>
              <a:t> et al., 2006; Ernst et al., 2005; </a:t>
            </a:r>
            <a:r>
              <a:rPr lang="en-US" sz="1050" dirty="0" err="1">
                <a:latin typeface="Bebas Neue" pitchFamily="34" charset="0"/>
              </a:rPr>
              <a:t>Gogtay</a:t>
            </a:r>
            <a:r>
              <a:rPr lang="en-US" sz="1050" dirty="0">
                <a:latin typeface="Bebas Neue" pitchFamily="34" charset="0"/>
              </a:rPr>
              <a:t> et al., 2004; </a:t>
            </a:r>
            <a:r>
              <a:rPr lang="en-US" sz="1050" dirty="0" err="1">
                <a:latin typeface="Bebas Neue" pitchFamily="34" charset="0"/>
              </a:rPr>
              <a:t>Giedd</a:t>
            </a:r>
            <a:r>
              <a:rPr lang="en-US" sz="1050" dirty="0">
                <a:latin typeface="Bebas Neue" pitchFamily="34" charset="0"/>
              </a:rPr>
              <a:t>, 2004; Casey, Jones, &amp; Hare, </a:t>
            </a:r>
            <a:r>
              <a:rPr lang="en-US" sz="1050" dirty="0">
                <a:latin typeface="Bebas Neue" pitchFamily="34" charset="0"/>
              </a:rPr>
              <a:t>2008 </a:t>
            </a:r>
            <a:endParaRPr lang="en-US" sz="1050" dirty="0">
              <a:latin typeface="Bebas Neue" pitchFamily="34" charset="0"/>
            </a:endParaRPr>
          </a:p>
        </p:txBody>
      </p:sp>
      <p:sp>
        <p:nvSpPr>
          <p:cNvPr id="29" name="TextBox 28"/>
          <p:cNvSpPr txBox="1"/>
          <p:nvPr/>
        </p:nvSpPr>
        <p:spPr>
          <a:xfrm rot="16200000">
            <a:off x="365373" y="3581082"/>
            <a:ext cx="3395320" cy="461665"/>
          </a:xfrm>
          <a:prstGeom prst="rect">
            <a:avLst/>
          </a:prstGeom>
          <a:noFill/>
        </p:spPr>
        <p:txBody>
          <a:bodyPr wrap="square" rtlCol="0">
            <a:spAutoFit/>
          </a:bodyPr>
          <a:lstStyle/>
          <a:p>
            <a:pPr algn="ctr"/>
            <a:r>
              <a:rPr lang="en-US" sz="2400" dirty="0">
                <a:latin typeface="Bebas Neue" panose="020B0606020202050201" pitchFamily="34" charset="0"/>
              </a:rPr>
              <a:t>Relative Strength</a:t>
            </a:r>
            <a:endParaRPr lang="en-US" sz="2400" dirty="0">
              <a:latin typeface="Bebas Neue" panose="020B0606020202050201" pitchFamily="34" charset="0"/>
            </a:endParaRPr>
          </a:p>
        </p:txBody>
      </p:sp>
      <p:sp>
        <p:nvSpPr>
          <p:cNvPr id="52" name="TextBox 51"/>
          <p:cNvSpPr txBox="1"/>
          <p:nvPr/>
        </p:nvSpPr>
        <p:spPr>
          <a:xfrm>
            <a:off x="2621940" y="5418130"/>
            <a:ext cx="3395320" cy="461665"/>
          </a:xfrm>
          <a:prstGeom prst="rect">
            <a:avLst/>
          </a:prstGeom>
          <a:noFill/>
        </p:spPr>
        <p:txBody>
          <a:bodyPr wrap="square" rtlCol="0">
            <a:spAutoFit/>
          </a:bodyPr>
          <a:lstStyle/>
          <a:p>
            <a:pPr algn="ctr"/>
            <a:r>
              <a:rPr lang="en-US" sz="2400" dirty="0">
                <a:latin typeface="Bebas Neue" panose="020B0606020202050201" pitchFamily="34" charset="0"/>
              </a:rPr>
              <a:t>Age</a:t>
            </a:r>
          </a:p>
        </p:txBody>
      </p:sp>
      <p:cxnSp>
        <p:nvCxnSpPr>
          <p:cNvPr id="18" name="Straight Connector 17"/>
          <p:cNvCxnSpPr/>
          <p:nvPr/>
        </p:nvCxnSpPr>
        <p:spPr>
          <a:xfrm flipV="1">
            <a:off x="2362666" y="2704435"/>
            <a:ext cx="4190939" cy="2656406"/>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sp>
        <p:nvSpPr>
          <p:cNvPr id="42" name="Freeform 41"/>
          <p:cNvSpPr/>
          <p:nvPr/>
        </p:nvSpPr>
        <p:spPr>
          <a:xfrm>
            <a:off x="2400075" y="2866885"/>
            <a:ext cx="4000252" cy="2525444"/>
          </a:xfrm>
          <a:custGeom>
            <a:avLst/>
            <a:gdLst>
              <a:gd name="connsiteX0" fmla="*/ 0 w 2933700"/>
              <a:gd name="connsiteY0" fmla="*/ 1839017 h 1839017"/>
              <a:gd name="connsiteX1" fmla="*/ 1123950 w 2933700"/>
              <a:gd name="connsiteY1" fmla="*/ 48317 h 1839017"/>
              <a:gd name="connsiteX2" fmla="*/ 2933700 w 2933700"/>
              <a:gd name="connsiteY2" fmla="*/ 686492 h 1839017"/>
            </a:gdLst>
            <a:ahLst/>
            <a:cxnLst>
              <a:cxn ang="0">
                <a:pos x="connsiteX0" y="connsiteY0"/>
              </a:cxn>
              <a:cxn ang="0">
                <a:pos x="connsiteX1" y="connsiteY1"/>
              </a:cxn>
              <a:cxn ang="0">
                <a:pos x="connsiteX2" y="connsiteY2"/>
              </a:cxn>
            </a:cxnLst>
            <a:rect l="l" t="t" r="r" b="b"/>
            <a:pathLst>
              <a:path w="2933700" h="1839017">
                <a:moveTo>
                  <a:pt x="0" y="1839017"/>
                </a:moveTo>
                <a:cubicBezTo>
                  <a:pt x="317500" y="1039710"/>
                  <a:pt x="635000" y="240404"/>
                  <a:pt x="1123950" y="48317"/>
                </a:cubicBezTo>
                <a:cubicBezTo>
                  <a:pt x="1612900" y="-143771"/>
                  <a:pt x="2273300" y="271360"/>
                  <a:pt x="2933700" y="686492"/>
                </a:cubicBezTo>
              </a:path>
            </a:pathLst>
          </a:custGeom>
          <a:noFill/>
          <a:ln w="57150">
            <a:solidFill>
              <a:srgbClr val="9EC5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Left-Right Arrow 21"/>
          <p:cNvSpPr/>
          <p:nvPr/>
        </p:nvSpPr>
        <p:spPr>
          <a:xfrm rot="5400000">
            <a:off x="3446769" y="3487534"/>
            <a:ext cx="1246276" cy="151241"/>
          </a:xfrm>
          <a:prstGeom prst="leftRightArrow">
            <a:avLst/>
          </a:prstGeom>
          <a:solidFill>
            <a:schemeClr val="tx1">
              <a:lumMod val="8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Freeform 22"/>
          <p:cNvSpPr/>
          <p:nvPr/>
        </p:nvSpPr>
        <p:spPr>
          <a:xfrm>
            <a:off x="2400075" y="2558622"/>
            <a:ext cx="3956213" cy="2802220"/>
          </a:xfrm>
          <a:custGeom>
            <a:avLst/>
            <a:gdLst>
              <a:gd name="connsiteX0" fmla="*/ 0 w 2933700"/>
              <a:gd name="connsiteY0" fmla="*/ 1839017 h 1839017"/>
              <a:gd name="connsiteX1" fmla="*/ 1123950 w 2933700"/>
              <a:gd name="connsiteY1" fmla="*/ 48317 h 1839017"/>
              <a:gd name="connsiteX2" fmla="*/ 2933700 w 2933700"/>
              <a:gd name="connsiteY2" fmla="*/ 686492 h 1839017"/>
            </a:gdLst>
            <a:ahLst/>
            <a:cxnLst>
              <a:cxn ang="0">
                <a:pos x="connsiteX0" y="connsiteY0"/>
              </a:cxn>
              <a:cxn ang="0">
                <a:pos x="connsiteX1" y="connsiteY1"/>
              </a:cxn>
              <a:cxn ang="0">
                <a:pos x="connsiteX2" y="connsiteY2"/>
              </a:cxn>
            </a:cxnLst>
            <a:rect l="l" t="t" r="r" b="b"/>
            <a:pathLst>
              <a:path w="2933700" h="1839017">
                <a:moveTo>
                  <a:pt x="0" y="1839017"/>
                </a:moveTo>
                <a:cubicBezTo>
                  <a:pt x="317500" y="1039710"/>
                  <a:pt x="635000" y="240404"/>
                  <a:pt x="1123950" y="48317"/>
                </a:cubicBezTo>
                <a:cubicBezTo>
                  <a:pt x="1612900" y="-143771"/>
                  <a:pt x="2273300" y="271360"/>
                  <a:pt x="2933700" y="686492"/>
                </a:cubicBezTo>
              </a:path>
            </a:pathLst>
          </a:custGeom>
          <a:noFill/>
          <a:ln w="57150">
            <a:solidFill>
              <a:srgbClr val="9EC54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4" name="Straight Connector 23"/>
          <p:cNvCxnSpPr/>
          <p:nvPr/>
        </p:nvCxnSpPr>
        <p:spPr>
          <a:xfrm flipV="1">
            <a:off x="2393346" y="3252804"/>
            <a:ext cx="4129579" cy="2108037"/>
          </a:xfrm>
          <a:prstGeom prst="line">
            <a:avLst/>
          </a:prstGeom>
          <a:ln w="57150">
            <a:solidFill>
              <a:srgbClr val="00B0F0"/>
            </a:solidFill>
            <a:prstDash val="dash"/>
          </a:ln>
        </p:spPr>
        <p:style>
          <a:lnRef idx="1">
            <a:schemeClr val="accent1"/>
          </a:lnRef>
          <a:fillRef idx="0">
            <a:schemeClr val="accent1"/>
          </a:fillRef>
          <a:effectRef idx="0">
            <a:schemeClr val="accent1"/>
          </a:effectRef>
          <a:fontRef idx="minor">
            <a:schemeClr val="tx1"/>
          </a:fontRef>
        </p:style>
      </p:cxnSp>
      <p:sp>
        <p:nvSpPr>
          <p:cNvPr id="25" name="Left-Right Arrow 24"/>
          <p:cNvSpPr/>
          <p:nvPr/>
        </p:nvSpPr>
        <p:spPr>
          <a:xfrm rot="5400000">
            <a:off x="3193349" y="3443843"/>
            <a:ext cx="1767259" cy="225471"/>
          </a:xfrm>
          <a:prstGeom prst="leftRightArrow">
            <a:avLst/>
          </a:prstGeom>
          <a:solidFill>
            <a:srgbClr val="FF7F27"/>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Freeform 14"/>
          <p:cNvSpPr/>
          <p:nvPr/>
        </p:nvSpPr>
        <p:spPr>
          <a:xfrm>
            <a:off x="2378055" y="3098171"/>
            <a:ext cx="4000251" cy="2239217"/>
          </a:xfrm>
          <a:custGeom>
            <a:avLst/>
            <a:gdLst>
              <a:gd name="connsiteX0" fmla="*/ 0 w 2933700"/>
              <a:gd name="connsiteY0" fmla="*/ 1839017 h 1839017"/>
              <a:gd name="connsiteX1" fmla="*/ 1123950 w 2933700"/>
              <a:gd name="connsiteY1" fmla="*/ 48317 h 1839017"/>
              <a:gd name="connsiteX2" fmla="*/ 2933700 w 2933700"/>
              <a:gd name="connsiteY2" fmla="*/ 686492 h 1839017"/>
            </a:gdLst>
            <a:ahLst/>
            <a:cxnLst>
              <a:cxn ang="0">
                <a:pos x="connsiteX0" y="connsiteY0"/>
              </a:cxn>
              <a:cxn ang="0">
                <a:pos x="connsiteX1" y="connsiteY1"/>
              </a:cxn>
              <a:cxn ang="0">
                <a:pos x="connsiteX2" y="connsiteY2"/>
              </a:cxn>
            </a:cxnLst>
            <a:rect l="l" t="t" r="r" b="b"/>
            <a:pathLst>
              <a:path w="2933700" h="1839017">
                <a:moveTo>
                  <a:pt x="0" y="1839017"/>
                </a:moveTo>
                <a:cubicBezTo>
                  <a:pt x="317500" y="1039710"/>
                  <a:pt x="635000" y="240404"/>
                  <a:pt x="1123950" y="48317"/>
                </a:cubicBezTo>
                <a:cubicBezTo>
                  <a:pt x="1612900" y="-143771"/>
                  <a:pt x="2273300" y="271360"/>
                  <a:pt x="2933700" y="686492"/>
                </a:cubicBezTo>
              </a:path>
            </a:pathLst>
          </a:custGeom>
          <a:noFill/>
          <a:ln w="57150">
            <a:solidFill>
              <a:srgbClr val="9EC54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6" name="Straight Connector 15"/>
          <p:cNvCxnSpPr/>
          <p:nvPr/>
        </p:nvCxnSpPr>
        <p:spPr>
          <a:xfrm flipV="1">
            <a:off x="2378054" y="2614955"/>
            <a:ext cx="3647955" cy="2733860"/>
          </a:xfrm>
          <a:prstGeom prst="line">
            <a:avLst/>
          </a:prstGeom>
          <a:ln w="57150">
            <a:solidFill>
              <a:srgbClr val="00B0F0"/>
            </a:solidFill>
            <a:prstDash val="dash"/>
          </a:ln>
        </p:spPr>
        <p:style>
          <a:lnRef idx="1">
            <a:schemeClr val="accent1"/>
          </a:lnRef>
          <a:fillRef idx="0">
            <a:schemeClr val="accent1"/>
          </a:fillRef>
          <a:effectRef idx="0">
            <a:schemeClr val="accent1"/>
          </a:effectRef>
          <a:fontRef idx="minor">
            <a:schemeClr val="tx1"/>
          </a:fontRef>
        </p:style>
      </p:cxnSp>
      <p:sp>
        <p:nvSpPr>
          <p:cNvPr id="17" name="Left-Right Arrow 16"/>
          <p:cNvSpPr/>
          <p:nvPr/>
        </p:nvSpPr>
        <p:spPr>
          <a:xfrm rot="5400000">
            <a:off x="3603872" y="3521942"/>
            <a:ext cx="933489" cy="115895"/>
          </a:xfrm>
          <a:prstGeom prst="leftRightArrow">
            <a:avLst/>
          </a:prstGeom>
          <a:solidFill>
            <a:schemeClr val="accent4">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Left-Right Arrow 30"/>
          <p:cNvSpPr/>
          <p:nvPr/>
        </p:nvSpPr>
        <p:spPr>
          <a:xfrm rot="5400000">
            <a:off x="6516960" y="3457192"/>
            <a:ext cx="933489" cy="115895"/>
          </a:xfrm>
          <a:prstGeom prst="leftRightArrow">
            <a:avLst/>
          </a:prstGeom>
          <a:solidFill>
            <a:schemeClr val="accent4">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p:cNvSpPr txBox="1"/>
          <p:nvPr/>
        </p:nvSpPr>
        <p:spPr>
          <a:xfrm>
            <a:off x="7041652" y="3252805"/>
            <a:ext cx="1401842" cy="507831"/>
          </a:xfrm>
          <a:prstGeom prst="rect">
            <a:avLst/>
          </a:prstGeom>
          <a:noFill/>
        </p:spPr>
        <p:txBody>
          <a:bodyPr wrap="square" rtlCol="0">
            <a:spAutoFit/>
          </a:bodyPr>
          <a:lstStyle/>
          <a:p>
            <a:r>
              <a:rPr lang="en-US" sz="2700" dirty="0">
                <a:latin typeface="Bebas Neue" panose="020B0606020202050201" pitchFamily="34" charset="0"/>
              </a:rPr>
              <a:t>Less Risk</a:t>
            </a:r>
            <a:endParaRPr lang="en-US" sz="2700" dirty="0">
              <a:latin typeface="Bebas Neue" panose="020B0606020202050201" pitchFamily="34" charset="0"/>
            </a:endParaRPr>
          </a:p>
        </p:txBody>
      </p:sp>
      <p:sp>
        <p:nvSpPr>
          <p:cNvPr id="33" name="Left-Right Arrow 32"/>
          <p:cNvSpPr/>
          <p:nvPr/>
        </p:nvSpPr>
        <p:spPr>
          <a:xfrm rot="5400000">
            <a:off x="6101088" y="3443843"/>
            <a:ext cx="1767259" cy="225471"/>
          </a:xfrm>
          <a:prstGeom prst="leftRightArrow">
            <a:avLst/>
          </a:prstGeom>
          <a:solidFill>
            <a:schemeClr val="accent6"/>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TextBox 33"/>
          <p:cNvSpPr txBox="1"/>
          <p:nvPr/>
        </p:nvSpPr>
        <p:spPr>
          <a:xfrm>
            <a:off x="7047886" y="3249330"/>
            <a:ext cx="1584881" cy="507831"/>
          </a:xfrm>
          <a:prstGeom prst="rect">
            <a:avLst/>
          </a:prstGeom>
          <a:noFill/>
        </p:spPr>
        <p:txBody>
          <a:bodyPr wrap="square" rtlCol="0">
            <a:spAutoFit/>
          </a:bodyPr>
          <a:lstStyle/>
          <a:p>
            <a:r>
              <a:rPr lang="en-US" sz="2700" dirty="0">
                <a:latin typeface="Bebas Neue" panose="020B0606020202050201" pitchFamily="34" charset="0"/>
              </a:rPr>
              <a:t>More Risk</a:t>
            </a:r>
            <a:endParaRPr lang="en-US" sz="2700" dirty="0">
              <a:latin typeface="Bebas Neue" panose="020B0606020202050201" pitchFamily="34" charset="0"/>
            </a:endParaRPr>
          </a:p>
        </p:txBody>
      </p:sp>
    </p:spTree>
    <p:extLst>
      <p:ext uri="{BB962C8B-B14F-4D97-AF65-F5344CB8AC3E}">
        <p14:creationId xmlns:p14="http://schemas.microsoft.com/office/powerpoint/2010/main" val="1401599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xit"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16"/>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7"/>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15"/>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5"/>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5" grpId="0" animBg="1"/>
      <p:bldP spid="15" grpId="0" animBg="1"/>
      <p:bldP spid="15" grpId="1" animBg="1"/>
      <p:bldP spid="17" grpId="0" animBg="1"/>
      <p:bldP spid="17" grpId="1" animBg="1"/>
      <p:bldP spid="31" grpId="0" animBg="1"/>
      <p:bldP spid="31" grpId="1" animBg="1"/>
      <p:bldP spid="5" grpId="0"/>
      <p:bldP spid="5" grpId="1"/>
      <p:bldP spid="33" grpId="0" animBg="1"/>
      <p:bldP spid="3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a:spLocks noGrp="1"/>
          </p:cNvSpPr>
          <p:nvPr>
            <p:ph type="title"/>
          </p:nvPr>
        </p:nvSpPr>
        <p:spPr>
          <a:xfrm>
            <a:off x="685800" y="381000"/>
            <a:ext cx="9143999" cy="1209336"/>
          </a:xfrm>
        </p:spPr>
        <p:txBody>
          <a:bodyPr>
            <a:noAutofit/>
          </a:bodyPr>
          <a:lstStyle/>
          <a:p>
            <a:r>
              <a:rPr lang="en-US" sz="3600" dirty="0">
                <a:solidFill>
                  <a:schemeClr val="tx1"/>
                </a:solidFill>
                <a:latin typeface="Bebas Neue" panose="020B0606020202050201" pitchFamily="34" charset="0"/>
              </a:rPr>
              <a:t>This interaction should also predict </a:t>
            </a:r>
            <a:r>
              <a:rPr lang="en-US" sz="3600" i="1" dirty="0">
                <a:solidFill>
                  <a:schemeClr val="tx1"/>
                </a:solidFill>
                <a:latin typeface="Bebas Neue" panose="020B0606020202050201" pitchFamily="34" charset="0"/>
              </a:rPr>
              <a:t>Individual Differences </a:t>
            </a:r>
            <a:r>
              <a:rPr lang="en-US" sz="3600" dirty="0">
                <a:solidFill>
                  <a:schemeClr val="tx1"/>
                </a:solidFill>
                <a:latin typeface="Bebas Neue" panose="020B0606020202050201" pitchFamily="34" charset="0"/>
              </a:rPr>
              <a:t>in Risk Behavior.</a:t>
            </a:r>
          </a:p>
        </p:txBody>
      </p:sp>
      <p:pic>
        <p:nvPicPr>
          <p:cNvPr id="3" name="Picture 2"/>
          <p:cNvPicPr>
            <a:picLocks noChangeAspect="1"/>
          </p:cNvPicPr>
          <p:nvPr/>
        </p:nvPicPr>
        <p:blipFill>
          <a:blip r:embed="rId3"/>
          <a:stretch>
            <a:fillRect/>
          </a:stretch>
        </p:blipFill>
        <p:spPr>
          <a:xfrm>
            <a:off x="1325262" y="2066586"/>
            <a:ext cx="6742857" cy="3871429"/>
          </a:xfrm>
          <a:prstGeom prst="rect">
            <a:avLst/>
          </a:prstGeom>
        </p:spPr>
      </p:pic>
    </p:spTree>
    <p:extLst>
      <p:ext uri="{BB962C8B-B14F-4D97-AF65-F5344CB8AC3E}">
        <p14:creationId xmlns:p14="http://schemas.microsoft.com/office/powerpoint/2010/main" val="10059081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609600" y="190500"/>
            <a:ext cx="8534400" cy="647700"/>
          </a:xfrm>
        </p:spPr>
        <p:txBody>
          <a:bodyPr rtlCol="0">
            <a:normAutofit fontScale="90000"/>
          </a:bodyPr>
          <a:lstStyle/>
          <a:p>
            <a:pPr eaLnBrk="1" fontAlgn="auto" hangingPunct="1">
              <a:spcAft>
                <a:spcPts val="0"/>
              </a:spcAft>
              <a:defRPr/>
            </a:pPr>
            <a:r>
              <a:rPr lang="en-US" altLang="en-US" dirty="0" smtClean="0">
                <a:ea typeface="ＭＳ Ｐゴシック" charset="-128"/>
              </a:rPr>
              <a:t>Centering, revisited</a:t>
            </a:r>
            <a:endParaRPr lang="en-US" altLang="en-US" dirty="0">
              <a:ea typeface="ＭＳ Ｐゴシック" charset="-128"/>
            </a:endParaRPr>
          </a:p>
        </p:txBody>
      </p:sp>
      <p:sp>
        <p:nvSpPr>
          <p:cNvPr id="23554" name="Rectangle 3"/>
          <p:cNvSpPr>
            <a:spLocks noGrp="1" noChangeArrowheads="1"/>
          </p:cNvSpPr>
          <p:nvPr>
            <p:ph idx="1"/>
          </p:nvPr>
        </p:nvSpPr>
        <p:spPr>
          <a:xfrm>
            <a:off x="609600" y="990600"/>
            <a:ext cx="8534400" cy="1676400"/>
          </a:xfrm>
        </p:spPr>
        <p:txBody>
          <a:bodyPr/>
          <a:lstStyle/>
          <a:p>
            <a:pPr eaLnBrk="1" hangingPunct="1"/>
            <a:r>
              <a:rPr lang="en-US" altLang="en-US" sz="2800">
                <a:ea typeface="ＭＳ Ｐゴシック" charset="-128"/>
              </a:rPr>
              <a:t>In the categorical case, we center around different categories so that 0 represents a particular category</a:t>
            </a:r>
          </a:p>
          <a:p>
            <a:pPr lvl="1" eaLnBrk="1" hangingPunct="1">
              <a:buFont typeface="Franklin Gothic Book" charset="0"/>
              <a:buChar char="■"/>
            </a:pPr>
            <a:r>
              <a:rPr lang="en-US" altLang="en-US" sz="2800">
                <a:ea typeface="ＭＳ Ｐゴシック" charset="-128"/>
              </a:rPr>
              <a:t>E.g., when psych=1, 0 means non-psychology faculty</a:t>
            </a:r>
          </a:p>
          <a:p>
            <a:pPr eaLnBrk="1" hangingPunct="1"/>
            <a:endParaRPr lang="en-US" altLang="en-US" sz="2800">
              <a:ea typeface="ＭＳ Ｐゴシック" charset="-128"/>
            </a:endParaRPr>
          </a:p>
          <a:p>
            <a:pPr eaLnBrk="1" hangingPunct="1"/>
            <a:endParaRPr lang="en-US" altLang="en-US" sz="2800">
              <a:ea typeface="ＭＳ Ｐゴシック" charset="-128"/>
            </a:endParaRPr>
          </a:p>
        </p:txBody>
      </p:sp>
      <p:graphicFrame>
        <p:nvGraphicFramePr>
          <p:cNvPr id="4" name="Table 3"/>
          <p:cNvGraphicFramePr>
            <a:graphicFrameLocks noGrp="1"/>
          </p:cNvGraphicFramePr>
          <p:nvPr>
            <p:extLst>
              <p:ext uri="{D42A27DB-BD31-4B8C-83A1-F6EECF244321}">
                <p14:modId xmlns:p14="http://schemas.microsoft.com/office/powerpoint/2010/main" val="281751783"/>
              </p:ext>
            </p:extLst>
          </p:nvPr>
        </p:nvGraphicFramePr>
        <p:xfrm>
          <a:off x="609600" y="2438400"/>
          <a:ext cx="8534400" cy="1877378"/>
        </p:xfrm>
        <a:graphic>
          <a:graphicData uri="http://schemas.openxmlformats.org/drawingml/2006/table">
            <a:tbl>
              <a:tblPr/>
              <a:tblGrid>
                <a:gridCol w="2225675"/>
                <a:gridCol w="593725"/>
                <a:gridCol w="965200"/>
                <a:gridCol w="815975"/>
                <a:gridCol w="1250950"/>
                <a:gridCol w="1212850"/>
                <a:gridCol w="682625"/>
                <a:gridCol w="787400"/>
              </a:tblGrid>
              <a:tr h="428625">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000000"/>
                        </a:solidFill>
                        <a:effectLst/>
                        <a:latin typeface="Times New Roman" charset="0"/>
                        <a:ea typeface="Times New Roman" charset="0"/>
                        <a:cs typeface="Times New Roman" charset="0"/>
                      </a:endParaRP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ctr"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β</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Estimate</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SE</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95% CI Lower Bound</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95% CI Upper Bound</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t value</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mr-IN" altLang="en-US" sz="1600" b="0" i="1" u="none" strike="noStrike" cap="none" normalizeH="0" baseline="0">
                          <a:ln>
                            <a:noFill/>
                          </a:ln>
                          <a:solidFill>
                            <a:srgbClr val="000000"/>
                          </a:solidFill>
                          <a:effectLst/>
                          <a:latin typeface="Times New Roman" charset="0"/>
                          <a:ea typeface="Times New Roman" charset="0"/>
                          <a:cs typeface="Times New Roman" charset="0"/>
                        </a:rPr>
                        <a:t>Pr(&gt;|t|)</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20663">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charset="0"/>
                          <a:ea typeface="Times New Roman" charset="0"/>
                          <a:cs typeface="Times New Roman" charset="0"/>
                        </a:rPr>
                        <a:t>Intercept</a:t>
                      </a:r>
                    </a:p>
                  </a:txBody>
                  <a:tcPr marL="12700" marR="12700" marT="12700" marB="0" anchor="b"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nb-NO" altLang="en-US" sz="1600" b="0" i="0" u="none" strike="noStrike" cap="none" normalizeH="0" baseline="0">
                          <a:ln>
                            <a:noFill/>
                          </a:ln>
                          <a:solidFill>
                            <a:srgbClr val="000000"/>
                          </a:solidFill>
                          <a:effectLst/>
                          <a:latin typeface="Times New Roman" charset="0"/>
                          <a:ea typeface="Times New Roman" charset="0"/>
                          <a:cs typeface="Times New Roman" charset="0"/>
                        </a:rPr>
                        <a:t>0.00</a:t>
                      </a:r>
                    </a:p>
                  </a:txBody>
                  <a:tcPr marL="12700" marR="12700" marT="12700" marB="0" anchor="b"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hr-HR" altLang="en-US" sz="1600" b="0" i="0" u="none" strike="noStrike" cap="none" normalizeH="0" baseline="0">
                          <a:ln>
                            <a:noFill/>
                          </a:ln>
                          <a:solidFill>
                            <a:srgbClr val="000000"/>
                          </a:solidFill>
                          <a:effectLst/>
                          <a:latin typeface="Times New Roman" charset="0"/>
                          <a:ea typeface="Times New Roman" charset="0"/>
                          <a:cs typeface="Times New Roman" charset="0"/>
                        </a:rPr>
                        <a:t>61148.77</a:t>
                      </a:r>
                    </a:p>
                  </a:txBody>
                  <a:tcPr marL="12700" marR="12700" marT="12700" marB="0" anchor="b"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uk-UA" altLang="en-US" sz="1600" b="0" i="0" u="none" strike="noStrike" cap="none" normalizeH="0" baseline="0">
                          <a:ln>
                            <a:noFill/>
                          </a:ln>
                          <a:solidFill>
                            <a:srgbClr val="000000"/>
                          </a:solidFill>
                          <a:effectLst/>
                          <a:latin typeface="Times New Roman" charset="0"/>
                          <a:ea typeface="Times New Roman" charset="0"/>
                          <a:cs typeface="Times New Roman" charset="0"/>
                        </a:rPr>
                        <a:t>3915.03</a:t>
                      </a:r>
                    </a:p>
                  </a:txBody>
                  <a:tcPr marL="12700" marR="12700" marT="12700" marB="0" anchor="b"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nb-NO" altLang="en-US" sz="1600" b="0" i="0" u="none" strike="noStrike" cap="none" normalizeH="0" baseline="0">
                          <a:ln>
                            <a:noFill/>
                          </a:ln>
                          <a:solidFill>
                            <a:srgbClr val="000000"/>
                          </a:solidFill>
                          <a:effectLst/>
                          <a:latin typeface="Times New Roman" charset="0"/>
                          <a:ea typeface="Times New Roman" charset="0"/>
                          <a:cs typeface="Times New Roman" charset="0"/>
                        </a:rPr>
                        <a:t>53411.32</a:t>
                      </a:r>
                    </a:p>
                  </a:txBody>
                  <a:tcPr marL="12700" marR="12700" marT="12700" marB="0" anchor="b"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hr-HR" altLang="en-US" sz="1600" b="0" i="0" u="none" strike="noStrike" cap="none" normalizeH="0" baseline="0">
                          <a:ln>
                            <a:noFill/>
                          </a:ln>
                          <a:solidFill>
                            <a:srgbClr val="000000"/>
                          </a:solidFill>
                          <a:effectLst/>
                          <a:latin typeface="Times New Roman" charset="0"/>
                          <a:ea typeface="Times New Roman" charset="0"/>
                          <a:cs typeface="Times New Roman" charset="0"/>
                        </a:rPr>
                        <a:t>68886.23</a:t>
                      </a:r>
                    </a:p>
                  </a:txBody>
                  <a:tcPr marL="12700" marR="12700" marT="12700" marB="0" anchor="b"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nb-NO" altLang="en-US" sz="1600" b="0" i="0" u="none" strike="noStrike" cap="none" normalizeH="0" baseline="0">
                          <a:ln>
                            <a:noFill/>
                          </a:ln>
                          <a:solidFill>
                            <a:srgbClr val="000000"/>
                          </a:solidFill>
                          <a:effectLst/>
                          <a:latin typeface="Times New Roman" charset="0"/>
                          <a:ea typeface="Times New Roman" charset="0"/>
                          <a:cs typeface="Times New Roman" charset="0"/>
                        </a:rPr>
                        <a:t>15.62</a:t>
                      </a:r>
                    </a:p>
                  </a:txBody>
                  <a:tcPr marL="12700" marR="12700" marT="12700" marB="0" anchor="b"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nb-NO" altLang="en-US" sz="1600" b="0" i="0" u="none" strike="noStrike" cap="none" normalizeH="0" baseline="0">
                          <a:ln>
                            <a:noFill/>
                          </a:ln>
                          <a:solidFill>
                            <a:srgbClr val="000000"/>
                          </a:solidFill>
                          <a:effectLst/>
                          <a:latin typeface="Times New Roman" charset="0"/>
                          <a:ea typeface="Times New Roman" charset="0"/>
                          <a:cs typeface="Times New Roman" charset="0"/>
                        </a:rPr>
                        <a:t>0.00</a:t>
                      </a:r>
                    </a:p>
                  </a:txBody>
                  <a:tcPr marL="12700" marR="12700" marT="12700" marB="0" anchor="b"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r>
              <a:tr h="428625">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000000"/>
                          </a:solidFill>
                          <a:effectLst/>
                          <a:latin typeface="Times New Roman" charset="0"/>
                          <a:ea typeface="Times New Roman" charset="0"/>
                          <a:cs typeface="Times New Roman" charset="0"/>
                        </a:rPr>
                        <a:t>Department </a:t>
                      </a:r>
                    </a:p>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000000"/>
                          </a:solidFill>
                          <a:effectLst/>
                          <a:latin typeface="Times New Roman" charset="0"/>
                          <a:ea typeface="Times New Roman" charset="0"/>
                          <a:cs typeface="Times New Roman" charset="0"/>
                        </a:rPr>
                        <a:t>(1=Psychology)</a:t>
                      </a:r>
                    </a:p>
                  </a:txBody>
                  <a:tcPr marL="12700" marR="12700" marT="12700" marB="0" anchor="b" horzOverflow="overflow">
                    <a:lnL>
                      <a:noFill/>
                    </a:lnL>
                    <a:lnR>
                      <a:noFill/>
                    </a:lnR>
                    <a:lnT>
                      <a:noFill/>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mr-IN" altLang="en-US" sz="1600" b="0" i="0" u="none" strike="noStrike" cap="none" normalizeH="0" baseline="0">
                          <a:ln>
                            <a:noFill/>
                          </a:ln>
                          <a:solidFill>
                            <a:srgbClr val="000000"/>
                          </a:solidFill>
                          <a:effectLst/>
                          <a:latin typeface="Times New Roman" charset="0"/>
                          <a:ea typeface="Times New Roman" charset="0"/>
                          <a:cs typeface="Times New Roman" charset="0"/>
                        </a:rPr>
                        <a:t>-0.73</a:t>
                      </a:r>
                    </a:p>
                  </a:txBody>
                  <a:tcPr marL="12700" marR="12700" marT="12700" marB="0" anchor="b" horzOverflow="overflow">
                    <a:lnL>
                      <a:noFill/>
                    </a:lnL>
                    <a:lnR>
                      <a:noFill/>
                    </a:lnR>
                    <a:lnT>
                      <a:noFill/>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mr-IN" altLang="en-US" sz="1600" b="0" i="0" u="none" strike="noStrike" cap="none" normalizeH="0" baseline="0">
                          <a:ln>
                            <a:noFill/>
                          </a:ln>
                          <a:solidFill>
                            <a:srgbClr val="000000"/>
                          </a:solidFill>
                          <a:effectLst/>
                          <a:latin typeface="Times New Roman" charset="0"/>
                          <a:ea typeface="Times New Roman" charset="0"/>
                          <a:cs typeface="Times New Roman" charset="0"/>
                        </a:rPr>
                        <a:t>-25492.84</a:t>
                      </a:r>
                    </a:p>
                  </a:txBody>
                  <a:tcPr marL="12700" marR="12700" marT="12700" marB="0" anchor="b" horzOverflow="overflow">
                    <a:lnL>
                      <a:noFill/>
                    </a:lnL>
                    <a:lnR>
                      <a:noFill/>
                    </a:lnR>
                    <a:lnT>
                      <a:noFill/>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hr-HR" altLang="en-US" sz="1600" b="0" i="0" u="none" strike="noStrike" cap="none" normalizeH="0" baseline="0">
                          <a:ln>
                            <a:noFill/>
                          </a:ln>
                          <a:solidFill>
                            <a:srgbClr val="000000"/>
                          </a:solidFill>
                          <a:effectLst/>
                          <a:latin typeface="Times New Roman" charset="0"/>
                          <a:ea typeface="Times New Roman" charset="0"/>
                          <a:cs typeface="Times New Roman" charset="0"/>
                        </a:rPr>
                        <a:t>6483.39</a:t>
                      </a:r>
                    </a:p>
                  </a:txBody>
                  <a:tcPr marL="12700" marR="12700" marT="12700" marB="0" anchor="b" horzOverflow="overflow">
                    <a:lnL>
                      <a:noFill/>
                    </a:lnL>
                    <a:lnR>
                      <a:noFill/>
                    </a:lnR>
                    <a:lnT>
                      <a:noFill/>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mr-IN" altLang="en-US" sz="1600" b="0" i="0" u="none" strike="noStrike" cap="none" normalizeH="0" baseline="0">
                          <a:ln>
                            <a:noFill/>
                          </a:ln>
                          <a:solidFill>
                            <a:srgbClr val="000000"/>
                          </a:solidFill>
                          <a:effectLst/>
                          <a:latin typeface="Times New Roman" charset="0"/>
                          <a:ea typeface="Times New Roman" charset="0"/>
                          <a:cs typeface="Times New Roman" charset="0"/>
                        </a:rPr>
                        <a:t>-38306.26</a:t>
                      </a:r>
                    </a:p>
                  </a:txBody>
                  <a:tcPr marL="12700" marR="12700" marT="12700" marB="0" anchor="b" horzOverflow="overflow">
                    <a:lnL>
                      <a:noFill/>
                    </a:lnL>
                    <a:lnR>
                      <a:noFill/>
                    </a:lnR>
                    <a:lnT>
                      <a:noFill/>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is-IS" altLang="en-US" sz="1600" b="0" i="0" u="none" strike="noStrike" cap="none" normalizeH="0" baseline="0">
                          <a:ln>
                            <a:noFill/>
                          </a:ln>
                          <a:solidFill>
                            <a:srgbClr val="000000"/>
                          </a:solidFill>
                          <a:effectLst/>
                          <a:latin typeface="Times New Roman" charset="0"/>
                          <a:ea typeface="Times New Roman" charset="0"/>
                          <a:cs typeface="Times New Roman" charset="0"/>
                        </a:rPr>
                        <a:t>-12679.41</a:t>
                      </a:r>
                    </a:p>
                  </a:txBody>
                  <a:tcPr marL="12700" marR="12700" marT="12700" marB="0" anchor="b" horzOverflow="overflow">
                    <a:lnL>
                      <a:noFill/>
                    </a:lnL>
                    <a:lnR>
                      <a:noFill/>
                    </a:lnR>
                    <a:lnT>
                      <a:noFill/>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mr-IN" altLang="en-US" sz="1600" b="0" i="0" u="none" strike="noStrike" cap="none" normalizeH="0" baseline="0">
                          <a:ln>
                            <a:noFill/>
                          </a:ln>
                          <a:solidFill>
                            <a:srgbClr val="000000"/>
                          </a:solidFill>
                          <a:effectLst/>
                          <a:latin typeface="Times New Roman" charset="0"/>
                          <a:ea typeface="Times New Roman" charset="0"/>
                          <a:cs typeface="Times New Roman" charset="0"/>
                        </a:rPr>
                        <a:t>-3.93</a:t>
                      </a:r>
                    </a:p>
                  </a:txBody>
                  <a:tcPr marL="12700" marR="12700" marT="12700" marB="0" anchor="b" horzOverflow="overflow">
                    <a:lnL>
                      <a:noFill/>
                    </a:lnL>
                    <a:lnR>
                      <a:noFill/>
                    </a:lnR>
                    <a:lnT>
                      <a:noFill/>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nb-NO" altLang="en-US" sz="1600" b="0" i="0" u="none" strike="noStrike" cap="none" normalizeH="0" baseline="0">
                          <a:ln>
                            <a:noFill/>
                          </a:ln>
                          <a:solidFill>
                            <a:srgbClr val="000000"/>
                          </a:solidFill>
                          <a:effectLst/>
                          <a:latin typeface="Times New Roman" charset="0"/>
                          <a:ea typeface="Times New Roman" charset="0"/>
                          <a:cs typeface="Times New Roman" charset="0"/>
                        </a:rPr>
                        <a:t>0.00</a:t>
                      </a:r>
                    </a:p>
                  </a:txBody>
                  <a:tcPr marL="12700" marR="12700" marT="12700" marB="0" anchor="b" horzOverflow="overflow">
                    <a:lnL>
                      <a:noFill/>
                    </a:lnL>
                    <a:lnR>
                      <a:noFill/>
                    </a:lnR>
                    <a:lnT>
                      <a:noFill/>
                    </a:lnT>
                    <a:lnB>
                      <a:noFill/>
                    </a:lnB>
                    <a:lnTlToBr>
                      <a:noFill/>
                    </a:lnTlToBr>
                    <a:lnBlToTr>
                      <a:noFill/>
                    </a:lnBlToTr>
                    <a:solidFill>
                      <a:schemeClr val="bg1"/>
                    </a:solidFill>
                  </a:tcPr>
                </a:tc>
              </a:tr>
              <a:tr h="220663">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000000"/>
                          </a:solidFill>
                          <a:effectLst/>
                          <a:latin typeface="Times New Roman" charset="0"/>
                          <a:ea typeface="Times New Roman" charset="0"/>
                          <a:cs typeface="Times New Roman" charset="0"/>
                        </a:rPr>
                        <a:t>Publications</a:t>
                      </a:r>
                    </a:p>
                  </a:txBody>
                  <a:tcPr marL="12700" marR="12700" marT="12700" marB="0" anchor="b" horzOverflow="overflow">
                    <a:lnL>
                      <a:noFill/>
                    </a:lnL>
                    <a:lnR>
                      <a:noFill/>
                    </a:lnR>
                    <a:lnT>
                      <a:noFill/>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nb-NO" altLang="en-US" sz="1600" b="1" i="0" u="none" strike="noStrike" cap="none" normalizeH="0" baseline="0">
                          <a:ln>
                            <a:noFill/>
                          </a:ln>
                          <a:solidFill>
                            <a:srgbClr val="000000"/>
                          </a:solidFill>
                          <a:effectLst/>
                          <a:latin typeface="Times New Roman" charset="0"/>
                          <a:ea typeface="Times New Roman" charset="0"/>
                          <a:cs typeface="Times New Roman" charset="0"/>
                        </a:rPr>
                        <a:t>0.15</a:t>
                      </a:r>
                    </a:p>
                  </a:txBody>
                  <a:tcPr marL="12700" marR="12700" marT="12700" marB="0" anchor="b" horzOverflow="overflow">
                    <a:lnL>
                      <a:noFill/>
                    </a:lnL>
                    <a:lnR>
                      <a:noFill/>
                    </a:lnR>
                    <a:lnT>
                      <a:noFill/>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hr-HR" altLang="en-US" sz="1600" b="1" i="0" u="none" strike="noStrike" cap="none" normalizeH="0" baseline="0">
                          <a:ln>
                            <a:noFill/>
                          </a:ln>
                          <a:solidFill>
                            <a:srgbClr val="000000"/>
                          </a:solidFill>
                          <a:effectLst/>
                          <a:latin typeface="Times New Roman" charset="0"/>
                          <a:ea typeface="Times New Roman" charset="0"/>
                          <a:cs typeface="Times New Roman" charset="0"/>
                        </a:rPr>
                        <a:t>346.94</a:t>
                      </a:r>
                    </a:p>
                  </a:txBody>
                  <a:tcPr marL="12700" marR="12700" marT="12700" marB="0" anchor="b" horzOverflow="overflow">
                    <a:lnL>
                      <a:noFill/>
                    </a:lnL>
                    <a:lnR>
                      <a:noFill/>
                    </a:lnR>
                    <a:lnT>
                      <a:noFill/>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nb-NO" altLang="en-US" sz="1600" b="1" i="0" u="none" strike="noStrike" cap="none" normalizeH="0" baseline="0">
                          <a:ln>
                            <a:noFill/>
                          </a:ln>
                          <a:solidFill>
                            <a:srgbClr val="000000"/>
                          </a:solidFill>
                          <a:effectLst/>
                          <a:latin typeface="Times New Roman" charset="0"/>
                          <a:ea typeface="Times New Roman" charset="0"/>
                          <a:cs typeface="Times New Roman" charset="0"/>
                        </a:rPr>
                        <a:t>270.19</a:t>
                      </a:r>
                    </a:p>
                  </a:txBody>
                  <a:tcPr marL="12700" marR="12700" marT="12700" marB="0" anchor="b" horzOverflow="overflow">
                    <a:lnL>
                      <a:noFill/>
                    </a:lnL>
                    <a:lnR>
                      <a:noFill/>
                    </a:lnR>
                    <a:lnT>
                      <a:noFill/>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fi-FI" altLang="en-US" sz="1600" b="1" i="0" u="none" strike="noStrike" cap="none" normalizeH="0" baseline="0">
                          <a:ln>
                            <a:noFill/>
                          </a:ln>
                          <a:solidFill>
                            <a:srgbClr val="000000"/>
                          </a:solidFill>
                          <a:effectLst/>
                          <a:latin typeface="Times New Roman" charset="0"/>
                          <a:ea typeface="Times New Roman" charset="0"/>
                          <a:cs typeface="Times New Roman" charset="0"/>
                        </a:rPr>
                        <a:t>-187.05</a:t>
                      </a:r>
                    </a:p>
                  </a:txBody>
                  <a:tcPr marL="12700" marR="12700" marT="12700" marB="0" anchor="b" horzOverflow="overflow">
                    <a:lnL>
                      <a:noFill/>
                    </a:lnL>
                    <a:lnR>
                      <a:noFill/>
                    </a:lnR>
                    <a:lnT>
                      <a:noFill/>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nb-NO" altLang="en-US" sz="1600" b="1" i="0" u="none" strike="noStrike" cap="none" normalizeH="0" baseline="0">
                          <a:ln>
                            <a:noFill/>
                          </a:ln>
                          <a:solidFill>
                            <a:srgbClr val="000000"/>
                          </a:solidFill>
                          <a:effectLst/>
                          <a:latin typeface="Times New Roman" charset="0"/>
                          <a:ea typeface="Times New Roman" charset="0"/>
                          <a:cs typeface="Times New Roman" charset="0"/>
                        </a:rPr>
                        <a:t>880.93</a:t>
                      </a:r>
                    </a:p>
                  </a:txBody>
                  <a:tcPr marL="12700" marR="12700" marT="12700" marB="0" anchor="b" horzOverflow="overflow">
                    <a:lnL>
                      <a:noFill/>
                    </a:lnL>
                    <a:lnR>
                      <a:noFill/>
                    </a:lnR>
                    <a:lnT>
                      <a:noFill/>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nb-NO" altLang="en-US" sz="1600" b="1" i="0" u="none" strike="noStrike" cap="none" normalizeH="0" baseline="0">
                          <a:ln>
                            <a:noFill/>
                          </a:ln>
                          <a:solidFill>
                            <a:srgbClr val="000000"/>
                          </a:solidFill>
                          <a:effectLst/>
                          <a:latin typeface="Times New Roman" charset="0"/>
                          <a:ea typeface="Times New Roman" charset="0"/>
                          <a:cs typeface="Times New Roman" charset="0"/>
                        </a:rPr>
                        <a:t>1.28</a:t>
                      </a:r>
                    </a:p>
                  </a:txBody>
                  <a:tcPr marL="12700" marR="12700" marT="12700" marB="0" anchor="b" horzOverflow="overflow">
                    <a:lnL>
                      <a:noFill/>
                    </a:lnL>
                    <a:lnR>
                      <a:noFill/>
                    </a:lnR>
                    <a:lnT>
                      <a:noFill/>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nb-NO" altLang="en-US" sz="1600" b="1" i="0" u="none" strike="noStrike" cap="none" normalizeH="0" baseline="0">
                          <a:ln>
                            <a:noFill/>
                          </a:ln>
                          <a:solidFill>
                            <a:srgbClr val="000000"/>
                          </a:solidFill>
                          <a:effectLst/>
                          <a:latin typeface="Times New Roman" charset="0"/>
                          <a:ea typeface="Times New Roman" charset="0"/>
                          <a:cs typeface="Times New Roman" charset="0"/>
                        </a:rPr>
                        <a:t>0.20</a:t>
                      </a:r>
                    </a:p>
                  </a:txBody>
                  <a:tcPr marL="12700" marR="12700" marT="12700" marB="0" anchor="b" horzOverflow="overflow">
                    <a:lnL>
                      <a:noFill/>
                    </a:lnL>
                    <a:lnR>
                      <a:noFill/>
                    </a:lnR>
                    <a:lnT>
                      <a:noFill/>
                    </a:lnT>
                    <a:lnB>
                      <a:noFill/>
                    </a:lnB>
                    <a:lnTlToBr>
                      <a:noFill/>
                    </a:lnTlToBr>
                    <a:lnBlToTr>
                      <a:noFill/>
                    </a:lnBlToTr>
                    <a:solidFill>
                      <a:schemeClr val="bg1"/>
                    </a:solidFill>
                  </a:tcPr>
                </a:tc>
              </a:tr>
              <a:tr h="363538">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imes New Roman" charset="0"/>
                          <a:ea typeface="Times New Roman" charset="0"/>
                          <a:cs typeface="Times New Roman" charset="0"/>
                        </a:rPr>
                        <a:t>Department*Publications</a:t>
                      </a:r>
                    </a:p>
                  </a:txBody>
                  <a:tcPr marL="12700" marR="12700" marT="12700" marB="0" anchor="b" horzOverflow="overflow">
                    <a:lnL>
                      <a:noFill/>
                    </a:lnL>
                    <a:lnR>
                      <a:noFill/>
                    </a:lnR>
                    <a:lnT>
                      <a:noFill/>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nb-NO" altLang="en-US" sz="1600" b="0" i="0" u="none" strike="noStrike" cap="none" normalizeH="0" baseline="0">
                          <a:ln>
                            <a:noFill/>
                          </a:ln>
                          <a:solidFill>
                            <a:srgbClr val="000000"/>
                          </a:solidFill>
                          <a:effectLst/>
                          <a:latin typeface="Times New Roman" charset="0"/>
                          <a:ea typeface="Times New Roman" charset="0"/>
                          <a:cs typeface="Times New Roman" charset="0"/>
                        </a:rPr>
                        <a:t>0.03</a:t>
                      </a:r>
                    </a:p>
                  </a:txBody>
                  <a:tcPr marL="12700" marR="12700" marT="12700" marB="0" anchor="b" horzOverflow="overflow">
                    <a:lnL>
                      <a:noFill/>
                    </a:lnL>
                    <a:lnR>
                      <a:noFill/>
                    </a:lnR>
                    <a:lnT>
                      <a:noFill/>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fi-FI" altLang="en-US" sz="1600" b="0" i="0" u="none" strike="noStrike" cap="none" normalizeH="0" baseline="0">
                          <a:ln>
                            <a:noFill/>
                          </a:ln>
                          <a:solidFill>
                            <a:srgbClr val="000000"/>
                          </a:solidFill>
                          <a:effectLst/>
                          <a:latin typeface="Times New Roman" charset="0"/>
                          <a:ea typeface="Times New Roman" charset="0"/>
                          <a:cs typeface="Times New Roman" charset="0"/>
                        </a:rPr>
                        <a:t>1025.98</a:t>
                      </a:r>
                    </a:p>
                  </a:txBody>
                  <a:tcPr marL="12700" marR="12700" marT="12700" marB="0" anchor="b" horzOverflow="overflow">
                    <a:lnL>
                      <a:noFill/>
                    </a:lnL>
                    <a:lnR>
                      <a:noFill/>
                    </a:lnR>
                    <a:lnT>
                      <a:noFill/>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hr-HR" altLang="en-US" sz="1600" b="0" i="0" u="none" strike="noStrike" cap="none" normalizeH="0" baseline="0">
                          <a:ln>
                            <a:noFill/>
                          </a:ln>
                          <a:solidFill>
                            <a:srgbClr val="000000"/>
                          </a:solidFill>
                          <a:effectLst/>
                          <a:latin typeface="Times New Roman" charset="0"/>
                          <a:ea typeface="Times New Roman" charset="0"/>
                          <a:cs typeface="Times New Roman" charset="0"/>
                        </a:rPr>
                        <a:t>368.65</a:t>
                      </a:r>
                    </a:p>
                  </a:txBody>
                  <a:tcPr marL="12700" marR="12700" marT="12700" marB="0" anchor="b" horzOverflow="overflow">
                    <a:lnL>
                      <a:noFill/>
                    </a:lnL>
                    <a:lnR>
                      <a:noFill/>
                    </a:lnR>
                    <a:lnT>
                      <a:noFill/>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nb-NO" altLang="en-US" sz="1600" b="0" i="0" u="none" strike="noStrike" cap="none" normalizeH="0" baseline="0">
                          <a:ln>
                            <a:noFill/>
                          </a:ln>
                          <a:solidFill>
                            <a:srgbClr val="000000"/>
                          </a:solidFill>
                          <a:effectLst/>
                          <a:latin typeface="Times New Roman" charset="0"/>
                          <a:ea typeface="Times New Roman" charset="0"/>
                          <a:cs typeface="Times New Roman" charset="0"/>
                        </a:rPr>
                        <a:t>297.40</a:t>
                      </a:r>
                    </a:p>
                  </a:txBody>
                  <a:tcPr marL="12700" marR="12700" marT="12700" marB="0" anchor="b" horzOverflow="overflow">
                    <a:lnL>
                      <a:noFill/>
                    </a:lnL>
                    <a:lnR>
                      <a:noFill/>
                    </a:lnR>
                    <a:lnT>
                      <a:noFill/>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hr-HR" altLang="en-US" sz="1600" b="0" i="0" u="none" strike="noStrike" cap="none" normalizeH="0" baseline="0">
                          <a:ln>
                            <a:noFill/>
                          </a:ln>
                          <a:solidFill>
                            <a:srgbClr val="000000"/>
                          </a:solidFill>
                          <a:effectLst/>
                          <a:latin typeface="Times New Roman" charset="0"/>
                          <a:ea typeface="Times New Roman" charset="0"/>
                          <a:cs typeface="Times New Roman" charset="0"/>
                        </a:rPr>
                        <a:t>1754.57</a:t>
                      </a:r>
                    </a:p>
                  </a:txBody>
                  <a:tcPr marL="12700" marR="12700" marT="12700" marB="0" anchor="b" horzOverflow="overflow">
                    <a:lnL>
                      <a:noFill/>
                    </a:lnL>
                    <a:lnR>
                      <a:noFill/>
                    </a:lnR>
                    <a:lnT>
                      <a:noFill/>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nb-NO" altLang="en-US" sz="1600" b="0" i="0" u="none" strike="noStrike" cap="none" normalizeH="0" baseline="0">
                          <a:ln>
                            <a:noFill/>
                          </a:ln>
                          <a:solidFill>
                            <a:srgbClr val="000000"/>
                          </a:solidFill>
                          <a:effectLst/>
                          <a:latin typeface="Times New Roman" charset="0"/>
                          <a:ea typeface="Times New Roman" charset="0"/>
                          <a:cs typeface="Times New Roman" charset="0"/>
                        </a:rPr>
                        <a:t>2.78</a:t>
                      </a:r>
                    </a:p>
                  </a:txBody>
                  <a:tcPr marL="12700" marR="12700" marT="12700" marB="0" anchor="b" horzOverflow="overflow">
                    <a:lnL>
                      <a:noFill/>
                    </a:lnL>
                    <a:lnR>
                      <a:noFill/>
                    </a:lnR>
                    <a:lnT>
                      <a:noFill/>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nb-NO" altLang="en-US" sz="1600" b="0" i="0" u="none" strike="noStrike" cap="none" normalizeH="0" baseline="0" dirty="0">
                          <a:ln>
                            <a:noFill/>
                          </a:ln>
                          <a:solidFill>
                            <a:srgbClr val="000000"/>
                          </a:solidFill>
                          <a:effectLst/>
                          <a:latin typeface="Times New Roman" charset="0"/>
                          <a:ea typeface="Times New Roman" charset="0"/>
                          <a:cs typeface="Times New Roman" charset="0"/>
                        </a:rPr>
                        <a:t>0.01</a:t>
                      </a:r>
                    </a:p>
                  </a:txBody>
                  <a:tcPr marL="12700" marR="12700" marT="12700" marB="0" anchor="b" horzOverflow="overflow">
                    <a:lnL>
                      <a:noFill/>
                    </a:lnL>
                    <a:lnR>
                      <a:noFill/>
                    </a:lnR>
                    <a:lnT>
                      <a:noFill/>
                    </a:lnT>
                    <a:lnB>
                      <a:noFill/>
                    </a:lnB>
                    <a:lnTlToBr>
                      <a:noFill/>
                    </a:lnTlToBr>
                    <a:lnBlToTr>
                      <a:noFill/>
                    </a:lnBlToTr>
                    <a:solidFill>
                      <a:schemeClr val="bg1"/>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123349464"/>
              </p:ext>
            </p:extLst>
          </p:nvPr>
        </p:nvGraphicFramePr>
        <p:xfrm>
          <a:off x="533400" y="4672013"/>
          <a:ext cx="8610600" cy="1877378"/>
        </p:xfrm>
        <a:graphic>
          <a:graphicData uri="http://schemas.openxmlformats.org/drawingml/2006/table">
            <a:tbl>
              <a:tblPr/>
              <a:tblGrid>
                <a:gridCol w="2171700"/>
                <a:gridCol w="747713"/>
                <a:gridCol w="823912"/>
                <a:gridCol w="749300"/>
                <a:gridCol w="1411288"/>
                <a:gridCol w="1222375"/>
                <a:gridCol w="688975"/>
                <a:gridCol w="795337"/>
              </a:tblGrid>
              <a:tr h="428625">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endParaRPr kumimoji="0" lang="en-US" altLang="en-US" sz="1600" b="1" i="0" u="none" strike="noStrike" cap="none" normalizeH="0" baseline="0">
                        <a:ln>
                          <a:noFill/>
                        </a:ln>
                        <a:solidFill>
                          <a:srgbClr val="000000"/>
                        </a:solidFill>
                        <a:effectLst/>
                        <a:latin typeface="Times New Roman" charset="0"/>
                        <a:ea typeface="Times New Roman" charset="0"/>
                        <a:cs typeface="Times New Roman" charset="0"/>
                      </a:endParaRP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ctr"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β</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Estimate</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SE</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95% CI Lower Bound</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95% CI Upper Bound</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t value</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mr-IN" altLang="en-US" sz="1600" b="0" i="1" u="none" strike="noStrike" cap="none" normalizeH="0" baseline="0">
                          <a:ln>
                            <a:noFill/>
                          </a:ln>
                          <a:solidFill>
                            <a:srgbClr val="000000"/>
                          </a:solidFill>
                          <a:effectLst/>
                          <a:latin typeface="Times New Roman" charset="0"/>
                          <a:ea typeface="Times New Roman" charset="0"/>
                          <a:cs typeface="Times New Roman" charset="0"/>
                        </a:rPr>
                        <a:t>Pr(&gt;|t|)</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20663">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imes New Roman" charset="0"/>
                          <a:ea typeface="Times New Roman" charset="0"/>
                          <a:cs typeface="Times New Roman" charset="0"/>
                        </a:rPr>
                        <a:t>Intercept</a:t>
                      </a:r>
                    </a:p>
                  </a:txBody>
                  <a:tcPr marL="12700" marR="12700" marT="12700" marB="0" anchor="b"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nb-NO" altLang="en-US" sz="1600" b="0" i="0" u="none" strike="noStrike" cap="none" normalizeH="0" baseline="0">
                          <a:ln>
                            <a:noFill/>
                          </a:ln>
                          <a:solidFill>
                            <a:srgbClr val="000000"/>
                          </a:solidFill>
                          <a:effectLst/>
                          <a:latin typeface="Times New Roman" charset="0"/>
                          <a:ea typeface="Times New Roman" charset="0"/>
                          <a:cs typeface="Times New Roman" charset="0"/>
                        </a:rPr>
                        <a:t>0.00</a:t>
                      </a:r>
                    </a:p>
                  </a:txBody>
                  <a:tcPr marL="12700" marR="12700" marT="12700" marB="0" anchor="b"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nb-NO" altLang="en-US" sz="1600" b="0" i="0" u="none" strike="noStrike" cap="none" normalizeH="0" baseline="0">
                          <a:ln>
                            <a:noFill/>
                          </a:ln>
                          <a:solidFill>
                            <a:srgbClr val="000000"/>
                          </a:solidFill>
                          <a:effectLst/>
                          <a:latin typeface="Times New Roman" charset="0"/>
                          <a:ea typeface="Times New Roman" charset="0"/>
                          <a:cs typeface="Times New Roman" charset="0"/>
                        </a:rPr>
                        <a:t>35655.94</a:t>
                      </a:r>
                    </a:p>
                  </a:txBody>
                  <a:tcPr marL="12700" marR="12700" marT="12700" marB="0" anchor="b"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fi-FI" altLang="en-US" sz="1600" b="0" i="0" u="none" strike="noStrike" cap="none" normalizeH="0" baseline="0">
                          <a:ln>
                            <a:noFill/>
                          </a:ln>
                          <a:solidFill>
                            <a:srgbClr val="000000"/>
                          </a:solidFill>
                          <a:effectLst/>
                          <a:latin typeface="Times New Roman" charset="0"/>
                          <a:ea typeface="Times New Roman" charset="0"/>
                          <a:cs typeface="Times New Roman" charset="0"/>
                        </a:rPr>
                        <a:t>5167.87</a:t>
                      </a:r>
                    </a:p>
                  </a:txBody>
                  <a:tcPr marL="12700" marR="12700" marT="12700" marB="0" anchor="b"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hr-HR" altLang="en-US" sz="1600" b="0" i="0" u="none" strike="noStrike" cap="none" normalizeH="0" baseline="0">
                          <a:ln>
                            <a:noFill/>
                          </a:ln>
                          <a:solidFill>
                            <a:srgbClr val="000000"/>
                          </a:solidFill>
                          <a:effectLst/>
                          <a:latin typeface="Times New Roman" charset="0"/>
                          <a:ea typeface="Times New Roman" charset="0"/>
                          <a:cs typeface="Times New Roman" charset="0"/>
                        </a:rPr>
                        <a:t>25442.43</a:t>
                      </a:r>
                    </a:p>
                  </a:txBody>
                  <a:tcPr marL="12700" marR="12700" marT="12700" marB="0" anchor="b"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hr-HR" altLang="en-US" sz="1600" b="0" i="0" u="none" strike="noStrike" cap="none" normalizeH="0" baseline="0">
                          <a:ln>
                            <a:noFill/>
                          </a:ln>
                          <a:solidFill>
                            <a:srgbClr val="000000"/>
                          </a:solidFill>
                          <a:effectLst/>
                          <a:latin typeface="Times New Roman" charset="0"/>
                          <a:ea typeface="Times New Roman" charset="0"/>
                          <a:cs typeface="Times New Roman" charset="0"/>
                        </a:rPr>
                        <a:t>45869.44</a:t>
                      </a:r>
                    </a:p>
                  </a:txBody>
                  <a:tcPr marL="12700" marR="12700" marT="12700" marB="0" anchor="b"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hr-HR" altLang="en-US" sz="1600" b="0" i="0" u="none" strike="noStrike" cap="none" normalizeH="0" baseline="0">
                          <a:ln>
                            <a:noFill/>
                          </a:ln>
                          <a:solidFill>
                            <a:srgbClr val="000000"/>
                          </a:solidFill>
                          <a:effectLst/>
                          <a:latin typeface="Times New Roman" charset="0"/>
                          <a:ea typeface="Times New Roman" charset="0"/>
                          <a:cs typeface="Times New Roman" charset="0"/>
                        </a:rPr>
                        <a:t>6.90</a:t>
                      </a:r>
                    </a:p>
                  </a:txBody>
                  <a:tcPr marL="12700" marR="12700" marT="12700" marB="0" anchor="b"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nb-NO" altLang="en-US" sz="1600" b="0" i="0" u="none" strike="noStrike" cap="none" normalizeH="0" baseline="0">
                          <a:ln>
                            <a:noFill/>
                          </a:ln>
                          <a:solidFill>
                            <a:srgbClr val="000000"/>
                          </a:solidFill>
                          <a:effectLst/>
                          <a:latin typeface="Times New Roman" charset="0"/>
                          <a:ea typeface="Times New Roman" charset="0"/>
                          <a:cs typeface="Times New Roman" charset="0"/>
                        </a:rPr>
                        <a:t>0.00</a:t>
                      </a:r>
                    </a:p>
                  </a:txBody>
                  <a:tcPr marL="12700" marR="12700" marT="12700" marB="0" anchor="b"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r>
              <a:tr h="428625">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Times New Roman" charset="0"/>
                          <a:ea typeface="Times New Roman" charset="0"/>
                          <a:cs typeface="Times New Roman" charset="0"/>
                        </a:rPr>
                        <a:t>Department </a:t>
                      </a:r>
                    </a:p>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Times New Roman" charset="0"/>
                          <a:ea typeface="Times New Roman" charset="0"/>
                          <a:cs typeface="Times New Roman" charset="0"/>
                        </a:rPr>
                        <a:t>(1=Not Psychology)</a:t>
                      </a:r>
                    </a:p>
                  </a:txBody>
                  <a:tcPr marL="12700" marR="12700" marT="12700" marB="0" anchor="b" horzOverflow="overflow">
                    <a:lnL>
                      <a:noFill/>
                    </a:lnL>
                    <a:lnR>
                      <a:noFill/>
                    </a:lnR>
                    <a:lnT>
                      <a:noFill/>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nb-NO" altLang="en-US" sz="1600" b="0" i="0" u="none" strike="noStrike" cap="none" normalizeH="0" baseline="0">
                          <a:ln>
                            <a:noFill/>
                          </a:ln>
                          <a:solidFill>
                            <a:srgbClr val="000000"/>
                          </a:solidFill>
                          <a:effectLst/>
                          <a:latin typeface="Times New Roman" charset="0"/>
                          <a:ea typeface="Times New Roman" charset="0"/>
                          <a:cs typeface="Times New Roman" charset="0"/>
                        </a:rPr>
                        <a:t>0.73</a:t>
                      </a:r>
                    </a:p>
                  </a:txBody>
                  <a:tcPr marL="12700" marR="12700" marT="12700" marB="0" anchor="b" horzOverflow="overflow">
                    <a:lnL>
                      <a:noFill/>
                    </a:lnL>
                    <a:lnR>
                      <a:noFill/>
                    </a:lnR>
                    <a:lnT>
                      <a:noFill/>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hr-HR" altLang="en-US" sz="1600" b="0" i="0" u="none" strike="noStrike" cap="none" normalizeH="0" baseline="0">
                          <a:ln>
                            <a:noFill/>
                          </a:ln>
                          <a:solidFill>
                            <a:srgbClr val="000000"/>
                          </a:solidFill>
                          <a:effectLst/>
                          <a:latin typeface="Times New Roman" charset="0"/>
                          <a:ea typeface="Times New Roman" charset="0"/>
                          <a:cs typeface="Times New Roman" charset="0"/>
                        </a:rPr>
                        <a:t>25492.84</a:t>
                      </a:r>
                    </a:p>
                  </a:txBody>
                  <a:tcPr marL="12700" marR="12700" marT="12700" marB="0" anchor="b" horzOverflow="overflow">
                    <a:lnL>
                      <a:noFill/>
                    </a:lnL>
                    <a:lnR>
                      <a:noFill/>
                    </a:lnR>
                    <a:lnT>
                      <a:noFill/>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hr-HR" altLang="en-US" sz="1600" b="0" i="0" u="none" strike="noStrike" cap="none" normalizeH="0" baseline="0">
                          <a:ln>
                            <a:noFill/>
                          </a:ln>
                          <a:solidFill>
                            <a:srgbClr val="000000"/>
                          </a:solidFill>
                          <a:effectLst/>
                          <a:latin typeface="Times New Roman" charset="0"/>
                          <a:ea typeface="Times New Roman" charset="0"/>
                          <a:cs typeface="Times New Roman" charset="0"/>
                        </a:rPr>
                        <a:t>6483.39</a:t>
                      </a:r>
                    </a:p>
                  </a:txBody>
                  <a:tcPr marL="12700" marR="12700" marT="12700" marB="0" anchor="b" horzOverflow="overflow">
                    <a:lnL>
                      <a:noFill/>
                    </a:lnL>
                    <a:lnR>
                      <a:noFill/>
                    </a:lnR>
                    <a:lnT>
                      <a:noFill/>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is-IS" altLang="en-US" sz="1600" b="0" i="0" u="none" strike="noStrike" cap="none" normalizeH="0" baseline="0">
                          <a:ln>
                            <a:noFill/>
                          </a:ln>
                          <a:solidFill>
                            <a:srgbClr val="000000"/>
                          </a:solidFill>
                          <a:effectLst/>
                          <a:latin typeface="Times New Roman" charset="0"/>
                          <a:ea typeface="Times New Roman" charset="0"/>
                          <a:cs typeface="Times New Roman" charset="0"/>
                        </a:rPr>
                        <a:t>12679.41</a:t>
                      </a:r>
                    </a:p>
                  </a:txBody>
                  <a:tcPr marL="12700" marR="12700" marT="12700" marB="0" anchor="b" horzOverflow="overflow">
                    <a:lnL>
                      <a:noFill/>
                    </a:lnL>
                    <a:lnR>
                      <a:noFill/>
                    </a:lnR>
                    <a:lnT>
                      <a:noFill/>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is-IS" altLang="en-US" sz="1600" b="0" i="0" u="none" strike="noStrike" cap="none" normalizeH="0" baseline="0">
                          <a:ln>
                            <a:noFill/>
                          </a:ln>
                          <a:solidFill>
                            <a:srgbClr val="000000"/>
                          </a:solidFill>
                          <a:effectLst/>
                          <a:latin typeface="Times New Roman" charset="0"/>
                          <a:ea typeface="Times New Roman" charset="0"/>
                          <a:cs typeface="Times New Roman" charset="0"/>
                        </a:rPr>
                        <a:t>38306.26</a:t>
                      </a:r>
                    </a:p>
                  </a:txBody>
                  <a:tcPr marL="12700" marR="12700" marT="12700" marB="0" anchor="b" horzOverflow="overflow">
                    <a:lnL>
                      <a:noFill/>
                    </a:lnL>
                    <a:lnR>
                      <a:noFill/>
                    </a:lnR>
                    <a:lnT>
                      <a:noFill/>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hr-HR" altLang="en-US" sz="1600" b="0" i="0" u="none" strike="noStrike" cap="none" normalizeH="0" baseline="0">
                          <a:ln>
                            <a:noFill/>
                          </a:ln>
                          <a:solidFill>
                            <a:srgbClr val="000000"/>
                          </a:solidFill>
                          <a:effectLst/>
                          <a:latin typeface="Times New Roman" charset="0"/>
                          <a:ea typeface="Times New Roman" charset="0"/>
                          <a:cs typeface="Times New Roman" charset="0"/>
                        </a:rPr>
                        <a:t>3.93</a:t>
                      </a:r>
                    </a:p>
                  </a:txBody>
                  <a:tcPr marL="12700" marR="12700" marT="12700" marB="0" anchor="b" horzOverflow="overflow">
                    <a:lnL>
                      <a:noFill/>
                    </a:lnL>
                    <a:lnR>
                      <a:noFill/>
                    </a:lnR>
                    <a:lnT>
                      <a:noFill/>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nb-NO" altLang="en-US" sz="1600" b="0" i="0" u="none" strike="noStrike" cap="none" normalizeH="0" baseline="0">
                          <a:ln>
                            <a:noFill/>
                          </a:ln>
                          <a:solidFill>
                            <a:srgbClr val="000000"/>
                          </a:solidFill>
                          <a:effectLst/>
                          <a:latin typeface="Times New Roman" charset="0"/>
                          <a:ea typeface="Times New Roman" charset="0"/>
                          <a:cs typeface="Times New Roman" charset="0"/>
                        </a:rPr>
                        <a:t>0.00</a:t>
                      </a:r>
                    </a:p>
                  </a:txBody>
                  <a:tcPr marL="12700" marR="12700" marT="12700" marB="0" anchor="b" horzOverflow="overflow">
                    <a:lnL>
                      <a:noFill/>
                    </a:lnL>
                    <a:lnR>
                      <a:noFill/>
                    </a:lnR>
                    <a:lnT>
                      <a:noFill/>
                    </a:lnT>
                    <a:lnB>
                      <a:noFill/>
                    </a:lnB>
                    <a:lnTlToBr>
                      <a:noFill/>
                    </a:lnTlToBr>
                    <a:lnBlToTr>
                      <a:noFill/>
                    </a:lnBlToTr>
                    <a:solidFill>
                      <a:schemeClr val="bg1"/>
                    </a:solidFill>
                  </a:tcPr>
                </a:tc>
              </a:tr>
              <a:tr h="220663">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000000"/>
                          </a:solidFill>
                          <a:effectLst/>
                          <a:latin typeface="Times New Roman" charset="0"/>
                          <a:ea typeface="Times New Roman" charset="0"/>
                          <a:cs typeface="Times New Roman" charset="0"/>
                        </a:rPr>
                        <a:t>Publications</a:t>
                      </a:r>
                    </a:p>
                  </a:txBody>
                  <a:tcPr marL="12700" marR="12700" marT="12700" marB="0" anchor="b" horzOverflow="overflow">
                    <a:lnL>
                      <a:noFill/>
                    </a:lnL>
                    <a:lnR>
                      <a:noFill/>
                    </a:lnR>
                    <a:lnT>
                      <a:noFill/>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nb-NO" altLang="en-US" sz="1600" b="1" i="0" u="none" strike="noStrike" cap="none" normalizeH="0" baseline="0">
                          <a:ln>
                            <a:noFill/>
                          </a:ln>
                          <a:solidFill>
                            <a:srgbClr val="000000"/>
                          </a:solidFill>
                          <a:effectLst/>
                          <a:latin typeface="Times New Roman" charset="0"/>
                          <a:ea typeface="Times New Roman" charset="0"/>
                          <a:cs typeface="Times New Roman" charset="0"/>
                        </a:rPr>
                        <a:t>0.60</a:t>
                      </a:r>
                    </a:p>
                  </a:txBody>
                  <a:tcPr marL="12700" marR="12700" marT="12700" marB="0" anchor="b" horzOverflow="overflow">
                    <a:lnL>
                      <a:noFill/>
                    </a:lnL>
                    <a:lnR>
                      <a:noFill/>
                    </a:lnR>
                    <a:lnT>
                      <a:noFill/>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hr-HR" altLang="en-US" sz="1600" b="1" i="0" u="none" strike="noStrike" cap="none" normalizeH="0" baseline="0">
                          <a:ln>
                            <a:noFill/>
                          </a:ln>
                          <a:solidFill>
                            <a:srgbClr val="000000"/>
                          </a:solidFill>
                          <a:effectLst/>
                          <a:latin typeface="Times New Roman" charset="0"/>
                          <a:ea typeface="Times New Roman" charset="0"/>
                          <a:cs typeface="Times New Roman" charset="0"/>
                        </a:rPr>
                        <a:t>1372.92</a:t>
                      </a:r>
                    </a:p>
                  </a:txBody>
                  <a:tcPr marL="12700" marR="12700" marT="12700" marB="0" anchor="b" horzOverflow="overflow">
                    <a:lnL>
                      <a:noFill/>
                    </a:lnL>
                    <a:lnR>
                      <a:noFill/>
                    </a:lnR>
                    <a:lnT>
                      <a:noFill/>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nb-NO" altLang="en-US" sz="1600" b="1" i="0" u="none" strike="noStrike" cap="none" normalizeH="0" baseline="0">
                          <a:ln>
                            <a:noFill/>
                          </a:ln>
                          <a:solidFill>
                            <a:srgbClr val="000000"/>
                          </a:solidFill>
                          <a:effectLst/>
                          <a:latin typeface="Times New Roman" charset="0"/>
                          <a:ea typeface="Times New Roman" charset="0"/>
                          <a:cs typeface="Times New Roman" charset="0"/>
                        </a:rPr>
                        <a:t>250.80</a:t>
                      </a:r>
                    </a:p>
                  </a:txBody>
                  <a:tcPr marL="12700" marR="12700" marT="12700" marB="0" anchor="b" horzOverflow="overflow">
                    <a:lnL>
                      <a:noFill/>
                    </a:lnL>
                    <a:lnR>
                      <a:noFill/>
                    </a:lnR>
                    <a:lnT>
                      <a:noFill/>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fi-FI" altLang="en-US" sz="1600" b="1" i="0" u="none" strike="noStrike" cap="none" normalizeH="0" baseline="0">
                          <a:ln>
                            <a:noFill/>
                          </a:ln>
                          <a:solidFill>
                            <a:srgbClr val="000000"/>
                          </a:solidFill>
                          <a:effectLst/>
                          <a:latin typeface="Times New Roman" charset="0"/>
                          <a:ea typeface="Times New Roman" charset="0"/>
                          <a:cs typeface="Times New Roman" charset="0"/>
                        </a:rPr>
                        <a:t>877.25</a:t>
                      </a:r>
                    </a:p>
                  </a:txBody>
                  <a:tcPr marL="12700" marR="12700" marT="12700" marB="0" anchor="b" horzOverflow="overflow">
                    <a:lnL>
                      <a:noFill/>
                    </a:lnL>
                    <a:lnR>
                      <a:noFill/>
                    </a:lnR>
                    <a:lnT>
                      <a:noFill/>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hr-HR" altLang="en-US" sz="1600" b="1" i="0" u="none" strike="noStrike" cap="none" normalizeH="0" baseline="0">
                          <a:ln>
                            <a:noFill/>
                          </a:ln>
                          <a:solidFill>
                            <a:srgbClr val="000000"/>
                          </a:solidFill>
                          <a:effectLst/>
                          <a:latin typeface="Times New Roman" charset="0"/>
                          <a:ea typeface="Times New Roman" charset="0"/>
                          <a:cs typeface="Times New Roman" charset="0"/>
                        </a:rPr>
                        <a:t>1868.59</a:t>
                      </a:r>
                    </a:p>
                  </a:txBody>
                  <a:tcPr marL="12700" marR="12700" marT="12700" marB="0" anchor="b" horzOverflow="overflow">
                    <a:lnL>
                      <a:noFill/>
                    </a:lnL>
                    <a:lnR>
                      <a:noFill/>
                    </a:lnR>
                    <a:lnT>
                      <a:noFill/>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nb-NO" altLang="en-US" sz="1600" b="1" i="0" u="none" strike="noStrike" cap="none" normalizeH="0" baseline="0">
                          <a:ln>
                            <a:noFill/>
                          </a:ln>
                          <a:solidFill>
                            <a:srgbClr val="000000"/>
                          </a:solidFill>
                          <a:effectLst/>
                          <a:latin typeface="Times New Roman" charset="0"/>
                          <a:ea typeface="Times New Roman" charset="0"/>
                          <a:cs typeface="Times New Roman" charset="0"/>
                        </a:rPr>
                        <a:t>5.47</a:t>
                      </a:r>
                    </a:p>
                  </a:txBody>
                  <a:tcPr marL="12700" marR="12700" marT="12700" marB="0" anchor="b" horzOverflow="overflow">
                    <a:lnL>
                      <a:noFill/>
                    </a:lnL>
                    <a:lnR>
                      <a:noFill/>
                    </a:lnR>
                    <a:lnT>
                      <a:noFill/>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nb-NO" altLang="en-US" sz="1600" b="1" i="0" u="none" strike="noStrike" cap="none" normalizeH="0" baseline="0">
                          <a:ln>
                            <a:noFill/>
                          </a:ln>
                          <a:solidFill>
                            <a:srgbClr val="000000"/>
                          </a:solidFill>
                          <a:effectLst/>
                          <a:latin typeface="Times New Roman" charset="0"/>
                          <a:ea typeface="Times New Roman" charset="0"/>
                          <a:cs typeface="Times New Roman" charset="0"/>
                        </a:rPr>
                        <a:t>0.00</a:t>
                      </a:r>
                    </a:p>
                  </a:txBody>
                  <a:tcPr marL="12700" marR="12700" marT="12700" marB="0" anchor="b" horzOverflow="overflow">
                    <a:lnL>
                      <a:noFill/>
                    </a:lnL>
                    <a:lnR>
                      <a:noFill/>
                    </a:lnR>
                    <a:lnT>
                      <a:noFill/>
                    </a:lnT>
                    <a:lnB>
                      <a:noFill/>
                    </a:lnB>
                    <a:lnTlToBr>
                      <a:noFill/>
                    </a:lnTlToBr>
                    <a:lnBlToTr>
                      <a:noFill/>
                    </a:lnBlToTr>
                    <a:solidFill>
                      <a:schemeClr val="bg1"/>
                    </a:solidFill>
                  </a:tcPr>
                </a:tc>
              </a:tr>
              <a:tr h="363538">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imes New Roman" charset="0"/>
                          <a:ea typeface="Times New Roman" charset="0"/>
                          <a:cs typeface="Times New Roman" charset="0"/>
                        </a:rPr>
                        <a:t>Department*Publications</a:t>
                      </a:r>
                    </a:p>
                  </a:txBody>
                  <a:tcPr marL="12700" marR="12700" marT="12700" marB="0" anchor="b" horzOverflow="overflow">
                    <a:lnL>
                      <a:noFill/>
                    </a:lnL>
                    <a:lnR>
                      <a:noFill/>
                    </a:lnR>
                    <a:lnT>
                      <a:noFill/>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mr-IN" altLang="en-US" sz="1600" b="0" i="0" u="none" strike="noStrike" cap="none" normalizeH="0" baseline="0">
                          <a:ln>
                            <a:noFill/>
                          </a:ln>
                          <a:solidFill>
                            <a:srgbClr val="000000"/>
                          </a:solidFill>
                          <a:effectLst/>
                          <a:latin typeface="Times New Roman" charset="0"/>
                          <a:ea typeface="Times New Roman" charset="0"/>
                          <a:cs typeface="Times New Roman" charset="0"/>
                        </a:rPr>
                        <a:t>-0.03</a:t>
                      </a:r>
                    </a:p>
                  </a:txBody>
                  <a:tcPr marL="12700" marR="12700" marT="12700" marB="0" anchor="b" horzOverflow="overflow">
                    <a:lnL>
                      <a:noFill/>
                    </a:lnL>
                    <a:lnR>
                      <a:noFill/>
                    </a:lnR>
                    <a:lnT>
                      <a:noFill/>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fi-FI" altLang="en-US" sz="1600" b="0" i="0" u="none" strike="noStrike" cap="none" normalizeH="0" baseline="0">
                          <a:ln>
                            <a:noFill/>
                          </a:ln>
                          <a:solidFill>
                            <a:srgbClr val="000000"/>
                          </a:solidFill>
                          <a:effectLst/>
                          <a:latin typeface="Times New Roman" charset="0"/>
                          <a:ea typeface="Times New Roman" charset="0"/>
                          <a:cs typeface="Times New Roman" charset="0"/>
                        </a:rPr>
                        <a:t>-1025.98</a:t>
                      </a:r>
                    </a:p>
                  </a:txBody>
                  <a:tcPr marL="12700" marR="12700" marT="12700" marB="0" anchor="b" horzOverflow="overflow">
                    <a:lnL>
                      <a:noFill/>
                    </a:lnL>
                    <a:lnR>
                      <a:noFill/>
                    </a:lnR>
                    <a:lnT>
                      <a:noFill/>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hr-HR" altLang="en-US" sz="1600" b="0" i="0" u="none" strike="noStrike" cap="none" normalizeH="0" baseline="0">
                          <a:ln>
                            <a:noFill/>
                          </a:ln>
                          <a:solidFill>
                            <a:srgbClr val="000000"/>
                          </a:solidFill>
                          <a:effectLst/>
                          <a:latin typeface="Times New Roman" charset="0"/>
                          <a:ea typeface="Times New Roman" charset="0"/>
                          <a:cs typeface="Times New Roman" charset="0"/>
                        </a:rPr>
                        <a:t>368.65</a:t>
                      </a:r>
                    </a:p>
                  </a:txBody>
                  <a:tcPr marL="12700" marR="12700" marT="12700" marB="0" anchor="b" horzOverflow="overflow">
                    <a:lnL>
                      <a:noFill/>
                    </a:lnL>
                    <a:lnR>
                      <a:noFill/>
                    </a:lnR>
                    <a:lnT>
                      <a:noFill/>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mr-IN" altLang="en-US" sz="1600" b="0" i="0" u="none" strike="noStrike" cap="none" normalizeH="0" baseline="0">
                          <a:ln>
                            <a:noFill/>
                          </a:ln>
                          <a:solidFill>
                            <a:srgbClr val="000000"/>
                          </a:solidFill>
                          <a:effectLst/>
                          <a:latin typeface="Times New Roman" charset="0"/>
                          <a:ea typeface="Times New Roman" charset="0"/>
                          <a:cs typeface="Times New Roman" charset="0"/>
                        </a:rPr>
                        <a:t>-1754.57</a:t>
                      </a:r>
                    </a:p>
                  </a:txBody>
                  <a:tcPr marL="12700" marR="12700" marT="12700" marB="0" anchor="b" horzOverflow="overflow">
                    <a:lnL>
                      <a:noFill/>
                    </a:lnL>
                    <a:lnR>
                      <a:noFill/>
                    </a:lnR>
                    <a:lnT>
                      <a:noFill/>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mr-IN" altLang="en-US" sz="1600" b="0" i="0" u="none" strike="noStrike" cap="none" normalizeH="0" baseline="0">
                          <a:ln>
                            <a:noFill/>
                          </a:ln>
                          <a:solidFill>
                            <a:srgbClr val="000000"/>
                          </a:solidFill>
                          <a:effectLst/>
                          <a:latin typeface="Times New Roman" charset="0"/>
                          <a:ea typeface="Times New Roman" charset="0"/>
                          <a:cs typeface="Times New Roman" charset="0"/>
                        </a:rPr>
                        <a:t>-297.40</a:t>
                      </a:r>
                    </a:p>
                  </a:txBody>
                  <a:tcPr marL="12700" marR="12700" marT="12700" marB="0" anchor="b" horzOverflow="overflow">
                    <a:lnL>
                      <a:noFill/>
                    </a:lnL>
                    <a:lnR>
                      <a:noFill/>
                    </a:lnR>
                    <a:lnT>
                      <a:noFill/>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mr-IN" altLang="en-US" sz="1600" b="0" i="0" u="none" strike="noStrike" cap="none" normalizeH="0" baseline="0">
                          <a:ln>
                            <a:noFill/>
                          </a:ln>
                          <a:solidFill>
                            <a:srgbClr val="000000"/>
                          </a:solidFill>
                          <a:effectLst/>
                          <a:latin typeface="Times New Roman" charset="0"/>
                          <a:ea typeface="Times New Roman" charset="0"/>
                          <a:cs typeface="Times New Roman" charset="0"/>
                        </a:rPr>
                        <a:t>-2.78</a:t>
                      </a:r>
                    </a:p>
                  </a:txBody>
                  <a:tcPr marL="12700" marR="12700" marT="12700" marB="0" anchor="b" horzOverflow="overflow">
                    <a:lnL>
                      <a:noFill/>
                    </a:lnL>
                    <a:lnR>
                      <a:noFill/>
                    </a:lnR>
                    <a:lnT>
                      <a:noFill/>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nb-NO" altLang="en-US" sz="1600" b="0" i="0" u="none" strike="noStrike" cap="none" normalizeH="0" baseline="0" dirty="0">
                          <a:ln>
                            <a:noFill/>
                          </a:ln>
                          <a:solidFill>
                            <a:srgbClr val="000000"/>
                          </a:solidFill>
                          <a:effectLst/>
                          <a:latin typeface="Times New Roman" charset="0"/>
                          <a:ea typeface="Times New Roman" charset="0"/>
                          <a:cs typeface="Times New Roman" charset="0"/>
                        </a:rPr>
                        <a:t>0.01</a:t>
                      </a:r>
                    </a:p>
                  </a:txBody>
                  <a:tcPr marL="12700" marR="12700" marT="12700" marB="0" anchor="b" horzOverflow="overflow">
                    <a:lnL>
                      <a:noFill/>
                    </a:lnL>
                    <a:lnR>
                      <a:noFill/>
                    </a:lnR>
                    <a:lnT>
                      <a:noFill/>
                    </a:lnT>
                    <a:lnB>
                      <a:noFill/>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228600"/>
            <a:ext cx="7200900" cy="1485900"/>
          </a:xfrm>
        </p:spPr>
        <p:txBody>
          <a:bodyPr rtlCol="0">
            <a:normAutofit fontScale="90000"/>
          </a:bodyPr>
          <a:lstStyle/>
          <a:p>
            <a:pPr eaLnBrk="1" fontAlgn="auto" hangingPunct="1">
              <a:spcAft>
                <a:spcPts val="0"/>
              </a:spcAft>
              <a:defRPr/>
            </a:pPr>
            <a:r>
              <a:rPr lang="en-US" dirty="0" smtClean="0"/>
              <a:t>This concept can be leveraged to probe a continuous variable interaction effect.</a:t>
            </a:r>
            <a:endParaRPr lang="en-US" dirty="0"/>
          </a:p>
        </p:txBody>
      </p:sp>
      <p:sp>
        <p:nvSpPr>
          <p:cNvPr id="3" name="Content Placeholder 2"/>
          <p:cNvSpPr>
            <a:spLocks noGrp="1"/>
          </p:cNvSpPr>
          <p:nvPr>
            <p:ph idx="1"/>
          </p:nvPr>
        </p:nvSpPr>
        <p:spPr/>
        <p:txBody>
          <a:bodyPr rtlCol="0">
            <a:normAutofit lnSpcReduction="10000"/>
          </a:bodyPr>
          <a:lstStyle/>
          <a:p>
            <a:pPr marL="384048" indent="-384048" eaLnBrk="1" fontAlgn="auto" hangingPunct="1">
              <a:buFont typeface="Franklin Gothic Book" panose="020B0503020102020204" pitchFamily="34" charset="0"/>
              <a:buChar char="■"/>
              <a:defRPr/>
            </a:pPr>
            <a:r>
              <a:rPr lang="en-US" dirty="0" smtClean="0"/>
              <a:t>The interpretation of a given coefficient in regression will always be interpreted as the effect when all other predictors are at zero.</a:t>
            </a:r>
          </a:p>
          <a:p>
            <a:pPr marL="384048" indent="-384048" eaLnBrk="1" fontAlgn="auto" hangingPunct="1">
              <a:buFont typeface="Franklin Gothic Book" panose="020B0503020102020204" pitchFamily="34" charset="0"/>
              <a:buChar char="■"/>
              <a:defRPr/>
            </a:pPr>
            <a:r>
              <a:rPr lang="en-US" dirty="0" smtClean="0"/>
              <a:t>We can therefore change the value of zero of our moderator (using centering) to better understand what an interaction means at a level of interest in our continuous moderator.</a:t>
            </a:r>
          </a:p>
          <a:p>
            <a:pPr marL="384048" indent="-384048" eaLnBrk="1" fontAlgn="auto" hangingPunct="1">
              <a:buFont typeface="Franklin Gothic Book" panose="020B0503020102020204" pitchFamily="34" charset="0"/>
              <a:buChar char="■"/>
              <a:defRPr/>
            </a:pPr>
            <a:r>
              <a:rPr lang="en-US" dirty="0" smtClean="0"/>
              <a:t>This is called the pick-a-point approach (Aiken &amp; West, 1991)</a:t>
            </a:r>
          </a:p>
          <a:p>
            <a:pPr marL="384048" lvl="1" indent="-384048" eaLnBrk="1" fontAlgn="auto" hangingPunct="1">
              <a:buFont typeface="Franklin Gothic Book" panose="020B0503020102020204" pitchFamily="34" charset="0"/>
              <a:buChar char="–"/>
              <a:defRPr/>
            </a:pPr>
            <a:r>
              <a:rPr lang="en-US" dirty="0" smtClean="0"/>
              <a:t>Typically, this is conducted at +/- 1 standard deviation from the mean of the moderator.</a:t>
            </a:r>
          </a:p>
          <a:p>
            <a:pPr marL="384048" lvl="1" indent="-384048" eaLnBrk="1" fontAlgn="auto" hangingPunct="1">
              <a:buFont typeface="Franklin Gothic Book" panose="020B0503020102020204" pitchFamily="34" charset="0"/>
              <a:buChar char="–"/>
              <a:defRPr/>
            </a:pPr>
            <a:r>
              <a:rPr lang="en-US" b="1" dirty="0" smtClean="0"/>
              <a:t>If I were to re-center around 1 SD below the mean, what transformation would I do to achieve this?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524000" y="-76200"/>
            <a:ext cx="7010400" cy="1527175"/>
          </a:xfrm>
        </p:spPr>
        <p:txBody>
          <a:bodyPr/>
          <a:lstStyle/>
          <a:p>
            <a:pPr eaLnBrk="1" hangingPunct="1"/>
            <a:r>
              <a:rPr lang="en-US" altLang="en-US" sz="3800">
                <a:ea typeface="ＭＳ Ｐゴシック" charset="-128"/>
              </a:rPr>
              <a:t>Example</a:t>
            </a:r>
          </a:p>
        </p:txBody>
      </p:sp>
      <p:graphicFrame>
        <p:nvGraphicFramePr>
          <p:cNvPr id="21506" name="Object 4"/>
          <p:cNvGraphicFramePr>
            <a:graphicFrameLocks noChangeAspect="1"/>
          </p:cNvGraphicFramePr>
          <p:nvPr/>
        </p:nvGraphicFramePr>
        <p:xfrm>
          <a:off x="2616200" y="1511300"/>
          <a:ext cx="914400" cy="179388"/>
        </p:xfrm>
        <a:graphic>
          <a:graphicData uri="http://schemas.openxmlformats.org/presentationml/2006/ole">
            <mc:AlternateContent xmlns:mc="http://schemas.openxmlformats.org/markup-compatibility/2006">
              <mc:Choice xmlns:v="urn:schemas-microsoft-com:vml" Requires="v">
                <p:oleObj spid="_x0000_s21580" name="Equation" r:id="rId4" imgW="428207" imgH="666100" progId="Equation.DSMT4">
                  <p:embed/>
                </p:oleObj>
              </mc:Choice>
              <mc:Fallback>
                <p:oleObj name="Equation" r:id="rId4" imgW="428207" imgH="6661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6200" y="1511300"/>
                        <a:ext cx="914400" cy="179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1507" name="Object 5"/>
          <p:cNvGraphicFramePr>
            <a:graphicFrameLocks noChangeAspect="1"/>
          </p:cNvGraphicFramePr>
          <p:nvPr/>
        </p:nvGraphicFramePr>
        <p:xfrm>
          <a:off x="2616200" y="1511300"/>
          <a:ext cx="914400" cy="179388"/>
        </p:xfrm>
        <a:graphic>
          <a:graphicData uri="http://schemas.openxmlformats.org/presentationml/2006/ole">
            <mc:AlternateContent xmlns:mc="http://schemas.openxmlformats.org/markup-compatibility/2006">
              <mc:Choice xmlns:v="urn:schemas-microsoft-com:vml" Requires="v">
                <p:oleObj spid="_x0000_s21581" name="Equation" r:id="rId6" imgW="428207" imgH="666100" progId="Equation.DSMT4">
                  <p:embed/>
                </p:oleObj>
              </mc:Choice>
              <mc:Fallback>
                <p:oleObj name="Equation" r:id="rId6" imgW="428207" imgH="6661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6200" y="1511300"/>
                        <a:ext cx="914400" cy="179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cxnSp>
        <p:nvCxnSpPr>
          <p:cNvPr id="21508" name="Straight Connector 5"/>
          <p:cNvCxnSpPr>
            <a:cxnSpLocks noChangeShapeType="1"/>
          </p:cNvCxnSpPr>
          <p:nvPr/>
        </p:nvCxnSpPr>
        <p:spPr bwMode="auto">
          <a:xfrm>
            <a:off x="3962400" y="1143000"/>
            <a:ext cx="0" cy="327660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cxnSp>
      <p:cxnSp>
        <p:nvCxnSpPr>
          <p:cNvPr id="21509" name="Straight Connector 10"/>
          <p:cNvCxnSpPr>
            <a:cxnSpLocks noChangeShapeType="1"/>
          </p:cNvCxnSpPr>
          <p:nvPr/>
        </p:nvCxnSpPr>
        <p:spPr bwMode="auto">
          <a:xfrm flipH="1" flipV="1">
            <a:off x="3962400" y="4378325"/>
            <a:ext cx="4114800" cy="1270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cxnSp>
      <p:cxnSp>
        <p:nvCxnSpPr>
          <p:cNvPr id="13" name="Straight Connector 12"/>
          <p:cNvCxnSpPr>
            <a:cxnSpLocks noChangeShapeType="1"/>
          </p:cNvCxnSpPr>
          <p:nvPr/>
        </p:nvCxnSpPr>
        <p:spPr bwMode="auto">
          <a:xfrm flipH="1">
            <a:off x="3962400" y="1479550"/>
            <a:ext cx="3657600" cy="2517775"/>
          </a:xfrm>
          <a:prstGeom prst="line">
            <a:avLst/>
          </a:prstGeom>
          <a:noFill/>
          <a:ln w="50800">
            <a:solidFill>
              <a:schemeClr val="accent2"/>
            </a:solidFill>
            <a:round/>
            <a:headEnd/>
            <a:tailEnd/>
          </a:ln>
          <a:extLst>
            <a:ext uri="{909E8E84-426E-40DD-AFC4-6F175D3DCCD1}">
              <a14:hiddenFill xmlns:a14="http://schemas.microsoft.com/office/drawing/2010/main">
                <a:noFill/>
              </a14:hiddenFill>
            </a:ext>
          </a:extLst>
        </p:spPr>
      </p:cxnSp>
      <p:pic>
        <p:nvPicPr>
          <p:cNvPr id="14" name="Picture 13"/>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810000" y="4454525"/>
            <a:ext cx="4267200" cy="201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0" name="Straight Connector 19"/>
          <p:cNvCxnSpPr>
            <a:cxnSpLocks noChangeShapeType="1"/>
          </p:cNvCxnSpPr>
          <p:nvPr/>
        </p:nvCxnSpPr>
        <p:spPr bwMode="auto">
          <a:xfrm>
            <a:off x="5867400" y="1143000"/>
            <a:ext cx="0" cy="5064125"/>
          </a:xfrm>
          <a:prstGeom prst="line">
            <a:avLst/>
          </a:prstGeom>
          <a:noFill/>
          <a:ln w="50800">
            <a:solidFill>
              <a:schemeClr val="tx1"/>
            </a:solidFill>
            <a:prstDash val="dash"/>
            <a:round/>
            <a:headEnd/>
            <a:tailEnd/>
          </a:ln>
          <a:extLst>
            <a:ext uri="{909E8E84-426E-40DD-AFC4-6F175D3DCCD1}">
              <a14:hiddenFill xmlns:a14="http://schemas.microsoft.com/office/drawing/2010/main">
                <a:noFill/>
              </a14:hiddenFill>
            </a:ext>
          </a:extLst>
        </p:spPr>
      </p:cxnSp>
      <p:graphicFrame>
        <p:nvGraphicFramePr>
          <p:cNvPr id="21513" name="Object 8"/>
          <p:cNvGraphicFramePr>
            <a:graphicFrameLocks noGrp="1" noChangeAspect="1"/>
          </p:cNvGraphicFramePr>
          <p:nvPr>
            <p:ph sz="quarter" idx="4294967295"/>
          </p:nvPr>
        </p:nvGraphicFramePr>
        <p:xfrm>
          <a:off x="266700" y="2057400"/>
          <a:ext cx="2514600" cy="485775"/>
        </p:xfrm>
        <a:graphic>
          <a:graphicData uri="http://schemas.openxmlformats.org/presentationml/2006/ole">
            <mc:AlternateContent xmlns:mc="http://schemas.openxmlformats.org/markup-compatibility/2006">
              <mc:Choice xmlns:v="urn:schemas-microsoft-com:vml" Requires="v">
                <p:oleObj spid="_x0000_s21582" name="Equation" r:id="rId8" imgW="1117115" imgH="215806" progId="Equation.DSMT4">
                  <p:embed/>
                </p:oleObj>
              </mc:Choice>
              <mc:Fallback>
                <p:oleObj name="Equation" r:id="rId8" imgW="1117115" imgH="215806" progId="Equation.DSMT4">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700" y="2057400"/>
                        <a:ext cx="251460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 name="Object 14"/>
          <p:cNvGraphicFramePr>
            <a:graphicFrameLocks noChangeAspect="1"/>
          </p:cNvGraphicFramePr>
          <p:nvPr/>
        </p:nvGraphicFramePr>
        <p:xfrm>
          <a:off x="228600" y="3019425"/>
          <a:ext cx="2260600" cy="485775"/>
        </p:xfrm>
        <a:graphic>
          <a:graphicData uri="http://schemas.openxmlformats.org/presentationml/2006/ole">
            <mc:AlternateContent xmlns:mc="http://schemas.openxmlformats.org/markup-compatibility/2006">
              <mc:Choice xmlns:v="urn:schemas-microsoft-com:vml" Requires="v">
                <p:oleObj spid="_x0000_s21583" name="Equation" r:id="rId10" imgW="1002865" imgH="215806" progId="Equation.DSMT4">
                  <p:embed/>
                </p:oleObj>
              </mc:Choice>
              <mc:Fallback>
                <p:oleObj name="Equation" r:id="rId10" imgW="1002865" imgH="215806" progId="Equation.DSMT4">
                  <p:embed/>
                  <p:pic>
                    <p:nvPicPr>
                      <p:cNvPr id="0"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8600" y="3019425"/>
                        <a:ext cx="226060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27" name="Straight Connector 26"/>
          <p:cNvCxnSpPr>
            <a:cxnSpLocks noChangeShapeType="1"/>
          </p:cNvCxnSpPr>
          <p:nvPr/>
        </p:nvCxnSpPr>
        <p:spPr bwMode="auto">
          <a:xfrm flipH="1">
            <a:off x="266700" y="2362200"/>
            <a:ext cx="2514600" cy="0"/>
          </a:xfrm>
          <a:prstGeom prst="line">
            <a:avLst/>
          </a:prstGeom>
          <a:noFill/>
          <a:ln w="50800">
            <a:solidFill>
              <a:schemeClr val="accent2"/>
            </a:solidFill>
            <a:round/>
            <a:headEnd/>
            <a:tailEnd/>
          </a:ln>
          <a:extLst>
            <a:ext uri="{909E8E84-426E-40DD-AFC4-6F175D3DCCD1}">
              <a14:hiddenFill xmlns:a14="http://schemas.microsoft.com/office/drawing/2010/main">
                <a:noFill/>
              </a14:hiddenFill>
            </a:ext>
          </a:extLst>
        </p:spPr>
      </p:cxnSp>
      <p:sp>
        <p:nvSpPr>
          <p:cNvPr id="21516" name="TextBox 21"/>
          <p:cNvSpPr txBox="1">
            <a:spLocks noChangeArrowheads="1"/>
          </p:cNvSpPr>
          <p:nvPr/>
        </p:nvSpPr>
        <p:spPr bwMode="auto">
          <a:xfrm>
            <a:off x="3657600" y="3783013"/>
            <a:ext cx="533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r>
              <a:rPr lang="en-US" altLang="en-US"/>
              <a:t>2</a:t>
            </a:r>
          </a:p>
        </p:txBody>
      </p:sp>
      <p:sp>
        <p:nvSpPr>
          <p:cNvPr id="21517" name="TextBox 30"/>
          <p:cNvSpPr txBox="1">
            <a:spLocks noChangeArrowheads="1"/>
          </p:cNvSpPr>
          <p:nvPr/>
        </p:nvSpPr>
        <p:spPr bwMode="auto">
          <a:xfrm>
            <a:off x="3600450" y="2508250"/>
            <a:ext cx="53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r>
              <a:rPr lang="en-US" altLang="en-US"/>
              <a:t>6</a:t>
            </a:r>
          </a:p>
        </p:txBody>
      </p:sp>
      <p:sp>
        <p:nvSpPr>
          <p:cNvPr id="23558" name="Right Triangle 23557"/>
          <p:cNvSpPr>
            <a:spLocks noChangeArrowheads="1"/>
          </p:cNvSpPr>
          <p:nvPr/>
        </p:nvSpPr>
        <p:spPr bwMode="auto">
          <a:xfrm flipH="1">
            <a:off x="3962400" y="3752850"/>
            <a:ext cx="393700" cy="258763"/>
          </a:xfrm>
          <a:prstGeom prst="rtTriangle">
            <a:avLst/>
          </a:prstGeom>
          <a:solidFill>
            <a:schemeClr val="accent1"/>
          </a:solidFill>
          <a:ln w="9525">
            <a:solidFill>
              <a:schemeClr val="tx1"/>
            </a:solidFill>
            <a:round/>
            <a:headEnd/>
            <a:tailEnd/>
          </a:ln>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p>
        </p:txBody>
      </p:sp>
      <p:sp>
        <p:nvSpPr>
          <p:cNvPr id="23560" name="Right Brace 23559"/>
          <p:cNvSpPr>
            <a:spLocks/>
          </p:cNvSpPr>
          <p:nvPr/>
        </p:nvSpPr>
        <p:spPr bwMode="auto">
          <a:xfrm>
            <a:off x="4470400" y="3752850"/>
            <a:ext cx="46038" cy="258763"/>
          </a:xfrm>
          <a:prstGeom prst="rightBrace">
            <a:avLst>
              <a:gd name="adj1" fmla="val 830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p>
        </p:txBody>
      </p:sp>
      <p:sp>
        <p:nvSpPr>
          <p:cNvPr id="41" name="TextBox 40"/>
          <p:cNvSpPr txBox="1">
            <a:spLocks noChangeArrowheads="1"/>
          </p:cNvSpPr>
          <p:nvPr/>
        </p:nvSpPr>
        <p:spPr bwMode="auto">
          <a:xfrm>
            <a:off x="4572000" y="3705225"/>
            <a:ext cx="533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r>
              <a:rPr lang="en-US" altLang="en-US" sz="1400"/>
              <a:t>.2</a:t>
            </a:r>
            <a:endParaRPr lang="en-US" altLang="en-US"/>
          </a:p>
        </p:txBody>
      </p:sp>
      <p:cxnSp>
        <p:nvCxnSpPr>
          <p:cNvPr id="21521" name="Straight Arrow Connector 23561"/>
          <p:cNvCxnSpPr>
            <a:cxnSpLocks noChangeShapeType="1"/>
            <a:stCxn id="14" idx="2"/>
          </p:cNvCxnSpPr>
          <p:nvPr/>
        </p:nvCxnSpPr>
        <p:spPr bwMode="auto">
          <a:xfrm flipH="1">
            <a:off x="3962400" y="6467475"/>
            <a:ext cx="1981200" cy="0"/>
          </a:xfrm>
          <a:prstGeom prst="straightConnector1">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cxnSp>
      <p:sp>
        <p:nvSpPr>
          <p:cNvPr id="23564" name="TextBox 23563"/>
          <p:cNvSpPr txBox="1">
            <a:spLocks noRot="1" noChangeAspect="1" noMove="1" noResize="1" noEditPoints="1" noAdjustHandles="1" noChangeArrowheads="1" noChangeShapeType="1" noTextEdit="1"/>
          </p:cNvSpPr>
          <p:nvPr/>
        </p:nvSpPr>
        <p:spPr>
          <a:xfrm>
            <a:off x="4318529" y="6501669"/>
            <a:ext cx="1417376" cy="276999"/>
          </a:xfrm>
          <a:prstGeom prst="rect">
            <a:avLst/>
          </a:prstGeom>
          <a:blipFill rotWithShape="0">
            <a:blip r:embed="rId12"/>
            <a:stretch>
              <a:fillRect l="-1288" t="-146667" r="-4721" b="-182222"/>
            </a:stretch>
          </a:blipFill>
        </p:spPr>
        <p:txBody>
          <a:bodyPr/>
          <a:lstStyle/>
          <a:p>
            <a:pPr>
              <a:defRPr/>
            </a:pPr>
            <a:r>
              <a:rPr lang="en-US">
                <a:no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3.33333E-6 4.44444E-6 L -0.20833 4.44444E-6 " pathEditMode="relative" rAng="0" ptsTypes="AA">
                                      <p:cBhvr>
                                        <p:cTn id="6" dur="2000" fill="hold"/>
                                        <p:tgtEl>
                                          <p:spTgt spid="13"/>
                                        </p:tgtEl>
                                        <p:attrNameLst>
                                          <p:attrName>ppt_x</p:attrName>
                                          <p:attrName>ppt_y</p:attrName>
                                        </p:attrNameLst>
                                      </p:cBhvr>
                                      <p:rCtr x="-10417" y="0"/>
                                    </p:animMotion>
                                  </p:childTnLst>
                                </p:cTn>
                              </p:par>
                              <p:par>
                                <p:cTn id="7" presetID="0" presetClass="path" presetSubtype="0" accel="50000" decel="50000" fill="hold" nodeType="withEffect">
                                  <p:stCondLst>
                                    <p:cond delay="0"/>
                                  </p:stCondLst>
                                  <p:childTnLst>
                                    <p:animMotion origin="layout" path="M 3.33333E-6 3.7037E-7 L -0.20834 3.7037E-7 " pathEditMode="relative" rAng="0" ptsTypes="AA">
                                      <p:cBhvr>
                                        <p:cTn id="8" dur="2000" fill="hold"/>
                                        <p:tgtEl>
                                          <p:spTgt spid="20"/>
                                        </p:tgtEl>
                                        <p:attrNameLst>
                                          <p:attrName>ppt_x</p:attrName>
                                          <p:attrName>ppt_y</p:attrName>
                                        </p:attrNameLst>
                                      </p:cBhvr>
                                      <p:rCtr x="-10417" y="0"/>
                                    </p:animMotion>
                                  </p:childTnLst>
                                </p:cTn>
                              </p:par>
                              <p:par>
                                <p:cTn id="9" presetID="0" presetClass="path" presetSubtype="0" accel="50000" decel="50000" fill="hold" nodeType="withEffect">
                                  <p:stCondLst>
                                    <p:cond delay="0"/>
                                  </p:stCondLst>
                                  <p:childTnLst>
                                    <p:animMotion origin="layout" path="M 1.11022E-16 3.7037E-6 L -0.20833 3.7037E-6 " pathEditMode="relative" rAng="0" ptsTypes="AA">
                                      <p:cBhvr>
                                        <p:cTn id="10" dur="2000" fill="hold"/>
                                        <p:tgtEl>
                                          <p:spTgt spid="14"/>
                                        </p:tgtEl>
                                        <p:attrNameLst>
                                          <p:attrName>ppt_x</p:attrName>
                                          <p:attrName>ppt_y</p:attrName>
                                        </p:attrNameLst>
                                      </p:cBhvr>
                                      <p:rCtr x="-10417" y="0"/>
                                    </p:animMotion>
                                  </p:childTnLst>
                                </p:cTn>
                              </p:par>
                              <p:par>
                                <p:cTn id="11" presetID="1"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0" presetClass="path" presetSubtype="0" accel="50000" decel="50000" fill="hold" grpId="0" nodeType="clickEffect">
                                  <p:stCondLst>
                                    <p:cond delay="0"/>
                                  </p:stCondLst>
                                  <p:childTnLst>
                                    <p:animMotion origin="layout" path="M -1.11111E-6 -2.22222E-6 L 0.0007 -0.19514 " pathEditMode="relative" rAng="0" ptsTypes="AA">
                                      <p:cBhvr>
                                        <p:cTn id="24" dur="2000" fill="hold"/>
                                        <p:tgtEl>
                                          <p:spTgt spid="23558"/>
                                        </p:tgtEl>
                                        <p:attrNameLst>
                                          <p:attrName>ppt_x</p:attrName>
                                          <p:attrName>ppt_y</p:attrName>
                                        </p:attrNameLst>
                                      </p:cBhvr>
                                      <p:rCtr x="35" y="-9769"/>
                                    </p:animMotion>
                                  </p:childTnLst>
                                </p:cTn>
                              </p:par>
                              <p:par>
                                <p:cTn id="25" presetID="0" presetClass="path" presetSubtype="0" accel="50000" decel="50000" fill="hold" grpId="0" nodeType="withEffect">
                                  <p:stCondLst>
                                    <p:cond delay="0"/>
                                  </p:stCondLst>
                                  <p:childTnLst>
                                    <p:animMotion origin="layout" path="M 3.33333E-6 -1.48148E-6 L -0.00469 -0.1919 " pathEditMode="relative" rAng="0" ptsTypes="AA">
                                      <p:cBhvr>
                                        <p:cTn id="26" dur="2000" fill="hold"/>
                                        <p:tgtEl>
                                          <p:spTgt spid="41"/>
                                        </p:tgtEl>
                                        <p:attrNameLst>
                                          <p:attrName>ppt_x</p:attrName>
                                          <p:attrName>ppt_y</p:attrName>
                                        </p:attrNameLst>
                                      </p:cBhvr>
                                      <p:rCtr x="-243" y="-9606"/>
                                    </p:animMotion>
                                  </p:childTnLst>
                                </p:cTn>
                              </p:par>
                              <p:par>
                                <p:cTn id="27" presetID="0" presetClass="path" presetSubtype="0" accel="50000" decel="50000" fill="hold" grpId="0" nodeType="withEffect">
                                  <p:stCondLst>
                                    <p:cond delay="0"/>
                                  </p:stCondLst>
                                  <p:childTnLst>
                                    <p:animMotion origin="layout" path="M -0.00208 -2.22222E-6 L 0.00035 -0.19514 " pathEditMode="relative" rAng="0" ptsTypes="AA">
                                      <p:cBhvr>
                                        <p:cTn id="28" dur="2000" fill="hold"/>
                                        <p:tgtEl>
                                          <p:spTgt spid="23560"/>
                                        </p:tgtEl>
                                        <p:attrNameLst>
                                          <p:attrName>ppt_x</p:attrName>
                                          <p:attrName>ppt_y</p:attrName>
                                        </p:attrNameLst>
                                      </p:cBhvr>
                                      <p:rCtr x="122" y="-97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8" grpId="0" animBg="1"/>
      <p:bldP spid="23560" grpId="0" animBg="1"/>
      <p:bldP spid="4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a:xfrm>
            <a:off x="1524000" y="-76200"/>
            <a:ext cx="7010400" cy="1527175"/>
          </a:xfrm>
        </p:spPr>
        <p:txBody>
          <a:bodyPr/>
          <a:lstStyle/>
          <a:p>
            <a:pPr eaLnBrk="1" hangingPunct="1"/>
            <a:r>
              <a:rPr lang="en-US" altLang="en-US" sz="3800">
                <a:ea typeface="ＭＳ Ｐゴシック" charset="-128"/>
              </a:rPr>
              <a:t>Example</a:t>
            </a:r>
          </a:p>
        </p:txBody>
      </p:sp>
      <p:graphicFrame>
        <p:nvGraphicFramePr>
          <p:cNvPr id="26626" name="Object 4"/>
          <p:cNvGraphicFramePr>
            <a:graphicFrameLocks noChangeAspect="1"/>
          </p:cNvGraphicFramePr>
          <p:nvPr/>
        </p:nvGraphicFramePr>
        <p:xfrm>
          <a:off x="2616200" y="1511300"/>
          <a:ext cx="914400" cy="179388"/>
        </p:xfrm>
        <a:graphic>
          <a:graphicData uri="http://schemas.openxmlformats.org/presentationml/2006/ole">
            <mc:AlternateContent xmlns:mc="http://schemas.openxmlformats.org/markup-compatibility/2006">
              <mc:Choice xmlns:v="urn:schemas-microsoft-com:vml" Requires="v">
                <p:oleObj spid="_x0000_s26664" name="Equation" r:id="rId4" imgW="428207" imgH="666100" progId="Equation.DSMT4">
                  <p:embed/>
                </p:oleObj>
              </mc:Choice>
              <mc:Fallback>
                <p:oleObj name="Equation" r:id="rId4" imgW="428207" imgH="6661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6200" y="1511300"/>
                        <a:ext cx="914400" cy="179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6627" name="Object 5"/>
          <p:cNvGraphicFramePr>
            <a:graphicFrameLocks noChangeAspect="1"/>
          </p:cNvGraphicFramePr>
          <p:nvPr/>
        </p:nvGraphicFramePr>
        <p:xfrm>
          <a:off x="2616200" y="1511300"/>
          <a:ext cx="914400" cy="179388"/>
        </p:xfrm>
        <a:graphic>
          <a:graphicData uri="http://schemas.openxmlformats.org/presentationml/2006/ole">
            <mc:AlternateContent xmlns:mc="http://schemas.openxmlformats.org/markup-compatibility/2006">
              <mc:Choice xmlns:v="urn:schemas-microsoft-com:vml" Requires="v">
                <p:oleObj spid="_x0000_s26665" name="Equation" r:id="rId6" imgW="428207" imgH="666100" progId="Equation.DSMT4">
                  <p:embed/>
                </p:oleObj>
              </mc:Choice>
              <mc:Fallback>
                <p:oleObj name="Equation" r:id="rId6" imgW="428207" imgH="6661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6200" y="1511300"/>
                        <a:ext cx="914400" cy="179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cxnSp>
        <p:nvCxnSpPr>
          <p:cNvPr id="26628" name="Straight Connector 5"/>
          <p:cNvCxnSpPr>
            <a:cxnSpLocks noChangeShapeType="1"/>
          </p:cNvCxnSpPr>
          <p:nvPr/>
        </p:nvCxnSpPr>
        <p:spPr bwMode="auto">
          <a:xfrm>
            <a:off x="3962400" y="1143000"/>
            <a:ext cx="0" cy="327660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cxnSp>
      <p:cxnSp>
        <p:nvCxnSpPr>
          <p:cNvPr id="26629" name="Straight Connector 10"/>
          <p:cNvCxnSpPr>
            <a:cxnSpLocks noChangeShapeType="1"/>
          </p:cNvCxnSpPr>
          <p:nvPr/>
        </p:nvCxnSpPr>
        <p:spPr bwMode="auto">
          <a:xfrm flipH="1" flipV="1">
            <a:off x="3962400" y="4378325"/>
            <a:ext cx="4114800" cy="1270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cxnSp>
      <p:cxnSp>
        <p:nvCxnSpPr>
          <p:cNvPr id="13" name="Straight Connector 12"/>
          <p:cNvCxnSpPr>
            <a:cxnSpLocks noChangeShapeType="1"/>
          </p:cNvCxnSpPr>
          <p:nvPr/>
        </p:nvCxnSpPr>
        <p:spPr bwMode="auto">
          <a:xfrm flipH="1">
            <a:off x="2057400" y="1479550"/>
            <a:ext cx="3657600" cy="2517775"/>
          </a:xfrm>
          <a:prstGeom prst="line">
            <a:avLst/>
          </a:prstGeom>
          <a:noFill/>
          <a:ln w="50800">
            <a:solidFill>
              <a:schemeClr val="accent2"/>
            </a:solidFill>
            <a:round/>
            <a:headEnd/>
            <a:tailEnd/>
          </a:ln>
          <a:extLst>
            <a:ext uri="{909E8E84-426E-40DD-AFC4-6F175D3DCCD1}">
              <a14:hiddenFill xmlns:a14="http://schemas.microsoft.com/office/drawing/2010/main">
                <a:noFill/>
              </a14:hiddenFill>
            </a:ext>
          </a:extLst>
        </p:spPr>
      </p:cxnSp>
      <p:pic>
        <p:nvPicPr>
          <p:cNvPr id="14" name="Picture 13"/>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905000" y="4454525"/>
            <a:ext cx="4267200" cy="201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6632" name="Straight Connector 19"/>
          <p:cNvCxnSpPr>
            <a:cxnSpLocks noChangeShapeType="1"/>
          </p:cNvCxnSpPr>
          <p:nvPr/>
        </p:nvCxnSpPr>
        <p:spPr bwMode="auto">
          <a:xfrm>
            <a:off x="3962400" y="1143000"/>
            <a:ext cx="0" cy="5064125"/>
          </a:xfrm>
          <a:prstGeom prst="line">
            <a:avLst/>
          </a:prstGeom>
          <a:noFill/>
          <a:ln w="508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26633" name="Straight Arrow Connector 23561"/>
          <p:cNvCxnSpPr>
            <a:cxnSpLocks noChangeShapeType="1"/>
          </p:cNvCxnSpPr>
          <p:nvPr/>
        </p:nvCxnSpPr>
        <p:spPr bwMode="auto">
          <a:xfrm flipH="1">
            <a:off x="3530600" y="6467475"/>
            <a:ext cx="393700" cy="0"/>
          </a:xfrm>
          <a:prstGeom prst="straightConnector1">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cxnSp>
      <p:sp>
        <p:nvSpPr>
          <p:cNvPr id="23564" name="TextBox 23563"/>
          <p:cNvSpPr txBox="1">
            <a:spLocks noRot="1" noChangeAspect="1" noMove="1" noResize="1" noEditPoints="1" noAdjustHandles="1" noChangeArrowheads="1" noChangeShapeType="1" noTextEdit="1"/>
          </p:cNvSpPr>
          <p:nvPr/>
        </p:nvSpPr>
        <p:spPr>
          <a:xfrm>
            <a:off x="2743200" y="6477000"/>
            <a:ext cx="2200667" cy="276999"/>
          </a:xfrm>
          <a:prstGeom prst="rect">
            <a:avLst/>
          </a:prstGeom>
          <a:blipFill rotWithShape="0">
            <a:blip r:embed="rId8"/>
            <a:stretch>
              <a:fillRect l="-554" t="-146667" r="-3047" b="-182222"/>
            </a:stretch>
          </a:blipFill>
        </p:spPr>
        <p:txBody>
          <a:bodyPr/>
          <a:lstStyle/>
          <a:p>
            <a:pPr>
              <a:defRPr/>
            </a:pPr>
            <a:r>
              <a:rPr lang="en-US">
                <a:no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3.33333E-6 3.7037E-6 L -0.04792 -0.00186 " pathEditMode="relative" rAng="0" ptsTypes="AA">
                                      <p:cBhvr>
                                        <p:cTn id="6" dur="2000" fill="hold"/>
                                        <p:tgtEl>
                                          <p:spTgt spid="14"/>
                                        </p:tgtEl>
                                        <p:attrNameLst>
                                          <p:attrName>ppt_x</p:attrName>
                                          <p:attrName>ppt_y</p:attrName>
                                        </p:attrNameLst>
                                      </p:cBhvr>
                                      <p:rCtr x="-2396" y="-93"/>
                                    </p:animMotion>
                                  </p:childTnLst>
                                </p:cTn>
                              </p:par>
                              <p:par>
                                <p:cTn id="7" presetID="0" presetClass="path" presetSubtype="0" accel="50000" decel="50000" fill="hold" nodeType="withEffect">
                                  <p:stCondLst>
                                    <p:cond delay="0"/>
                                  </p:stCondLst>
                                  <p:childTnLst>
                                    <p:animMotion origin="layout" path="M 5.55112E-17 4.44444E-6 L -0.04722 4.44444E-6 " pathEditMode="relative" rAng="0" ptsTypes="AA">
                                      <p:cBhvr>
                                        <p:cTn id="8" dur="2000" fill="hold"/>
                                        <p:tgtEl>
                                          <p:spTgt spid="13"/>
                                        </p:tgtEl>
                                        <p:attrNameLst>
                                          <p:attrName>ppt_x</p:attrName>
                                          <p:attrName>ppt_y</p:attrName>
                                        </p:attrNameLst>
                                      </p:cBhvr>
                                      <p:rCtr x="-236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a:xfrm>
            <a:off x="1524000" y="-76200"/>
            <a:ext cx="7010400" cy="1527175"/>
          </a:xfrm>
        </p:spPr>
        <p:txBody>
          <a:bodyPr/>
          <a:lstStyle/>
          <a:p>
            <a:pPr eaLnBrk="1" hangingPunct="1"/>
            <a:r>
              <a:rPr lang="en-US" altLang="en-US" sz="3800">
                <a:ea typeface="ＭＳ Ｐゴシック" charset="-128"/>
              </a:rPr>
              <a:t>Example</a:t>
            </a:r>
          </a:p>
        </p:txBody>
      </p:sp>
      <p:graphicFrame>
        <p:nvGraphicFramePr>
          <p:cNvPr id="28674" name="Object 4"/>
          <p:cNvGraphicFramePr>
            <a:graphicFrameLocks noChangeAspect="1"/>
          </p:cNvGraphicFramePr>
          <p:nvPr/>
        </p:nvGraphicFramePr>
        <p:xfrm>
          <a:off x="2616200" y="1511300"/>
          <a:ext cx="914400" cy="179388"/>
        </p:xfrm>
        <a:graphic>
          <a:graphicData uri="http://schemas.openxmlformats.org/presentationml/2006/ole">
            <mc:AlternateContent xmlns:mc="http://schemas.openxmlformats.org/markup-compatibility/2006">
              <mc:Choice xmlns:v="urn:schemas-microsoft-com:vml" Requires="v">
                <p:oleObj spid="_x0000_s28712" name="Equation" r:id="rId4" imgW="428207" imgH="666100" progId="Equation.DSMT4">
                  <p:embed/>
                </p:oleObj>
              </mc:Choice>
              <mc:Fallback>
                <p:oleObj name="Equation" r:id="rId4" imgW="428207" imgH="6661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6200" y="1511300"/>
                        <a:ext cx="914400" cy="179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8675" name="Object 5"/>
          <p:cNvGraphicFramePr>
            <a:graphicFrameLocks noChangeAspect="1"/>
          </p:cNvGraphicFramePr>
          <p:nvPr/>
        </p:nvGraphicFramePr>
        <p:xfrm>
          <a:off x="2616200" y="1511300"/>
          <a:ext cx="914400" cy="179388"/>
        </p:xfrm>
        <a:graphic>
          <a:graphicData uri="http://schemas.openxmlformats.org/presentationml/2006/ole">
            <mc:AlternateContent xmlns:mc="http://schemas.openxmlformats.org/markup-compatibility/2006">
              <mc:Choice xmlns:v="urn:schemas-microsoft-com:vml" Requires="v">
                <p:oleObj spid="_x0000_s28713" name="Equation" r:id="rId6" imgW="428207" imgH="666100" progId="Equation.DSMT4">
                  <p:embed/>
                </p:oleObj>
              </mc:Choice>
              <mc:Fallback>
                <p:oleObj name="Equation" r:id="rId6" imgW="428207" imgH="6661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6200" y="1511300"/>
                        <a:ext cx="914400" cy="179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cxnSp>
        <p:nvCxnSpPr>
          <p:cNvPr id="28676" name="Straight Connector 5"/>
          <p:cNvCxnSpPr>
            <a:cxnSpLocks noChangeShapeType="1"/>
          </p:cNvCxnSpPr>
          <p:nvPr/>
        </p:nvCxnSpPr>
        <p:spPr bwMode="auto">
          <a:xfrm>
            <a:off x="3962400" y="1143000"/>
            <a:ext cx="0" cy="327660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cxnSp>
      <p:cxnSp>
        <p:nvCxnSpPr>
          <p:cNvPr id="28677" name="Straight Connector 10"/>
          <p:cNvCxnSpPr>
            <a:cxnSpLocks noChangeShapeType="1"/>
          </p:cNvCxnSpPr>
          <p:nvPr/>
        </p:nvCxnSpPr>
        <p:spPr bwMode="auto">
          <a:xfrm flipH="1" flipV="1">
            <a:off x="3962400" y="4378325"/>
            <a:ext cx="4114800" cy="1270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cxnSp>
      <p:cxnSp>
        <p:nvCxnSpPr>
          <p:cNvPr id="13" name="Straight Connector 12"/>
          <p:cNvCxnSpPr>
            <a:cxnSpLocks noChangeShapeType="1"/>
          </p:cNvCxnSpPr>
          <p:nvPr/>
        </p:nvCxnSpPr>
        <p:spPr bwMode="auto">
          <a:xfrm flipH="1">
            <a:off x="2057400" y="1479550"/>
            <a:ext cx="3657600" cy="2517775"/>
          </a:xfrm>
          <a:prstGeom prst="line">
            <a:avLst/>
          </a:prstGeom>
          <a:noFill/>
          <a:ln w="50800">
            <a:solidFill>
              <a:schemeClr val="accent2"/>
            </a:solidFill>
            <a:round/>
            <a:headEnd/>
            <a:tailEnd/>
          </a:ln>
          <a:extLst>
            <a:ext uri="{909E8E84-426E-40DD-AFC4-6F175D3DCCD1}">
              <a14:hiddenFill xmlns:a14="http://schemas.microsoft.com/office/drawing/2010/main">
                <a:noFill/>
              </a14:hiddenFill>
            </a:ext>
          </a:extLst>
        </p:spPr>
      </p:cxnSp>
      <p:pic>
        <p:nvPicPr>
          <p:cNvPr id="14" name="Picture 13"/>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905000" y="4454525"/>
            <a:ext cx="4267200" cy="201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8680" name="Straight Connector 19"/>
          <p:cNvCxnSpPr>
            <a:cxnSpLocks noChangeShapeType="1"/>
          </p:cNvCxnSpPr>
          <p:nvPr/>
        </p:nvCxnSpPr>
        <p:spPr bwMode="auto">
          <a:xfrm>
            <a:off x="3962400" y="1143000"/>
            <a:ext cx="0" cy="5064125"/>
          </a:xfrm>
          <a:prstGeom prst="line">
            <a:avLst/>
          </a:prstGeom>
          <a:noFill/>
          <a:ln w="508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28681" name="Straight Arrow Connector 23561"/>
          <p:cNvCxnSpPr>
            <a:cxnSpLocks noChangeShapeType="1"/>
          </p:cNvCxnSpPr>
          <p:nvPr/>
        </p:nvCxnSpPr>
        <p:spPr bwMode="auto">
          <a:xfrm>
            <a:off x="3924300" y="6467475"/>
            <a:ext cx="427038" cy="0"/>
          </a:xfrm>
          <a:prstGeom prst="straightConnector1">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cxnSp>
      <p:sp>
        <p:nvSpPr>
          <p:cNvPr id="23564" name="TextBox 23563"/>
          <p:cNvSpPr txBox="1">
            <a:spLocks noRot="1" noChangeAspect="1" noMove="1" noResize="1" noEditPoints="1" noAdjustHandles="1" noChangeArrowheads="1" noChangeShapeType="1" noTextEdit="1"/>
          </p:cNvSpPr>
          <p:nvPr/>
        </p:nvSpPr>
        <p:spPr>
          <a:xfrm>
            <a:off x="3124200" y="6541329"/>
            <a:ext cx="2148602" cy="276999"/>
          </a:xfrm>
          <a:prstGeom prst="rect">
            <a:avLst/>
          </a:prstGeom>
          <a:blipFill rotWithShape="0">
            <a:blip r:embed="rId8"/>
            <a:stretch>
              <a:fillRect l="-852" r="-3125" b="-37778"/>
            </a:stretch>
          </a:blipFill>
        </p:spPr>
        <p:txBody>
          <a:bodyPr/>
          <a:lstStyle/>
          <a:p>
            <a:pPr>
              <a:defRPr/>
            </a:pPr>
            <a:r>
              <a:rPr lang="en-US">
                <a:no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0 0 L 0.04254 0 " pathEditMode="relative" ptsTypes="AA">
                                      <p:cBhvr>
                                        <p:cTn id="6" dur="2000" fill="hold"/>
                                        <p:tgtEl>
                                          <p:spTgt spid="13"/>
                                        </p:tgtEl>
                                        <p:attrNameLst>
                                          <p:attrName>ppt_x</p:attrName>
                                          <p:attrName>ppt_y</p:attrName>
                                        </p:attrNameLst>
                                      </p:cBhvr>
                                    </p:animMotion>
                                  </p:childTnLst>
                                </p:cTn>
                              </p:par>
                              <p:par>
                                <p:cTn id="7" presetID="0" presetClass="path" presetSubtype="0" accel="50000" decel="50000" fill="hold" nodeType="withEffect">
                                  <p:stCondLst>
                                    <p:cond delay="0"/>
                                  </p:stCondLst>
                                  <p:childTnLst>
                                    <p:animMotion origin="layout" path="M 0 0 L 0.04254 0 " pathEditMode="relative" ptsTypes="AA">
                                      <p:cBhvr>
                                        <p:cTn id="8" dur="2000" fill="hold"/>
                                        <p:tgtEl>
                                          <p:spTgt spid="1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90500"/>
            <a:ext cx="8001000" cy="1527175"/>
          </a:xfrm>
        </p:spPr>
        <p:txBody>
          <a:bodyPr/>
          <a:lstStyle/>
          <a:p>
            <a:r>
              <a:rPr lang="en-US" sz="3600" dirty="0" smtClean="0"/>
              <a:t>This is no different from computing simple slopes by hand.</a:t>
            </a:r>
            <a:endParaRPr lang="en-US" sz="3600" dirty="0"/>
          </a:p>
        </p:txBody>
      </p:sp>
      <mc:AlternateContent xmlns:mc="http://schemas.openxmlformats.org/markup-compatibility/2006">
        <mc:Choice xmlns:a14="http://schemas.microsoft.com/office/drawing/2010/main" Requires="a14">
          <p:sp>
            <p:nvSpPr>
              <p:cNvPr id="5" name="Rectangle 4"/>
              <p:cNvSpPr/>
              <p:nvPr/>
            </p:nvSpPr>
            <p:spPr>
              <a:xfrm>
                <a:off x="1371600" y="1371600"/>
                <a:ext cx="6324600" cy="1077218"/>
              </a:xfrm>
              <a:prstGeom prst="rect">
                <a:avLst/>
              </a:prstGeom>
            </p:spPr>
            <p:txBody>
              <a:bodyPr wrap="square">
                <a:spAutoFit/>
              </a:bodyPr>
              <a:lstStyle/>
              <a:p>
                <a:pPr marL="0" marR="0">
                  <a:lnSpc>
                    <a:spcPct val="200000"/>
                  </a:lnSpc>
                  <a:spcBef>
                    <a:spcPts val="0"/>
                  </a:spcBef>
                  <a:spcAft>
                    <a:spcPts val="0"/>
                  </a:spcAft>
                </a:pPr>
                <a:r>
                  <a:rPr lang="en-US" sz="3200" dirty="0">
                    <a:latin typeface="Times New Roman" charset="0"/>
                    <a:ea typeface="Times New Roman" charset="0"/>
                  </a:rPr>
                  <a:t> </a:t>
                </a:r>
                <a14:m>
                  <m:oMath xmlns:m="http://schemas.openxmlformats.org/officeDocument/2006/math">
                    <m:acc>
                      <m:accPr>
                        <m:chr m:val="̂"/>
                        <m:ctrlPr>
                          <a:rPr lang="en-US" sz="3200" i="1">
                            <a:solidFill>
                              <a:srgbClr val="000000"/>
                            </a:solidFill>
                            <a:effectLst/>
                            <a:latin typeface="Cambria Math" charset="0"/>
                            <a:ea typeface="Times New Roman" charset="0"/>
                          </a:rPr>
                        </m:ctrlPr>
                      </m:accPr>
                      <m:e>
                        <m:r>
                          <a:rPr lang="en-US" sz="3200" i="1">
                            <a:solidFill>
                              <a:srgbClr val="000000"/>
                            </a:solidFill>
                            <a:effectLst/>
                            <a:latin typeface="Cambria Math" charset="0"/>
                            <a:ea typeface="Times New Roman" charset="0"/>
                          </a:rPr>
                          <m:t>𝑦</m:t>
                        </m:r>
                      </m:e>
                    </m:acc>
                    <m:r>
                      <a:rPr lang="en-US" sz="3200" i="1">
                        <a:solidFill>
                          <a:srgbClr val="000000"/>
                        </a:solidFill>
                        <a:effectLst/>
                        <a:latin typeface="Cambria Math" charset="0"/>
                        <a:ea typeface="Times New Roman" charset="0"/>
                      </a:rPr>
                      <m:t> = 40 + 15</m:t>
                    </m:r>
                    <m:r>
                      <a:rPr lang="en-US" sz="3200" i="1">
                        <a:solidFill>
                          <a:srgbClr val="000000"/>
                        </a:solidFill>
                        <a:effectLst/>
                        <a:latin typeface="Cambria Math" charset="0"/>
                        <a:ea typeface="Times New Roman" charset="0"/>
                      </a:rPr>
                      <m:t>𝑥</m:t>
                    </m:r>
                    <m:r>
                      <a:rPr lang="en-US" sz="3200" i="1">
                        <a:solidFill>
                          <a:srgbClr val="000000"/>
                        </a:solidFill>
                        <a:effectLst/>
                        <a:latin typeface="Cambria Math" charset="0"/>
                        <a:ea typeface="Times New Roman" charset="0"/>
                      </a:rPr>
                      <m:t>  +  11</m:t>
                    </m:r>
                    <m:r>
                      <a:rPr lang="en-US" sz="3200" i="1">
                        <a:solidFill>
                          <a:srgbClr val="000000"/>
                        </a:solidFill>
                        <a:effectLst/>
                        <a:latin typeface="Cambria Math" charset="0"/>
                        <a:ea typeface="Times New Roman" charset="0"/>
                      </a:rPr>
                      <m:t>𝑧</m:t>
                    </m:r>
                    <m:r>
                      <a:rPr lang="en-US" sz="3200" i="1">
                        <a:solidFill>
                          <a:srgbClr val="000000"/>
                        </a:solidFill>
                        <a:effectLst/>
                        <a:latin typeface="Cambria Math" charset="0"/>
                        <a:ea typeface="Times New Roman" charset="0"/>
                      </a:rPr>
                      <m:t>  + 10</m:t>
                    </m:r>
                    <m:r>
                      <a:rPr lang="en-US" sz="3200" i="1">
                        <a:solidFill>
                          <a:srgbClr val="000000"/>
                        </a:solidFill>
                        <a:effectLst/>
                        <a:latin typeface="Cambria Math" charset="0"/>
                        <a:ea typeface="Times New Roman" charset="0"/>
                      </a:rPr>
                      <m:t>𝑥𝑧</m:t>
                    </m:r>
                  </m:oMath>
                </a14:m>
                <a:endParaRPr lang="en-US" sz="3200" dirty="0">
                  <a:effectLst/>
                  <a:latin typeface="Times New Roman" charset="0"/>
                  <a:ea typeface="Times New Roman" charset="0"/>
                </a:endParaRPr>
              </a:p>
            </p:txBody>
          </p:sp>
        </mc:Choice>
        <mc:Fallback>
          <p:sp>
            <p:nvSpPr>
              <p:cNvPr id="5" name="Rectangle 4"/>
              <p:cNvSpPr>
                <a:spLocks noRot="1" noChangeAspect="1" noMove="1" noResize="1" noEditPoints="1" noAdjustHandles="1" noChangeArrowheads="1" noChangeShapeType="1" noTextEdit="1"/>
              </p:cNvSpPr>
              <p:nvPr/>
            </p:nvSpPr>
            <p:spPr>
              <a:xfrm>
                <a:off x="1371600" y="1371600"/>
                <a:ext cx="6324600" cy="1077218"/>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Rectangle 5"/>
              <p:cNvSpPr/>
              <p:nvPr/>
            </p:nvSpPr>
            <p:spPr>
              <a:xfrm>
                <a:off x="1371600" y="3337530"/>
                <a:ext cx="5965672" cy="58477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acc>
                        <m:accPr>
                          <m:chr m:val="̂"/>
                          <m:ctrlPr>
                            <a:rPr lang="en-US" sz="3200">
                              <a:latin typeface="Cambria Math" charset="0"/>
                            </a:rPr>
                          </m:ctrlPr>
                        </m:accPr>
                        <m:e>
                          <m:r>
                            <a:rPr lang="en-US" sz="3200" i="1">
                              <a:latin typeface="Cambria Math" charset="0"/>
                            </a:rPr>
                            <m:t>𝑦</m:t>
                          </m:r>
                        </m:e>
                      </m:acc>
                      <m:r>
                        <a:rPr lang="en-US" sz="3200" i="0">
                          <a:latin typeface="Cambria Math" charset="0"/>
                        </a:rPr>
                        <m:t>= 40 + 11</m:t>
                      </m:r>
                      <m:r>
                        <a:rPr lang="en-US" sz="3200" i="1">
                          <a:latin typeface="Cambria Math" charset="0"/>
                        </a:rPr>
                        <m:t>𝑧</m:t>
                      </m:r>
                      <m:r>
                        <a:rPr lang="en-US" sz="3200" i="0">
                          <a:latin typeface="Cambria Math" charset="0"/>
                        </a:rPr>
                        <m:t> + (15 + 10</m:t>
                      </m:r>
                      <m:r>
                        <a:rPr lang="en-US" sz="3200" i="1">
                          <a:latin typeface="Cambria Math" charset="0"/>
                        </a:rPr>
                        <m:t>𝑧</m:t>
                      </m:r>
                      <m:r>
                        <a:rPr lang="en-US" sz="3200" i="0">
                          <a:latin typeface="Cambria Math" charset="0"/>
                        </a:rPr>
                        <m:t>)</m:t>
                      </m:r>
                      <m:r>
                        <a:rPr lang="en-US" sz="3200" i="1">
                          <a:latin typeface="Cambria Math" charset="0"/>
                        </a:rPr>
                        <m:t>𝑥</m:t>
                      </m:r>
                    </m:oMath>
                  </m:oMathPara>
                </a14:m>
                <a:endParaRPr lang="en-US" sz="3200" dirty="0"/>
              </a:p>
            </p:txBody>
          </p:sp>
        </mc:Choice>
        <mc:Fallback>
          <p:sp>
            <p:nvSpPr>
              <p:cNvPr id="6" name="Rectangle 5"/>
              <p:cNvSpPr>
                <a:spLocks noRot="1" noChangeAspect="1" noMove="1" noResize="1" noEditPoints="1" noAdjustHandles="1" noChangeArrowheads="1" noChangeShapeType="1" noTextEdit="1"/>
              </p:cNvSpPr>
              <p:nvPr/>
            </p:nvSpPr>
            <p:spPr>
              <a:xfrm>
                <a:off x="1371600" y="3337530"/>
                <a:ext cx="5965672" cy="584775"/>
              </a:xfrm>
              <a:prstGeom prst="rect">
                <a:avLst/>
              </a:prstGeom>
              <a:blipFill rotWithShape="0">
                <a:blip r:embed="rId3"/>
                <a:stretch>
                  <a:fillRect/>
                </a:stretch>
              </a:blipFill>
            </p:spPr>
            <p:txBody>
              <a:bodyPr/>
              <a:lstStyle/>
              <a:p>
                <a:r>
                  <a:rPr lang="en-US">
                    <a:noFill/>
                  </a:rPr>
                  <a:t> </a:t>
                </a:r>
              </a:p>
            </p:txBody>
          </p:sp>
        </mc:Fallback>
      </mc:AlternateContent>
      <p:sp>
        <p:nvSpPr>
          <p:cNvPr id="7" name="Rectangle 6"/>
          <p:cNvSpPr/>
          <p:nvPr/>
        </p:nvSpPr>
        <p:spPr>
          <a:xfrm>
            <a:off x="547255" y="2803508"/>
            <a:ext cx="1967205" cy="461665"/>
          </a:xfrm>
          <a:prstGeom prst="rect">
            <a:avLst/>
          </a:prstGeom>
        </p:spPr>
        <p:txBody>
          <a:bodyPr wrap="none">
            <a:spAutoFit/>
          </a:bodyPr>
          <a:lstStyle/>
          <a:p>
            <a:r>
              <a:rPr lang="en-US" sz="2400" dirty="0" smtClean="0"/>
              <a:t>Rearranging:</a:t>
            </a:r>
            <a:endParaRPr lang="en-US" sz="2400" dirty="0"/>
          </a:p>
        </p:txBody>
      </p:sp>
      <mc:AlternateContent xmlns:mc="http://schemas.openxmlformats.org/markup-compatibility/2006">
        <mc:Choice xmlns:a14="http://schemas.microsoft.com/office/drawing/2010/main" Requires="a14">
          <p:sp>
            <p:nvSpPr>
              <p:cNvPr id="8" name="Rectangle 7"/>
              <p:cNvSpPr/>
              <p:nvPr/>
            </p:nvSpPr>
            <p:spPr>
              <a:xfrm>
                <a:off x="762000" y="5304366"/>
                <a:ext cx="5948423" cy="58477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m:rPr>
                          <m:sty m:val="p"/>
                        </m:rPr>
                        <a:rPr lang="en-US" sz="3200" b="0" i="0" smtClean="0">
                          <a:latin typeface="Cambria Math" charset="0"/>
                        </a:rPr>
                        <m:t>When</m:t>
                      </m:r>
                      <m:r>
                        <a:rPr lang="en-US" sz="3200" b="0" i="0" smtClean="0">
                          <a:latin typeface="Cambria Math" charset="0"/>
                        </a:rPr>
                        <m:t> </m:t>
                      </m:r>
                      <m:r>
                        <m:rPr>
                          <m:sty m:val="p"/>
                        </m:rPr>
                        <a:rPr lang="en-US" sz="3200" b="0" i="0" smtClean="0">
                          <a:latin typeface="Cambria Math" charset="0"/>
                        </a:rPr>
                        <m:t>Z</m:t>
                      </m:r>
                      <m:r>
                        <a:rPr lang="en-US" sz="3200" b="0" i="0" smtClean="0">
                          <a:latin typeface="Cambria Math" charset="0"/>
                        </a:rPr>
                        <m:t>=0,   </m:t>
                      </m:r>
                      <m:acc>
                        <m:accPr>
                          <m:chr m:val="̂"/>
                          <m:ctrlPr>
                            <a:rPr lang="en-US" sz="3200" smtClean="0">
                              <a:latin typeface="Cambria Math" charset="0"/>
                            </a:rPr>
                          </m:ctrlPr>
                        </m:accPr>
                        <m:e>
                          <m:r>
                            <a:rPr lang="en-US" sz="3200" i="1">
                              <a:latin typeface="Cambria Math" charset="0"/>
                            </a:rPr>
                            <m:t>𝑦</m:t>
                          </m:r>
                        </m:e>
                      </m:acc>
                      <m:r>
                        <a:rPr lang="en-US" sz="3200" i="0">
                          <a:latin typeface="Cambria Math" charset="0"/>
                        </a:rPr>
                        <m:t>= 40</m:t>
                      </m:r>
                      <m:r>
                        <a:rPr lang="en-US" sz="3200" b="0" i="0" smtClean="0">
                          <a:latin typeface="Cambria Math" charset="0"/>
                        </a:rPr>
                        <m:t>+</m:t>
                      </m:r>
                      <m:r>
                        <a:rPr lang="en-US" sz="3200" i="0">
                          <a:latin typeface="Cambria Math" charset="0"/>
                        </a:rPr>
                        <m:t>15</m:t>
                      </m:r>
                      <m:r>
                        <m:rPr>
                          <m:sty m:val="p"/>
                        </m:rPr>
                        <a:rPr lang="en-US" sz="3200" b="0" i="0" smtClean="0">
                          <a:latin typeface="Cambria Math" charset="0"/>
                        </a:rPr>
                        <m:t>x</m:t>
                      </m:r>
                    </m:oMath>
                  </m:oMathPara>
                </a14:m>
                <a:endParaRPr lang="en-US" sz="3200" dirty="0"/>
              </a:p>
            </p:txBody>
          </p:sp>
        </mc:Choice>
        <mc:Fallback>
          <p:sp>
            <p:nvSpPr>
              <p:cNvPr id="8" name="Rectangle 7"/>
              <p:cNvSpPr>
                <a:spLocks noRot="1" noChangeAspect="1" noMove="1" noResize="1" noEditPoints="1" noAdjustHandles="1" noChangeArrowheads="1" noChangeShapeType="1" noTextEdit="1"/>
              </p:cNvSpPr>
              <p:nvPr/>
            </p:nvSpPr>
            <p:spPr>
              <a:xfrm>
                <a:off x="762000" y="5304366"/>
                <a:ext cx="5948423" cy="584775"/>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Rectangle 8"/>
              <p:cNvSpPr/>
              <p:nvPr/>
            </p:nvSpPr>
            <p:spPr>
              <a:xfrm>
                <a:off x="762000" y="4572986"/>
                <a:ext cx="5879110" cy="58477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m:rPr>
                          <m:sty m:val="p"/>
                        </m:rPr>
                        <a:rPr lang="en-US" sz="3200" b="0" i="0" smtClean="0">
                          <a:latin typeface="Cambria Math" charset="0"/>
                        </a:rPr>
                        <m:t>When</m:t>
                      </m:r>
                      <m:r>
                        <a:rPr lang="en-US" sz="3200" b="0" i="0" smtClean="0">
                          <a:latin typeface="Cambria Math" charset="0"/>
                        </a:rPr>
                        <m:t> </m:t>
                      </m:r>
                      <m:r>
                        <m:rPr>
                          <m:sty m:val="p"/>
                        </m:rPr>
                        <a:rPr lang="en-US" sz="3200" b="0" i="0" smtClean="0">
                          <a:latin typeface="Cambria Math" charset="0"/>
                        </a:rPr>
                        <m:t>Z</m:t>
                      </m:r>
                      <m:r>
                        <a:rPr lang="en-US" sz="3200" b="0" i="0" smtClean="0">
                          <a:latin typeface="Cambria Math" charset="0"/>
                        </a:rPr>
                        <m:t>=−1,  </m:t>
                      </m:r>
                      <m:acc>
                        <m:accPr>
                          <m:chr m:val="̂"/>
                          <m:ctrlPr>
                            <a:rPr lang="en-US" sz="3200" smtClean="0">
                              <a:latin typeface="Cambria Math" charset="0"/>
                            </a:rPr>
                          </m:ctrlPr>
                        </m:accPr>
                        <m:e>
                          <m:r>
                            <a:rPr lang="en-US" sz="3200" i="1">
                              <a:latin typeface="Cambria Math" charset="0"/>
                            </a:rPr>
                            <m:t>𝑦</m:t>
                          </m:r>
                        </m:e>
                      </m:acc>
                      <m:r>
                        <a:rPr lang="en-US" sz="3200" i="0">
                          <a:latin typeface="Cambria Math" charset="0"/>
                        </a:rPr>
                        <m:t>=</m:t>
                      </m:r>
                      <m:r>
                        <a:rPr lang="en-US" sz="3200" b="0" i="0" smtClean="0">
                          <a:latin typeface="Cambria Math" charset="0"/>
                        </a:rPr>
                        <m:t>29</m:t>
                      </m:r>
                      <m:r>
                        <a:rPr lang="en-US" sz="3200" i="0">
                          <a:latin typeface="Cambria Math" charset="0"/>
                        </a:rPr>
                        <m:t> +</m:t>
                      </m:r>
                      <m:r>
                        <a:rPr lang="en-US" sz="3200" b="0" i="1" smtClean="0">
                          <a:latin typeface="Cambria Math" charset="0"/>
                        </a:rPr>
                        <m:t>5</m:t>
                      </m:r>
                      <m:r>
                        <a:rPr lang="en-US" sz="3200" b="0" i="1" smtClean="0">
                          <a:latin typeface="Cambria Math" charset="0"/>
                        </a:rPr>
                        <m:t>𝑥</m:t>
                      </m:r>
                    </m:oMath>
                  </m:oMathPara>
                </a14:m>
                <a:endParaRPr lang="en-US" sz="3200" dirty="0"/>
              </a:p>
            </p:txBody>
          </p:sp>
        </mc:Choice>
        <mc:Fallback>
          <p:sp>
            <p:nvSpPr>
              <p:cNvPr id="9" name="Rectangle 8"/>
              <p:cNvSpPr>
                <a:spLocks noRot="1" noChangeAspect="1" noMove="1" noResize="1" noEditPoints="1" noAdjustHandles="1" noChangeArrowheads="1" noChangeShapeType="1" noTextEdit="1"/>
              </p:cNvSpPr>
              <p:nvPr/>
            </p:nvSpPr>
            <p:spPr>
              <a:xfrm>
                <a:off x="762000" y="4572986"/>
                <a:ext cx="5879110" cy="584775"/>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Rectangle 9"/>
              <p:cNvSpPr/>
              <p:nvPr/>
            </p:nvSpPr>
            <p:spPr>
              <a:xfrm>
                <a:off x="796636" y="5968425"/>
                <a:ext cx="5768887" cy="58477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m:rPr>
                          <m:sty m:val="p"/>
                        </m:rPr>
                        <a:rPr lang="en-US" sz="3200" b="0" i="0" smtClean="0">
                          <a:latin typeface="Cambria Math" charset="0"/>
                        </a:rPr>
                        <m:t>When</m:t>
                      </m:r>
                      <m:r>
                        <a:rPr lang="en-US" sz="3200" b="0" i="0" smtClean="0">
                          <a:latin typeface="Cambria Math" charset="0"/>
                        </a:rPr>
                        <m:t> </m:t>
                      </m:r>
                      <m:r>
                        <m:rPr>
                          <m:sty m:val="p"/>
                        </m:rPr>
                        <a:rPr lang="en-US" sz="3200" b="0" i="0" smtClean="0">
                          <a:latin typeface="Cambria Math" charset="0"/>
                        </a:rPr>
                        <m:t>Z</m:t>
                      </m:r>
                      <m:r>
                        <a:rPr lang="en-US" sz="3200" b="0" i="0" smtClean="0">
                          <a:latin typeface="Cambria Math" charset="0"/>
                        </a:rPr>
                        <m:t>=1,   </m:t>
                      </m:r>
                      <m:acc>
                        <m:accPr>
                          <m:chr m:val="̂"/>
                          <m:ctrlPr>
                            <a:rPr lang="en-US" sz="3200" smtClean="0">
                              <a:latin typeface="Cambria Math" charset="0"/>
                            </a:rPr>
                          </m:ctrlPr>
                        </m:accPr>
                        <m:e>
                          <m:r>
                            <a:rPr lang="en-US" sz="3200" i="1">
                              <a:latin typeface="Cambria Math" charset="0"/>
                            </a:rPr>
                            <m:t>𝑦</m:t>
                          </m:r>
                        </m:e>
                      </m:acc>
                      <m:r>
                        <a:rPr lang="en-US" sz="3200" i="0">
                          <a:latin typeface="Cambria Math" charset="0"/>
                        </a:rPr>
                        <m:t>=</m:t>
                      </m:r>
                      <m:r>
                        <a:rPr lang="en-US" sz="3200" b="0" i="0" smtClean="0">
                          <a:latin typeface="Cambria Math" charset="0"/>
                        </a:rPr>
                        <m:t>51+25</m:t>
                      </m:r>
                      <m:r>
                        <m:rPr>
                          <m:sty m:val="p"/>
                        </m:rPr>
                        <a:rPr lang="en-US" sz="3200" b="0" i="0" smtClean="0">
                          <a:latin typeface="Cambria Math" charset="0"/>
                        </a:rPr>
                        <m:t>x</m:t>
                      </m:r>
                    </m:oMath>
                  </m:oMathPara>
                </a14:m>
                <a:endParaRPr lang="en-US" sz="3200" dirty="0"/>
              </a:p>
            </p:txBody>
          </p:sp>
        </mc:Choice>
        <mc:Fallback>
          <p:sp>
            <p:nvSpPr>
              <p:cNvPr id="10" name="Rectangle 9"/>
              <p:cNvSpPr>
                <a:spLocks noRot="1" noChangeAspect="1" noMove="1" noResize="1" noEditPoints="1" noAdjustHandles="1" noChangeArrowheads="1" noChangeShapeType="1" noTextEdit="1"/>
              </p:cNvSpPr>
              <p:nvPr/>
            </p:nvSpPr>
            <p:spPr>
              <a:xfrm>
                <a:off x="796636" y="5968425"/>
                <a:ext cx="5768887" cy="584775"/>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861269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majorFont>
      <a:minorFont>
        <a:latin typeface="Franklin Gothic Book" panose="020B0503020102020204"/>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themeOverride>
</file>

<file path=docProps/app.xml><?xml version="1.0" encoding="utf-8"?>
<Properties xmlns="http://schemas.openxmlformats.org/officeDocument/2006/extended-properties" xmlns:vt="http://schemas.openxmlformats.org/officeDocument/2006/docPropsVTypes">
  <Template>Crop</Template>
  <TotalTime>8506</TotalTime>
  <Words>2859</Words>
  <Application>Microsoft Macintosh PowerPoint</Application>
  <PresentationFormat>On-screen Show (4:3)</PresentationFormat>
  <Paragraphs>711</Paragraphs>
  <Slides>37</Slides>
  <Notes>19</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7" baseType="lpstr">
      <vt:lpstr>Bebas Neue</vt:lpstr>
      <vt:lpstr>Cambria Math</vt:lpstr>
      <vt:lpstr>Franklin Gothic Book</vt:lpstr>
      <vt:lpstr>Gill Sans</vt:lpstr>
      <vt:lpstr>ＭＳ Ｐゴシック</vt:lpstr>
      <vt:lpstr>Times New Roman</vt:lpstr>
      <vt:lpstr>Wingdings</vt:lpstr>
      <vt:lpstr>Arial</vt:lpstr>
      <vt:lpstr>Crop</vt:lpstr>
      <vt:lpstr>Equation</vt:lpstr>
      <vt:lpstr>Moderation Part 3: continuous variable interactions</vt:lpstr>
      <vt:lpstr>PowerPoint Presentation</vt:lpstr>
      <vt:lpstr>Centering, revisited</vt:lpstr>
      <vt:lpstr>Centering, revisited</vt:lpstr>
      <vt:lpstr>This concept can be leveraged to probe a continuous variable interaction effect.</vt:lpstr>
      <vt:lpstr>Example</vt:lpstr>
      <vt:lpstr>Example</vt:lpstr>
      <vt:lpstr>Example</vt:lpstr>
      <vt:lpstr>This is no different from computing simple slopes by hand.</vt:lpstr>
      <vt:lpstr>The benefit with the centering approach in regression is you’ve also conducted simple slopes analysis.</vt:lpstr>
      <vt:lpstr>The benefit with the centering approach in regression is you’ve also conducted simple slopes analysis.</vt:lpstr>
      <vt:lpstr>The benefit with the centering approach in regression is you’ve also conducted simple slopes analysis.</vt:lpstr>
      <vt:lpstr>The benefit with the centering approach in regression is you’ve also conducted simple slopes analysis.</vt:lpstr>
      <vt:lpstr>Note this is effectively Table 1 in McCabe (2018)</vt:lpstr>
      <vt:lpstr>Taken together, which of these graphs shows my effect?</vt:lpstr>
      <vt:lpstr>Taken together, which of these graphs shows my effect?</vt:lpstr>
      <vt:lpstr>Taken together, which of these graphs shows my effect?</vt:lpstr>
      <vt:lpstr>Taken together, which of these graphs shows my effect?</vt:lpstr>
      <vt:lpstr>What is missing from these analyses and displays?</vt:lpstr>
      <vt:lpstr>Show the interaction across the full range of the x-axis variable.</vt:lpstr>
      <vt:lpstr>Show the interaction across the full range of the x-axis variable.</vt:lpstr>
      <vt:lpstr>Probe the interaction across the observed range of the moderator.</vt:lpstr>
      <vt:lpstr>PowerPoint Presentation</vt:lpstr>
      <vt:lpstr>Does our interpretation change when we probe across more than just two levels?</vt:lpstr>
      <vt:lpstr>The benefit with the centering approach in regression is you’ve also conducted simple slopes analysis.</vt:lpstr>
      <vt:lpstr>Does our interpretation change when we probe across more than just two levels?</vt:lpstr>
      <vt:lpstr>Does our interpretation change when we probe across more than just two levels?</vt:lpstr>
      <vt:lpstr>What would happen if we did this across ALL levels of Z?</vt:lpstr>
      <vt:lpstr>NOTE: this approach can lead to incorrect inferences.</vt:lpstr>
      <vt:lpstr>NOTE: this approach can lead to incorrect inferences.</vt:lpstr>
      <vt:lpstr>Whoops.</vt:lpstr>
      <vt:lpstr>Extra slides</vt:lpstr>
      <vt:lpstr>Adolescent risk behaviors might reflect Heightened Sensation seeking and poor impulse control.</vt:lpstr>
      <vt:lpstr>This interaction should also predict Individual Differences in Risk Behavior.</vt:lpstr>
      <vt:lpstr>This interaction should also predict Individual Differences in Risk Behavior.</vt:lpstr>
      <vt:lpstr>This interaction should also predict Individual Differences in Risk Behavior.</vt:lpstr>
      <vt:lpstr>This interaction should also predict Individual Differences in Risk Behavior.</vt:lpstr>
    </vt:vector>
  </TitlesOfParts>
  <Company>University of Pittsburgh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Mediation  &amp;  Moderation</dc:title>
  <dc:creator>Psychology</dc:creator>
  <cp:lastModifiedBy>Connor McCabe</cp:lastModifiedBy>
  <cp:revision>147</cp:revision>
  <cp:lastPrinted>2014-03-31T18:05:26Z</cp:lastPrinted>
  <dcterms:created xsi:type="dcterms:W3CDTF">2006-04-11T14:35:37Z</dcterms:created>
  <dcterms:modified xsi:type="dcterms:W3CDTF">2018-02-28T20:56:07Z</dcterms:modified>
</cp:coreProperties>
</file>