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00" r:id="rId2"/>
    <p:sldId id="401" r:id="rId3"/>
    <p:sldId id="402" r:id="rId4"/>
    <p:sldId id="332" r:id="rId5"/>
    <p:sldId id="334" r:id="rId6"/>
    <p:sldId id="399" r:id="rId7"/>
    <p:sldId id="336" r:id="rId8"/>
    <p:sldId id="385" r:id="rId9"/>
    <p:sldId id="404" r:id="rId10"/>
    <p:sldId id="405" r:id="rId11"/>
    <p:sldId id="406" r:id="rId12"/>
    <p:sldId id="408" r:id="rId13"/>
    <p:sldId id="403" r:id="rId14"/>
    <p:sldId id="412" r:id="rId15"/>
    <p:sldId id="41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655"/>
  </p:normalViewPr>
  <p:slideViewPr>
    <p:cSldViewPr>
      <p:cViewPr varScale="1">
        <p:scale>
          <a:sx n="102" d="100"/>
          <a:sy n="102" d="100"/>
        </p:scale>
        <p:origin x="1920" y="176"/>
      </p:cViewPr>
      <p:guideLst>
        <p:guide orient="horz" pos="2160"/>
        <p:guide pos="2880"/>
      </p:guideLst>
    </p:cSldViewPr>
  </p:slideViewPr>
  <p:notesTextViewPr>
    <p:cViewPr>
      <p:scale>
        <a:sx n="1" d="1"/>
        <a:sy n="1" d="1"/>
      </p:scale>
      <p:origin x="0" y="-2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77A6E-4D3C-43A1-9DF4-AD62DCCF1911}" type="datetimeFigureOut">
              <a:rPr lang="en-US" smtClean="0"/>
              <a:t>1/29/18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DC3C51-738D-4FE3-A593-F1B765F7C2EF}" type="slidenum">
              <a:rPr lang="en-US" smtClean="0"/>
              <a:t>‹#›</a:t>
            </a:fld>
            <a:endParaRPr lang="en-US"/>
          </a:p>
        </p:txBody>
      </p:sp>
    </p:spTree>
    <p:extLst>
      <p:ext uri="{BB962C8B-B14F-4D97-AF65-F5344CB8AC3E}">
        <p14:creationId xmlns:p14="http://schemas.microsoft.com/office/powerpoint/2010/main" val="313087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err="1"/>
              <a:t>Prob</a:t>
            </a:r>
            <a:r>
              <a:rPr lang="en-US" altLang="en-US" dirty="0"/>
              <a:t>(Data|H0) = Probability of data, given the null hypothesis</a:t>
            </a:r>
          </a:p>
          <a:p>
            <a:r>
              <a:rPr lang="en-US" altLang="en-US" dirty="0" err="1"/>
              <a:t>Prob</a:t>
            </a:r>
            <a:r>
              <a:rPr lang="en-US" altLang="en-US" dirty="0"/>
              <a:t>(Data|H1) = Probability of data, given the alternative hypothesis</a:t>
            </a:r>
          </a:p>
          <a:p>
            <a:endParaRPr lang="en-US" dirty="0"/>
          </a:p>
          <a:p>
            <a:r>
              <a:rPr lang="en-US" dirty="0"/>
              <a:t>Alpha and power are monotonically related in opposite directions. </a:t>
            </a:r>
          </a:p>
          <a:p>
            <a:endParaRPr lang="en-US" dirty="0"/>
          </a:p>
          <a:p>
            <a:r>
              <a:rPr lang="en-US" dirty="0"/>
              <a:t>Increasing alpha means that your criteria are less stringent, but it means you’re more likely to find a false positive. </a:t>
            </a:r>
          </a:p>
          <a:p>
            <a:r>
              <a:rPr lang="en-US" dirty="0"/>
              <a:t>However, the tradeoff is that your study has greater power and you are more likely to say yes when the alternative hypothesis is true</a:t>
            </a:r>
          </a:p>
          <a:p>
            <a:endParaRPr lang="en-US" dirty="0"/>
          </a:p>
          <a:p>
            <a:r>
              <a:rPr lang="en-US" dirty="0"/>
              <a:t>Decreasing alpha means that finding significance will be harder, however the likelihood that you find a false positive is significantly lower. </a:t>
            </a:r>
          </a:p>
          <a:p>
            <a:r>
              <a:rPr lang="en-US" dirty="0"/>
              <a:t>Conversely, the smaller alpha means that you have also decreased your power. In English, this just means that the chance you are more likely to accept the null when it </a:t>
            </a:r>
            <a:r>
              <a:rPr lang="en-US"/>
              <a:t>isn’t true.</a:t>
            </a:r>
            <a:endParaRPr lang="en-US" dirty="0"/>
          </a:p>
        </p:txBody>
      </p:sp>
      <p:sp>
        <p:nvSpPr>
          <p:cNvPr id="4" name="Slide Number Placeholder 3"/>
          <p:cNvSpPr>
            <a:spLocks noGrp="1"/>
          </p:cNvSpPr>
          <p:nvPr>
            <p:ph type="sldNum" sz="quarter" idx="10"/>
          </p:nvPr>
        </p:nvSpPr>
        <p:spPr/>
        <p:txBody>
          <a:bodyPr/>
          <a:lstStyle/>
          <a:p>
            <a:fld id="{57DC3C51-738D-4FE3-A593-F1B765F7C2EF}" type="slidenum">
              <a:rPr lang="en-US" smtClean="0"/>
              <a:t>2</a:t>
            </a:fld>
            <a:endParaRPr lang="en-US"/>
          </a:p>
        </p:txBody>
      </p:sp>
    </p:spTree>
    <p:extLst>
      <p:ext uri="{BB962C8B-B14F-4D97-AF65-F5344CB8AC3E}">
        <p14:creationId xmlns:p14="http://schemas.microsoft.com/office/powerpoint/2010/main" val="112782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C3C51-738D-4FE3-A593-F1B765F7C2EF}" type="slidenum">
              <a:rPr lang="en-US" smtClean="0"/>
              <a:t>3</a:t>
            </a:fld>
            <a:endParaRPr lang="en-US"/>
          </a:p>
        </p:txBody>
      </p:sp>
    </p:spTree>
    <p:extLst>
      <p:ext uri="{BB962C8B-B14F-4D97-AF65-F5344CB8AC3E}">
        <p14:creationId xmlns:p14="http://schemas.microsoft.com/office/powerpoint/2010/main" val="275337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D6044AF-3C76-44D6-88FD-B6DE4141CDFE}"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332219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6044AF-3C76-44D6-88FD-B6DE4141CDFE}"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385682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6044AF-3C76-44D6-88FD-B6DE4141CDFE}"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303073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6044AF-3C76-44D6-88FD-B6DE4141CDFE}"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154339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044AF-3C76-44D6-88FD-B6DE4141CDFE}"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421360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6044AF-3C76-44D6-88FD-B6DE4141CDFE}"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205735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6044AF-3C76-44D6-88FD-B6DE4141CDFE}" type="datetimeFigureOut">
              <a:rPr lang="en-US" smtClean="0"/>
              <a:t>1/29/18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218640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6044AF-3C76-44D6-88FD-B6DE4141CDFE}" type="datetimeFigureOut">
              <a:rPr lang="en-US" smtClean="0"/>
              <a:t>1/29/18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357551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044AF-3C76-44D6-88FD-B6DE4141CDFE}" type="datetimeFigureOut">
              <a:rPr lang="en-US" smtClean="0"/>
              <a:t>1/29/18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143727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6044AF-3C76-44D6-88FD-B6DE4141CDFE}"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182477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6044AF-3C76-44D6-88FD-B6DE4141CDFE}"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29809-10DC-45A7-90D5-13E9BC27DDEE}" type="slidenum">
              <a:rPr lang="en-US" smtClean="0"/>
              <a:t>‹#›</a:t>
            </a:fld>
            <a:endParaRPr lang="en-US"/>
          </a:p>
        </p:txBody>
      </p:sp>
    </p:spTree>
    <p:extLst>
      <p:ext uri="{BB962C8B-B14F-4D97-AF65-F5344CB8AC3E}">
        <p14:creationId xmlns:p14="http://schemas.microsoft.com/office/powerpoint/2010/main" val="157805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044AF-3C76-44D6-88FD-B6DE4141CDFE}" type="datetimeFigureOut">
              <a:rPr lang="en-US" smtClean="0"/>
              <a:t>1/29/18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29809-10DC-45A7-90D5-13E9BC27DDEE}" type="slidenum">
              <a:rPr lang="en-US" smtClean="0"/>
              <a:t>‹#›</a:t>
            </a:fld>
            <a:endParaRPr lang="en-US"/>
          </a:p>
        </p:txBody>
      </p:sp>
    </p:spTree>
    <p:extLst>
      <p:ext uri="{BB962C8B-B14F-4D97-AF65-F5344CB8AC3E}">
        <p14:creationId xmlns:p14="http://schemas.microsoft.com/office/powerpoint/2010/main" val="111486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hyperlink" Target="http://stattrek.com/Help/Glossary.aspx?Target=confidence_leve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947862" y="1240971"/>
            <a:ext cx="54768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000" dirty="0"/>
              <a:t>Inferential statistics</a:t>
            </a:r>
          </a:p>
          <a:p>
            <a:pPr eaLnBrk="1" hangingPunct="1">
              <a:spcBef>
                <a:spcPct val="50000"/>
              </a:spcBef>
            </a:pPr>
            <a:endParaRPr lang="en-US" altLang="en-US" sz="2000" dirty="0"/>
          </a:p>
          <a:p>
            <a:pPr eaLnBrk="1" hangingPunct="1">
              <a:spcBef>
                <a:spcPct val="50000"/>
              </a:spcBef>
            </a:pPr>
            <a:r>
              <a:rPr lang="en-US" altLang="en-US" sz="2000" dirty="0"/>
              <a:t>Statistical significance and statistical power</a:t>
            </a:r>
          </a:p>
        </p:txBody>
      </p:sp>
      <p:sp>
        <p:nvSpPr>
          <p:cNvPr id="9219" name="Text Box 5"/>
          <p:cNvSpPr txBox="1">
            <a:spLocks noChangeArrowheads="1"/>
          </p:cNvSpPr>
          <p:nvPr/>
        </p:nvSpPr>
        <p:spPr bwMode="auto">
          <a:xfrm>
            <a:off x="2028825" y="3295650"/>
            <a:ext cx="477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What are they?</a:t>
            </a:r>
          </a:p>
        </p:txBody>
      </p:sp>
    </p:spTree>
    <p:extLst>
      <p:ext uri="{BB962C8B-B14F-4D97-AF65-F5344CB8AC3E}">
        <p14:creationId xmlns:p14="http://schemas.microsoft.com/office/powerpoint/2010/main" val="421434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1371600"/>
            <a:ext cx="6019800" cy="646331"/>
          </a:xfrm>
          <a:prstGeom prst="rect">
            <a:avLst/>
          </a:prstGeom>
          <a:noFill/>
        </p:spPr>
        <p:txBody>
          <a:bodyPr wrap="square" rtlCol="0">
            <a:spAutoFit/>
          </a:bodyPr>
          <a:lstStyle/>
          <a:p>
            <a:r>
              <a:rPr lang="en-US" dirty="0"/>
              <a:t>Suppose that a 90% confidence interval goes from a low of100 to a high of 200. How would you interpret this statement?</a:t>
            </a:r>
          </a:p>
        </p:txBody>
      </p:sp>
      <p:sp>
        <p:nvSpPr>
          <p:cNvPr id="5" name="TextBox 4"/>
          <p:cNvSpPr txBox="1"/>
          <p:nvPr/>
        </p:nvSpPr>
        <p:spPr>
          <a:xfrm>
            <a:off x="467627" y="5943600"/>
            <a:ext cx="6324600" cy="369332"/>
          </a:xfrm>
          <a:prstGeom prst="rect">
            <a:avLst/>
          </a:prstGeom>
          <a:noFill/>
        </p:spPr>
        <p:txBody>
          <a:bodyPr wrap="square" rtlCol="0">
            <a:spAutoFit/>
          </a:bodyPr>
          <a:lstStyle/>
          <a:p>
            <a:r>
              <a:rPr lang="en-US" dirty="0"/>
              <a:t>http://stattrek.com/estimation/confidence-interval.aspx</a:t>
            </a:r>
          </a:p>
        </p:txBody>
      </p:sp>
    </p:spTree>
    <p:extLst>
      <p:ext uri="{BB962C8B-B14F-4D97-AF65-F5344CB8AC3E}">
        <p14:creationId xmlns:p14="http://schemas.microsoft.com/office/powerpoint/2010/main" val="386609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0"/>
            <a:ext cx="6324600" cy="369332"/>
          </a:xfrm>
          <a:prstGeom prst="rect">
            <a:avLst/>
          </a:prstGeom>
          <a:noFill/>
        </p:spPr>
        <p:txBody>
          <a:bodyPr wrap="square" rtlCol="0">
            <a:spAutoFit/>
          </a:bodyPr>
          <a:lstStyle/>
          <a:p>
            <a:r>
              <a:rPr lang="en-US" dirty="0"/>
              <a:t>http://stattrek.com/estimation/confidence-interval.aspx</a:t>
            </a:r>
          </a:p>
        </p:txBody>
      </p:sp>
      <p:sp>
        <p:nvSpPr>
          <p:cNvPr id="4" name="TextBox 3"/>
          <p:cNvSpPr txBox="1"/>
          <p:nvPr/>
        </p:nvSpPr>
        <p:spPr>
          <a:xfrm>
            <a:off x="1295400" y="2819400"/>
            <a:ext cx="6324600" cy="923330"/>
          </a:xfrm>
          <a:prstGeom prst="rect">
            <a:avLst/>
          </a:prstGeom>
          <a:noFill/>
        </p:spPr>
        <p:txBody>
          <a:bodyPr wrap="square" rtlCol="0">
            <a:spAutoFit/>
          </a:bodyPr>
          <a:lstStyle/>
          <a:p>
            <a:r>
              <a:rPr lang="en-US" dirty="0"/>
              <a:t>Some people think this means there is a 90% chance that the population mean falls between 100 and 200</a:t>
            </a:r>
            <a:r>
              <a:rPr lang="en-US"/>
              <a:t>. But what does it mean exactly?</a:t>
            </a:r>
            <a:endParaRPr lang="en-US" dirty="0"/>
          </a:p>
        </p:txBody>
      </p:sp>
      <p:sp>
        <p:nvSpPr>
          <p:cNvPr id="5" name="TextBox 4"/>
          <p:cNvSpPr txBox="1"/>
          <p:nvPr/>
        </p:nvSpPr>
        <p:spPr>
          <a:xfrm>
            <a:off x="1295400" y="1371600"/>
            <a:ext cx="6019800" cy="646331"/>
          </a:xfrm>
          <a:prstGeom prst="rect">
            <a:avLst/>
          </a:prstGeom>
          <a:noFill/>
        </p:spPr>
        <p:txBody>
          <a:bodyPr wrap="square" rtlCol="0">
            <a:spAutoFit/>
          </a:bodyPr>
          <a:lstStyle/>
          <a:p>
            <a:r>
              <a:rPr lang="en-US" dirty="0"/>
              <a:t>Suppose that a 90% confidence interval goes from a low of100 to a high of 200. How would you interpret this statement?</a:t>
            </a:r>
          </a:p>
        </p:txBody>
      </p:sp>
    </p:spTree>
    <p:extLst>
      <p:ext uri="{BB962C8B-B14F-4D97-AF65-F5344CB8AC3E}">
        <p14:creationId xmlns:p14="http://schemas.microsoft.com/office/powerpoint/2010/main" val="299233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38200" y="304800"/>
                <a:ext cx="7467600" cy="3315459"/>
              </a:xfrm>
              <a:prstGeom prst="rect">
                <a:avLst/>
              </a:prstGeom>
              <a:noFill/>
            </p:spPr>
            <p:txBody>
              <a:bodyPr wrap="square" rtlCol="0">
                <a:spAutoFit/>
              </a:bodyPr>
              <a:lstStyle/>
              <a:p>
                <a:r>
                  <a:rPr lang="en-US" dirty="0"/>
                  <a:t>p(the population parameter (e.g., mean) is within the C.I.) cannot be calculated.</a:t>
                </a:r>
              </a:p>
              <a:p>
                <a:endParaRPr lang="en-US" dirty="0"/>
              </a:p>
              <a:p>
                <a:r>
                  <a:rPr lang="en-US" dirty="0"/>
                  <a:t>The logic of inferential statistics is: If we assume a given population, then what's the distribution of sample parameters? Not the other way around.</a:t>
                </a:r>
                <a:br>
                  <a:rPr lang="en-US" dirty="0"/>
                </a:br>
                <a:endParaRPr lang="en-US" dirty="0"/>
              </a:p>
              <a:p>
                <a:pPr marL="285750" indent="-285750">
                  <a:buFont typeface="Arial" panose="020B0604020202020204" pitchFamily="34" charset="0"/>
                  <a:buChar char="•"/>
                </a:pPr>
                <a:r>
                  <a:rPr lang="en-US" dirty="0"/>
                  <a:t>Assumption 1: There is a population where the mean is </a:t>
                </a:r>
                <a14:m>
                  <m:oMath xmlns:m="http://schemas.openxmlformats.org/officeDocument/2006/math">
                    <m:acc>
                      <m:accPr>
                        <m:chr m:val="̅"/>
                        <m:ctrlPr>
                          <a:rPr lang="en-US" sz="2400" i="1" dirty="0" smtClean="0">
                            <a:latin typeface="Cambria Math" panose="02040503050406030204" pitchFamily="18" charset="0"/>
                            <a:ea typeface="Cambria Math"/>
                          </a:rPr>
                        </m:ctrlPr>
                      </m:accPr>
                      <m:e>
                        <m:r>
                          <m:rPr>
                            <m:sty m:val="p"/>
                          </m:rPr>
                          <a:rPr lang="en-US" sz="2400" b="0" i="0" dirty="0" smtClean="0">
                            <a:latin typeface="Cambria Math"/>
                            <a:ea typeface="Cambria Math"/>
                          </a:rPr>
                          <m:t>x</m:t>
                        </m:r>
                      </m:e>
                    </m:acc>
                  </m:oMath>
                </a14:m>
                <a:r>
                  <a:rPr lang="en-US" dirty="0"/>
                  <a:t>.</a:t>
                </a:r>
              </a:p>
              <a:p>
                <a:pPr marL="285750" indent="-285750">
                  <a:buFont typeface="Arial" panose="020B0604020202020204" pitchFamily="34" charset="0"/>
                  <a:buChar char="•"/>
                </a:pPr>
                <a:r>
                  <a:rPr lang="en-US" dirty="0"/>
                  <a:t>Assumption 2: You took many random samples of size N.</a:t>
                </a:r>
              </a:p>
              <a:p>
                <a:pPr marL="285750" indent="-285750">
                  <a:buFont typeface="Arial" panose="020B0604020202020204" pitchFamily="34" charset="0"/>
                  <a:buChar char="•"/>
                </a:pPr>
                <a:r>
                  <a:rPr lang="en-US" dirty="0"/>
                  <a:t>Assumption 3: You say that </a:t>
                </a:r>
                <a14:m>
                  <m:oMath xmlns:m="http://schemas.openxmlformats.org/officeDocument/2006/math">
                    <m:acc>
                      <m:accPr>
                        <m:chr m:val="̅"/>
                        <m:ctrlPr>
                          <a:rPr lang="en-US" sz="2400" b="0" i="1" dirty="0" smtClean="0">
                            <a:latin typeface="Cambria Math" panose="02040503050406030204" pitchFamily="18" charset="0"/>
                            <a:ea typeface="Cambria Math"/>
                          </a:rPr>
                        </m:ctrlPr>
                      </m:accPr>
                      <m:e>
                        <m:r>
                          <m:rPr>
                            <m:sty m:val="p"/>
                          </m:rPr>
                          <a:rPr lang="en-US" sz="2400" b="0" i="0" dirty="0" smtClean="0">
                            <a:latin typeface="Cambria Math"/>
                            <a:ea typeface="Cambria Math"/>
                          </a:rPr>
                          <m:t>x</m:t>
                        </m:r>
                      </m:e>
                    </m:acc>
                  </m:oMath>
                </a14:m>
                <a:r>
                  <a:rPr lang="en-US" sz="2400" dirty="0"/>
                  <a:t> </a:t>
                </a:r>
                <a:r>
                  <a:rPr lang="en-US" dirty="0"/>
                  <a:t>is between </a:t>
                </a:r>
                <a14:m>
                  <m:oMath xmlns:m="http://schemas.openxmlformats.org/officeDocument/2006/math">
                    <m:acc>
                      <m:accPr>
                        <m:chr m:val="̅"/>
                        <m:ctrlPr>
                          <a:rPr lang="en-US" sz="2400" b="0" i="1" dirty="0" smtClean="0">
                            <a:latin typeface="Cambria Math" panose="02040503050406030204" pitchFamily="18" charset="0"/>
                            <a:ea typeface="Cambria Math"/>
                          </a:rPr>
                        </m:ctrlPr>
                      </m:accPr>
                      <m:e>
                        <m:r>
                          <m:rPr>
                            <m:sty m:val="p"/>
                          </m:rPr>
                          <a:rPr lang="en-US" sz="2400" b="0" i="0" dirty="0" smtClean="0">
                            <a:latin typeface="Cambria Math" panose="02040503050406030204" pitchFamily="18" charset="0"/>
                            <a:ea typeface="Cambria Math"/>
                          </a:rPr>
                          <m:t>x</m:t>
                        </m:r>
                      </m:e>
                    </m:acc>
                  </m:oMath>
                </a14:m>
                <a:r>
                  <a:rPr lang="en-US" sz="2400" dirty="0">
                    <a:cs typeface="Arial" panose="020B0604020202020204" pitchFamily="34" charset="0"/>
                  </a:rPr>
                  <a:t> - a </a:t>
                </a:r>
                <a:r>
                  <a:rPr lang="en-US" dirty="0">
                    <a:latin typeface="Arial" panose="020B0604020202020204" pitchFamily="34" charset="0"/>
                    <a:cs typeface="Arial" panose="020B0604020202020204" pitchFamily="34" charset="0"/>
                  </a:rPr>
                  <a:t>and</a:t>
                </a:r>
                <a:r>
                  <a:rPr lang="en-US" sz="2400" dirty="0">
                    <a:latin typeface="Arial" panose="020B0604020202020204" pitchFamily="34" charset="0"/>
                    <a:cs typeface="Arial" panose="020B0604020202020204" pitchFamily="34" charset="0"/>
                  </a:rPr>
                  <a:t> </a:t>
                </a:r>
                <a14:m>
                  <m:oMath xmlns:m="http://schemas.openxmlformats.org/officeDocument/2006/math">
                    <m:acc>
                      <m:accPr>
                        <m:chr m:val="̅"/>
                        <m:ctrlPr>
                          <a:rPr lang="en-US" sz="2400" b="0" i="1" dirty="0" smtClean="0">
                            <a:latin typeface="Cambria Math" panose="02040503050406030204" pitchFamily="18" charset="0"/>
                            <a:ea typeface="Cambria Math"/>
                          </a:rPr>
                        </m:ctrlPr>
                      </m:accPr>
                      <m:e>
                        <m:r>
                          <m:rPr>
                            <m:sty m:val="p"/>
                          </m:rPr>
                          <a:rPr lang="en-US" sz="2400" b="0" i="0" dirty="0" smtClean="0">
                            <a:latin typeface="Cambria Math"/>
                            <a:ea typeface="Cambria Math"/>
                          </a:rPr>
                          <m:t>x</m:t>
                        </m:r>
                      </m:e>
                    </m:acc>
                  </m:oMath>
                </a14:m>
                <a:r>
                  <a:rPr lang="en-US" sz="2400" dirty="0"/>
                  <a:t> + a</a:t>
                </a:r>
              </a:p>
              <a:p>
                <a:pPr marL="285750" indent="-285750">
                  <a:buFont typeface="Arial" panose="020B0604020202020204" pitchFamily="34" charset="0"/>
                  <a:buChar char="•"/>
                </a:pPr>
                <a:r>
                  <a:rPr lang="en-US" dirty="0"/>
                  <a:t>Logical Consequence: You're right in 95% of the samples.</a:t>
                </a:r>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838200" y="304800"/>
                <a:ext cx="7467600" cy="3315459"/>
              </a:xfrm>
              <a:prstGeom prst="rect">
                <a:avLst/>
              </a:prstGeom>
              <a:blipFill rotWithShape="0">
                <a:blip r:embed="rId2"/>
                <a:stretch>
                  <a:fillRect l="-735" t="-919"/>
                </a:stretch>
              </a:blipFill>
            </p:spPr>
            <p:txBody>
              <a:bodyPr/>
              <a:lstStyle/>
              <a:p>
                <a:r>
                  <a:rPr lang="en-US">
                    <a:noFill/>
                  </a:rPr>
                  <a:t> </a:t>
                </a:r>
              </a:p>
            </p:txBody>
          </p:sp>
        </mc:Fallback>
      </mc:AlternateContent>
    </p:spTree>
    <p:extLst>
      <p:ext uri="{BB962C8B-B14F-4D97-AF65-F5344CB8AC3E}">
        <p14:creationId xmlns:p14="http://schemas.microsoft.com/office/powerpoint/2010/main" val="39959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367" y="381000"/>
            <a:ext cx="2620108"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90600" y="1600200"/>
            <a:ext cx="6172200" cy="1200329"/>
          </a:xfrm>
          <a:prstGeom prst="rect">
            <a:avLst/>
          </a:prstGeom>
          <a:noFill/>
        </p:spPr>
        <p:txBody>
          <a:bodyPr wrap="square" rtlCol="0">
            <a:spAutoFit/>
          </a:bodyPr>
          <a:lstStyle/>
          <a:p>
            <a:r>
              <a:rPr lang="en-US" dirty="0"/>
              <a:t>... if confidence intervals are constructed across many separate data analyses of repeated (and possibly different) experiments, the proportion of such intervals that contain the true value of the parameter</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95600"/>
            <a:ext cx="57054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113" y="4953000"/>
            <a:ext cx="55721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5719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990600"/>
            <a:ext cx="6629400" cy="2308324"/>
          </a:xfrm>
          <a:prstGeom prst="rect">
            <a:avLst/>
          </a:prstGeom>
          <a:noFill/>
        </p:spPr>
        <p:txBody>
          <a:bodyPr wrap="square" rtlCol="0">
            <a:spAutoFit/>
          </a:bodyPr>
          <a:lstStyle/>
          <a:p>
            <a:r>
              <a:rPr lang="en-US" dirty="0"/>
              <a:t>The </a:t>
            </a:r>
            <a:r>
              <a:rPr lang="en-US" dirty="0">
                <a:hlinkClick r:id="rId2"/>
              </a:rPr>
              <a:t>confidence level</a:t>
            </a:r>
            <a:r>
              <a:rPr lang="en-US" dirty="0"/>
              <a:t> describes the uncertainty associated with a </a:t>
            </a:r>
            <a:r>
              <a:rPr lang="en-US" i="1" dirty="0"/>
              <a:t>sampling method</a:t>
            </a:r>
            <a:r>
              <a:rPr lang="en-US" dirty="0"/>
              <a:t>. Suppose we used the same sampling method to select different samples and to compute a different interval estimate for each sample. Some interval estimates would include the true population parameter and some would not. A 90% confidence level means that we would expect 90% of the interval estimates to include the population parameter; A 95% confidence level means that 95% of the intervals would include the parameter; and so on.</a:t>
            </a:r>
          </a:p>
        </p:txBody>
      </p:sp>
      <p:sp>
        <p:nvSpPr>
          <p:cNvPr id="3" name="TextBox 2"/>
          <p:cNvSpPr txBox="1"/>
          <p:nvPr/>
        </p:nvSpPr>
        <p:spPr>
          <a:xfrm>
            <a:off x="457200" y="6172200"/>
            <a:ext cx="6324600" cy="369332"/>
          </a:xfrm>
          <a:prstGeom prst="rect">
            <a:avLst/>
          </a:prstGeom>
          <a:noFill/>
        </p:spPr>
        <p:txBody>
          <a:bodyPr wrap="square" rtlCol="0">
            <a:spAutoFit/>
          </a:bodyPr>
          <a:lstStyle/>
          <a:p>
            <a:r>
              <a:rPr lang="en-US" dirty="0"/>
              <a:t>http://stattrek.com/estimation/confidence-interval.aspx</a:t>
            </a:r>
          </a:p>
        </p:txBody>
      </p:sp>
    </p:spTree>
    <p:extLst>
      <p:ext uri="{BB962C8B-B14F-4D97-AF65-F5344CB8AC3E}">
        <p14:creationId xmlns:p14="http://schemas.microsoft.com/office/powerpoint/2010/main" val="325981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838200"/>
            <a:ext cx="6781800" cy="2031325"/>
          </a:xfrm>
          <a:prstGeom prst="rect">
            <a:avLst/>
          </a:prstGeom>
          <a:noFill/>
        </p:spPr>
        <p:txBody>
          <a:bodyPr wrap="square" rtlCol="0">
            <a:spAutoFit/>
          </a:bodyPr>
          <a:lstStyle/>
          <a:p>
            <a:r>
              <a:rPr lang="en-US" dirty="0"/>
              <a:t>Confidence intervals correspond to a chosen rule for determining the confidence bounds, where this rule is essentially determined before any data are obtained, or before an experiment is done. The rule is defined such that over all possible datasets that might be obtained, there is a high probability ("high" is specifically quantified) that the interval determined by the rule will include the true value of the quantity under consideration.</a:t>
            </a:r>
          </a:p>
        </p:txBody>
      </p:sp>
    </p:spTree>
    <p:extLst>
      <p:ext uri="{BB962C8B-B14F-4D97-AF65-F5344CB8AC3E}">
        <p14:creationId xmlns:p14="http://schemas.microsoft.com/office/powerpoint/2010/main" val="322179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628775" y="771525"/>
            <a:ext cx="583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The logic behind the meaning of p and power</a:t>
            </a:r>
          </a:p>
        </p:txBody>
      </p:sp>
      <p:sp>
        <p:nvSpPr>
          <p:cNvPr id="10243" name="Text Box 5"/>
          <p:cNvSpPr txBox="1">
            <a:spLocks noChangeArrowheads="1"/>
          </p:cNvSpPr>
          <p:nvPr/>
        </p:nvSpPr>
        <p:spPr bwMode="auto">
          <a:xfrm>
            <a:off x="1571625" y="1733550"/>
            <a:ext cx="5848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solidFill>
                  <a:srgbClr val="CC0000"/>
                </a:solidFill>
              </a:rPr>
              <a:t>Statistical significance</a:t>
            </a:r>
            <a:r>
              <a:rPr lang="en-US" altLang="en-US" dirty="0"/>
              <a:t> (p): Assuming the </a:t>
            </a:r>
            <a:r>
              <a:rPr lang="en-US" altLang="en-US" dirty="0">
                <a:solidFill>
                  <a:srgbClr val="CC0000"/>
                </a:solidFill>
              </a:rPr>
              <a:t>null</a:t>
            </a:r>
            <a:r>
              <a:rPr lang="en-US" altLang="en-US" dirty="0"/>
              <a:t> hypothesis is correct, what is the probability of getting a given result (or stronger) by chance? i.e., </a:t>
            </a:r>
            <a:r>
              <a:rPr lang="en-US" altLang="en-US" dirty="0" err="1"/>
              <a:t>Prob</a:t>
            </a:r>
            <a:r>
              <a:rPr lang="en-US" altLang="en-US" dirty="0"/>
              <a:t>(Data|H0)</a:t>
            </a:r>
          </a:p>
        </p:txBody>
      </p:sp>
      <p:sp>
        <p:nvSpPr>
          <p:cNvPr id="10244" name="Text Box 6"/>
          <p:cNvSpPr txBox="1">
            <a:spLocks noChangeArrowheads="1"/>
          </p:cNvSpPr>
          <p:nvPr/>
        </p:nvSpPr>
        <p:spPr bwMode="auto">
          <a:xfrm>
            <a:off x="1600200" y="3467100"/>
            <a:ext cx="58483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solidFill>
                  <a:srgbClr val="0033CC"/>
                </a:solidFill>
              </a:rPr>
              <a:t>Statistical power</a:t>
            </a:r>
            <a:r>
              <a:rPr lang="en-US" altLang="en-US" dirty="0"/>
              <a:t>: Assuming a particular </a:t>
            </a:r>
            <a:r>
              <a:rPr lang="en-US" altLang="en-US" dirty="0">
                <a:solidFill>
                  <a:srgbClr val="0033CC"/>
                </a:solidFill>
              </a:rPr>
              <a:t>alternative</a:t>
            </a:r>
            <a:r>
              <a:rPr lang="en-US" altLang="en-US" dirty="0"/>
              <a:t> hypothesis is correct, what is the probability of getting a result that allows you to reject the null hypothesis (at, say, p&lt;.05) by chance? i.e., </a:t>
            </a:r>
            <a:r>
              <a:rPr lang="en-US" altLang="en-US" dirty="0" err="1"/>
              <a:t>Prob</a:t>
            </a:r>
            <a:r>
              <a:rPr lang="en-US" altLang="en-US" dirty="0"/>
              <a:t>(Data|H1)</a:t>
            </a:r>
          </a:p>
        </p:txBody>
      </p:sp>
    </p:spTree>
    <p:extLst>
      <p:ext uri="{BB962C8B-B14F-4D97-AF65-F5344CB8AC3E}">
        <p14:creationId xmlns:p14="http://schemas.microsoft.com/office/powerpoint/2010/main" val="422270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3114675" y="828675"/>
            <a:ext cx="3000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Monte Carlo simulations</a:t>
            </a:r>
          </a:p>
        </p:txBody>
      </p:sp>
      <p:sp>
        <p:nvSpPr>
          <p:cNvPr id="11267" name="Text Box 5"/>
          <p:cNvSpPr txBox="1">
            <a:spLocks noChangeArrowheads="1"/>
          </p:cNvSpPr>
          <p:nvPr/>
        </p:nvSpPr>
        <p:spPr bwMode="auto">
          <a:xfrm>
            <a:off x="1647825" y="1685925"/>
            <a:ext cx="5953125" cy="270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arenBoth"/>
            </a:pPr>
            <a:r>
              <a:rPr lang="en-US" altLang="en-US"/>
              <a:t>Set up the population for which the null (or alternative) hypothesis is true.</a:t>
            </a:r>
          </a:p>
          <a:p>
            <a:pPr eaLnBrk="1" hangingPunct="1">
              <a:spcBef>
                <a:spcPct val="50000"/>
              </a:spcBef>
              <a:buFontTx/>
              <a:buAutoNum type="arabicParenBoth"/>
            </a:pPr>
            <a:r>
              <a:rPr lang="en-US" altLang="en-US"/>
              <a:t>Simulate a study by randomly sampling from the population; record the result.</a:t>
            </a:r>
          </a:p>
          <a:p>
            <a:pPr eaLnBrk="1" hangingPunct="1">
              <a:spcBef>
                <a:spcPct val="50000"/>
              </a:spcBef>
              <a:buFontTx/>
              <a:buAutoNum type="arabicParenBoth"/>
            </a:pPr>
            <a:r>
              <a:rPr lang="en-US" altLang="en-US"/>
              <a:t>Keep doing the above (i.e., replicating) many, many times.</a:t>
            </a:r>
          </a:p>
          <a:p>
            <a:pPr eaLnBrk="1" hangingPunct="1">
              <a:spcBef>
                <a:spcPct val="50000"/>
              </a:spcBef>
              <a:buFontTx/>
              <a:buAutoNum type="arabicParenBoth"/>
            </a:pPr>
            <a:r>
              <a:rPr lang="en-US" altLang="en-US"/>
              <a:t>See how many of the studies resulted in a result that is at a certain level (or stronger)</a:t>
            </a:r>
          </a:p>
        </p:txBody>
      </p:sp>
    </p:spTree>
    <p:extLst>
      <p:ext uri="{BB962C8B-B14F-4D97-AF65-F5344CB8AC3E}">
        <p14:creationId xmlns:p14="http://schemas.microsoft.com/office/powerpoint/2010/main" val="14729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62000" y="304800"/>
            <a:ext cx="686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dirty="0"/>
              <a:t>Importance of statistical power</a:t>
            </a:r>
          </a:p>
        </p:txBody>
      </p:sp>
      <p:sp>
        <p:nvSpPr>
          <p:cNvPr id="2" name="TextBox 1"/>
          <p:cNvSpPr txBox="1"/>
          <p:nvPr/>
        </p:nvSpPr>
        <p:spPr>
          <a:xfrm>
            <a:off x="914400" y="914400"/>
            <a:ext cx="6858000" cy="4524315"/>
          </a:xfrm>
          <a:prstGeom prst="rect">
            <a:avLst/>
          </a:prstGeom>
          <a:noFill/>
        </p:spPr>
        <p:txBody>
          <a:bodyPr wrap="square" rtlCol="0">
            <a:spAutoFit/>
          </a:bodyPr>
          <a:lstStyle/>
          <a:p>
            <a:r>
              <a:rPr lang="en-US" dirty="0"/>
              <a:t>The main insight is: </a:t>
            </a:r>
          </a:p>
          <a:p>
            <a:pPr marL="285750" indent="-285750">
              <a:buFont typeface="Arial" panose="020B0604020202020204" pitchFamily="34" charset="0"/>
              <a:buChar char="•"/>
            </a:pPr>
            <a:r>
              <a:rPr lang="en-US" dirty="0"/>
              <a:t>No matter what your statistical power, when the null hypothesis is true, 5% of the time, you'll get a significant result.</a:t>
            </a:r>
          </a:p>
          <a:p>
            <a:pPr marL="285750" indent="-285750">
              <a:buFont typeface="Arial" panose="020B0604020202020204" pitchFamily="34" charset="0"/>
              <a:buChar char="•"/>
            </a:pPr>
            <a:r>
              <a:rPr lang="en-US" dirty="0"/>
              <a:t>Even when the null hypothesis is false (i.e., when your alternative hypothesis is correct), if you statistical power is low, you don't get a lot of significant results.</a:t>
            </a:r>
          </a:p>
          <a:p>
            <a:pPr marL="285750" indent="-285750">
              <a:buFont typeface="Arial" panose="020B0604020202020204" pitchFamily="34" charset="0"/>
              <a:buChar char="•"/>
            </a:pPr>
            <a:r>
              <a:rPr lang="en-US" dirty="0"/>
              <a:t>So, when statistical power is low, a large portion of the significant results reflect false alarms. (On the other hand, when statistical power is high, only a small portion of the significant results reflect false alarms). </a:t>
            </a:r>
          </a:p>
          <a:p>
            <a:pPr marL="285750" indent="-285750">
              <a:buFont typeface="Arial" panose="020B0604020202020204" pitchFamily="34" charset="0"/>
              <a:buChar char="•"/>
            </a:pPr>
            <a:r>
              <a:rPr lang="en-US" dirty="0"/>
              <a:t>The claim that "the results support one's hypothesis because p&lt;.05" is more meaningful (more likely to be correct) if the statistical power of the study is high.</a:t>
            </a:r>
          </a:p>
          <a:p>
            <a:pPr marL="285750" indent="-285750">
              <a:buFont typeface="Arial" panose="020B0604020202020204" pitchFamily="34" charset="0"/>
              <a:buChar char="•"/>
            </a:pPr>
            <a:r>
              <a:rPr lang="en-US" dirty="0"/>
              <a:t>With assumptions about p(H0), you can compute p(H0|D) if you assume that when H0 is false, H1 is correct, and if know statistical power (i.e., p (D|H1)).</a:t>
            </a:r>
          </a:p>
        </p:txBody>
      </p:sp>
    </p:spTree>
    <p:extLst>
      <p:ext uri="{BB962C8B-B14F-4D97-AF65-F5344CB8AC3E}">
        <p14:creationId xmlns:p14="http://schemas.microsoft.com/office/powerpoint/2010/main" val="56580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p:cNvSpPr txBox="1">
            <a:spLocks noChangeArrowheads="1"/>
          </p:cNvSpPr>
          <p:nvPr/>
        </p:nvSpPr>
        <p:spPr bwMode="auto">
          <a:xfrm>
            <a:off x="113506" y="838200"/>
            <a:ext cx="8991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Suppose, in your lifetime as a scientist, you've done 1000 studies, testing 1000 different hypotheses. Suppose, unbeknownst to you, 10% of the time your hypothesis [H1s] was correct.</a:t>
            </a:r>
          </a:p>
          <a:p>
            <a:pPr>
              <a:spcBef>
                <a:spcPct val="50000"/>
              </a:spcBef>
              <a:buFontTx/>
              <a:buChar char="•"/>
            </a:pPr>
            <a:r>
              <a:rPr lang="en-US" dirty="0"/>
              <a:t> Of the 900 times you were wrong (i.e., H0 is true), you still said “significant result!” 5% of the times = 45 times, by chance, if you used the p&lt;.05 significance criterion.</a:t>
            </a:r>
          </a:p>
          <a:p>
            <a:pPr>
              <a:spcBef>
                <a:spcPct val="50000"/>
              </a:spcBef>
              <a:buFontTx/>
              <a:buChar char="•"/>
            </a:pPr>
            <a:r>
              <a:rPr lang="en-US" dirty="0"/>
              <a:t> Of the 100 times you were right (i.e., H1 is true), you said “significant result!” power*100, or 80 times.</a:t>
            </a:r>
            <a:br>
              <a:rPr lang="en-US" dirty="0"/>
            </a:br>
            <a:br>
              <a:rPr lang="en-US" dirty="0"/>
            </a:br>
            <a:r>
              <a:rPr lang="en-US" dirty="0"/>
              <a:t>So:</a:t>
            </a:r>
          </a:p>
          <a:p>
            <a:pPr>
              <a:spcBef>
                <a:spcPct val="50000"/>
              </a:spcBef>
              <a:buFontTx/>
              <a:buChar char="•"/>
            </a:pPr>
            <a:r>
              <a:rPr lang="en-US" dirty="0"/>
              <a:t> If power = 0.8, you end up saying "significant!" 45 + 0.8*100 or 125 times. 45 of these happened (by chance) even though you were wrong. But the remaining 80 of the times, you were right. So:  p(H1| you say “significant!”) = 0.8*100/(45+0.8*100)= 80/125 = .64</a:t>
            </a:r>
          </a:p>
          <a:p>
            <a:pPr>
              <a:spcBef>
                <a:spcPct val="50000"/>
              </a:spcBef>
              <a:buFontTx/>
              <a:buChar char="•"/>
            </a:pPr>
            <a:r>
              <a:rPr lang="en-US" dirty="0"/>
              <a:t> If power = 0.1, , you end up saying "significant" 45 + 0.1*100 or 55 times. 45 of these happened (by chance) even though you were wrong. But the remaining 10 of the times, you were right. So:  p(H1| you say “significant!”) = 0.1*100/(45+0.1*100)=10/55= .18</a:t>
            </a:r>
          </a:p>
        </p:txBody>
      </p:sp>
      <p:sp>
        <p:nvSpPr>
          <p:cNvPr id="77828" name="Text Box 4"/>
          <p:cNvSpPr txBox="1">
            <a:spLocks noChangeArrowheads="1"/>
          </p:cNvSpPr>
          <p:nvPr/>
        </p:nvSpPr>
        <p:spPr bwMode="auto">
          <a:xfrm>
            <a:off x="151606" y="5638800"/>
            <a:ext cx="80470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Observation: When power is low, the majority of the time we find a significant result it's a false alarm. But when power is high, when we find significant results, they're more likely to be significant because the alternative hypothesis is correct.</a:t>
            </a:r>
          </a:p>
        </p:txBody>
      </p:sp>
      <p:sp>
        <p:nvSpPr>
          <p:cNvPr id="2" name="TextBox 1"/>
          <p:cNvSpPr txBox="1"/>
          <p:nvPr/>
        </p:nvSpPr>
        <p:spPr>
          <a:xfrm>
            <a:off x="1447800" y="228600"/>
            <a:ext cx="6096000" cy="369332"/>
          </a:xfrm>
          <a:prstGeom prst="rect">
            <a:avLst/>
          </a:prstGeom>
          <a:noFill/>
        </p:spPr>
        <p:txBody>
          <a:bodyPr wrap="square" rtlCol="0">
            <a:spAutoFit/>
          </a:bodyPr>
          <a:lstStyle/>
          <a:p>
            <a:pPr algn="ctr"/>
            <a:r>
              <a:rPr lang="en-US" dirty="0"/>
              <a:t>A thought experiment on the last point on the previous slide</a:t>
            </a:r>
          </a:p>
        </p:txBody>
      </p:sp>
    </p:spTree>
    <p:extLst>
      <p:ext uri="{BB962C8B-B14F-4D97-AF65-F5344CB8AC3E}">
        <p14:creationId xmlns:p14="http://schemas.microsoft.com/office/powerpoint/2010/main" val="70421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p:cNvSpPr txBox="1">
            <a:spLocks noChangeArrowheads="1"/>
          </p:cNvSpPr>
          <p:nvPr/>
        </p:nvSpPr>
        <p:spPr bwMode="auto">
          <a:xfrm>
            <a:off x="89694" y="304800"/>
            <a:ext cx="8991600"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To be sure, this happens when the probability of H1 is low. Below is what happens if P(H1) is high (e.g., when we're testing the hypothesis it's more likely to rain when there are clouds in the sky). </a:t>
            </a:r>
          </a:p>
          <a:p>
            <a:pPr>
              <a:spcBef>
                <a:spcPct val="50000"/>
              </a:spcBef>
            </a:pPr>
            <a:r>
              <a:rPr lang="en-US" dirty="0"/>
              <a:t>If P(H1) = 0.9:</a:t>
            </a:r>
          </a:p>
          <a:p>
            <a:pPr>
              <a:spcBef>
                <a:spcPct val="50000"/>
              </a:spcBef>
              <a:buFontTx/>
              <a:buChar char="•"/>
            </a:pPr>
            <a:r>
              <a:rPr lang="en-US" dirty="0"/>
              <a:t> Of the 100 times you were wrong (i.e., H0 is true), you still said “significant result!” 5% of the times = 5 times, by chance, if you used the p&lt;.05 significance criterion.</a:t>
            </a:r>
          </a:p>
          <a:p>
            <a:pPr>
              <a:spcBef>
                <a:spcPct val="50000"/>
              </a:spcBef>
              <a:buFontTx/>
              <a:buChar char="•"/>
            </a:pPr>
            <a:r>
              <a:rPr lang="en-US" dirty="0"/>
              <a:t> Of the 900 times you were right (i.e., H1 is true), you said “significant result!” power*200 times [stat. power = p(data|H1)]</a:t>
            </a:r>
            <a:br>
              <a:rPr lang="en-US" dirty="0"/>
            </a:br>
            <a:br>
              <a:rPr lang="en-US" dirty="0"/>
            </a:br>
            <a:r>
              <a:rPr lang="en-US" dirty="0"/>
              <a:t>So:</a:t>
            </a:r>
          </a:p>
          <a:p>
            <a:pPr>
              <a:spcBef>
                <a:spcPct val="50000"/>
              </a:spcBef>
              <a:buFontTx/>
              <a:buChar char="•"/>
            </a:pPr>
            <a:r>
              <a:rPr lang="en-US" dirty="0"/>
              <a:t> If power = 0.8, you end up saying "significant!" 5 + 0.8*900 or 725 times. 5 of these happened (by chance) even though you were wrong. But the remaining 720 of the times, you were right. So:  p(H1| you say “significant!”) = 0.8*900/(5+0.8*900) = 720/725 = 0.99</a:t>
            </a:r>
          </a:p>
          <a:p>
            <a:pPr>
              <a:spcBef>
                <a:spcPct val="50000"/>
              </a:spcBef>
              <a:buFontTx/>
              <a:buChar char="•"/>
            </a:pPr>
            <a:r>
              <a:rPr lang="en-US" dirty="0"/>
              <a:t> If power = 0.1, , you end up saying "significant" 5 + 0.1*900 or 95 times. 5 of these happened (by chance) even though you were wrong. But the remaining 90 of the times, you were right. So:  p(H1| you say “significant!”) = 0.1*900/(5+0.1*900)=90/95 = 0.95</a:t>
            </a:r>
          </a:p>
        </p:txBody>
      </p:sp>
    </p:spTree>
    <p:extLst>
      <p:ext uri="{BB962C8B-B14F-4D97-AF65-F5344CB8AC3E}">
        <p14:creationId xmlns:p14="http://schemas.microsoft.com/office/powerpoint/2010/main" val="396796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ext Box 4"/>
          <p:cNvSpPr txBox="1">
            <a:spLocks noChangeArrowheads="1"/>
          </p:cNvSpPr>
          <p:nvPr/>
        </p:nvSpPr>
        <p:spPr bwMode="auto">
          <a:xfrm>
            <a:off x="668436" y="381000"/>
            <a:ext cx="70056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In what sense is it Bayesian?</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27" y="1066800"/>
            <a:ext cx="786180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905" y="2971800"/>
            <a:ext cx="48577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32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295400"/>
            <a:ext cx="6324600" cy="1754326"/>
          </a:xfrm>
          <a:prstGeom prst="rect">
            <a:avLst/>
          </a:prstGeom>
          <a:noFill/>
        </p:spPr>
        <p:txBody>
          <a:bodyPr wrap="square" rtlCol="0">
            <a:spAutoFit/>
          </a:bodyPr>
          <a:lstStyle/>
          <a:p>
            <a:r>
              <a:rPr lang="en-US" dirty="0"/>
              <a:t>My (YS’s) take:</a:t>
            </a:r>
          </a:p>
          <a:p>
            <a:br>
              <a:rPr lang="en-US" dirty="0"/>
            </a:br>
            <a:endParaRPr lang="en-US" dirty="0"/>
          </a:p>
          <a:p>
            <a:pPr marL="285750" indent="-285750">
              <a:buFont typeface="Arial" pitchFamily="34" charset="0"/>
              <a:buChar char="•"/>
            </a:pPr>
            <a:r>
              <a:rPr lang="en-US" dirty="0"/>
              <a:t>Strive for large statistical power/don’t try to explain everything (esp. when power is low) </a:t>
            </a:r>
          </a:p>
          <a:p>
            <a:pPr lvl="1"/>
            <a:endParaRPr lang="en-US" dirty="0"/>
          </a:p>
        </p:txBody>
      </p:sp>
    </p:spTree>
    <p:extLst>
      <p:ext uri="{BB962C8B-B14F-4D97-AF65-F5344CB8AC3E}">
        <p14:creationId xmlns:p14="http://schemas.microsoft.com/office/powerpoint/2010/main" val="258948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676400"/>
            <a:ext cx="5791200" cy="523220"/>
          </a:xfrm>
          <a:prstGeom prst="rect">
            <a:avLst/>
          </a:prstGeom>
          <a:noFill/>
        </p:spPr>
        <p:txBody>
          <a:bodyPr wrap="square" rtlCol="0">
            <a:spAutoFit/>
          </a:bodyPr>
          <a:lstStyle/>
          <a:p>
            <a:pPr algn="ctr"/>
            <a:r>
              <a:rPr lang="en-US" sz="2800" dirty="0"/>
              <a:t>Confidence Intervals</a:t>
            </a:r>
          </a:p>
        </p:txBody>
      </p:sp>
    </p:spTree>
    <p:extLst>
      <p:ext uri="{BB962C8B-B14F-4D97-AF65-F5344CB8AC3E}">
        <p14:creationId xmlns:p14="http://schemas.microsoft.com/office/powerpoint/2010/main" val="1089426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8105</TotalTime>
  <Words>1207</Words>
  <Application>Microsoft Macintosh PowerPoint</Application>
  <PresentationFormat>On-screen Show (4:3)</PresentationFormat>
  <Paragraphs>65</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dc:creator>
  <cp:lastModifiedBy>Terrence J Pope</cp:lastModifiedBy>
  <cp:revision>71</cp:revision>
  <dcterms:created xsi:type="dcterms:W3CDTF">2013-01-28T18:18:50Z</dcterms:created>
  <dcterms:modified xsi:type="dcterms:W3CDTF">2018-01-29T23:14:30Z</dcterms:modified>
</cp:coreProperties>
</file>