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459" r:id="rId2"/>
    <p:sldId id="460" r:id="rId3"/>
    <p:sldId id="478" r:id="rId4"/>
    <p:sldId id="461" r:id="rId5"/>
    <p:sldId id="462" r:id="rId6"/>
    <p:sldId id="463" r:id="rId7"/>
    <p:sldId id="464" r:id="rId8"/>
    <p:sldId id="465" r:id="rId9"/>
    <p:sldId id="466" r:id="rId10"/>
    <p:sldId id="377" r:id="rId11"/>
    <p:sldId id="409" r:id="rId12"/>
    <p:sldId id="467" r:id="rId13"/>
    <p:sldId id="479" r:id="rId14"/>
    <p:sldId id="393" r:id="rId15"/>
    <p:sldId id="480" r:id="rId16"/>
    <p:sldId id="481" r:id="rId17"/>
    <p:sldId id="469" r:id="rId18"/>
    <p:sldId id="483" r:id="rId19"/>
    <p:sldId id="484" r:id="rId20"/>
    <p:sldId id="482" r:id="rId21"/>
    <p:sldId id="398" r:id="rId22"/>
    <p:sldId id="485" r:id="rId23"/>
    <p:sldId id="397" r:id="rId24"/>
    <p:sldId id="486" r:id="rId25"/>
    <p:sldId id="487" r:id="rId26"/>
    <p:sldId id="475" r:id="rId27"/>
    <p:sldId id="476" r:id="rId28"/>
    <p:sldId id="474" r:id="rId29"/>
    <p:sldId id="453" r:id="rId30"/>
    <p:sldId id="421" r:id="rId31"/>
    <p:sldId id="427" r:id="rId32"/>
    <p:sldId id="422" r:id="rId33"/>
    <p:sldId id="436" r:id="rId34"/>
    <p:sldId id="437" r:id="rId35"/>
    <p:sldId id="454" r:id="rId36"/>
    <p:sldId id="447" r:id="rId37"/>
    <p:sldId id="449" r:id="rId38"/>
    <p:sldId id="450" r:id="rId39"/>
    <p:sldId id="452" r:id="rId40"/>
    <p:sldId id="439" r:id="rId41"/>
    <p:sldId id="440" r:id="rId42"/>
    <p:sldId id="441" r:id="rId43"/>
    <p:sldId id="442" r:id="rId44"/>
    <p:sldId id="443" r:id="rId45"/>
    <p:sldId id="444" r:id="rId46"/>
    <p:sldId id="445" r:id="rId47"/>
    <p:sldId id="471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33CC"/>
    <a:srgbClr val="660033"/>
    <a:srgbClr val="FF9900"/>
    <a:srgbClr val="00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4690"/>
  </p:normalViewPr>
  <p:slideViewPr>
    <p:cSldViewPr snapToGrid="0">
      <p:cViewPr varScale="1">
        <p:scale>
          <a:sx n="119" d="100"/>
          <a:sy n="119" d="100"/>
        </p:scale>
        <p:origin x="14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49EAE-6840-4C87-93DF-C4FDF816A9B4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52944-FF68-4B21-A7CD-CF0AA9DE4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7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52944-FF68-4B21-A7CD-CF0AA9DE493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52944-FF68-4B21-A7CD-CF0AA9DE493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52944-FF68-4B21-A7CD-CF0AA9DE493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52944-FF68-4B21-A7CD-CF0AA9DE493F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52944-FF68-4B21-A7CD-CF0AA9DE493F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52944-FF68-4B21-A7CD-CF0AA9DE493F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52944-FF68-4B21-A7CD-CF0AA9DE493F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52944-FF68-4B21-A7CD-CF0AA9DE493F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52944-FF68-4B21-A7CD-CF0AA9DE493F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Determining the values of a, b, and c follows the same principles as determining the variables in a one predictor line of best fit.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52944-FF68-4B21-A7CD-CF0AA9DE49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1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goal of multiple regression is to find the formula that is the best fit for making predictions.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52944-FF68-4B21-A7CD-CF0AA9DE49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82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52944-FF68-4B21-A7CD-CF0AA9DE493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52944-FF68-4B21-A7CD-CF0AA9DE493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52944-FF68-4B21-A7CD-CF0AA9DE493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52944-FF68-4B21-A7CD-CF0AA9DE493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52944-FF68-4B21-A7CD-CF0AA9DE493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52944-FF68-4B21-A7CD-CF0AA9DE493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EDA66-7E94-466A-8F58-7213CC7951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BD28A-9432-4461-B13B-4D602469E7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CFD34-0793-4996-81A3-4AD070D291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F1181-52BF-487C-B319-DC5ED956D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688A6-E9CE-4634-9D67-10B4B2E542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76762-F329-4E3A-AF2F-83CB22BBAE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C82CC-063B-4246-B66B-766291BF4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E777D-002F-4886-B9DE-206762B5D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73051-9ED5-4B63-AA50-67767341B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ECC14-1026-411B-9BB9-B2F78E4752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6554A-862C-43CB-9F3E-B95303CE1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5ABCFE1-BDFF-4CFA-9D50-D94A98018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2305049" y="2609850"/>
            <a:ext cx="4486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Why do we need multiple regression?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05025" y="1200150"/>
            <a:ext cx="560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Introduction to 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22696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314449" y="1524000"/>
            <a:ext cx="69246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Is there a better way to combine V and Q to </a:t>
            </a:r>
            <a:r>
              <a:rPr lang="en-US"/>
              <a:t>predict Npubs?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314449" y="1524000"/>
            <a:ext cx="6924675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Is there a better way to combine V and Q to </a:t>
            </a:r>
            <a:r>
              <a:rPr lang="en-US"/>
              <a:t>predict Npubs?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Yes.</a:t>
            </a:r>
          </a:p>
        </p:txBody>
      </p:sp>
    </p:spTree>
    <p:extLst>
      <p:ext uri="{BB962C8B-B14F-4D97-AF65-F5344CB8AC3E}">
        <p14:creationId xmlns:p14="http://schemas.microsoft.com/office/powerpoint/2010/main" val="758838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314449" y="1524000"/>
            <a:ext cx="6924675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Is there a better way to combine V and Q to </a:t>
            </a:r>
            <a:r>
              <a:rPr lang="en-US"/>
              <a:t>predict Npubs?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Yes.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14448" y="2863850"/>
            <a:ext cx="69246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/>
              <a:t>lm(sample.Npubs ~ sample.gre.v + sample.gre.q)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5650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314449" y="1524000"/>
            <a:ext cx="6924675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Is there a better way to combine V and Q to </a:t>
            </a:r>
            <a:r>
              <a:rPr lang="en-US"/>
              <a:t>predict Npubs?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Yes.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14448" y="2863850"/>
            <a:ext cx="69246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/>
              <a:t>lm(sample.Npubs ~ </a:t>
            </a:r>
            <a:r>
              <a:rPr lang="en-US" sz="2400">
                <a:solidFill>
                  <a:srgbClr val="006600"/>
                </a:solidFill>
              </a:rPr>
              <a:t>sample.gre.v</a:t>
            </a:r>
            <a:r>
              <a:rPr lang="en-US" sz="2400"/>
              <a:t> + </a:t>
            </a:r>
            <a:r>
              <a:rPr lang="en-US" sz="2400">
                <a:solidFill>
                  <a:srgbClr val="0033CC"/>
                </a:solidFill>
              </a:rPr>
              <a:t>sample.gre.q</a:t>
            </a:r>
            <a:r>
              <a:rPr lang="en-US" sz="2400"/>
              <a:t>)</a:t>
            </a:r>
            <a:endParaRPr lang="en-US" sz="240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373066" y="4126523"/>
            <a:ext cx="38554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CC0000"/>
                </a:solidFill>
              </a:rPr>
              <a:t>Multiple</a:t>
            </a:r>
            <a:r>
              <a:rPr lang="en-US" sz="2400" dirty="0"/>
              <a:t> regression!</a:t>
            </a:r>
          </a:p>
        </p:txBody>
      </p:sp>
    </p:spTree>
    <p:extLst>
      <p:ext uri="{BB962C8B-B14F-4D97-AF65-F5344CB8AC3E}">
        <p14:creationId xmlns:p14="http://schemas.microsoft.com/office/powerpoint/2010/main" val="3778000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901336"/>
            <a:ext cx="8018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latin typeface="Courier New" panose="02070309020205020404" pitchFamily="49" charset="0"/>
                <a:cs typeface="Courier New" panose="02070309020205020404" pitchFamily="49" charset="0"/>
              </a:rPr>
              <a:t>lm.result &lt;- lm(sample.Npubs ~ sample.gre.v + sample.gre.q)</a:t>
            </a:r>
          </a:p>
          <a:p>
            <a:endParaRPr lang="it-IT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600">
                <a:latin typeface="Courier New" panose="02070309020205020404" pitchFamily="49" charset="0"/>
                <a:cs typeface="Courier New" panose="02070309020205020404" pitchFamily="49" charset="0"/>
              </a:rPr>
              <a:t>lm.result$coefficients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9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338" y="1069003"/>
            <a:ext cx="8018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latin typeface="Courier New" panose="02070309020205020404" pitchFamily="49" charset="0"/>
                <a:cs typeface="Courier New" panose="02070309020205020404" pitchFamily="49" charset="0"/>
              </a:rPr>
              <a:t>lm.result &lt;- lm(sample.Npubs ~ sample.gre.v + sample.gre.q)</a:t>
            </a:r>
          </a:p>
          <a:p>
            <a:endParaRPr lang="it-IT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600">
                <a:latin typeface="Courier New" panose="02070309020205020404" pitchFamily="49" charset="0"/>
                <a:cs typeface="Courier New" panose="02070309020205020404" pitchFamily="49" charset="0"/>
              </a:rPr>
              <a:t>lm.result$coefficients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7508" y="2227391"/>
            <a:ext cx="710418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Pred &lt;- (lm.result$coefficients[1]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+ lm.result$coefficients[2]*sample.gre.v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+ lm.result$coefficients[3]*sample.gre.q)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Resid  &lt;- sample.Npubs - Pred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Resid2 &lt;- Resid^2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 Let's see how our prediction fits the actual Npubs: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plot(Pred, sample.Npubs)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sum(Resid)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sum(Resid2)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plot(Pred,Resid) # if this goes down, you're over-predicting.</a:t>
            </a:r>
          </a:p>
        </p:txBody>
      </p:sp>
    </p:spTree>
    <p:extLst>
      <p:ext uri="{BB962C8B-B14F-4D97-AF65-F5344CB8AC3E}">
        <p14:creationId xmlns:p14="http://schemas.microsoft.com/office/powerpoint/2010/main" val="2231025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93" y="404447"/>
            <a:ext cx="73136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41431"/>
            <a:ext cx="35052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367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7098" y="328246"/>
            <a:ext cx="6984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/>
              <a:t>new sum of the squared residuals is </a:t>
            </a:r>
            <a:r>
              <a:rPr lang="en-US" dirty="0"/>
              <a:t>smaller than before (and should be the smallest possible)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98" y="4060260"/>
            <a:ext cx="2133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98" y="3245826"/>
            <a:ext cx="57816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98" y="1274886"/>
            <a:ext cx="75231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98" y="1822940"/>
            <a:ext cx="1638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330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5488" y="597876"/>
            <a:ext cx="691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What's the correlation between the residuals and the predictors?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51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1103" y="597876"/>
            <a:ext cx="718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What are the correlations between the residuals and the predictors?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03" y="1854078"/>
            <a:ext cx="774223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63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138" y="555869"/>
            <a:ext cx="8768862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800" dirty="0">
                <a:latin typeface="Courier New" pitchFamily="49" charset="0"/>
              </a:rPr>
              <a:t>library(psych)</a:t>
            </a:r>
          </a:p>
          <a:p>
            <a:r>
              <a:rPr lang="en-US" altLang="en-US" sz="800" dirty="0">
                <a:latin typeface="Courier New" pitchFamily="49" charset="0"/>
              </a:rPr>
              <a:t># setting up a population in which </a:t>
            </a:r>
            <a:r>
              <a:rPr lang="en-US" altLang="en-US" sz="800" dirty="0" err="1">
                <a:latin typeface="Courier New" pitchFamily="49" charset="0"/>
              </a:rPr>
              <a:t>gre.q</a:t>
            </a:r>
            <a:r>
              <a:rPr lang="en-US" altLang="en-US" sz="800" dirty="0">
                <a:latin typeface="Courier New" pitchFamily="49" charset="0"/>
              </a:rPr>
              <a:t> is positively related to </a:t>
            </a:r>
            <a:r>
              <a:rPr lang="en-US" altLang="en-US" sz="800" dirty="0" err="1">
                <a:latin typeface="Courier New" pitchFamily="49" charset="0"/>
              </a:rPr>
              <a:t>gpa</a:t>
            </a:r>
            <a:endParaRPr lang="en-US" altLang="en-US" sz="800" dirty="0">
              <a:latin typeface="Courier New" pitchFamily="49" charset="0"/>
            </a:endParaRPr>
          </a:p>
          <a:p>
            <a:r>
              <a:rPr lang="en-US" altLang="en-US" sz="800" dirty="0" err="1">
                <a:latin typeface="Courier New" pitchFamily="49" charset="0"/>
              </a:rPr>
              <a:t>population.N</a:t>
            </a:r>
            <a:r>
              <a:rPr lang="en-US" altLang="en-US" sz="800" dirty="0">
                <a:latin typeface="Courier New" pitchFamily="49" charset="0"/>
              </a:rPr>
              <a:t> &lt;- 10000 #smallish so my laptop can do this</a:t>
            </a:r>
          </a:p>
          <a:p>
            <a:r>
              <a:rPr lang="en-US" altLang="en-US" sz="800" dirty="0" err="1">
                <a:latin typeface="Courier New" pitchFamily="49" charset="0"/>
              </a:rPr>
              <a:t>sample.size.in.each.simulated.study</a:t>
            </a:r>
            <a:r>
              <a:rPr lang="en-US" altLang="en-US" sz="800" dirty="0">
                <a:latin typeface="Courier New" pitchFamily="49" charset="0"/>
              </a:rPr>
              <a:t> &lt;- 20</a:t>
            </a:r>
          </a:p>
          <a:p>
            <a:r>
              <a:rPr lang="en-US" altLang="en-US" sz="800" dirty="0" err="1">
                <a:latin typeface="Courier New" pitchFamily="49" charset="0"/>
              </a:rPr>
              <a:t>r.AC.gre.v</a:t>
            </a:r>
            <a:r>
              <a:rPr lang="en-US" altLang="en-US" sz="800" dirty="0">
                <a:latin typeface="Courier New" pitchFamily="49" charset="0"/>
              </a:rPr>
              <a:t> &lt;- 0.8</a:t>
            </a:r>
          </a:p>
          <a:p>
            <a:r>
              <a:rPr lang="en-US" altLang="en-US" sz="800" dirty="0" err="1">
                <a:latin typeface="Courier New" pitchFamily="49" charset="0"/>
              </a:rPr>
              <a:t>r.AC.gre.q</a:t>
            </a:r>
            <a:r>
              <a:rPr lang="en-US" altLang="en-US" sz="800" dirty="0">
                <a:latin typeface="Courier New" pitchFamily="49" charset="0"/>
              </a:rPr>
              <a:t> &lt;- 0.5</a:t>
            </a:r>
          </a:p>
          <a:p>
            <a:r>
              <a:rPr lang="en-US" altLang="en-US" sz="800" dirty="0">
                <a:latin typeface="Courier New" pitchFamily="49" charset="0"/>
              </a:rPr>
              <a:t># </a:t>
            </a:r>
            <a:r>
              <a:rPr lang="en-US" altLang="en-US" sz="800" dirty="0" err="1">
                <a:latin typeface="Courier New" pitchFamily="49" charset="0"/>
              </a:rPr>
              <a:t>true.slope</a:t>
            </a:r>
            <a:r>
              <a:rPr lang="en-US" altLang="en-US" sz="800" dirty="0">
                <a:latin typeface="Courier New" pitchFamily="49" charset="0"/>
              </a:rPr>
              <a:t> &lt;- 0</a:t>
            </a:r>
          </a:p>
          <a:p>
            <a:r>
              <a:rPr lang="en-US" altLang="en-US" sz="800" dirty="0">
                <a:latin typeface="Courier New" pitchFamily="49" charset="0"/>
              </a:rPr>
              <a:t># AC below stands for "academic competence"</a:t>
            </a:r>
          </a:p>
          <a:p>
            <a:r>
              <a:rPr lang="en-US" altLang="en-US" sz="800" dirty="0">
                <a:latin typeface="Courier New" pitchFamily="49" charset="0"/>
              </a:rPr>
              <a:t>AC &lt;- </a:t>
            </a:r>
            <a:r>
              <a:rPr lang="en-US" altLang="en-US" sz="800" dirty="0" err="1">
                <a:latin typeface="Courier New" pitchFamily="49" charset="0"/>
              </a:rPr>
              <a:t>rnorm</a:t>
            </a:r>
            <a:r>
              <a:rPr lang="en-US" altLang="en-US" sz="800" dirty="0">
                <a:latin typeface="Courier New" pitchFamily="49" charset="0"/>
              </a:rPr>
              <a:t>(n=</a:t>
            </a:r>
            <a:r>
              <a:rPr lang="en-US" altLang="en-US" sz="800" dirty="0" err="1">
                <a:latin typeface="Courier New" pitchFamily="49" charset="0"/>
              </a:rPr>
              <a:t>population.N,mean</a:t>
            </a:r>
            <a:r>
              <a:rPr lang="en-US" altLang="en-US" sz="800" dirty="0">
                <a:latin typeface="Courier New" pitchFamily="49" charset="0"/>
              </a:rPr>
              <a:t>=0,sd=1)</a:t>
            </a:r>
          </a:p>
          <a:p>
            <a:r>
              <a:rPr lang="en-US" altLang="en-US" sz="800" dirty="0">
                <a:latin typeface="Courier New" pitchFamily="49" charset="0"/>
              </a:rPr>
              <a:t># creating </a:t>
            </a:r>
            <a:r>
              <a:rPr lang="en-US" altLang="en-US" sz="800" dirty="0" err="1">
                <a:latin typeface="Courier New" pitchFamily="49" charset="0"/>
              </a:rPr>
              <a:t>gre.v</a:t>
            </a:r>
            <a:r>
              <a:rPr lang="en-US" altLang="en-US" sz="800" dirty="0">
                <a:latin typeface="Courier New" pitchFamily="49" charset="0"/>
              </a:rPr>
              <a:t> such that </a:t>
            </a:r>
            <a:r>
              <a:rPr lang="en-US" altLang="en-US" sz="800" dirty="0" err="1">
                <a:latin typeface="Courier New" pitchFamily="49" charset="0"/>
              </a:rPr>
              <a:t>cor</a:t>
            </a:r>
            <a:r>
              <a:rPr lang="en-US" altLang="en-US" sz="800" dirty="0">
                <a:latin typeface="Courier New" pitchFamily="49" charset="0"/>
              </a:rPr>
              <a:t>(</a:t>
            </a:r>
            <a:r>
              <a:rPr lang="en-US" altLang="en-US" sz="800" dirty="0" err="1">
                <a:latin typeface="Courier New" pitchFamily="49" charset="0"/>
              </a:rPr>
              <a:t>gre.v,AC</a:t>
            </a:r>
            <a:r>
              <a:rPr lang="en-US" altLang="en-US" sz="800" dirty="0">
                <a:latin typeface="Courier New" pitchFamily="49" charset="0"/>
              </a:rPr>
              <a:t>) = </a:t>
            </a:r>
            <a:r>
              <a:rPr lang="en-US" altLang="en-US" sz="800" dirty="0" err="1">
                <a:latin typeface="Courier New" pitchFamily="49" charset="0"/>
              </a:rPr>
              <a:t>intercorrelation</a:t>
            </a:r>
            <a:endParaRPr lang="en-US" altLang="en-US" sz="800" dirty="0">
              <a:latin typeface="Courier New" pitchFamily="49" charset="0"/>
            </a:endParaRPr>
          </a:p>
          <a:p>
            <a:r>
              <a:rPr lang="en-US" altLang="en-US" sz="800" dirty="0">
                <a:latin typeface="Courier New" pitchFamily="49" charset="0"/>
              </a:rPr>
              <a:t># In case you're interested, here's the rationale behind the formula I used below:</a:t>
            </a:r>
          </a:p>
          <a:p>
            <a:r>
              <a:rPr lang="en-US" altLang="en-US" sz="800" dirty="0">
                <a:latin typeface="Courier New" pitchFamily="49" charset="0"/>
              </a:rPr>
              <a:t># First, in general, </a:t>
            </a:r>
            <a:r>
              <a:rPr lang="en-US" altLang="en-US" sz="800" dirty="0" err="1">
                <a:latin typeface="Courier New" pitchFamily="49" charset="0"/>
              </a:rPr>
              <a:t>cor</a:t>
            </a:r>
            <a:r>
              <a:rPr lang="en-US" altLang="en-US" sz="800" dirty="0">
                <a:latin typeface="Courier New" pitchFamily="49" charset="0"/>
              </a:rPr>
              <a:t>(X,Y) = </a:t>
            </a:r>
            <a:r>
              <a:rPr lang="en-US" altLang="en-US" sz="800" dirty="0" err="1">
                <a:latin typeface="Courier New" pitchFamily="49" charset="0"/>
              </a:rPr>
              <a:t>cov</a:t>
            </a:r>
            <a:r>
              <a:rPr lang="en-US" altLang="en-US" sz="800" dirty="0">
                <a:latin typeface="Courier New" pitchFamily="49" charset="0"/>
              </a:rPr>
              <a:t>(X,Y)/(</a:t>
            </a:r>
            <a:r>
              <a:rPr lang="en-US" altLang="en-US" sz="800" dirty="0" err="1">
                <a:latin typeface="Courier New" pitchFamily="49" charset="0"/>
              </a:rPr>
              <a:t>sd</a:t>
            </a:r>
            <a:r>
              <a:rPr lang="en-US" altLang="en-US" sz="800" dirty="0">
                <a:latin typeface="Courier New" pitchFamily="49" charset="0"/>
              </a:rPr>
              <a:t>(X),</a:t>
            </a:r>
            <a:r>
              <a:rPr lang="en-US" altLang="en-US" sz="800" dirty="0" err="1">
                <a:latin typeface="Courier New" pitchFamily="49" charset="0"/>
              </a:rPr>
              <a:t>sd</a:t>
            </a:r>
            <a:r>
              <a:rPr lang="en-US" altLang="en-US" sz="800" dirty="0">
                <a:latin typeface="Courier New" pitchFamily="49" charset="0"/>
              </a:rPr>
              <a:t>(Y)).</a:t>
            </a:r>
          </a:p>
          <a:p>
            <a:r>
              <a:rPr lang="en-US" altLang="en-US" sz="800" dirty="0">
                <a:latin typeface="Courier New" pitchFamily="49" charset="0"/>
              </a:rPr>
              <a:t># So to make things simple, let's set up X and Y such that </a:t>
            </a:r>
            <a:r>
              <a:rPr lang="en-US" altLang="en-US" sz="800" dirty="0" err="1">
                <a:latin typeface="Courier New" pitchFamily="49" charset="0"/>
              </a:rPr>
              <a:t>sd</a:t>
            </a:r>
            <a:r>
              <a:rPr lang="en-US" altLang="en-US" sz="800" dirty="0">
                <a:latin typeface="Courier New" pitchFamily="49" charset="0"/>
              </a:rPr>
              <a:t>(X) = </a:t>
            </a:r>
            <a:r>
              <a:rPr lang="en-US" altLang="en-US" sz="800" dirty="0" err="1">
                <a:latin typeface="Courier New" pitchFamily="49" charset="0"/>
              </a:rPr>
              <a:t>sd</a:t>
            </a:r>
            <a:r>
              <a:rPr lang="en-US" altLang="en-US" sz="800" dirty="0">
                <a:latin typeface="Courier New" pitchFamily="49" charset="0"/>
              </a:rPr>
              <a:t>(Y) = 1,</a:t>
            </a:r>
          </a:p>
          <a:p>
            <a:r>
              <a:rPr lang="en-US" altLang="en-US" sz="800" dirty="0">
                <a:latin typeface="Courier New" pitchFamily="49" charset="0"/>
              </a:rPr>
              <a:t># Then </a:t>
            </a:r>
            <a:r>
              <a:rPr lang="en-US" altLang="en-US" sz="800" dirty="0" err="1">
                <a:latin typeface="Courier New" pitchFamily="49" charset="0"/>
              </a:rPr>
              <a:t>cor</a:t>
            </a:r>
            <a:r>
              <a:rPr lang="en-US" altLang="en-US" sz="800" dirty="0">
                <a:latin typeface="Courier New" pitchFamily="49" charset="0"/>
              </a:rPr>
              <a:t>(X,Y) = </a:t>
            </a:r>
            <a:r>
              <a:rPr lang="en-US" altLang="en-US" sz="800" dirty="0" err="1">
                <a:latin typeface="Courier New" pitchFamily="49" charset="0"/>
              </a:rPr>
              <a:t>cov</a:t>
            </a:r>
            <a:r>
              <a:rPr lang="en-US" altLang="en-US" sz="800" dirty="0">
                <a:latin typeface="Courier New" pitchFamily="49" charset="0"/>
              </a:rPr>
              <a:t>(X,Y).</a:t>
            </a:r>
          </a:p>
          <a:p>
            <a:r>
              <a:rPr lang="en-US" altLang="en-US" sz="800" dirty="0">
                <a:latin typeface="Courier New" pitchFamily="49" charset="0"/>
              </a:rPr>
              <a:t>#</a:t>
            </a:r>
          </a:p>
          <a:p>
            <a:r>
              <a:rPr lang="en-US" altLang="en-US" sz="800" dirty="0">
                <a:latin typeface="Courier New" pitchFamily="49" charset="0"/>
              </a:rPr>
              <a:t># Let's say we created Y such that Y = b*X + noise</a:t>
            </a:r>
          </a:p>
          <a:p>
            <a:r>
              <a:rPr lang="en-US" altLang="en-US" sz="800" dirty="0">
                <a:latin typeface="Courier New" pitchFamily="49" charset="0"/>
              </a:rPr>
              <a:t># then </a:t>
            </a:r>
            <a:r>
              <a:rPr lang="en-US" altLang="en-US" sz="800" dirty="0" err="1">
                <a:latin typeface="Courier New" pitchFamily="49" charset="0"/>
              </a:rPr>
              <a:t>cor</a:t>
            </a:r>
            <a:r>
              <a:rPr lang="en-US" altLang="en-US" sz="800" dirty="0">
                <a:latin typeface="Courier New" pitchFamily="49" charset="0"/>
              </a:rPr>
              <a:t>(X,Y) = </a:t>
            </a:r>
            <a:r>
              <a:rPr lang="en-US" altLang="en-US" sz="800" dirty="0" err="1">
                <a:latin typeface="Courier New" pitchFamily="49" charset="0"/>
              </a:rPr>
              <a:t>cov</a:t>
            </a:r>
            <a:r>
              <a:rPr lang="en-US" altLang="en-US" sz="800" dirty="0">
                <a:latin typeface="Courier New" pitchFamily="49" charset="0"/>
              </a:rPr>
              <a:t>(X, b*X + noise) = </a:t>
            </a:r>
            <a:r>
              <a:rPr lang="en-US" altLang="en-US" sz="800" dirty="0" err="1">
                <a:latin typeface="Courier New" pitchFamily="49" charset="0"/>
              </a:rPr>
              <a:t>cov</a:t>
            </a:r>
            <a:r>
              <a:rPr lang="en-US" altLang="en-US" sz="800" dirty="0">
                <a:latin typeface="Courier New" pitchFamily="49" charset="0"/>
              </a:rPr>
              <a:t>(</a:t>
            </a:r>
            <a:r>
              <a:rPr lang="en-US" altLang="en-US" sz="800" dirty="0" err="1">
                <a:latin typeface="Courier New" pitchFamily="49" charset="0"/>
              </a:rPr>
              <a:t>X,b</a:t>
            </a:r>
            <a:r>
              <a:rPr lang="en-US" altLang="en-US" sz="800" dirty="0">
                <a:latin typeface="Courier New" pitchFamily="49" charset="0"/>
              </a:rPr>
              <a:t>*X) + </a:t>
            </a:r>
            <a:r>
              <a:rPr lang="en-US" altLang="en-US" sz="800" dirty="0" err="1">
                <a:latin typeface="Courier New" pitchFamily="49" charset="0"/>
              </a:rPr>
              <a:t>cov</a:t>
            </a:r>
            <a:r>
              <a:rPr lang="en-US" altLang="en-US" sz="800" dirty="0">
                <a:latin typeface="Courier New" pitchFamily="49" charset="0"/>
              </a:rPr>
              <a:t>(</a:t>
            </a:r>
            <a:r>
              <a:rPr lang="en-US" altLang="en-US" sz="800" dirty="0" err="1">
                <a:latin typeface="Courier New" pitchFamily="49" charset="0"/>
              </a:rPr>
              <a:t>X,noise</a:t>
            </a:r>
            <a:r>
              <a:rPr lang="en-US" altLang="en-US" sz="800" dirty="0">
                <a:latin typeface="Courier New" pitchFamily="49" charset="0"/>
              </a:rPr>
              <a:t>)</a:t>
            </a:r>
          </a:p>
          <a:p>
            <a:r>
              <a:rPr lang="en-US" altLang="en-US" sz="800" dirty="0">
                <a:latin typeface="Courier New" pitchFamily="49" charset="0"/>
              </a:rPr>
              <a:t>#               ~ b*</a:t>
            </a:r>
            <a:r>
              <a:rPr lang="en-US" altLang="en-US" sz="800" dirty="0" err="1">
                <a:latin typeface="Courier New" pitchFamily="49" charset="0"/>
              </a:rPr>
              <a:t>cov</a:t>
            </a:r>
            <a:r>
              <a:rPr lang="en-US" altLang="en-US" sz="800" dirty="0">
                <a:latin typeface="Courier New" pitchFamily="49" charset="0"/>
              </a:rPr>
              <a:t>(X,X) + 0  # let "~" mean "equals in the long run"</a:t>
            </a:r>
          </a:p>
          <a:p>
            <a:r>
              <a:rPr lang="en-US" altLang="en-US" sz="800" dirty="0">
                <a:latin typeface="Courier New" pitchFamily="49" charset="0"/>
              </a:rPr>
              <a:t>#               = b*</a:t>
            </a:r>
            <a:r>
              <a:rPr lang="en-US" altLang="en-US" sz="800" dirty="0" err="1">
                <a:latin typeface="Courier New" pitchFamily="49" charset="0"/>
              </a:rPr>
              <a:t>var</a:t>
            </a:r>
            <a:r>
              <a:rPr lang="en-US" altLang="en-US" sz="800" dirty="0">
                <a:latin typeface="Courier New" pitchFamily="49" charset="0"/>
              </a:rPr>
              <a:t>(X,X)</a:t>
            </a:r>
          </a:p>
          <a:p>
            <a:r>
              <a:rPr lang="en-US" altLang="en-US" sz="800" dirty="0">
                <a:latin typeface="Courier New" pitchFamily="49" charset="0"/>
              </a:rPr>
              <a:t>#               = b # because </a:t>
            </a:r>
            <a:r>
              <a:rPr lang="en-US" altLang="en-US" sz="800" dirty="0" err="1">
                <a:latin typeface="Courier New" pitchFamily="49" charset="0"/>
              </a:rPr>
              <a:t>sd</a:t>
            </a:r>
            <a:r>
              <a:rPr lang="en-US" altLang="en-US" sz="800" dirty="0">
                <a:latin typeface="Courier New" pitchFamily="49" charset="0"/>
              </a:rPr>
              <a:t>(X) = 1.</a:t>
            </a:r>
          </a:p>
          <a:p>
            <a:r>
              <a:rPr lang="en-US" altLang="en-US" sz="800" dirty="0">
                <a:latin typeface="Courier New" pitchFamily="49" charset="0"/>
              </a:rPr>
              <a:t>#</a:t>
            </a:r>
          </a:p>
          <a:p>
            <a:r>
              <a:rPr lang="en-US" altLang="en-US" sz="800" dirty="0">
                <a:latin typeface="Courier New" pitchFamily="49" charset="0"/>
              </a:rPr>
              <a:t># Q: How large should </a:t>
            </a:r>
            <a:r>
              <a:rPr lang="en-US" altLang="en-US" sz="800" dirty="0" err="1">
                <a:latin typeface="Courier New" pitchFamily="49" charset="0"/>
              </a:rPr>
              <a:t>var</a:t>
            </a:r>
            <a:r>
              <a:rPr lang="en-US" altLang="en-US" sz="800" dirty="0">
                <a:latin typeface="Courier New" pitchFamily="49" charset="0"/>
              </a:rPr>
              <a:t>(noise) be, so that </a:t>
            </a:r>
            <a:r>
              <a:rPr lang="en-US" altLang="en-US" sz="800" dirty="0" err="1">
                <a:latin typeface="Courier New" pitchFamily="49" charset="0"/>
              </a:rPr>
              <a:t>var</a:t>
            </a:r>
            <a:r>
              <a:rPr lang="en-US" altLang="en-US" sz="800" dirty="0">
                <a:latin typeface="Courier New" pitchFamily="49" charset="0"/>
              </a:rPr>
              <a:t>(Y) = 1?</a:t>
            </a:r>
          </a:p>
          <a:p>
            <a:r>
              <a:rPr lang="en-US" altLang="en-US" sz="800" dirty="0">
                <a:latin typeface="Courier New" pitchFamily="49" charset="0"/>
              </a:rPr>
              <a:t># A: 1 - b^2.</a:t>
            </a:r>
          </a:p>
          <a:p>
            <a:r>
              <a:rPr lang="en-US" altLang="en-US" sz="800" dirty="0">
                <a:latin typeface="Courier New" pitchFamily="49" charset="0"/>
              </a:rPr>
              <a:t>#</a:t>
            </a:r>
          </a:p>
          <a:p>
            <a:r>
              <a:rPr lang="en-US" altLang="en-US" sz="800" dirty="0">
                <a:latin typeface="Courier New" pitchFamily="49" charset="0"/>
              </a:rPr>
              <a:t># So, what we </a:t>
            </a:r>
            <a:r>
              <a:rPr lang="en-US" altLang="en-US" sz="800" dirty="0" err="1">
                <a:latin typeface="Courier New" pitchFamily="49" charset="0"/>
              </a:rPr>
              <a:t>shold</a:t>
            </a:r>
            <a:r>
              <a:rPr lang="en-US" altLang="en-US" sz="800" dirty="0">
                <a:latin typeface="Courier New" pitchFamily="49" charset="0"/>
              </a:rPr>
              <a:t> do is create Y such that Y = b*X + </a:t>
            </a:r>
            <a:r>
              <a:rPr lang="en-US" altLang="en-US" sz="800" dirty="0" err="1">
                <a:latin typeface="Courier New" pitchFamily="49" charset="0"/>
              </a:rPr>
              <a:t>rnorm</a:t>
            </a:r>
            <a:r>
              <a:rPr lang="en-US" altLang="en-US" sz="800" dirty="0">
                <a:latin typeface="Courier New" pitchFamily="49" charset="0"/>
              </a:rPr>
              <a:t>(</a:t>
            </a:r>
            <a:r>
              <a:rPr lang="en-US" altLang="en-US" sz="800" dirty="0" err="1">
                <a:latin typeface="Courier New" pitchFamily="49" charset="0"/>
              </a:rPr>
              <a:t>sd</a:t>
            </a:r>
            <a:r>
              <a:rPr lang="en-US" altLang="en-US" sz="800" dirty="0">
                <a:latin typeface="Courier New" pitchFamily="49" charset="0"/>
              </a:rPr>
              <a:t>=</a:t>
            </a:r>
            <a:r>
              <a:rPr lang="en-US" altLang="en-US" sz="800" dirty="0" err="1">
                <a:latin typeface="Courier New" pitchFamily="49" charset="0"/>
              </a:rPr>
              <a:t>sqrt</a:t>
            </a:r>
            <a:r>
              <a:rPr lang="en-US" altLang="en-US" sz="800" dirty="0">
                <a:latin typeface="Courier New" pitchFamily="49" charset="0"/>
              </a:rPr>
              <a:t>(1-b^2))</a:t>
            </a:r>
          </a:p>
          <a:p>
            <a:r>
              <a:rPr lang="en-US" altLang="en-US" sz="800" dirty="0">
                <a:latin typeface="Courier New" pitchFamily="49" charset="0"/>
              </a:rPr>
              <a:t># </a:t>
            </a:r>
          </a:p>
          <a:p>
            <a:r>
              <a:rPr lang="en-US" altLang="en-US" sz="800" dirty="0" err="1">
                <a:latin typeface="Courier New" pitchFamily="49" charset="0"/>
              </a:rPr>
              <a:t>population.gre.v</a:t>
            </a:r>
            <a:r>
              <a:rPr lang="en-US" altLang="en-US" sz="800" dirty="0">
                <a:latin typeface="Courier New" pitchFamily="49" charset="0"/>
              </a:rPr>
              <a:t> &lt;- </a:t>
            </a:r>
            <a:r>
              <a:rPr lang="en-US" altLang="en-US" sz="800" dirty="0" err="1">
                <a:latin typeface="Courier New" pitchFamily="49" charset="0"/>
              </a:rPr>
              <a:t>r.AC.gre.v</a:t>
            </a:r>
            <a:r>
              <a:rPr lang="en-US" altLang="en-US" sz="800" dirty="0">
                <a:latin typeface="Courier New" pitchFamily="49" charset="0"/>
              </a:rPr>
              <a:t>*AC + </a:t>
            </a:r>
            <a:r>
              <a:rPr lang="en-US" altLang="en-US" sz="800" dirty="0" err="1">
                <a:latin typeface="Courier New" pitchFamily="49" charset="0"/>
              </a:rPr>
              <a:t>sqrt</a:t>
            </a:r>
            <a:r>
              <a:rPr lang="en-US" altLang="en-US" sz="800" dirty="0">
                <a:latin typeface="Courier New" pitchFamily="49" charset="0"/>
              </a:rPr>
              <a:t>(1 - r.AC.gre.v^2)*</a:t>
            </a:r>
            <a:r>
              <a:rPr lang="en-US" altLang="en-US" sz="800" dirty="0" err="1">
                <a:latin typeface="Courier New" pitchFamily="49" charset="0"/>
              </a:rPr>
              <a:t>rnorm</a:t>
            </a:r>
            <a:r>
              <a:rPr lang="en-US" altLang="en-US" sz="800" dirty="0">
                <a:latin typeface="Courier New" pitchFamily="49" charset="0"/>
              </a:rPr>
              <a:t>(n=</a:t>
            </a:r>
            <a:r>
              <a:rPr lang="en-US" altLang="en-US" sz="800" dirty="0" err="1">
                <a:latin typeface="Courier New" pitchFamily="49" charset="0"/>
              </a:rPr>
              <a:t>population.N</a:t>
            </a:r>
            <a:r>
              <a:rPr lang="en-US" altLang="en-US" sz="800" dirty="0">
                <a:latin typeface="Courier New" pitchFamily="49" charset="0"/>
              </a:rPr>
              <a:t>)</a:t>
            </a:r>
          </a:p>
          <a:p>
            <a:r>
              <a:rPr lang="en-US" altLang="en-US" sz="800" dirty="0">
                <a:latin typeface="Courier New" pitchFamily="49" charset="0"/>
              </a:rPr>
              <a:t># Let's confirm:</a:t>
            </a:r>
          </a:p>
          <a:p>
            <a:r>
              <a:rPr lang="en-US" altLang="en-US" sz="800" dirty="0" err="1">
                <a:latin typeface="Courier New" pitchFamily="49" charset="0"/>
              </a:rPr>
              <a:t>cor</a:t>
            </a:r>
            <a:r>
              <a:rPr lang="en-US" altLang="en-US" sz="800" dirty="0">
                <a:latin typeface="Courier New" pitchFamily="49" charset="0"/>
              </a:rPr>
              <a:t>(AC, </a:t>
            </a:r>
            <a:r>
              <a:rPr lang="en-US" altLang="en-US" sz="800" dirty="0" err="1">
                <a:latin typeface="Courier New" pitchFamily="49" charset="0"/>
              </a:rPr>
              <a:t>population.gre.v</a:t>
            </a:r>
            <a:r>
              <a:rPr lang="en-US" altLang="en-US" sz="800" dirty="0">
                <a:latin typeface="Courier New" pitchFamily="49" charset="0"/>
              </a:rPr>
              <a:t>)</a:t>
            </a:r>
          </a:p>
          <a:p>
            <a:r>
              <a:rPr lang="en-US" altLang="en-US" sz="800" dirty="0" err="1">
                <a:latin typeface="Courier New" pitchFamily="49" charset="0"/>
              </a:rPr>
              <a:t>population.gre.q</a:t>
            </a:r>
            <a:r>
              <a:rPr lang="en-US" altLang="en-US" sz="800" dirty="0">
                <a:latin typeface="Courier New" pitchFamily="49" charset="0"/>
              </a:rPr>
              <a:t> &lt;- </a:t>
            </a:r>
            <a:r>
              <a:rPr lang="en-US" altLang="en-US" sz="800" dirty="0" err="1">
                <a:latin typeface="Courier New" pitchFamily="49" charset="0"/>
              </a:rPr>
              <a:t>r.AC.gre.q</a:t>
            </a:r>
            <a:r>
              <a:rPr lang="en-US" altLang="en-US" sz="800" dirty="0">
                <a:latin typeface="Courier New" pitchFamily="49" charset="0"/>
              </a:rPr>
              <a:t>*AC + </a:t>
            </a:r>
            <a:r>
              <a:rPr lang="en-US" altLang="en-US" sz="800" dirty="0" err="1">
                <a:latin typeface="Courier New" pitchFamily="49" charset="0"/>
              </a:rPr>
              <a:t>sqrt</a:t>
            </a:r>
            <a:r>
              <a:rPr lang="en-US" altLang="en-US" sz="800" dirty="0">
                <a:latin typeface="Courier New" pitchFamily="49" charset="0"/>
              </a:rPr>
              <a:t>(1 - r.AC.gre.q^2)*</a:t>
            </a:r>
            <a:r>
              <a:rPr lang="en-US" altLang="en-US" sz="800" dirty="0" err="1">
                <a:latin typeface="Courier New" pitchFamily="49" charset="0"/>
              </a:rPr>
              <a:t>rnorm</a:t>
            </a:r>
            <a:r>
              <a:rPr lang="en-US" altLang="en-US" sz="800" dirty="0">
                <a:latin typeface="Courier New" pitchFamily="49" charset="0"/>
              </a:rPr>
              <a:t>(n=</a:t>
            </a:r>
            <a:r>
              <a:rPr lang="en-US" altLang="en-US" sz="800" dirty="0" err="1">
                <a:latin typeface="Courier New" pitchFamily="49" charset="0"/>
              </a:rPr>
              <a:t>population.N</a:t>
            </a:r>
            <a:r>
              <a:rPr lang="en-US" altLang="en-US" sz="800" dirty="0">
                <a:latin typeface="Courier New" pitchFamily="49" charset="0"/>
              </a:rPr>
              <a:t>)</a:t>
            </a:r>
          </a:p>
          <a:p>
            <a:r>
              <a:rPr lang="en-US" altLang="en-US" sz="800" dirty="0" err="1">
                <a:latin typeface="Courier New" pitchFamily="49" charset="0"/>
              </a:rPr>
              <a:t>cor</a:t>
            </a:r>
            <a:r>
              <a:rPr lang="en-US" altLang="en-US" sz="800" dirty="0">
                <a:latin typeface="Courier New" pitchFamily="49" charset="0"/>
              </a:rPr>
              <a:t>(AC, </a:t>
            </a:r>
            <a:r>
              <a:rPr lang="en-US" altLang="en-US" sz="800" dirty="0" err="1">
                <a:latin typeface="Courier New" pitchFamily="49" charset="0"/>
              </a:rPr>
              <a:t>population.gre.q</a:t>
            </a:r>
            <a:r>
              <a:rPr lang="en-US" altLang="en-US" sz="800" dirty="0">
                <a:latin typeface="Courier New" pitchFamily="49" charset="0"/>
              </a:rPr>
              <a:t>)</a:t>
            </a:r>
          </a:p>
          <a:p>
            <a:r>
              <a:rPr lang="en-US" altLang="en-US" sz="800" dirty="0">
                <a:latin typeface="Courier New" pitchFamily="49" charset="0"/>
              </a:rPr>
              <a:t>#</a:t>
            </a:r>
          </a:p>
          <a:p>
            <a:r>
              <a:rPr lang="en-US" altLang="en-US" sz="800" dirty="0">
                <a:latin typeface="Courier New" pitchFamily="49" charset="0"/>
              </a:rPr>
              <a:t># What's the correlation between </a:t>
            </a:r>
            <a:r>
              <a:rPr lang="en-US" altLang="en-US" sz="800" dirty="0" err="1">
                <a:latin typeface="Courier New" pitchFamily="49" charset="0"/>
              </a:rPr>
              <a:t>gre.v</a:t>
            </a:r>
            <a:r>
              <a:rPr lang="en-US" altLang="en-US" sz="800" dirty="0">
                <a:latin typeface="Courier New" pitchFamily="49" charset="0"/>
              </a:rPr>
              <a:t> and </a:t>
            </a:r>
            <a:r>
              <a:rPr lang="en-US" altLang="en-US" sz="800" dirty="0" err="1">
                <a:latin typeface="Courier New" pitchFamily="49" charset="0"/>
              </a:rPr>
              <a:t>gre.q</a:t>
            </a:r>
            <a:r>
              <a:rPr lang="en-US" altLang="en-US" sz="800" dirty="0">
                <a:latin typeface="Courier New" pitchFamily="49" charset="0"/>
              </a:rPr>
              <a:t>?</a:t>
            </a:r>
          </a:p>
          <a:p>
            <a:r>
              <a:rPr lang="en-US" altLang="en-US" sz="800" dirty="0" err="1">
                <a:latin typeface="Courier New" pitchFamily="49" charset="0"/>
              </a:rPr>
              <a:t>cor</a:t>
            </a:r>
            <a:r>
              <a:rPr lang="en-US" altLang="en-US" sz="800" dirty="0">
                <a:latin typeface="Courier New" pitchFamily="49" charset="0"/>
              </a:rPr>
              <a:t>(</a:t>
            </a:r>
            <a:r>
              <a:rPr lang="en-US" altLang="en-US" sz="800" dirty="0" err="1">
                <a:latin typeface="Courier New" pitchFamily="49" charset="0"/>
              </a:rPr>
              <a:t>population.gre.v</a:t>
            </a:r>
            <a:r>
              <a:rPr lang="en-US" altLang="en-US" sz="800" dirty="0">
                <a:latin typeface="Courier New" pitchFamily="49" charset="0"/>
              </a:rPr>
              <a:t>, </a:t>
            </a:r>
            <a:r>
              <a:rPr lang="en-US" altLang="en-US" sz="800" dirty="0" err="1">
                <a:latin typeface="Courier New" pitchFamily="49" charset="0"/>
              </a:rPr>
              <a:t>population.gre.q</a:t>
            </a:r>
            <a:r>
              <a:rPr lang="en-US" altLang="en-US" sz="800" dirty="0">
                <a:latin typeface="Courier New" pitchFamily="49" charset="0"/>
              </a:rPr>
              <a:t>)#</a:t>
            </a:r>
          </a:p>
          <a:p>
            <a:r>
              <a:rPr lang="en-US" altLang="en-US" sz="800" dirty="0">
                <a:latin typeface="Courier New" pitchFamily="49" charset="0"/>
              </a:rPr>
              <a:t># Let's linearly transform </a:t>
            </a:r>
            <a:r>
              <a:rPr lang="en-US" altLang="en-US" sz="800" dirty="0" err="1">
                <a:latin typeface="Courier New" pitchFamily="49" charset="0"/>
              </a:rPr>
              <a:t>gre.v</a:t>
            </a:r>
            <a:r>
              <a:rPr lang="en-US" altLang="en-US" sz="800" dirty="0">
                <a:latin typeface="Courier New" pitchFamily="49" charset="0"/>
              </a:rPr>
              <a:t> and </a:t>
            </a:r>
            <a:r>
              <a:rPr lang="en-US" altLang="en-US" sz="800" dirty="0" err="1">
                <a:latin typeface="Courier New" pitchFamily="49" charset="0"/>
              </a:rPr>
              <a:t>gre.q</a:t>
            </a:r>
            <a:r>
              <a:rPr lang="en-US" altLang="en-US" sz="800" dirty="0">
                <a:latin typeface="Courier New" pitchFamily="49" charset="0"/>
              </a:rPr>
              <a:t> so that the variables</a:t>
            </a:r>
          </a:p>
          <a:p>
            <a:r>
              <a:rPr lang="en-US" altLang="en-US" sz="800" dirty="0">
                <a:latin typeface="Courier New" pitchFamily="49" charset="0"/>
              </a:rPr>
              <a:t># have a mean of 150 and </a:t>
            </a:r>
            <a:r>
              <a:rPr lang="en-US" altLang="en-US" sz="800" dirty="0" err="1">
                <a:latin typeface="Courier New" pitchFamily="49" charset="0"/>
              </a:rPr>
              <a:t>sd</a:t>
            </a:r>
            <a:r>
              <a:rPr lang="en-US" altLang="en-US" sz="800" dirty="0">
                <a:latin typeface="Courier New" pitchFamily="49" charset="0"/>
              </a:rPr>
              <a:t> of 20. Note </a:t>
            </a:r>
            <a:r>
              <a:rPr lang="en-US" altLang="en-US" sz="800" dirty="0" err="1">
                <a:latin typeface="Courier New" pitchFamily="49" charset="0"/>
              </a:rPr>
              <a:t>cor</a:t>
            </a:r>
            <a:r>
              <a:rPr lang="en-US" altLang="en-US" sz="800" dirty="0">
                <a:latin typeface="Courier New" pitchFamily="49" charset="0"/>
              </a:rPr>
              <a:t>(</a:t>
            </a:r>
            <a:r>
              <a:rPr lang="en-US" altLang="en-US" sz="800" dirty="0" err="1">
                <a:latin typeface="Courier New" pitchFamily="49" charset="0"/>
              </a:rPr>
              <a:t>gre.v,gre.q</a:t>
            </a:r>
            <a:r>
              <a:rPr lang="en-US" altLang="en-US" sz="800" dirty="0">
                <a:latin typeface="Courier New" pitchFamily="49" charset="0"/>
              </a:rPr>
              <a:t>) will remain</a:t>
            </a:r>
          </a:p>
          <a:p>
            <a:r>
              <a:rPr lang="en-US" altLang="en-US" sz="800" dirty="0">
                <a:latin typeface="Courier New" pitchFamily="49" charset="0"/>
              </a:rPr>
              <a:t># the same. (Why?)</a:t>
            </a:r>
          </a:p>
          <a:p>
            <a:r>
              <a:rPr lang="en-US" altLang="en-US" sz="800" dirty="0" err="1">
                <a:latin typeface="Courier New" pitchFamily="49" charset="0"/>
              </a:rPr>
              <a:t>population.gre.v</a:t>
            </a:r>
            <a:r>
              <a:rPr lang="en-US" altLang="en-US" sz="800" dirty="0">
                <a:latin typeface="Courier New" pitchFamily="49" charset="0"/>
              </a:rPr>
              <a:t> &lt;- 150 + 20*</a:t>
            </a:r>
            <a:r>
              <a:rPr lang="en-US" altLang="en-US" sz="800" dirty="0" err="1">
                <a:latin typeface="Courier New" pitchFamily="49" charset="0"/>
              </a:rPr>
              <a:t>population.gre.v</a:t>
            </a:r>
            <a:endParaRPr lang="en-US" altLang="en-US" sz="800" dirty="0">
              <a:latin typeface="Courier New" pitchFamily="49" charset="0"/>
            </a:endParaRPr>
          </a:p>
          <a:p>
            <a:r>
              <a:rPr lang="en-US" altLang="en-US" sz="800" dirty="0" err="1">
                <a:latin typeface="Courier New" pitchFamily="49" charset="0"/>
              </a:rPr>
              <a:t>population.gre.q</a:t>
            </a:r>
            <a:r>
              <a:rPr lang="en-US" altLang="en-US" sz="800" dirty="0">
                <a:latin typeface="Courier New" pitchFamily="49" charset="0"/>
              </a:rPr>
              <a:t> &lt;- 150 + 20*</a:t>
            </a:r>
            <a:r>
              <a:rPr lang="en-US" altLang="en-US" sz="800" dirty="0" err="1">
                <a:latin typeface="Courier New" pitchFamily="49" charset="0"/>
              </a:rPr>
              <a:t>population.gre.q</a:t>
            </a:r>
            <a:endParaRPr lang="en-US" altLang="en-US" sz="800" dirty="0">
              <a:latin typeface="Courier New" pitchFamily="49" charset="0"/>
            </a:endParaRPr>
          </a:p>
          <a:p>
            <a:r>
              <a:rPr lang="en-US" altLang="en-US" sz="800" dirty="0">
                <a:latin typeface="Courier New" pitchFamily="49" charset="0"/>
              </a:rPr>
              <a:t>describe(</a:t>
            </a:r>
            <a:r>
              <a:rPr lang="en-US" altLang="en-US" sz="800" dirty="0" err="1">
                <a:latin typeface="Courier New" pitchFamily="49" charset="0"/>
              </a:rPr>
              <a:t>population.gre.v</a:t>
            </a:r>
            <a:r>
              <a:rPr lang="en-US" altLang="en-US" sz="800" dirty="0">
                <a:latin typeface="Courier New" pitchFamily="49" charset="0"/>
              </a:rPr>
              <a:t>)</a:t>
            </a:r>
          </a:p>
          <a:p>
            <a:r>
              <a:rPr lang="en-US" altLang="en-US" sz="800" dirty="0">
                <a:latin typeface="Courier New" pitchFamily="49" charset="0"/>
              </a:rPr>
              <a:t>describe(</a:t>
            </a:r>
            <a:r>
              <a:rPr lang="en-US" altLang="en-US" sz="800" dirty="0" err="1">
                <a:latin typeface="Courier New" pitchFamily="49" charset="0"/>
              </a:rPr>
              <a:t>population.gre.q</a:t>
            </a:r>
            <a:r>
              <a:rPr lang="en-US" altLang="en-US" sz="800" dirty="0">
                <a:latin typeface="Courier New" pitchFamily="49" charset="0"/>
              </a:rPr>
              <a:t>)</a:t>
            </a:r>
          </a:p>
          <a:p>
            <a:r>
              <a:rPr lang="en-US" altLang="en-US" sz="800" dirty="0" err="1">
                <a:latin typeface="Courier New" pitchFamily="49" charset="0"/>
              </a:rPr>
              <a:t>cor</a:t>
            </a:r>
            <a:r>
              <a:rPr lang="en-US" altLang="en-US" sz="800" dirty="0">
                <a:latin typeface="Courier New" pitchFamily="49" charset="0"/>
              </a:rPr>
              <a:t>(</a:t>
            </a:r>
            <a:r>
              <a:rPr lang="en-US" altLang="en-US" sz="800" dirty="0" err="1">
                <a:latin typeface="Courier New" pitchFamily="49" charset="0"/>
              </a:rPr>
              <a:t>population.gre.v</a:t>
            </a:r>
            <a:r>
              <a:rPr lang="en-US" altLang="en-US" sz="800" dirty="0">
                <a:latin typeface="Courier New" pitchFamily="49" charset="0"/>
              </a:rPr>
              <a:t>, </a:t>
            </a:r>
            <a:r>
              <a:rPr lang="en-US" altLang="en-US" sz="800" dirty="0" err="1">
                <a:latin typeface="Courier New" pitchFamily="49" charset="0"/>
              </a:rPr>
              <a:t>population.gre.q</a:t>
            </a:r>
            <a:r>
              <a:rPr lang="en-US" altLang="en-US" sz="800" dirty="0">
                <a:latin typeface="Courier New" pitchFamily="49" charset="0"/>
              </a:rPr>
              <a:t>)</a:t>
            </a:r>
          </a:p>
          <a:p>
            <a:r>
              <a:rPr lang="en-US" altLang="en-US" sz="800" dirty="0">
                <a:latin typeface="Courier New" pitchFamily="49" charset="0"/>
              </a:rPr>
              <a:t>#</a:t>
            </a:r>
          </a:p>
          <a:p>
            <a:r>
              <a:rPr lang="en-US" altLang="en-US" sz="800" dirty="0">
                <a:latin typeface="Courier New" pitchFamily="49" charset="0"/>
              </a:rPr>
              <a:t># Now, let's create the DV, </a:t>
            </a:r>
            <a:r>
              <a:rPr lang="en-US" altLang="en-US" sz="800" dirty="0" err="1">
                <a:latin typeface="Courier New" pitchFamily="49" charset="0"/>
              </a:rPr>
              <a:t>Npubs</a:t>
            </a:r>
            <a:r>
              <a:rPr lang="en-US" altLang="en-US" sz="800" dirty="0">
                <a:latin typeface="Courier New" pitchFamily="49" charset="0"/>
              </a:rPr>
              <a:t>, let's say it's the N of pre-tenure pubs.</a:t>
            </a:r>
          </a:p>
          <a:p>
            <a:r>
              <a:rPr lang="en-US" altLang="en-US" sz="800" dirty="0" err="1">
                <a:latin typeface="Courier New" pitchFamily="49" charset="0"/>
              </a:rPr>
              <a:t>population.Npubs</a:t>
            </a:r>
            <a:r>
              <a:rPr lang="en-US" altLang="en-US" sz="800" dirty="0">
                <a:latin typeface="Courier New" pitchFamily="49" charset="0"/>
              </a:rPr>
              <a:t> &lt;- 20 + 3*scale(</a:t>
            </a:r>
            <a:r>
              <a:rPr lang="en-US" altLang="en-US" sz="800" dirty="0" err="1">
                <a:latin typeface="Courier New" pitchFamily="49" charset="0"/>
              </a:rPr>
              <a:t>population.gre.v</a:t>
            </a:r>
            <a:r>
              <a:rPr lang="en-US" altLang="en-US" sz="800" dirty="0">
                <a:latin typeface="Courier New" pitchFamily="49" charset="0"/>
              </a:rPr>
              <a:t>) + 2*scale(</a:t>
            </a:r>
            <a:r>
              <a:rPr lang="en-US" altLang="en-US" sz="800" dirty="0" err="1">
                <a:latin typeface="Courier New" pitchFamily="49" charset="0"/>
              </a:rPr>
              <a:t>population.gre.q</a:t>
            </a:r>
            <a:r>
              <a:rPr lang="en-US" altLang="en-US" sz="800" dirty="0">
                <a:latin typeface="Courier New" pitchFamily="49" charset="0"/>
              </a:rPr>
              <a:t>) + </a:t>
            </a:r>
            <a:r>
              <a:rPr lang="en-US" altLang="en-US" sz="800" dirty="0" err="1">
                <a:latin typeface="Courier New" pitchFamily="49" charset="0"/>
              </a:rPr>
              <a:t>rnorm</a:t>
            </a:r>
            <a:r>
              <a:rPr lang="en-US" altLang="en-US" sz="800" dirty="0">
                <a:latin typeface="Courier New" pitchFamily="49" charset="0"/>
              </a:rPr>
              <a:t>(n=</a:t>
            </a:r>
            <a:r>
              <a:rPr lang="en-US" altLang="en-US" sz="800" dirty="0" err="1">
                <a:latin typeface="Courier New" pitchFamily="49" charset="0"/>
              </a:rPr>
              <a:t>population.N</a:t>
            </a:r>
            <a:r>
              <a:rPr lang="en-US" altLang="en-US" sz="800" dirty="0">
                <a:latin typeface="Courier New" pitchFamily="49" charset="0"/>
              </a:rPr>
              <a:t>)</a:t>
            </a:r>
          </a:p>
          <a:p>
            <a:r>
              <a:rPr lang="en-US" altLang="en-US" sz="800" dirty="0">
                <a:latin typeface="Courier New" pitchFamily="49" charset="0"/>
              </a:rPr>
              <a:t>describe(</a:t>
            </a:r>
            <a:r>
              <a:rPr lang="en-US" altLang="en-US" sz="800" dirty="0" err="1">
                <a:latin typeface="Courier New" pitchFamily="49" charset="0"/>
              </a:rPr>
              <a:t>population.Npubs</a:t>
            </a:r>
            <a:r>
              <a:rPr lang="en-US" altLang="en-US" sz="800" dirty="0">
                <a:latin typeface="Courier New" pitchFamily="49" charset="0"/>
              </a:rPr>
              <a:t>)</a:t>
            </a:r>
          </a:p>
          <a:p>
            <a:r>
              <a:rPr lang="en-US" altLang="en-US" sz="800" dirty="0" err="1">
                <a:latin typeface="Courier New" pitchFamily="49" charset="0"/>
              </a:rPr>
              <a:t>hist</a:t>
            </a:r>
            <a:r>
              <a:rPr lang="en-US" altLang="en-US" sz="800" dirty="0">
                <a:latin typeface="Courier New" pitchFamily="49" charset="0"/>
              </a:rPr>
              <a:t>(</a:t>
            </a:r>
            <a:r>
              <a:rPr lang="en-US" altLang="en-US" sz="800" dirty="0" err="1">
                <a:latin typeface="Courier New" pitchFamily="49" charset="0"/>
              </a:rPr>
              <a:t>population.Npubs</a:t>
            </a:r>
            <a:r>
              <a:rPr lang="en-US" altLang="en-US" sz="800" dirty="0">
                <a:latin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138" y="82062"/>
            <a:ext cx="737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Let's set up a demo data set: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53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444" y="1156922"/>
            <a:ext cx="58959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542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1323975" y="838200"/>
            <a:ext cx="55911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How good was the MR-based predictor </a:t>
            </a:r>
            <a:r>
              <a:rPr lang="en-US"/>
              <a:t>of Npubs as </a:t>
            </a:r>
            <a:r>
              <a:rPr lang="en-US" dirty="0"/>
              <a:t>a single variable predictor </a:t>
            </a:r>
            <a:r>
              <a:rPr lang="en-US"/>
              <a:t>of Npubs?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84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1323975" y="838200"/>
            <a:ext cx="55911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How good was the MR-based predictor </a:t>
            </a:r>
            <a:r>
              <a:rPr lang="en-US"/>
              <a:t>of Npubs as </a:t>
            </a:r>
            <a:r>
              <a:rPr lang="en-US" dirty="0"/>
              <a:t>a single variable predictor </a:t>
            </a:r>
            <a:r>
              <a:rPr lang="en-US"/>
              <a:t>of Npubs?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5" y="1744518"/>
            <a:ext cx="8569569" cy="70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471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1323975" y="838200"/>
            <a:ext cx="7175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Compare the results with the results from the MR with V and Q?</a:t>
            </a:r>
          </a:p>
        </p:txBody>
      </p:sp>
    </p:spTree>
    <p:extLst>
      <p:ext uri="{BB962C8B-B14F-4D97-AF65-F5344CB8AC3E}">
        <p14:creationId xmlns:p14="http://schemas.microsoft.com/office/powerpoint/2010/main" val="3752388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1323975" y="838200"/>
            <a:ext cx="7175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Compare the results with the results from the MR with V and Q?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3567"/>
            <a:ext cx="8228013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908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1323975" y="838200"/>
            <a:ext cx="7175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Compare the results with the results from the MR with V and Q?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3567"/>
            <a:ext cx="8228013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0062" y="5643196"/>
            <a:ext cx="3063753" cy="21834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6219825"/>
            <a:ext cx="15335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411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3692" y="844062"/>
            <a:ext cx="71393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MR Take Home Points (so far)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MR gives you the best linear combination of IVs to predict the DV: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predicted DV = a + b1*IV1 + b2*IV2,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var</a:t>
            </a:r>
            <a:r>
              <a:rPr lang="en-US" dirty="0"/>
              <a:t>(DV) = </a:t>
            </a:r>
            <a:r>
              <a:rPr lang="en-US" dirty="0" err="1"/>
              <a:t>var</a:t>
            </a:r>
            <a:r>
              <a:rPr lang="en-US" dirty="0"/>
              <a:t>(predicted) + </a:t>
            </a:r>
            <a:r>
              <a:rPr lang="en-US" dirty="0" err="1"/>
              <a:t>var</a:t>
            </a:r>
            <a:r>
              <a:rPr lang="en-US" dirty="0"/>
              <a:t>(residual)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r(DV, predicted) </a:t>
            </a:r>
            <a:r>
              <a:rPr lang="en-US"/>
              <a:t>= sqrt("Multiple R-squared") = Multiple 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R^2 = </a:t>
            </a:r>
            <a:r>
              <a:rPr lang="en-US" dirty="0" err="1"/>
              <a:t>var</a:t>
            </a:r>
            <a:r>
              <a:rPr lang="en-US" dirty="0"/>
              <a:t>(predicted)/</a:t>
            </a:r>
            <a:r>
              <a:rPr lang="en-US" dirty="0" err="1"/>
              <a:t>var</a:t>
            </a:r>
            <a:r>
              <a:rPr lang="en-US" dirty="0"/>
              <a:t>(DV)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54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6462" y="762000"/>
            <a:ext cx="6846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Ideas for some insight-generating exercise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 back to slide 2, generate a data set in </a:t>
            </a:r>
            <a:r>
              <a:rPr lang="en-US"/>
              <a:t>which Q, </a:t>
            </a:r>
            <a:r>
              <a:rPr lang="en-US" dirty="0"/>
              <a:t>rather </a:t>
            </a:r>
            <a:r>
              <a:rPr lang="en-US"/>
              <a:t>than V, </a:t>
            </a:r>
            <a:r>
              <a:rPr lang="en-US" dirty="0"/>
              <a:t>plays a greater impact on Performance; analyze with MR, and see if the results reflect that.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if V and Q are uncorrelated?</a:t>
            </a:r>
          </a:p>
          <a:p>
            <a:endParaRPr lang="en-US" dirty="0"/>
          </a:p>
          <a:p>
            <a:r>
              <a:rPr lang="en-US" dirty="0"/>
              <a:t>What if V and Q are highly correlated?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51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2277" y="2098431"/>
            <a:ext cx="550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752126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0954" y="679938"/>
            <a:ext cx="72917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Why? (an attempt at an intuitive explanation)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MR does its job by optimally weighting the IVs, thus forming a predictor in the form of: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Predictor = B0 + B1*IV1 + B2*IV2 + ... </a:t>
            </a:r>
            <a:r>
              <a:rPr lang="en-US" dirty="0" err="1"/>
              <a:t>Bn</a:t>
            </a:r>
            <a:r>
              <a:rPr lang="en-US" dirty="0"/>
              <a:t>*</a:t>
            </a:r>
            <a:r>
              <a:rPr lang="en-US" dirty="0" err="1"/>
              <a:t>IVn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weights are adjusted so that this predictor does the best job at predicting the DV.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does the prediction linearly (i.e., no further trickery). That is, through a bivariate regression predicting DV from Predictor.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variance of the DV accounted for by Predictor is </a:t>
            </a:r>
            <a:r>
              <a:rPr lang="en-US" dirty="0" err="1"/>
              <a:t>determinied</a:t>
            </a:r>
            <a:r>
              <a:rPr lang="en-US"/>
              <a:t> by the </a:t>
            </a:r>
            <a:r>
              <a:rPr lang="en-US" dirty="0"/>
              <a:t>correlation between Predictor and the DV. Call this "R".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square of "R" is the variance of the DV accounted for by Predictor, which is the variance of the DV accounted for by this bunch of IVs optimally weighted.</a:t>
            </a:r>
          </a:p>
        </p:txBody>
      </p:sp>
    </p:spTree>
    <p:extLst>
      <p:ext uri="{BB962C8B-B14F-4D97-AF65-F5344CB8AC3E}">
        <p14:creationId xmlns:p14="http://schemas.microsoft.com/office/powerpoint/2010/main" val="89287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138" y="555869"/>
            <a:ext cx="87688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>
                <a:latin typeface="Courier New" pitchFamily="49" charset="0"/>
              </a:rPr>
              <a:t># Let's do a study:</a:t>
            </a:r>
          </a:p>
          <a:p>
            <a:r>
              <a:rPr lang="en-US" altLang="en-US" sz="1600" dirty="0" err="1">
                <a:latin typeface="Courier New" pitchFamily="49" charset="0"/>
              </a:rPr>
              <a:t>participantIDs</a:t>
            </a:r>
            <a:r>
              <a:rPr lang="en-US" altLang="en-US" sz="1600" dirty="0">
                <a:latin typeface="Courier New" pitchFamily="49" charset="0"/>
              </a:rPr>
              <a:t> &lt;- sample(1:length(</a:t>
            </a:r>
            <a:r>
              <a:rPr lang="en-US" altLang="en-US" sz="1600" dirty="0" err="1">
                <a:latin typeface="Courier New" pitchFamily="49" charset="0"/>
              </a:rPr>
              <a:t>population.Npubs</a:t>
            </a:r>
            <a:r>
              <a:rPr lang="en-US" altLang="en-US" sz="1600" dirty="0">
                <a:latin typeface="Courier New" pitchFamily="49" charset="0"/>
              </a:rPr>
              <a:t>), size=50)</a:t>
            </a:r>
          </a:p>
          <a:p>
            <a:r>
              <a:rPr lang="en-US" altLang="en-US" sz="1600" dirty="0" err="1">
                <a:latin typeface="Courier New" pitchFamily="49" charset="0"/>
              </a:rPr>
              <a:t>sample.gre.v</a:t>
            </a:r>
            <a:r>
              <a:rPr lang="en-US" altLang="en-US" sz="1600" dirty="0">
                <a:latin typeface="Courier New" pitchFamily="49" charset="0"/>
              </a:rPr>
              <a:t> &lt;- </a:t>
            </a:r>
            <a:r>
              <a:rPr lang="en-US" altLang="en-US" sz="1600" dirty="0" err="1">
                <a:latin typeface="Courier New" pitchFamily="49" charset="0"/>
              </a:rPr>
              <a:t>population.gre.v</a:t>
            </a:r>
            <a:r>
              <a:rPr lang="en-US" altLang="en-US" sz="1600" dirty="0">
                <a:latin typeface="Courier New" pitchFamily="49" charset="0"/>
              </a:rPr>
              <a:t>[</a:t>
            </a:r>
            <a:r>
              <a:rPr lang="en-US" altLang="en-US" sz="1600" dirty="0" err="1">
                <a:latin typeface="Courier New" pitchFamily="49" charset="0"/>
              </a:rPr>
              <a:t>participantIDs</a:t>
            </a:r>
            <a:r>
              <a:rPr lang="en-US" altLang="en-US" sz="1600" dirty="0">
                <a:latin typeface="Courier New" pitchFamily="49" charset="0"/>
              </a:rPr>
              <a:t>]</a:t>
            </a:r>
          </a:p>
          <a:p>
            <a:r>
              <a:rPr lang="en-US" altLang="en-US" sz="1600" dirty="0" err="1">
                <a:latin typeface="Courier New" pitchFamily="49" charset="0"/>
              </a:rPr>
              <a:t>sample.gre.q</a:t>
            </a:r>
            <a:r>
              <a:rPr lang="en-US" altLang="en-US" sz="1600" dirty="0">
                <a:latin typeface="Courier New" pitchFamily="49" charset="0"/>
              </a:rPr>
              <a:t> &lt;- </a:t>
            </a:r>
            <a:r>
              <a:rPr lang="en-US" altLang="en-US" sz="1600" dirty="0" err="1">
                <a:latin typeface="Courier New" pitchFamily="49" charset="0"/>
              </a:rPr>
              <a:t>population.gre.q</a:t>
            </a:r>
            <a:r>
              <a:rPr lang="en-US" altLang="en-US" sz="1600" dirty="0">
                <a:latin typeface="Courier New" pitchFamily="49" charset="0"/>
              </a:rPr>
              <a:t>[</a:t>
            </a:r>
            <a:r>
              <a:rPr lang="en-US" altLang="en-US" sz="1600" dirty="0" err="1">
                <a:latin typeface="Courier New" pitchFamily="49" charset="0"/>
              </a:rPr>
              <a:t>participantIDs</a:t>
            </a:r>
            <a:r>
              <a:rPr lang="en-US" altLang="en-US" sz="1600" dirty="0">
                <a:latin typeface="Courier New" pitchFamily="49" charset="0"/>
              </a:rPr>
              <a:t>]</a:t>
            </a:r>
          </a:p>
          <a:p>
            <a:r>
              <a:rPr lang="en-US" altLang="en-US" sz="1600" dirty="0" err="1">
                <a:latin typeface="Courier New" pitchFamily="49" charset="0"/>
              </a:rPr>
              <a:t>sample.Npubs</a:t>
            </a:r>
            <a:r>
              <a:rPr lang="en-US" altLang="en-US" sz="1600" dirty="0">
                <a:latin typeface="Courier New" pitchFamily="49" charset="0"/>
              </a:rPr>
              <a:t> &lt;- </a:t>
            </a:r>
            <a:r>
              <a:rPr lang="en-US" altLang="en-US" sz="1600" dirty="0" err="1">
                <a:latin typeface="Courier New" pitchFamily="49" charset="0"/>
              </a:rPr>
              <a:t>population.Npubs</a:t>
            </a:r>
            <a:r>
              <a:rPr lang="en-US" altLang="en-US" sz="1600" dirty="0">
                <a:latin typeface="Courier New" pitchFamily="49" charset="0"/>
              </a:rPr>
              <a:t>[</a:t>
            </a:r>
            <a:r>
              <a:rPr lang="en-US" altLang="en-US" sz="1600" dirty="0" err="1">
                <a:latin typeface="Courier New" pitchFamily="49" charset="0"/>
              </a:rPr>
              <a:t>participantIDs</a:t>
            </a:r>
            <a:r>
              <a:rPr lang="en-US" altLang="en-US" sz="1600" dirty="0">
                <a:latin typeface="Courier New" pitchFamily="49" charset="0"/>
              </a:rPr>
              <a:t>]</a:t>
            </a:r>
          </a:p>
          <a:p>
            <a:r>
              <a:rPr lang="en-US" altLang="en-US" sz="1600" dirty="0">
                <a:latin typeface="Courier New" pitchFamily="49" charset="0"/>
              </a:rPr>
              <a:t>describe(</a:t>
            </a:r>
            <a:r>
              <a:rPr lang="en-US" altLang="en-US" sz="1600" dirty="0" err="1">
                <a:latin typeface="Courier New" pitchFamily="49" charset="0"/>
              </a:rPr>
              <a:t>sample.gre.v</a:t>
            </a:r>
            <a:r>
              <a:rPr lang="en-US" altLang="en-US" sz="1600" dirty="0">
                <a:latin typeface="Courier New" pitchFamily="49" charset="0"/>
              </a:rPr>
              <a:t>)</a:t>
            </a:r>
          </a:p>
          <a:p>
            <a:r>
              <a:rPr lang="en-US" altLang="en-US" sz="1600" dirty="0">
                <a:latin typeface="Courier New" pitchFamily="49" charset="0"/>
              </a:rPr>
              <a:t>describe(</a:t>
            </a:r>
            <a:r>
              <a:rPr lang="en-US" altLang="en-US" sz="1600" dirty="0" err="1">
                <a:latin typeface="Courier New" pitchFamily="49" charset="0"/>
              </a:rPr>
              <a:t>sample.gre.q</a:t>
            </a:r>
            <a:r>
              <a:rPr lang="en-US" altLang="en-US" sz="1600" dirty="0">
                <a:latin typeface="Courier New" pitchFamily="49" charset="0"/>
              </a:rPr>
              <a:t>)</a:t>
            </a:r>
          </a:p>
          <a:p>
            <a:r>
              <a:rPr lang="en-US" altLang="en-US" sz="1600" dirty="0">
                <a:latin typeface="Courier New" pitchFamily="49" charset="0"/>
              </a:rPr>
              <a:t>describe(</a:t>
            </a:r>
            <a:r>
              <a:rPr lang="en-US" altLang="en-US" sz="1600" dirty="0" err="1">
                <a:latin typeface="Courier New" pitchFamily="49" charset="0"/>
              </a:rPr>
              <a:t>sample.Npubs</a:t>
            </a:r>
            <a:r>
              <a:rPr lang="en-US" altLang="en-US" sz="1600" dirty="0">
                <a:latin typeface="Courier New" pitchFamily="49" charset="0"/>
              </a:rPr>
              <a:t>)</a:t>
            </a:r>
          </a:p>
          <a:p>
            <a:r>
              <a:rPr lang="en-US" altLang="en-US" sz="1600" dirty="0">
                <a:latin typeface="Courier New" pitchFamily="49" charset="0"/>
              </a:rPr>
              <a:t>plot(x=</a:t>
            </a:r>
            <a:r>
              <a:rPr lang="en-US" altLang="en-US" sz="1600" dirty="0" err="1">
                <a:latin typeface="Courier New" pitchFamily="49" charset="0"/>
              </a:rPr>
              <a:t>sample.gre.v</a:t>
            </a:r>
            <a:r>
              <a:rPr lang="en-US" altLang="en-US" sz="1600" dirty="0">
                <a:latin typeface="Courier New" pitchFamily="49" charset="0"/>
              </a:rPr>
              <a:t>, y=</a:t>
            </a:r>
            <a:r>
              <a:rPr lang="en-US" altLang="en-US" sz="1600" dirty="0" err="1">
                <a:latin typeface="Courier New" pitchFamily="49" charset="0"/>
              </a:rPr>
              <a:t>sample.Npubs</a:t>
            </a:r>
            <a:r>
              <a:rPr lang="en-US" altLang="en-US" sz="1600" dirty="0">
                <a:latin typeface="Courier New" pitchFamily="49" charset="0"/>
              </a:rPr>
              <a:t>)</a:t>
            </a:r>
          </a:p>
          <a:p>
            <a:r>
              <a:rPr lang="en-US" altLang="en-US" sz="1600" dirty="0">
                <a:latin typeface="Courier New" pitchFamily="49" charset="0"/>
              </a:rPr>
              <a:t>plot(x=</a:t>
            </a:r>
            <a:r>
              <a:rPr lang="en-US" altLang="en-US" sz="1600" dirty="0" err="1">
                <a:latin typeface="Courier New" pitchFamily="49" charset="0"/>
              </a:rPr>
              <a:t>sample.gre.q</a:t>
            </a:r>
            <a:r>
              <a:rPr lang="en-US" altLang="en-US" sz="1600" dirty="0">
                <a:latin typeface="Courier New" pitchFamily="49" charset="0"/>
              </a:rPr>
              <a:t>, y=</a:t>
            </a:r>
            <a:r>
              <a:rPr lang="en-US" altLang="en-US" sz="1600" dirty="0" err="1">
                <a:latin typeface="Courier New" pitchFamily="49" charset="0"/>
              </a:rPr>
              <a:t>sample.Npubs</a:t>
            </a:r>
            <a:r>
              <a:rPr lang="en-US" altLang="en-US" sz="1600" dirty="0">
                <a:latin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138" y="82062"/>
            <a:ext cx="737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Let's do one study: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70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7225" y="554593"/>
            <a:ext cx="561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happens if your IVs are measured imperfectly?</a:t>
            </a:r>
          </a:p>
        </p:txBody>
      </p:sp>
    </p:spTree>
    <p:extLst>
      <p:ext uri="{BB962C8B-B14F-4D97-AF65-F5344CB8AC3E}">
        <p14:creationId xmlns:p14="http://schemas.microsoft.com/office/powerpoint/2010/main" val="3266380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75" y="1133475"/>
            <a:ext cx="68294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 MR's ability to "uncover the truth" depends on our ability to measure variables of interest reliably.</a:t>
            </a:r>
          </a:p>
          <a:p>
            <a:endParaRPr lang="en-US" dirty="0"/>
          </a:p>
          <a:p>
            <a:r>
              <a:rPr lang="en-US" dirty="0"/>
              <a:t>Implications: (1) try to measure as reliably as you can; while being aware of the consequences of unreliable measures (esp., IVs), and having measures with highly varying reliability.</a:t>
            </a:r>
            <a:br>
              <a:rPr lang="en-US" dirty="0"/>
            </a:br>
            <a:endParaRPr lang="en-US" dirty="0"/>
          </a:p>
          <a:p>
            <a:r>
              <a:rPr lang="en-US"/>
              <a:t>(2) do SEM (http://en.wikipedia.org/wiki/Structural_equation_modeling)</a:t>
            </a:r>
          </a:p>
        </p:txBody>
      </p:sp>
    </p:spTree>
    <p:extLst>
      <p:ext uri="{BB962C8B-B14F-4D97-AF65-F5344CB8AC3E}">
        <p14:creationId xmlns:p14="http://schemas.microsoft.com/office/powerpoint/2010/main" val="2661761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7750" y="1076325"/>
            <a:ext cx="676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"Adjusted R"?</a:t>
            </a:r>
          </a:p>
        </p:txBody>
      </p:sp>
    </p:spTree>
    <p:extLst>
      <p:ext uri="{BB962C8B-B14F-4D97-AF65-F5344CB8AC3E}">
        <p14:creationId xmlns:p14="http://schemas.microsoft.com/office/powerpoint/2010/main" val="3050598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111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1231" y="1582615"/>
            <a:ext cx="527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33054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57325" y="164123"/>
            <a:ext cx="5881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Slope predicting PERFORMANCE from PRED.mr is 1.0, because it's already what we should predict (if PRED.mr = 1000, then we're predicting PERFORMANCE of 1000)</a:t>
            </a:r>
          </a:p>
        </p:txBody>
      </p:sp>
    </p:spTree>
    <p:extLst>
      <p:ext uri="{BB962C8B-B14F-4D97-AF65-F5344CB8AC3E}">
        <p14:creationId xmlns:p14="http://schemas.microsoft.com/office/powerpoint/2010/main" val="2465366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85775" y="3854430"/>
            <a:ext cx="7851443" cy="1775340"/>
            <a:chOff x="485775" y="3854430"/>
            <a:chExt cx="7851443" cy="1775340"/>
          </a:xfrm>
        </p:grpSpPr>
        <p:sp>
          <p:nvSpPr>
            <p:cNvPr id="2" name="TextBox 1"/>
            <p:cNvSpPr txBox="1"/>
            <p:nvPr/>
          </p:nvSpPr>
          <p:spPr>
            <a:xfrm>
              <a:off x="704850" y="3854430"/>
              <a:ext cx="457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zV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85775" y="5254605"/>
              <a:ext cx="869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zQ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12794" y="4608274"/>
              <a:ext cx="13030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zPredictedPERFORMANCE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355392" y="4149705"/>
              <a:ext cx="2057401" cy="65722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1092510">
              <a:off x="1907840" y="4224798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.212* V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369676" y="5035530"/>
              <a:ext cx="2043117" cy="40957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0892014">
              <a:off x="1560432" y="5260438"/>
              <a:ext cx="183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.733* Q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17329" y="4707491"/>
              <a:ext cx="1533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+0.0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46593" y="4760674"/>
              <a:ext cx="1190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zPERFORMANCE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715797" y="4966234"/>
              <a:ext cx="243079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10100" y="4637653"/>
              <a:ext cx="25364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0.86 * </a:t>
              </a:r>
              <a:r>
                <a:rPr lang="en-US" sz="1600" dirty="0" err="1"/>
                <a:t>zPredictedPERFORMANCE</a:t>
              </a:r>
              <a:endParaRPr lang="en-US" sz="16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0615" y="984738"/>
            <a:ext cx="737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Different story when predicting from zPredicted</a:t>
            </a:r>
          </a:p>
        </p:txBody>
      </p:sp>
    </p:spTree>
    <p:extLst>
      <p:ext uri="{BB962C8B-B14F-4D97-AF65-F5344CB8AC3E}">
        <p14:creationId xmlns:p14="http://schemas.microsoft.com/office/powerpoint/2010/main" val="276808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36254" y="140419"/>
            <a:ext cx="7700964" cy="1775340"/>
            <a:chOff x="636254" y="3854430"/>
            <a:chExt cx="7700964" cy="1775340"/>
          </a:xfrm>
        </p:grpSpPr>
        <p:sp>
          <p:nvSpPr>
            <p:cNvPr id="4" name="TextBox 3"/>
            <p:cNvSpPr txBox="1"/>
            <p:nvPr/>
          </p:nvSpPr>
          <p:spPr>
            <a:xfrm>
              <a:off x="829136" y="385443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6254" y="5254605"/>
              <a:ext cx="719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79468" y="4608274"/>
              <a:ext cx="11906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PredictedPERFORMANCE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355392" y="4149705"/>
              <a:ext cx="2057401" cy="65722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 rot="1092510">
              <a:off x="1907840" y="4224798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0.291 * V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1369676" y="5035530"/>
              <a:ext cx="2043117" cy="40957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20892014">
              <a:off x="1560432" y="5260438"/>
              <a:ext cx="183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100.753 * Q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17329" y="4707491"/>
              <a:ext cx="1533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+ 1.316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46593" y="4760674"/>
              <a:ext cx="1190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PERFORMANCE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4715797" y="4966234"/>
              <a:ext cx="243079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15797" y="4637653"/>
              <a:ext cx="23231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1.0 * Predicted PERFORMANCE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941680" y="219075"/>
            <a:ext cx="18002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17" name="Freeform 16"/>
          <p:cNvSpPr/>
          <p:nvPr/>
        </p:nvSpPr>
        <p:spPr>
          <a:xfrm>
            <a:off x="5514975" y="409575"/>
            <a:ext cx="352425" cy="523875"/>
          </a:xfrm>
          <a:custGeom>
            <a:avLst/>
            <a:gdLst>
              <a:gd name="connsiteX0" fmla="*/ 352425 w 352425"/>
              <a:gd name="connsiteY0" fmla="*/ 0 h 523875"/>
              <a:gd name="connsiteX1" fmla="*/ 76200 w 352425"/>
              <a:gd name="connsiteY1" fmla="*/ 152400 h 523875"/>
              <a:gd name="connsiteX2" fmla="*/ 114300 w 352425"/>
              <a:gd name="connsiteY2" fmla="*/ 276225 h 523875"/>
              <a:gd name="connsiteX3" fmla="*/ 0 w 352425"/>
              <a:gd name="connsiteY3" fmla="*/ 5238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523875">
                <a:moveTo>
                  <a:pt x="352425" y="0"/>
                </a:moveTo>
                <a:cubicBezTo>
                  <a:pt x="234156" y="53181"/>
                  <a:pt x="115887" y="106363"/>
                  <a:pt x="76200" y="152400"/>
                </a:cubicBezTo>
                <a:cubicBezTo>
                  <a:pt x="36513" y="198437"/>
                  <a:pt x="127000" y="214313"/>
                  <a:pt x="114300" y="276225"/>
                </a:cubicBezTo>
                <a:cubicBezTo>
                  <a:pt x="101600" y="338138"/>
                  <a:pt x="0" y="523875"/>
                  <a:pt x="0" y="523875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0523" y="2578387"/>
            <a:ext cx="8276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Why?  "It's already optimized, so that the sum of  (PERFORMANCE - </a:t>
            </a:r>
            <a:r>
              <a:rPr lang="en-US" sz="1400" dirty="0" err="1"/>
              <a:t>PredictedPERFORMANCE</a:t>
            </a:r>
            <a:r>
              <a:rPr lang="en-US" sz="1400" dirty="0"/>
              <a:t>)^2  is minimum.</a:t>
            </a:r>
          </a:p>
          <a:p>
            <a:endParaRPr lang="en-US" sz="1400" dirty="0"/>
          </a:p>
          <a:p>
            <a:r>
              <a:rPr lang="en-US" sz="1400" dirty="0"/>
              <a:t>A more verbose way of saying the above:</a:t>
            </a:r>
          </a:p>
          <a:p>
            <a:endParaRPr lang="en-US" sz="1400" dirty="0"/>
          </a:p>
          <a:p>
            <a:pPr lvl="1"/>
            <a:r>
              <a:rPr lang="en-US" sz="1400" dirty="0"/>
              <a:t>1. MR produces </a:t>
            </a:r>
            <a:r>
              <a:rPr lang="en-US" sz="1400" dirty="0" err="1"/>
              <a:t>PredictedPERFORMANCE</a:t>
            </a:r>
            <a:r>
              <a:rPr lang="en-US" sz="1400" dirty="0"/>
              <a:t> that minimizes the sum of (</a:t>
            </a:r>
            <a:r>
              <a:rPr lang="en-US" sz="1400" dirty="0" err="1"/>
              <a:t>PredictedPERFORMANCE</a:t>
            </a:r>
            <a:r>
              <a:rPr lang="en-US" sz="1400" dirty="0"/>
              <a:t> - PERFORMANCE)^2.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2. If you regress PERFORMANCE on </a:t>
            </a:r>
            <a:r>
              <a:rPr lang="en-US" sz="1400" dirty="0" err="1"/>
              <a:t>PredictedPERFORMANCE</a:t>
            </a:r>
            <a:r>
              <a:rPr lang="en-US" sz="1400" dirty="0"/>
              <a:t>, you're asking SPSS to choose </a:t>
            </a:r>
            <a:r>
              <a:rPr lang="en-US" sz="1400" i="1" u="sng" dirty="0"/>
              <a:t>a</a:t>
            </a:r>
            <a:r>
              <a:rPr lang="en-US" sz="1400" dirty="0"/>
              <a:t> and </a:t>
            </a:r>
            <a:r>
              <a:rPr lang="en-US" sz="1400" i="1" u="sng" dirty="0"/>
              <a:t>b</a:t>
            </a:r>
            <a:r>
              <a:rPr lang="en-US" sz="1400" dirty="0"/>
              <a:t> that minimize the sum of: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((a + b*</a:t>
            </a:r>
            <a:r>
              <a:rPr lang="en-US" sz="1400" dirty="0" err="1"/>
              <a:t>PredictedPERFORMANCE</a:t>
            </a:r>
            <a:r>
              <a:rPr lang="en-US" sz="1400" dirty="0"/>
              <a:t>) - PERFORMANCE)^2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3. But we know </a:t>
            </a:r>
            <a:r>
              <a:rPr lang="en-US" sz="1400" dirty="0" err="1"/>
              <a:t>PredictedPERFORMANCE</a:t>
            </a:r>
            <a:r>
              <a:rPr lang="en-US" sz="1400" dirty="0"/>
              <a:t> is created such that the sum of (</a:t>
            </a:r>
            <a:r>
              <a:rPr lang="en-US" sz="1400" dirty="0" err="1"/>
              <a:t>PredictedPERFORMANCE</a:t>
            </a:r>
            <a:r>
              <a:rPr lang="en-US" sz="1400" dirty="0"/>
              <a:t> - PERFORMANCE)^2 is smallest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4. So (a + b*</a:t>
            </a:r>
            <a:r>
              <a:rPr lang="en-US" sz="1400" dirty="0" err="1"/>
              <a:t>PredictedPERFORMANCE</a:t>
            </a:r>
            <a:r>
              <a:rPr lang="en-US" sz="1400" dirty="0"/>
              <a:t>) = </a:t>
            </a:r>
            <a:r>
              <a:rPr lang="en-US" sz="1400" dirty="0" err="1"/>
              <a:t>PredictedPERFORMANCE</a:t>
            </a:r>
            <a:r>
              <a:rPr lang="en-US" sz="1400" dirty="0"/>
              <a:t>.  That is, a = 0, b =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17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41680" y="219075"/>
            <a:ext cx="18002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17" name="Freeform 16"/>
          <p:cNvSpPr/>
          <p:nvPr/>
        </p:nvSpPr>
        <p:spPr>
          <a:xfrm>
            <a:off x="5514975" y="409575"/>
            <a:ext cx="352425" cy="523875"/>
          </a:xfrm>
          <a:custGeom>
            <a:avLst/>
            <a:gdLst>
              <a:gd name="connsiteX0" fmla="*/ 352425 w 352425"/>
              <a:gd name="connsiteY0" fmla="*/ 0 h 523875"/>
              <a:gd name="connsiteX1" fmla="*/ 76200 w 352425"/>
              <a:gd name="connsiteY1" fmla="*/ 152400 h 523875"/>
              <a:gd name="connsiteX2" fmla="*/ 114300 w 352425"/>
              <a:gd name="connsiteY2" fmla="*/ 276225 h 523875"/>
              <a:gd name="connsiteX3" fmla="*/ 0 w 352425"/>
              <a:gd name="connsiteY3" fmla="*/ 5238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523875">
                <a:moveTo>
                  <a:pt x="352425" y="0"/>
                </a:moveTo>
                <a:cubicBezTo>
                  <a:pt x="234156" y="53181"/>
                  <a:pt x="115887" y="106363"/>
                  <a:pt x="76200" y="152400"/>
                </a:cubicBezTo>
                <a:cubicBezTo>
                  <a:pt x="36513" y="198437"/>
                  <a:pt x="127000" y="214313"/>
                  <a:pt x="114300" y="276225"/>
                </a:cubicBezTo>
                <a:cubicBezTo>
                  <a:pt x="101600" y="338138"/>
                  <a:pt x="0" y="523875"/>
                  <a:pt x="0" y="523875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0523" y="2578387"/>
            <a:ext cx="827630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Why?  "It's already optimized, so that the sum of  (</a:t>
            </a:r>
            <a:r>
              <a:rPr lang="en-US" sz="1400" dirty="0" err="1"/>
              <a:t>zPERFORMANCE</a:t>
            </a:r>
            <a:r>
              <a:rPr lang="en-US" sz="1400" dirty="0"/>
              <a:t> - </a:t>
            </a:r>
            <a:r>
              <a:rPr lang="en-US" sz="1400" dirty="0" err="1"/>
              <a:t>zPredictedPERFORMANCE</a:t>
            </a:r>
            <a:r>
              <a:rPr lang="en-US" sz="1400" dirty="0"/>
              <a:t>)^2  is minimum.</a:t>
            </a:r>
          </a:p>
          <a:p>
            <a:endParaRPr lang="en-US" sz="1400" dirty="0"/>
          </a:p>
          <a:p>
            <a:r>
              <a:rPr lang="en-US" sz="1400" dirty="0"/>
              <a:t>And the "slope of the regression line predicting </a:t>
            </a:r>
            <a:r>
              <a:rPr lang="en-US" sz="1400" dirty="0" err="1"/>
              <a:t>zY</a:t>
            </a:r>
            <a:r>
              <a:rPr lang="en-US" sz="1400" dirty="0"/>
              <a:t> from </a:t>
            </a:r>
            <a:r>
              <a:rPr lang="en-US" sz="1400" dirty="0" err="1"/>
              <a:t>zX</a:t>
            </a:r>
            <a:r>
              <a:rPr lang="en-US" sz="1400" dirty="0"/>
              <a:t>" is the correlation.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Remember: slope = r * SD(x)/SD(y) by stretching and shrinking X and Y. For every 1 unit increase in </a:t>
            </a:r>
            <a:r>
              <a:rPr lang="en-US" sz="1400" dirty="0" err="1"/>
              <a:t>zX</a:t>
            </a:r>
            <a:r>
              <a:rPr lang="en-US" sz="1400" dirty="0"/>
              <a:t>, r unit increase in </a:t>
            </a:r>
            <a:r>
              <a:rPr lang="en-US" sz="1400" dirty="0" err="1"/>
              <a:t>zY</a:t>
            </a:r>
            <a:endParaRPr lang="en-US" sz="1400" dirty="0"/>
          </a:p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10523" y="403741"/>
            <a:ext cx="7851443" cy="1775340"/>
            <a:chOff x="485775" y="3854430"/>
            <a:chExt cx="7851443" cy="1775340"/>
          </a:xfrm>
        </p:grpSpPr>
        <p:sp>
          <p:nvSpPr>
            <p:cNvPr id="19" name="TextBox 18"/>
            <p:cNvSpPr txBox="1"/>
            <p:nvPr/>
          </p:nvSpPr>
          <p:spPr>
            <a:xfrm>
              <a:off x="704850" y="3854430"/>
              <a:ext cx="457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zV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5775" y="5254605"/>
              <a:ext cx="869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zQ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12794" y="4608274"/>
              <a:ext cx="13030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zPredictedPERFORMANCE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355392" y="4149705"/>
              <a:ext cx="2057401" cy="65722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092510">
              <a:off x="1907840" y="4224798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0.008 * V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1369676" y="5035530"/>
              <a:ext cx="2043117" cy="40957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20892014">
              <a:off x="1560432" y="5260438"/>
              <a:ext cx="183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0.813 * Q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17329" y="4707491"/>
              <a:ext cx="1533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+0.0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46593" y="4760674"/>
              <a:ext cx="1190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zPERFORMANCE</a:t>
              </a:r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715797" y="4966234"/>
              <a:ext cx="243079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10100" y="4637653"/>
              <a:ext cx="25364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0.86 * </a:t>
              </a:r>
              <a:r>
                <a:rPr lang="en-US" sz="1600" dirty="0" err="1"/>
                <a:t>zPredicted</a:t>
              </a:r>
              <a:r>
                <a:rPr lang="en-US" sz="1600" dirty="0"/>
                <a:t> 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679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96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7476" y="902677"/>
            <a:ext cx="68228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challenge: come up with the best linear predictor </a:t>
            </a:r>
            <a:r>
              <a:rPr lang="en-US"/>
              <a:t>of Npubs based </a:t>
            </a:r>
            <a:r>
              <a:rPr lang="en-US" dirty="0"/>
              <a:t>on V and Q.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 can combine V and Q in any linear combination:</a:t>
            </a:r>
          </a:p>
          <a:p>
            <a:endParaRPr lang="en-US" dirty="0"/>
          </a:p>
          <a:p>
            <a:pPr lvl="1"/>
            <a:r>
              <a:rPr lang="en-US"/>
              <a:t>PREDICTED </a:t>
            </a:r>
            <a:r>
              <a:rPr lang="en-US" dirty="0"/>
              <a:t>= a </a:t>
            </a:r>
            <a:r>
              <a:rPr lang="en-US"/>
              <a:t>+ b*sample.gre.v + c*sample.gre.q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endParaRPr lang="en-US" dirty="0"/>
          </a:p>
          <a:p>
            <a:pPr lvl="1"/>
            <a:r>
              <a:rPr lang="en-US"/>
              <a:t>PREDICTED </a:t>
            </a:r>
            <a:r>
              <a:rPr lang="en-US" dirty="0"/>
              <a:t>= 0.2 </a:t>
            </a:r>
            <a:r>
              <a:rPr lang="en-US"/>
              <a:t>+ 0.5*sample.gre.v + 0.5*sample.gre.q</a:t>
            </a:r>
            <a:endParaRPr lang="en-US" dirty="0"/>
          </a:p>
          <a:p>
            <a:endParaRPr lang="en-US" dirty="0"/>
          </a:p>
          <a:p>
            <a:r>
              <a:rPr lang="en-US" dirty="0"/>
              <a:t>Such </a:t>
            </a:r>
            <a:r>
              <a:rPr lang="en-US"/>
              <a:t>that PREDICTED fits Npubs best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24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895350"/>
            <a:ext cx="561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noise increases, what remains constant?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7225" y="1438275"/>
            <a:ext cx="742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the following twice, changing the amount of noise (</a:t>
            </a:r>
            <a:r>
              <a:rPr lang="en-US" dirty="0" err="1"/>
              <a:t>sd</a:t>
            </a:r>
            <a:r>
              <a:rPr lang="en-US" dirty="0"/>
              <a:t>=100, vs. 500)</a:t>
            </a:r>
          </a:p>
        </p:txBody>
      </p:sp>
    </p:spTree>
    <p:extLst>
      <p:ext uri="{BB962C8B-B14F-4D97-AF65-F5344CB8AC3E}">
        <p14:creationId xmlns:p14="http://schemas.microsoft.com/office/powerpoint/2010/main" val="34868675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4" y="1857375"/>
            <a:ext cx="46672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1954037"/>
            <a:ext cx="4667250" cy="373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1095375" y="2362200"/>
            <a:ext cx="3162300" cy="952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095375" y="4829175"/>
            <a:ext cx="3162300" cy="952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4257675" y="2371726"/>
            <a:ext cx="904875" cy="117157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257675" y="4162425"/>
            <a:ext cx="904875" cy="6667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7605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4" y="1962150"/>
            <a:ext cx="4667250" cy="372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2085975"/>
            <a:ext cx="4667250" cy="359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2454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1954037"/>
            <a:ext cx="4667250" cy="373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3414712"/>
            <a:ext cx="466725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8277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3414712"/>
            <a:ext cx="466725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26882" y="3688557"/>
            <a:ext cx="81915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50882" y="3431382"/>
            <a:ext cx="81915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47775" y="590550"/>
            <a:ext cx="721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"noise free" DV increased as a function of Q</a:t>
            </a:r>
          </a:p>
        </p:txBody>
      </p:sp>
    </p:spTree>
    <p:extLst>
      <p:ext uri="{BB962C8B-B14F-4D97-AF65-F5344CB8AC3E}">
        <p14:creationId xmlns:p14="http://schemas.microsoft.com/office/powerpoint/2010/main" val="24029530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1954037"/>
            <a:ext cx="4667250" cy="373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3414712"/>
            <a:ext cx="466725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59795" y="3431381"/>
            <a:ext cx="216217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26882" y="3688557"/>
            <a:ext cx="81915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50882" y="3431382"/>
            <a:ext cx="81915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47775" y="590550"/>
            <a:ext cx="7210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"noise free" DV increased as a function of Q</a:t>
            </a:r>
          </a:p>
          <a:p>
            <a:r>
              <a:rPr lang="en-US" dirty="0"/>
              <a:t>Adding noise does not change the best fitting slope -- it still goes through the original "noise free" part, except now the distribution reaches up, and down, quite a lot, in an equal extent.</a:t>
            </a:r>
          </a:p>
        </p:txBody>
      </p:sp>
    </p:spTree>
    <p:extLst>
      <p:ext uri="{BB962C8B-B14F-4D97-AF65-F5344CB8AC3E}">
        <p14:creationId xmlns:p14="http://schemas.microsoft.com/office/powerpoint/2010/main" val="2123985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1954037"/>
            <a:ext cx="4667250" cy="373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3414712"/>
            <a:ext cx="466725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26882" y="3688557"/>
            <a:ext cx="81915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50882" y="3431382"/>
            <a:ext cx="81915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47775" y="590550"/>
            <a:ext cx="721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same result if the noise is not normally distributed (e.g., uniform), as long as you add the same "noise" independent of the IV.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305050" y="2714625"/>
            <a:ext cx="285750" cy="2371725"/>
            <a:chOff x="2305050" y="2714625"/>
            <a:chExt cx="285750" cy="2371725"/>
          </a:xfrm>
        </p:grpSpPr>
        <p:sp>
          <p:nvSpPr>
            <p:cNvPr id="3" name="Rectangle 2"/>
            <p:cNvSpPr/>
            <p:nvPr/>
          </p:nvSpPr>
          <p:spPr>
            <a:xfrm>
              <a:off x="2305050" y="3105150"/>
              <a:ext cx="285750" cy="150495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305050" y="2714625"/>
              <a:ext cx="0" cy="237172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6274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2279" y="829381"/>
            <a:ext cx="4161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Let's see if MR can "reverse engineer".</a:t>
            </a:r>
          </a:p>
        </p:txBody>
      </p:sp>
    </p:spTree>
    <p:extLst>
      <p:ext uri="{BB962C8B-B14F-4D97-AF65-F5344CB8AC3E}">
        <p14:creationId xmlns:p14="http://schemas.microsoft.com/office/powerpoint/2010/main" val="28537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64465" y="2813586"/>
            <a:ext cx="7341395" cy="1634489"/>
            <a:chOff x="995823" y="3965039"/>
            <a:chExt cx="7341395" cy="1634489"/>
          </a:xfrm>
        </p:grpSpPr>
        <p:sp>
          <p:nvSpPr>
            <p:cNvPr id="3" name="TextBox 2"/>
            <p:cNvSpPr txBox="1"/>
            <p:nvPr/>
          </p:nvSpPr>
          <p:spPr>
            <a:xfrm>
              <a:off x="995823" y="3965039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13929" y="4760674"/>
              <a:ext cx="883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355392" y="4149705"/>
              <a:ext cx="2057401" cy="65722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 rot="1092510">
              <a:off x="1907840" y="4224798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 * V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69676" y="5035530"/>
              <a:ext cx="2043117" cy="40957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20892014">
              <a:off x="1853085" y="5230196"/>
              <a:ext cx="1538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 * Q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17329" y="4707491"/>
              <a:ext cx="1533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 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46593" y="4760674"/>
              <a:ext cx="1190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Npubs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15797" y="4966234"/>
              <a:ext cx="243079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991793" y="652027"/>
            <a:ext cx="741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Graphically, we want to pick the best a, b, and c, to define</a:t>
            </a:r>
          </a:p>
          <a:p>
            <a:r>
              <a:rPr lang="en-US" dirty="0"/>
              <a:t>PRED=a + b*V + c*Q, such that PRED is the best predictor </a:t>
            </a:r>
            <a:r>
              <a:rPr lang="en-US"/>
              <a:t>of Npubs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69169" y="3456821"/>
            <a:ext cx="150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fit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1793" y="4108985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18462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1631" y="1640725"/>
            <a:ext cx="7115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lm(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sample.Npubs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sample.gre.v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lm(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sample.Npubs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sample.gre.q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2677" y="750277"/>
            <a:ext cx="638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may use the results of the following regression analyses to find the best a, b, and c.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1631" y="3641807"/>
            <a:ext cx="695178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Let's say your prediction equation was:</a:t>
            </a:r>
          </a:p>
          <a:p>
            <a:pPr lvl="0"/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&lt;- 20 + 3*(scale(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sample.gre.v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+ 3*(scale(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sample.gre.q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Let's compute the residuals:</a:t>
            </a:r>
          </a:p>
          <a:p>
            <a:pPr lvl="0"/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sample.Npubs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Resid2 &lt;- Resid^2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Let's see how our prediction fits the actual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Npubs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sample.Npubs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sum(Resid2)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Pred,Resid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# if this goes down, you're over-predicting.</a:t>
            </a:r>
          </a:p>
          <a:p>
            <a:pPr lvl="0"/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3708" y="2602523"/>
            <a:ext cx="689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"best" we </a:t>
            </a:r>
            <a:r>
              <a:rPr lang="en-US"/>
              <a:t>mean sum(residuals) </a:t>
            </a:r>
            <a:r>
              <a:rPr lang="en-US" dirty="0"/>
              <a:t>= 0, </a:t>
            </a:r>
            <a:r>
              <a:rPr lang="en-US"/>
              <a:t>and sum(residuals^2)= </a:t>
            </a:r>
            <a:r>
              <a:rPr lang="en-US" dirty="0"/>
              <a:t>0:</a:t>
            </a:r>
          </a:p>
        </p:txBody>
      </p:sp>
    </p:spTree>
    <p:extLst>
      <p:ext uri="{BB962C8B-B14F-4D97-AF65-F5344CB8AC3E}">
        <p14:creationId xmlns:p14="http://schemas.microsoft.com/office/powerpoint/2010/main" val="352287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57324" y="1085850"/>
            <a:ext cx="651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Exercise: Come up with a better way to combine V and Q (don't use multiple regression, yet:)</a:t>
            </a:r>
          </a:p>
        </p:txBody>
      </p:sp>
    </p:spTree>
    <p:extLst>
      <p:ext uri="{BB962C8B-B14F-4D97-AF65-F5344CB8AC3E}">
        <p14:creationId xmlns:p14="http://schemas.microsoft.com/office/powerpoint/2010/main" val="286142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39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7711" y="191396"/>
            <a:ext cx="6695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 following are produced by one possible (less than perfect) way of combining V and Q.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1" y="1024304"/>
            <a:ext cx="7513637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79" y="3905250"/>
            <a:ext cx="34861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3644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3111</TotalTime>
  <Words>2033</Words>
  <Application>Microsoft Macintosh PowerPoint</Application>
  <PresentationFormat>On-screen Show (4:3)</PresentationFormat>
  <Paragraphs>232</Paragraphs>
  <Slides>47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Courier New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Psychology</dc:creator>
  <cp:lastModifiedBy>Terrence J Pope</cp:lastModifiedBy>
  <cp:revision>139</cp:revision>
  <dcterms:created xsi:type="dcterms:W3CDTF">2012-01-05T18:03:26Z</dcterms:created>
  <dcterms:modified xsi:type="dcterms:W3CDTF">2018-02-05T23:34:05Z</dcterms:modified>
</cp:coreProperties>
</file>