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71" r:id="rId2"/>
    <p:sldId id="275" r:id="rId3"/>
    <p:sldId id="292" r:id="rId4"/>
    <p:sldId id="291" r:id="rId5"/>
    <p:sldId id="300" r:id="rId6"/>
    <p:sldId id="301" r:id="rId7"/>
    <p:sldId id="293" r:id="rId8"/>
    <p:sldId id="277" r:id="rId9"/>
    <p:sldId id="279" r:id="rId10"/>
    <p:sldId id="280" r:id="rId11"/>
    <p:sldId id="281" r:id="rId12"/>
    <p:sldId id="282" r:id="rId13"/>
    <p:sldId id="283" r:id="rId14"/>
    <p:sldId id="294" r:id="rId15"/>
    <p:sldId id="296" r:id="rId16"/>
    <p:sldId id="297" r:id="rId17"/>
    <p:sldId id="295" r:id="rId18"/>
    <p:sldId id="298" r:id="rId19"/>
    <p:sldId id="299"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0"/>
  </p:normalViewPr>
  <p:slideViewPr>
    <p:cSldViewPr>
      <p:cViewPr varScale="1">
        <p:scale>
          <a:sx n="119" d="100"/>
          <a:sy n="119" d="100"/>
        </p:scale>
        <p:origin x="1440" y="1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D5B438-FDE7-DA43-99ED-7F03BC3A60D6}" type="datetimeFigureOut">
              <a:rPr lang="en-US" smtClean="0"/>
              <a:t>2/12/18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33A74D-AFA1-3447-84D4-54E43AC39D69}" type="slidenum">
              <a:rPr lang="en-US" smtClean="0"/>
              <a:t>‹#›</a:t>
            </a:fld>
            <a:endParaRPr lang="en-US"/>
          </a:p>
        </p:txBody>
      </p:sp>
    </p:spTree>
    <p:extLst>
      <p:ext uri="{BB962C8B-B14F-4D97-AF65-F5344CB8AC3E}">
        <p14:creationId xmlns:p14="http://schemas.microsoft.com/office/powerpoint/2010/main" val="3963140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earlier steps contain variables that are nested. Doing it this way makes significance testing possible.</a:t>
            </a:r>
          </a:p>
          <a:p>
            <a:endParaRPr lang="en-US" dirty="0"/>
          </a:p>
          <a:p>
            <a:r>
              <a:rPr lang="en-US" dirty="0"/>
              <a:t>Adding any new variable will increase multiple r2. Even if the variable is random. There is no variable completely unrelated to another. However, theoretically if there was a perfect correlation of 0 then the result would be AT LEAST the same as the initial IV/DV pairing.</a:t>
            </a:r>
          </a:p>
          <a:p>
            <a:endParaRPr lang="en-US" dirty="0"/>
          </a:p>
        </p:txBody>
      </p:sp>
      <p:sp>
        <p:nvSpPr>
          <p:cNvPr id="4" name="Slide Number Placeholder 3"/>
          <p:cNvSpPr>
            <a:spLocks noGrp="1"/>
          </p:cNvSpPr>
          <p:nvPr>
            <p:ph type="sldNum" sz="quarter" idx="10"/>
          </p:nvPr>
        </p:nvSpPr>
        <p:spPr/>
        <p:txBody>
          <a:bodyPr/>
          <a:lstStyle/>
          <a:p>
            <a:fld id="{6033A74D-AFA1-3447-84D4-54E43AC39D69}" type="slidenum">
              <a:rPr lang="en-US" smtClean="0"/>
              <a:t>1</a:t>
            </a:fld>
            <a:endParaRPr lang="en-US"/>
          </a:p>
        </p:txBody>
      </p:sp>
    </p:spTree>
    <p:extLst>
      <p:ext uri="{BB962C8B-B14F-4D97-AF65-F5344CB8AC3E}">
        <p14:creationId xmlns:p14="http://schemas.microsoft.com/office/powerpoint/2010/main" val="3261953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the probability of getting that increase in R squared given the </a:t>
            </a:r>
            <a:r>
              <a:rPr lang="en-US"/>
              <a:t>null hypothesis.</a:t>
            </a:r>
          </a:p>
        </p:txBody>
      </p:sp>
      <p:sp>
        <p:nvSpPr>
          <p:cNvPr id="4" name="Slide Number Placeholder 3"/>
          <p:cNvSpPr>
            <a:spLocks noGrp="1"/>
          </p:cNvSpPr>
          <p:nvPr>
            <p:ph type="sldNum" sz="quarter" idx="10"/>
          </p:nvPr>
        </p:nvSpPr>
        <p:spPr/>
        <p:txBody>
          <a:bodyPr/>
          <a:lstStyle/>
          <a:p>
            <a:fld id="{6033A74D-AFA1-3447-84D4-54E43AC39D69}" type="slidenum">
              <a:rPr lang="en-US" smtClean="0"/>
              <a:t>6</a:t>
            </a:fld>
            <a:endParaRPr lang="en-US"/>
          </a:p>
        </p:txBody>
      </p:sp>
    </p:spTree>
    <p:extLst>
      <p:ext uri="{BB962C8B-B14F-4D97-AF65-F5344CB8AC3E}">
        <p14:creationId xmlns:p14="http://schemas.microsoft.com/office/powerpoint/2010/main" val="3113252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1EA8095-95C8-4AC8-BFB6-9F51809CF630}" type="datetimeFigureOut">
              <a:rPr lang="en-US" smtClean="0"/>
              <a:t>2/12/18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F6DEA8-9B5E-43FB-8AFF-C5405F92C7BC}" type="slidenum">
              <a:rPr lang="en-US" smtClean="0"/>
              <a:t>‹#›</a:t>
            </a:fld>
            <a:endParaRPr lang="en-US"/>
          </a:p>
        </p:txBody>
      </p:sp>
    </p:spTree>
    <p:extLst>
      <p:ext uri="{BB962C8B-B14F-4D97-AF65-F5344CB8AC3E}">
        <p14:creationId xmlns:p14="http://schemas.microsoft.com/office/powerpoint/2010/main" val="376922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EA8095-95C8-4AC8-BFB6-9F51809CF630}" type="datetimeFigureOut">
              <a:rPr lang="en-US" smtClean="0"/>
              <a:t>2/12/18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F6DEA8-9B5E-43FB-8AFF-C5405F92C7BC}" type="slidenum">
              <a:rPr lang="en-US" smtClean="0"/>
              <a:t>‹#›</a:t>
            </a:fld>
            <a:endParaRPr lang="en-US"/>
          </a:p>
        </p:txBody>
      </p:sp>
    </p:spTree>
    <p:extLst>
      <p:ext uri="{BB962C8B-B14F-4D97-AF65-F5344CB8AC3E}">
        <p14:creationId xmlns:p14="http://schemas.microsoft.com/office/powerpoint/2010/main" val="1862447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EA8095-95C8-4AC8-BFB6-9F51809CF630}" type="datetimeFigureOut">
              <a:rPr lang="en-US" smtClean="0"/>
              <a:t>2/12/18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F6DEA8-9B5E-43FB-8AFF-C5405F92C7BC}" type="slidenum">
              <a:rPr lang="en-US" smtClean="0"/>
              <a:t>‹#›</a:t>
            </a:fld>
            <a:endParaRPr lang="en-US"/>
          </a:p>
        </p:txBody>
      </p:sp>
    </p:spTree>
    <p:extLst>
      <p:ext uri="{BB962C8B-B14F-4D97-AF65-F5344CB8AC3E}">
        <p14:creationId xmlns:p14="http://schemas.microsoft.com/office/powerpoint/2010/main" val="2613424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EA8095-95C8-4AC8-BFB6-9F51809CF630}" type="datetimeFigureOut">
              <a:rPr lang="en-US" smtClean="0"/>
              <a:t>2/12/18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F6DEA8-9B5E-43FB-8AFF-C5405F92C7BC}" type="slidenum">
              <a:rPr lang="en-US" smtClean="0"/>
              <a:t>‹#›</a:t>
            </a:fld>
            <a:endParaRPr lang="en-US"/>
          </a:p>
        </p:txBody>
      </p:sp>
    </p:spTree>
    <p:extLst>
      <p:ext uri="{BB962C8B-B14F-4D97-AF65-F5344CB8AC3E}">
        <p14:creationId xmlns:p14="http://schemas.microsoft.com/office/powerpoint/2010/main" val="975009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EA8095-95C8-4AC8-BFB6-9F51809CF630}" type="datetimeFigureOut">
              <a:rPr lang="en-US" smtClean="0"/>
              <a:t>2/12/18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F6DEA8-9B5E-43FB-8AFF-C5405F92C7BC}" type="slidenum">
              <a:rPr lang="en-US" smtClean="0"/>
              <a:t>‹#›</a:t>
            </a:fld>
            <a:endParaRPr lang="en-US"/>
          </a:p>
        </p:txBody>
      </p:sp>
    </p:spTree>
    <p:extLst>
      <p:ext uri="{BB962C8B-B14F-4D97-AF65-F5344CB8AC3E}">
        <p14:creationId xmlns:p14="http://schemas.microsoft.com/office/powerpoint/2010/main" val="1722031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1EA8095-95C8-4AC8-BFB6-9F51809CF630}" type="datetimeFigureOut">
              <a:rPr lang="en-US" smtClean="0"/>
              <a:t>2/12/18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F6DEA8-9B5E-43FB-8AFF-C5405F92C7BC}" type="slidenum">
              <a:rPr lang="en-US" smtClean="0"/>
              <a:t>‹#›</a:t>
            </a:fld>
            <a:endParaRPr lang="en-US"/>
          </a:p>
        </p:txBody>
      </p:sp>
    </p:spTree>
    <p:extLst>
      <p:ext uri="{BB962C8B-B14F-4D97-AF65-F5344CB8AC3E}">
        <p14:creationId xmlns:p14="http://schemas.microsoft.com/office/powerpoint/2010/main" val="2774107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1EA8095-95C8-4AC8-BFB6-9F51809CF630}" type="datetimeFigureOut">
              <a:rPr lang="en-US" smtClean="0"/>
              <a:t>2/12/18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F6DEA8-9B5E-43FB-8AFF-C5405F92C7BC}" type="slidenum">
              <a:rPr lang="en-US" smtClean="0"/>
              <a:t>‹#›</a:t>
            </a:fld>
            <a:endParaRPr lang="en-US"/>
          </a:p>
        </p:txBody>
      </p:sp>
    </p:spTree>
    <p:extLst>
      <p:ext uri="{BB962C8B-B14F-4D97-AF65-F5344CB8AC3E}">
        <p14:creationId xmlns:p14="http://schemas.microsoft.com/office/powerpoint/2010/main" val="2650471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1EA8095-95C8-4AC8-BFB6-9F51809CF630}" type="datetimeFigureOut">
              <a:rPr lang="en-US" smtClean="0"/>
              <a:t>2/12/18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F6DEA8-9B5E-43FB-8AFF-C5405F92C7BC}" type="slidenum">
              <a:rPr lang="en-US" smtClean="0"/>
              <a:t>‹#›</a:t>
            </a:fld>
            <a:endParaRPr lang="en-US"/>
          </a:p>
        </p:txBody>
      </p:sp>
    </p:spTree>
    <p:extLst>
      <p:ext uri="{BB962C8B-B14F-4D97-AF65-F5344CB8AC3E}">
        <p14:creationId xmlns:p14="http://schemas.microsoft.com/office/powerpoint/2010/main" val="1361777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EA8095-95C8-4AC8-BFB6-9F51809CF630}" type="datetimeFigureOut">
              <a:rPr lang="en-US" smtClean="0"/>
              <a:t>2/12/18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F6DEA8-9B5E-43FB-8AFF-C5405F92C7BC}" type="slidenum">
              <a:rPr lang="en-US" smtClean="0"/>
              <a:t>‹#›</a:t>
            </a:fld>
            <a:endParaRPr lang="en-US"/>
          </a:p>
        </p:txBody>
      </p:sp>
    </p:spTree>
    <p:extLst>
      <p:ext uri="{BB962C8B-B14F-4D97-AF65-F5344CB8AC3E}">
        <p14:creationId xmlns:p14="http://schemas.microsoft.com/office/powerpoint/2010/main" val="2872332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EA8095-95C8-4AC8-BFB6-9F51809CF630}" type="datetimeFigureOut">
              <a:rPr lang="en-US" smtClean="0"/>
              <a:t>2/12/18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F6DEA8-9B5E-43FB-8AFF-C5405F92C7BC}" type="slidenum">
              <a:rPr lang="en-US" smtClean="0"/>
              <a:t>‹#›</a:t>
            </a:fld>
            <a:endParaRPr lang="en-US"/>
          </a:p>
        </p:txBody>
      </p:sp>
    </p:spTree>
    <p:extLst>
      <p:ext uri="{BB962C8B-B14F-4D97-AF65-F5344CB8AC3E}">
        <p14:creationId xmlns:p14="http://schemas.microsoft.com/office/powerpoint/2010/main" val="559203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EA8095-95C8-4AC8-BFB6-9F51809CF630}" type="datetimeFigureOut">
              <a:rPr lang="en-US" smtClean="0"/>
              <a:t>2/12/18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F6DEA8-9B5E-43FB-8AFF-C5405F92C7BC}" type="slidenum">
              <a:rPr lang="en-US" smtClean="0"/>
              <a:t>‹#›</a:t>
            </a:fld>
            <a:endParaRPr lang="en-US"/>
          </a:p>
        </p:txBody>
      </p:sp>
    </p:spTree>
    <p:extLst>
      <p:ext uri="{BB962C8B-B14F-4D97-AF65-F5344CB8AC3E}">
        <p14:creationId xmlns:p14="http://schemas.microsoft.com/office/powerpoint/2010/main" val="4199262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EA8095-95C8-4AC8-BFB6-9F51809CF630}" type="datetimeFigureOut">
              <a:rPr lang="en-US" smtClean="0"/>
              <a:t>2/12/18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F6DEA8-9B5E-43FB-8AFF-C5405F92C7BC}" type="slidenum">
              <a:rPr lang="en-US" smtClean="0"/>
              <a:t>‹#›</a:t>
            </a:fld>
            <a:endParaRPr lang="en-US"/>
          </a:p>
        </p:txBody>
      </p:sp>
    </p:spTree>
    <p:extLst>
      <p:ext uri="{BB962C8B-B14F-4D97-AF65-F5344CB8AC3E}">
        <p14:creationId xmlns:p14="http://schemas.microsoft.com/office/powerpoint/2010/main" val="2506856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5400" y="609600"/>
            <a:ext cx="6934200" cy="5447645"/>
          </a:xfrm>
          <a:prstGeom prst="rect">
            <a:avLst/>
          </a:prstGeom>
          <a:noFill/>
        </p:spPr>
        <p:txBody>
          <a:bodyPr wrap="square" rtlCol="0">
            <a:spAutoFit/>
          </a:bodyPr>
          <a:lstStyle/>
          <a:p>
            <a:pPr algn="ctr"/>
            <a:r>
              <a:rPr lang="en-US"/>
              <a:t>Summary: Hierarchical </a:t>
            </a:r>
            <a:r>
              <a:rPr lang="en-US" dirty="0"/>
              <a:t>Multiple Regression</a:t>
            </a:r>
            <a:br>
              <a:rPr lang="en-US" dirty="0"/>
            </a:br>
            <a:endParaRPr lang="en-US" dirty="0"/>
          </a:p>
          <a:p>
            <a:pPr marL="342900" indent="-342900">
              <a:buFont typeface="Arial" pitchFamily="34" charset="0"/>
              <a:buChar char="•"/>
            </a:pPr>
            <a:r>
              <a:rPr lang="en-US" dirty="0"/>
              <a:t>Introduce predictors in sequence (i.e., not all at the same time). For example:</a:t>
            </a:r>
          </a:p>
          <a:p>
            <a:pPr marL="800100" lvl="1" indent="-342900">
              <a:buFont typeface="Arial" pitchFamily="34" charset="0"/>
              <a:buChar char="•"/>
            </a:pPr>
            <a:r>
              <a:rPr lang="en-US" dirty="0"/>
              <a:t>Step 1: predict DV from IV1</a:t>
            </a:r>
          </a:p>
          <a:p>
            <a:pPr marL="800100" lvl="1" indent="-342900">
              <a:buFont typeface="Arial" pitchFamily="34" charset="0"/>
              <a:buChar char="•"/>
            </a:pPr>
            <a:r>
              <a:rPr lang="en-US" dirty="0"/>
              <a:t>Step 2: predict DV from an optimal combo of IV1, IV2</a:t>
            </a:r>
          </a:p>
          <a:p>
            <a:pPr marL="800100" lvl="1" indent="-342900">
              <a:buFont typeface="Arial" pitchFamily="34" charset="0"/>
              <a:buChar char="•"/>
            </a:pPr>
            <a:r>
              <a:rPr lang="en-US" dirty="0"/>
              <a:t>Step 3: predict DV from an optimal combo of IV1, IV2, IV3, ...</a:t>
            </a:r>
            <a:br>
              <a:rPr lang="en-US" dirty="0"/>
            </a:br>
            <a:endParaRPr lang="en-US" dirty="0"/>
          </a:p>
          <a:p>
            <a:pPr marL="342900" indent="-342900">
              <a:buFont typeface="Arial" pitchFamily="34" charset="0"/>
              <a:buChar char="•"/>
            </a:pPr>
            <a:r>
              <a:rPr lang="en-US" dirty="0"/>
              <a:t>IVs in earlier steps are always a subset of later steps. </a:t>
            </a:r>
            <a:br>
              <a:rPr lang="en-US" dirty="0"/>
            </a:br>
            <a:endParaRPr lang="en-US" dirty="0"/>
          </a:p>
          <a:p>
            <a:pPr marL="342900" indent="-342900">
              <a:buFont typeface="Arial" pitchFamily="34" charset="0"/>
              <a:buChar char="•"/>
            </a:pPr>
            <a:r>
              <a:rPr lang="en-US" dirty="0"/>
              <a:t>Examine the R (and hence R</a:t>
            </a:r>
            <a:r>
              <a:rPr lang="en-US" sz="2400" baseline="30000" dirty="0"/>
              <a:t>2</a:t>
            </a:r>
            <a:r>
              <a:rPr lang="en-US" dirty="0"/>
              <a:t>) at each step.</a:t>
            </a:r>
            <a:br>
              <a:rPr lang="en-US" dirty="0"/>
            </a:br>
            <a:endParaRPr lang="en-US" dirty="0"/>
          </a:p>
          <a:p>
            <a:pPr marL="342900" indent="-342900">
              <a:buFont typeface="Arial" pitchFamily="34" charset="0"/>
              <a:buChar char="•"/>
            </a:pPr>
            <a:r>
              <a:rPr lang="en-US" dirty="0"/>
              <a:t>R</a:t>
            </a:r>
            <a:r>
              <a:rPr lang="en-US" sz="2400" baseline="30000" dirty="0"/>
              <a:t>2</a:t>
            </a:r>
            <a:r>
              <a:rPr lang="en-US" dirty="0"/>
              <a:t> always increases at each step (why?).</a:t>
            </a:r>
            <a:br>
              <a:rPr lang="en-US" dirty="0"/>
            </a:br>
            <a:endParaRPr lang="en-US" dirty="0"/>
          </a:p>
          <a:p>
            <a:pPr marL="342900" indent="-342900">
              <a:buFont typeface="Arial" pitchFamily="34" charset="0"/>
              <a:buChar char="•"/>
            </a:pPr>
            <a:r>
              <a:rPr lang="en-US" dirty="0"/>
              <a:t>Results of interest: (1) What is the increase in R</a:t>
            </a:r>
            <a:r>
              <a:rPr lang="en-US" sz="2400" baseline="30000" dirty="0"/>
              <a:t>2</a:t>
            </a:r>
            <a:r>
              <a:rPr lang="en-US" sz="2400" dirty="0"/>
              <a:t> </a:t>
            </a:r>
            <a:r>
              <a:rPr lang="en-US" dirty="0"/>
              <a:t>as a result of adding new IV(s)? (2) Is the increase too large to happen by chance associations alone? If it is, the results suggest that the new IVs added account for the DV variance “over and above” the IVs entered in earlier steps.</a:t>
            </a:r>
          </a:p>
        </p:txBody>
      </p:sp>
    </p:spTree>
    <p:extLst>
      <p:ext uri="{BB962C8B-B14F-4D97-AF65-F5344CB8AC3E}">
        <p14:creationId xmlns:p14="http://schemas.microsoft.com/office/powerpoint/2010/main" val="2292434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10"/>
          <p:cNvSpPr txBox="1">
            <a:spLocks noChangeArrowheads="1"/>
          </p:cNvSpPr>
          <p:nvPr/>
        </p:nvSpPr>
        <p:spPr bwMode="auto">
          <a:xfrm>
            <a:off x="1028700" y="400050"/>
            <a:ext cx="70199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dirty="0"/>
              <a:t>The “Ballantine” “parts of the DV that overlaps with the IVs" metaphor </a:t>
            </a:r>
          </a:p>
        </p:txBody>
      </p:sp>
      <p:sp>
        <p:nvSpPr>
          <p:cNvPr id="17" name="Oval 10"/>
          <p:cNvSpPr>
            <a:spLocks noChangeArrowheads="1"/>
          </p:cNvSpPr>
          <p:nvPr/>
        </p:nvSpPr>
        <p:spPr bwMode="auto">
          <a:xfrm>
            <a:off x="2924175" y="2705100"/>
            <a:ext cx="1209675" cy="12573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Oval 11"/>
          <p:cNvSpPr>
            <a:spLocks noChangeArrowheads="1"/>
          </p:cNvSpPr>
          <p:nvPr/>
        </p:nvSpPr>
        <p:spPr bwMode="auto">
          <a:xfrm>
            <a:off x="3552825" y="2714625"/>
            <a:ext cx="1209675" cy="12573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Oval 10"/>
          <p:cNvSpPr>
            <a:spLocks noChangeArrowheads="1"/>
          </p:cNvSpPr>
          <p:nvPr/>
        </p:nvSpPr>
        <p:spPr bwMode="auto">
          <a:xfrm>
            <a:off x="3257550" y="1924050"/>
            <a:ext cx="1209675" cy="1257300"/>
          </a:xfrm>
          <a:prstGeom prst="ellipse">
            <a:avLst/>
          </a:prstGeom>
          <a:noFill/>
          <a:ln w="952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Text Box 7"/>
          <p:cNvSpPr txBox="1">
            <a:spLocks noChangeArrowheads="1"/>
          </p:cNvSpPr>
          <p:nvPr/>
        </p:nvSpPr>
        <p:spPr bwMode="auto">
          <a:xfrm>
            <a:off x="4181475" y="1847850"/>
            <a:ext cx="13506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1600" dirty="0">
                <a:solidFill>
                  <a:srgbClr val="CC0000"/>
                </a:solidFill>
              </a:rPr>
              <a:t>Y</a:t>
            </a:r>
          </a:p>
        </p:txBody>
      </p:sp>
      <p:sp>
        <p:nvSpPr>
          <p:cNvPr id="21" name="Text Box 8"/>
          <p:cNvSpPr txBox="1">
            <a:spLocks noChangeArrowheads="1"/>
          </p:cNvSpPr>
          <p:nvPr/>
        </p:nvSpPr>
        <p:spPr bwMode="auto">
          <a:xfrm>
            <a:off x="4624036" y="3582172"/>
            <a:ext cx="90808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1200" b="1" dirty="0"/>
              <a:t>X2</a:t>
            </a:r>
          </a:p>
        </p:txBody>
      </p:sp>
      <p:sp>
        <p:nvSpPr>
          <p:cNvPr id="22" name="Text Box 8"/>
          <p:cNvSpPr txBox="1">
            <a:spLocks noChangeArrowheads="1"/>
          </p:cNvSpPr>
          <p:nvPr/>
        </p:nvSpPr>
        <p:spPr bwMode="auto">
          <a:xfrm>
            <a:off x="2644736" y="3582171"/>
            <a:ext cx="90808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1200" b="1" dirty="0"/>
              <a:t>X1</a:t>
            </a:r>
          </a:p>
        </p:txBody>
      </p:sp>
    </p:spTree>
    <p:extLst>
      <p:ext uri="{BB962C8B-B14F-4D97-AF65-F5344CB8AC3E}">
        <p14:creationId xmlns:p14="http://schemas.microsoft.com/office/powerpoint/2010/main" val="3203471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1" name="Text Box 5"/>
          <p:cNvSpPr txBox="1">
            <a:spLocks noChangeArrowheads="1"/>
          </p:cNvSpPr>
          <p:nvPr/>
        </p:nvSpPr>
        <p:spPr bwMode="auto">
          <a:xfrm>
            <a:off x="1114425" y="238125"/>
            <a:ext cx="675322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dirty="0"/>
              <a:t>The “</a:t>
            </a:r>
            <a:r>
              <a:rPr lang="en-US" dirty="0" err="1"/>
              <a:t>ballantine</a:t>
            </a:r>
            <a:r>
              <a:rPr lang="en-US" dirty="0"/>
              <a:t>” visual interpretation of </a:t>
            </a:r>
            <a:r>
              <a:rPr lang="en-US" dirty="0" err="1"/>
              <a:t>sr</a:t>
            </a:r>
            <a:r>
              <a:rPr lang="en-US" dirty="0"/>
              <a:t> as the part of the DV variance “overlapping” with the IVs</a:t>
            </a:r>
          </a:p>
        </p:txBody>
      </p:sp>
      <p:grpSp>
        <p:nvGrpSpPr>
          <p:cNvPr id="14" name="Group 13"/>
          <p:cNvGrpSpPr/>
          <p:nvPr/>
        </p:nvGrpSpPr>
        <p:grpSpPr>
          <a:xfrm>
            <a:off x="5268685" y="1017357"/>
            <a:ext cx="2982686" cy="1502691"/>
            <a:chOff x="5410200" y="1955675"/>
            <a:chExt cx="2982686" cy="1502691"/>
          </a:xfrm>
        </p:grpSpPr>
        <p:sp>
          <p:nvSpPr>
            <p:cNvPr id="15" name="TextBox 14"/>
            <p:cNvSpPr txBox="1"/>
            <p:nvPr/>
          </p:nvSpPr>
          <p:spPr>
            <a:xfrm>
              <a:off x="7630886" y="2403396"/>
              <a:ext cx="762000" cy="369332"/>
            </a:xfrm>
            <a:prstGeom prst="rect">
              <a:avLst/>
            </a:prstGeom>
            <a:noFill/>
          </p:spPr>
          <p:txBody>
            <a:bodyPr wrap="square" rtlCol="0">
              <a:spAutoFit/>
            </a:bodyPr>
            <a:lstStyle/>
            <a:p>
              <a:r>
                <a:rPr lang="en-US" dirty="0"/>
                <a:t>Y</a:t>
              </a:r>
            </a:p>
          </p:txBody>
        </p:sp>
        <p:sp>
          <p:nvSpPr>
            <p:cNvPr id="16" name="TextBox 15"/>
            <p:cNvSpPr txBox="1"/>
            <p:nvPr/>
          </p:nvSpPr>
          <p:spPr>
            <a:xfrm>
              <a:off x="5410200" y="3089034"/>
              <a:ext cx="762000" cy="369332"/>
            </a:xfrm>
            <a:prstGeom prst="rect">
              <a:avLst/>
            </a:prstGeom>
            <a:noFill/>
          </p:spPr>
          <p:txBody>
            <a:bodyPr wrap="square" rtlCol="0">
              <a:spAutoFit/>
            </a:bodyPr>
            <a:lstStyle/>
            <a:p>
              <a:r>
                <a:rPr lang="en-US" b="1" dirty="0">
                  <a:solidFill>
                    <a:srgbClr val="C00000"/>
                  </a:solidFill>
                </a:rPr>
                <a:t>X1</a:t>
              </a:r>
            </a:p>
          </p:txBody>
        </p:sp>
        <p:sp>
          <p:nvSpPr>
            <p:cNvPr id="17" name="TextBox 16"/>
            <p:cNvSpPr txBox="1"/>
            <p:nvPr/>
          </p:nvSpPr>
          <p:spPr>
            <a:xfrm>
              <a:off x="5497286" y="1955675"/>
              <a:ext cx="762000" cy="369332"/>
            </a:xfrm>
            <a:prstGeom prst="rect">
              <a:avLst/>
            </a:prstGeom>
            <a:noFill/>
          </p:spPr>
          <p:txBody>
            <a:bodyPr wrap="square" rtlCol="0">
              <a:spAutoFit/>
            </a:bodyPr>
            <a:lstStyle/>
            <a:p>
              <a:r>
                <a:rPr lang="en-US" dirty="0"/>
                <a:t>X2</a:t>
              </a:r>
            </a:p>
          </p:txBody>
        </p:sp>
        <p:cxnSp>
          <p:nvCxnSpPr>
            <p:cNvPr id="18" name="Straight Arrow Connector 17"/>
            <p:cNvCxnSpPr/>
            <p:nvPr/>
          </p:nvCxnSpPr>
          <p:spPr>
            <a:xfrm>
              <a:off x="5878286" y="2184275"/>
              <a:ext cx="1589314" cy="3760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5878286" y="2731532"/>
              <a:ext cx="1589314" cy="5207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60212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1" name="Text Box 5"/>
          <p:cNvSpPr txBox="1">
            <a:spLocks noChangeArrowheads="1"/>
          </p:cNvSpPr>
          <p:nvPr/>
        </p:nvSpPr>
        <p:spPr bwMode="auto">
          <a:xfrm>
            <a:off x="1114425" y="238125"/>
            <a:ext cx="675322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dirty="0"/>
              <a:t>The “</a:t>
            </a:r>
            <a:r>
              <a:rPr lang="en-US" dirty="0" err="1"/>
              <a:t>ballantine</a:t>
            </a:r>
            <a:r>
              <a:rPr lang="en-US" dirty="0"/>
              <a:t>” visual interpretation of </a:t>
            </a:r>
            <a:r>
              <a:rPr lang="en-US" dirty="0" err="1"/>
              <a:t>sr</a:t>
            </a:r>
            <a:r>
              <a:rPr lang="en-US" dirty="0"/>
              <a:t> as the part of the DV variance “overlapping” with the IVs</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 y="1262063"/>
            <a:ext cx="2990850" cy="429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152400" y="1017357"/>
            <a:ext cx="962025" cy="1169551"/>
          </a:xfrm>
          <a:prstGeom prst="rect">
            <a:avLst/>
          </a:prstGeom>
          <a:noFill/>
        </p:spPr>
        <p:txBody>
          <a:bodyPr wrap="square" rtlCol="0">
            <a:spAutoFit/>
          </a:bodyPr>
          <a:lstStyle/>
          <a:p>
            <a:r>
              <a:rPr lang="en-US" sz="1400" dirty="0"/>
              <a:t>sr^2 is the additional variance accounted for</a:t>
            </a:r>
          </a:p>
        </p:txBody>
      </p:sp>
      <p:sp>
        <p:nvSpPr>
          <p:cNvPr id="13" name="Right Arrow 12"/>
          <p:cNvSpPr/>
          <p:nvPr/>
        </p:nvSpPr>
        <p:spPr>
          <a:xfrm>
            <a:off x="1009650" y="1453568"/>
            <a:ext cx="228600" cy="2971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p:cNvGrpSpPr/>
          <p:nvPr/>
        </p:nvGrpSpPr>
        <p:grpSpPr>
          <a:xfrm>
            <a:off x="5268685" y="1017357"/>
            <a:ext cx="2982686" cy="1502691"/>
            <a:chOff x="5410200" y="1955675"/>
            <a:chExt cx="2982686" cy="1502691"/>
          </a:xfrm>
        </p:grpSpPr>
        <p:sp>
          <p:nvSpPr>
            <p:cNvPr id="15" name="TextBox 14"/>
            <p:cNvSpPr txBox="1"/>
            <p:nvPr/>
          </p:nvSpPr>
          <p:spPr>
            <a:xfrm>
              <a:off x="7630886" y="2403396"/>
              <a:ext cx="762000" cy="369332"/>
            </a:xfrm>
            <a:prstGeom prst="rect">
              <a:avLst/>
            </a:prstGeom>
            <a:noFill/>
          </p:spPr>
          <p:txBody>
            <a:bodyPr wrap="square" rtlCol="0">
              <a:spAutoFit/>
            </a:bodyPr>
            <a:lstStyle/>
            <a:p>
              <a:r>
                <a:rPr lang="en-US" dirty="0"/>
                <a:t>Y</a:t>
              </a:r>
            </a:p>
          </p:txBody>
        </p:sp>
        <p:sp>
          <p:nvSpPr>
            <p:cNvPr id="16" name="TextBox 15"/>
            <p:cNvSpPr txBox="1"/>
            <p:nvPr/>
          </p:nvSpPr>
          <p:spPr>
            <a:xfrm>
              <a:off x="5410200" y="3089034"/>
              <a:ext cx="762000" cy="369332"/>
            </a:xfrm>
            <a:prstGeom prst="rect">
              <a:avLst/>
            </a:prstGeom>
            <a:noFill/>
          </p:spPr>
          <p:txBody>
            <a:bodyPr wrap="square" rtlCol="0">
              <a:spAutoFit/>
            </a:bodyPr>
            <a:lstStyle/>
            <a:p>
              <a:r>
                <a:rPr lang="en-US" b="1" dirty="0">
                  <a:solidFill>
                    <a:srgbClr val="C00000"/>
                  </a:solidFill>
                </a:rPr>
                <a:t>X1</a:t>
              </a:r>
            </a:p>
          </p:txBody>
        </p:sp>
        <p:sp>
          <p:nvSpPr>
            <p:cNvPr id="17" name="TextBox 16"/>
            <p:cNvSpPr txBox="1"/>
            <p:nvPr/>
          </p:nvSpPr>
          <p:spPr>
            <a:xfrm>
              <a:off x="5497286" y="1955675"/>
              <a:ext cx="762000" cy="369332"/>
            </a:xfrm>
            <a:prstGeom prst="rect">
              <a:avLst/>
            </a:prstGeom>
            <a:noFill/>
          </p:spPr>
          <p:txBody>
            <a:bodyPr wrap="square" rtlCol="0">
              <a:spAutoFit/>
            </a:bodyPr>
            <a:lstStyle/>
            <a:p>
              <a:r>
                <a:rPr lang="en-US" dirty="0"/>
                <a:t>X2</a:t>
              </a:r>
            </a:p>
          </p:txBody>
        </p:sp>
        <p:cxnSp>
          <p:nvCxnSpPr>
            <p:cNvPr id="18" name="Straight Arrow Connector 17"/>
            <p:cNvCxnSpPr/>
            <p:nvPr/>
          </p:nvCxnSpPr>
          <p:spPr>
            <a:xfrm>
              <a:off x="5878286" y="2184275"/>
              <a:ext cx="1589314" cy="3760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5878286" y="2731532"/>
              <a:ext cx="1589314" cy="5207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 name="TextBox 1"/>
          <p:cNvSpPr txBox="1"/>
          <p:nvPr/>
        </p:nvSpPr>
        <p:spPr>
          <a:xfrm>
            <a:off x="4212770" y="3040618"/>
            <a:ext cx="4321629" cy="369332"/>
          </a:xfrm>
          <a:prstGeom prst="rect">
            <a:avLst/>
          </a:prstGeom>
          <a:noFill/>
        </p:spPr>
        <p:txBody>
          <a:bodyPr wrap="square" rtlCol="0">
            <a:spAutoFit/>
          </a:bodyPr>
          <a:lstStyle/>
          <a:p>
            <a:r>
              <a:rPr lang="en-US" dirty="0"/>
              <a:t>sr^2(Y,X1 controlling for X2) = a/(</a:t>
            </a:r>
            <a:r>
              <a:rPr lang="en-US" dirty="0" err="1"/>
              <a:t>a+b+c+e</a:t>
            </a:r>
            <a:r>
              <a:rPr lang="en-US" dirty="0"/>
              <a:t>) </a:t>
            </a:r>
          </a:p>
        </p:txBody>
      </p:sp>
    </p:spTree>
    <p:extLst>
      <p:ext uri="{BB962C8B-B14F-4D97-AF65-F5344CB8AC3E}">
        <p14:creationId xmlns:p14="http://schemas.microsoft.com/office/powerpoint/2010/main" val="3111848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1" name="Text Box 5"/>
          <p:cNvSpPr txBox="1">
            <a:spLocks noChangeArrowheads="1"/>
          </p:cNvSpPr>
          <p:nvPr/>
        </p:nvSpPr>
        <p:spPr bwMode="auto">
          <a:xfrm>
            <a:off x="1114425" y="238125"/>
            <a:ext cx="675322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dirty="0"/>
              <a:t>The “</a:t>
            </a:r>
            <a:r>
              <a:rPr lang="en-US" dirty="0" err="1"/>
              <a:t>ballantine</a:t>
            </a:r>
            <a:r>
              <a:rPr lang="en-US" dirty="0"/>
              <a:t>” visual interpretation of </a:t>
            </a:r>
            <a:r>
              <a:rPr lang="en-US" dirty="0" err="1"/>
              <a:t>sr</a:t>
            </a:r>
            <a:r>
              <a:rPr lang="en-US" dirty="0"/>
              <a:t> as the part of the DV variance “overlapping” with the IVs</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 y="1262063"/>
            <a:ext cx="2990850" cy="429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 name="Group 2"/>
          <p:cNvGrpSpPr/>
          <p:nvPr/>
        </p:nvGrpSpPr>
        <p:grpSpPr>
          <a:xfrm>
            <a:off x="4146268" y="5907757"/>
            <a:ext cx="2082786" cy="464696"/>
            <a:chOff x="5391958" y="1262063"/>
            <a:chExt cx="2082786" cy="464696"/>
          </a:xfrm>
        </p:grpSpPr>
        <p:grpSp>
          <p:nvGrpSpPr>
            <p:cNvPr id="6" name="Group 7"/>
            <p:cNvGrpSpPr>
              <a:grpSpLocks/>
            </p:cNvGrpSpPr>
            <p:nvPr/>
          </p:nvGrpSpPr>
          <p:grpSpPr bwMode="auto">
            <a:xfrm>
              <a:off x="5943600" y="1265977"/>
              <a:ext cx="1531144" cy="445294"/>
              <a:chOff x="3987" y="558"/>
              <a:chExt cx="1467" cy="351"/>
            </a:xfrm>
          </p:grpSpPr>
          <p:pic>
            <p:nvPicPr>
              <p:cNvPr id="7"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3" y="615"/>
                <a:ext cx="474"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7" y="657"/>
                <a:ext cx="318" cy="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69" y="558"/>
                <a:ext cx="13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34" y="741"/>
                <a:ext cx="420" cy="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81" y="687"/>
                <a:ext cx="102" cy="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Rectangle 1"/>
            <p:cNvSpPr/>
            <p:nvPr/>
          </p:nvSpPr>
          <p:spPr>
            <a:xfrm>
              <a:off x="5943600" y="1262063"/>
              <a:ext cx="933090" cy="4646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1958" y="1300793"/>
              <a:ext cx="1524213" cy="388469"/>
            </a:xfrm>
            <a:prstGeom prst="rect">
              <a:avLst/>
            </a:prstGeom>
            <a:solidFill>
              <a:schemeClr val="accent6"/>
            </a:solidFill>
            <a:ln>
              <a:noFill/>
            </a:ln>
            <a:effectLst/>
          </p:spPr>
        </p:pic>
      </p:grpSp>
      <p:sp>
        <p:nvSpPr>
          <p:cNvPr id="12" name="TextBox 11"/>
          <p:cNvSpPr txBox="1"/>
          <p:nvPr/>
        </p:nvSpPr>
        <p:spPr>
          <a:xfrm>
            <a:off x="152400" y="1017357"/>
            <a:ext cx="962025" cy="1169551"/>
          </a:xfrm>
          <a:prstGeom prst="rect">
            <a:avLst/>
          </a:prstGeom>
          <a:noFill/>
        </p:spPr>
        <p:txBody>
          <a:bodyPr wrap="square" rtlCol="0">
            <a:spAutoFit/>
          </a:bodyPr>
          <a:lstStyle/>
          <a:p>
            <a:r>
              <a:rPr lang="en-US" sz="1400" dirty="0"/>
              <a:t>sr^2 is the additional variance accounted for</a:t>
            </a:r>
          </a:p>
        </p:txBody>
      </p:sp>
      <p:sp>
        <p:nvSpPr>
          <p:cNvPr id="13" name="Right Arrow 12"/>
          <p:cNvSpPr/>
          <p:nvPr/>
        </p:nvSpPr>
        <p:spPr>
          <a:xfrm>
            <a:off x="1009650" y="1453568"/>
            <a:ext cx="228600" cy="2971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p:cNvGrpSpPr/>
          <p:nvPr/>
        </p:nvGrpSpPr>
        <p:grpSpPr>
          <a:xfrm>
            <a:off x="5268685" y="1017357"/>
            <a:ext cx="2982686" cy="1502691"/>
            <a:chOff x="5410200" y="1955675"/>
            <a:chExt cx="2982686" cy="1502691"/>
          </a:xfrm>
        </p:grpSpPr>
        <p:sp>
          <p:nvSpPr>
            <p:cNvPr id="15" name="TextBox 14"/>
            <p:cNvSpPr txBox="1"/>
            <p:nvPr/>
          </p:nvSpPr>
          <p:spPr>
            <a:xfrm>
              <a:off x="7630886" y="2403396"/>
              <a:ext cx="762000" cy="369332"/>
            </a:xfrm>
            <a:prstGeom prst="rect">
              <a:avLst/>
            </a:prstGeom>
            <a:noFill/>
          </p:spPr>
          <p:txBody>
            <a:bodyPr wrap="square" rtlCol="0">
              <a:spAutoFit/>
            </a:bodyPr>
            <a:lstStyle/>
            <a:p>
              <a:r>
                <a:rPr lang="en-US" dirty="0"/>
                <a:t>Y</a:t>
              </a:r>
            </a:p>
          </p:txBody>
        </p:sp>
        <p:sp>
          <p:nvSpPr>
            <p:cNvPr id="16" name="TextBox 15"/>
            <p:cNvSpPr txBox="1"/>
            <p:nvPr/>
          </p:nvSpPr>
          <p:spPr>
            <a:xfrm>
              <a:off x="5410200" y="3089034"/>
              <a:ext cx="762000" cy="369332"/>
            </a:xfrm>
            <a:prstGeom prst="rect">
              <a:avLst/>
            </a:prstGeom>
            <a:noFill/>
          </p:spPr>
          <p:txBody>
            <a:bodyPr wrap="square" rtlCol="0">
              <a:spAutoFit/>
            </a:bodyPr>
            <a:lstStyle/>
            <a:p>
              <a:r>
                <a:rPr lang="en-US" b="1" dirty="0">
                  <a:solidFill>
                    <a:srgbClr val="C00000"/>
                  </a:solidFill>
                </a:rPr>
                <a:t>X1</a:t>
              </a:r>
            </a:p>
          </p:txBody>
        </p:sp>
        <p:sp>
          <p:nvSpPr>
            <p:cNvPr id="17" name="TextBox 16"/>
            <p:cNvSpPr txBox="1"/>
            <p:nvPr/>
          </p:nvSpPr>
          <p:spPr>
            <a:xfrm>
              <a:off x="5497286" y="1955675"/>
              <a:ext cx="762000" cy="369332"/>
            </a:xfrm>
            <a:prstGeom prst="rect">
              <a:avLst/>
            </a:prstGeom>
            <a:noFill/>
          </p:spPr>
          <p:txBody>
            <a:bodyPr wrap="square" rtlCol="0">
              <a:spAutoFit/>
            </a:bodyPr>
            <a:lstStyle/>
            <a:p>
              <a:r>
                <a:rPr lang="en-US" dirty="0"/>
                <a:t>X2</a:t>
              </a:r>
            </a:p>
          </p:txBody>
        </p:sp>
        <p:cxnSp>
          <p:nvCxnSpPr>
            <p:cNvPr id="18" name="Straight Arrow Connector 17"/>
            <p:cNvCxnSpPr/>
            <p:nvPr/>
          </p:nvCxnSpPr>
          <p:spPr>
            <a:xfrm>
              <a:off x="5878286" y="2184275"/>
              <a:ext cx="1589314" cy="3760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5878286" y="2731532"/>
              <a:ext cx="1589314" cy="5207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2" name="TextBox 21"/>
          <p:cNvSpPr txBox="1"/>
          <p:nvPr/>
        </p:nvSpPr>
        <p:spPr>
          <a:xfrm>
            <a:off x="1260021" y="5986217"/>
            <a:ext cx="2895600" cy="307777"/>
          </a:xfrm>
          <a:prstGeom prst="rect">
            <a:avLst/>
          </a:prstGeom>
          <a:noFill/>
        </p:spPr>
        <p:txBody>
          <a:bodyPr wrap="square" rtlCol="0">
            <a:spAutoFit/>
          </a:bodyPr>
          <a:lstStyle/>
          <a:p>
            <a:r>
              <a:rPr lang="en-US" sz="1400" dirty="0"/>
              <a:t>Extension to partial correlation</a:t>
            </a:r>
          </a:p>
        </p:txBody>
      </p:sp>
      <p:sp>
        <p:nvSpPr>
          <p:cNvPr id="24" name="Right Arrow 23"/>
          <p:cNvSpPr/>
          <p:nvPr/>
        </p:nvSpPr>
        <p:spPr>
          <a:xfrm>
            <a:off x="3780064" y="6002477"/>
            <a:ext cx="228600" cy="2971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8589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1" name="Text Box 5"/>
          <p:cNvSpPr txBox="1">
            <a:spLocks noChangeArrowheads="1"/>
          </p:cNvSpPr>
          <p:nvPr/>
        </p:nvSpPr>
        <p:spPr bwMode="auto">
          <a:xfrm>
            <a:off x="1114425" y="238125"/>
            <a:ext cx="675322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dirty="0"/>
              <a:t>The “</a:t>
            </a:r>
            <a:r>
              <a:rPr lang="en-US" dirty="0" err="1"/>
              <a:t>ballantine</a:t>
            </a:r>
            <a:r>
              <a:rPr lang="en-US" dirty="0"/>
              <a:t>” visual interpretation of </a:t>
            </a:r>
            <a:r>
              <a:rPr lang="en-US" dirty="0" err="1"/>
              <a:t>sr</a:t>
            </a:r>
            <a:r>
              <a:rPr lang="en-US" dirty="0"/>
              <a:t> as the part of the DV variance “overlapping” with the IVs</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 y="1262063"/>
            <a:ext cx="2990850" cy="429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 name="Group 2"/>
          <p:cNvGrpSpPr/>
          <p:nvPr/>
        </p:nvGrpSpPr>
        <p:grpSpPr>
          <a:xfrm>
            <a:off x="4146268" y="5907757"/>
            <a:ext cx="2082786" cy="464696"/>
            <a:chOff x="5391958" y="1262063"/>
            <a:chExt cx="2082786" cy="464696"/>
          </a:xfrm>
        </p:grpSpPr>
        <p:grpSp>
          <p:nvGrpSpPr>
            <p:cNvPr id="6" name="Group 7"/>
            <p:cNvGrpSpPr>
              <a:grpSpLocks/>
            </p:cNvGrpSpPr>
            <p:nvPr/>
          </p:nvGrpSpPr>
          <p:grpSpPr bwMode="auto">
            <a:xfrm>
              <a:off x="5943600" y="1265977"/>
              <a:ext cx="1531144" cy="445294"/>
              <a:chOff x="3987" y="558"/>
              <a:chExt cx="1467" cy="351"/>
            </a:xfrm>
          </p:grpSpPr>
          <p:pic>
            <p:nvPicPr>
              <p:cNvPr id="7"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3" y="615"/>
                <a:ext cx="474"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7" y="657"/>
                <a:ext cx="318" cy="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69" y="558"/>
                <a:ext cx="13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34" y="741"/>
                <a:ext cx="420" cy="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81" y="687"/>
                <a:ext cx="102" cy="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Rectangle 1"/>
            <p:cNvSpPr/>
            <p:nvPr/>
          </p:nvSpPr>
          <p:spPr>
            <a:xfrm>
              <a:off x="5943600" y="1262063"/>
              <a:ext cx="933090" cy="4646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1958" y="1300793"/>
              <a:ext cx="1524213" cy="388469"/>
            </a:xfrm>
            <a:prstGeom prst="rect">
              <a:avLst/>
            </a:prstGeom>
            <a:solidFill>
              <a:schemeClr val="accent6"/>
            </a:solidFill>
            <a:ln>
              <a:noFill/>
            </a:ln>
            <a:effectLst/>
          </p:spPr>
        </p:pic>
      </p:grpSp>
      <p:sp>
        <p:nvSpPr>
          <p:cNvPr id="12" name="TextBox 11"/>
          <p:cNvSpPr txBox="1"/>
          <p:nvPr/>
        </p:nvSpPr>
        <p:spPr>
          <a:xfrm>
            <a:off x="152400" y="1017357"/>
            <a:ext cx="962025" cy="1169551"/>
          </a:xfrm>
          <a:prstGeom prst="rect">
            <a:avLst/>
          </a:prstGeom>
          <a:noFill/>
        </p:spPr>
        <p:txBody>
          <a:bodyPr wrap="square" rtlCol="0">
            <a:spAutoFit/>
          </a:bodyPr>
          <a:lstStyle/>
          <a:p>
            <a:r>
              <a:rPr lang="en-US" sz="1400" dirty="0"/>
              <a:t>sr^2 is the additional variance accounted for</a:t>
            </a:r>
          </a:p>
        </p:txBody>
      </p:sp>
      <p:sp>
        <p:nvSpPr>
          <p:cNvPr id="13" name="Right Arrow 12"/>
          <p:cNvSpPr/>
          <p:nvPr/>
        </p:nvSpPr>
        <p:spPr>
          <a:xfrm>
            <a:off x="1009650" y="1453568"/>
            <a:ext cx="228600" cy="2971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260021" y="5986217"/>
            <a:ext cx="2895600" cy="307777"/>
          </a:xfrm>
          <a:prstGeom prst="rect">
            <a:avLst/>
          </a:prstGeom>
          <a:noFill/>
        </p:spPr>
        <p:txBody>
          <a:bodyPr wrap="square" rtlCol="0">
            <a:spAutoFit/>
          </a:bodyPr>
          <a:lstStyle/>
          <a:p>
            <a:r>
              <a:rPr lang="en-US" sz="1400" dirty="0"/>
              <a:t>Extension to partial correlation</a:t>
            </a:r>
          </a:p>
        </p:txBody>
      </p:sp>
      <p:sp>
        <p:nvSpPr>
          <p:cNvPr id="24" name="Right Arrow 23"/>
          <p:cNvSpPr/>
          <p:nvPr/>
        </p:nvSpPr>
        <p:spPr>
          <a:xfrm>
            <a:off x="3780064" y="6002477"/>
            <a:ext cx="228600" cy="2971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2362200" y="3645932"/>
            <a:ext cx="381000" cy="369332"/>
          </a:xfrm>
          <a:prstGeom prst="rect">
            <a:avLst/>
          </a:prstGeom>
          <a:noFill/>
        </p:spPr>
        <p:txBody>
          <a:bodyPr wrap="square" rtlCol="0">
            <a:spAutoFit/>
          </a:bodyPr>
          <a:lstStyle/>
          <a:p>
            <a:r>
              <a:rPr lang="en-US" b="1">
                <a:solidFill>
                  <a:srgbClr val="FF0000"/>
                </a:solidFill>
              </a:rPr>
              <a:t>d</a:t>
            </a:r>
          </a:p>
        </p:txBody>
      </p:sp>
    </p:spTree>
    <p:extLst>
      <p:ext uri="{BB962C8B-B14F-4D97-AF65-F5344CB8AC3E}">
        <p14:creationId xmlns:p14="http://schemas.microsoft.com/office/powerpoint/2010/main" val="5003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1" name="Text Box 5"/>
          <p:cNvSpPr txBox="1">
            <a:spLocks noChangeArrowheads="1"/>
          </p:cNvSpPr>
          <p:nvPr/>
        </p:nvSpPr>
        <p:spPr bwMode="auto">
          <a:xfrm>
            <a:off x="1114425" y="238125"/>
            <a:ext cx="675322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dirty="0"/>
              <a:t>The “</a:t>
            </a:r>
            <a:r>
              <a:rPr lang="en-US" dirty="0" err="1"/>
              <a:t>ballantine</a:t>
            </a:r>
            <a:r>
              <a:rPr lang="en-US" dirty="0"/>
              <a:t>” visual interpretation of </a:t>
            </a:r>
            <a:r>
              <a:rPr lang="en-US" dirty="0" err="1"/>
              <a:t>sr</a:t>
            </a:r>
            <a:r>
              <a:rPr lang="en-US" dirty="0"/>
              <a:t> as the part of the DV variance “overlapping” with the IVs</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 y="1262063"/>
            <a:ext cx="2990850" cy="429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 name="Group 2"/>
          <p:cNvGrpSpPr/>
          <p:nvPr/>
        </p:nvGrpSpPr>
        <p:grpSpPr>
          <a:xfrm>
            <a:off x="4146268" y="5907757"/>
            <a:ext cx="2082786" cy="464696"/>
            <a:chOff x="5391958" y="1262063"/>
            <a:chExt cx="2082786" cy="464696"/>
          </a:xfrm>
        </p:grpSpPr>
        <p:grpSp>
          <p:nvGrpSpPr>
            <p:cNvPr id="6" name="Group 7"/>
            <p:cNvGrpSpPr>
              <a:grpSpLocks/>
            </p:cNvGrpSpPr>
            <p:nvPr/>
          </p:nvGrpSpPr>
          <p:grpSpPr bwMode="auto">
            <a:xfrm>
              <a:off x="5943600" y="1265977"/>
              <a:ext cx="1531144" cy="445294"/>
              <a:chOff x="3987" y="558"/>
              <a:chExt cx="1467" cy="351"/>
            </a:xfrm>
          </p:grpSpPr>
          <p:pic>
            <p:nvPicPr>
              <p:cNvPr id="7"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3" y="615"/>
                <a:ext cx="474"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7" y="657"/>
                <a:ext cx="318" cy="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69" y="558"/>
                <a:ext cx="13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34" y="741"/>
                <a:ext cx="420" cy="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81" y="687"/>
                <a:ext cx="102" cy="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Rectangle 1"/>
            <p:cNvSpPr/>
            <p:nvPr/>
          </p:nvSpPr>
          <p:spPr>
            <a:xfrm>
              <a:off x="5943600" y="1262063"/>
              <a:ext cx="933090" cy="4646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1958" y="1300793"/>
              <a:ext cx="1524213" cy="388469"/>
            </a:xfrm>
            <a:prstGeom prst="rect">
              <a:avLst/>
            </a:prstGeom>
            <a:solidFill>
              <a:schemeClr val="accent6"/>
            </a:solidFill>
            <a:ln>
              <a:noFill/>
            </a:ln>
            <a:effectLst/>
          </p:spPr>
        </p:pic>
      </p:grpSp>
      <p:sp>
        <p:nvSpPr>
          <p:cNvPr id="12" name="TextBox 11"/>
          <p:cNvSpPr txBox="1"/>
          <p:nvPr/>
        </p:nvSpPr>
        <p:spPr>
          <a:xfrm>
            <a:off x="152400" y="1017357"/>
            <a:ext cx="962025" cy="1169551"/>
          </a:xfrm>
          <a:prstGeom prst="rect">
            <a:avLst/>
          </a:prstGeom>
          <a:noFill/>
        </p:spPr>
        <p:txBody>
          <a:bodyPr wrap="square" rtlCol="0">
            <a:spAutoFit/>
          </a:bodyPr>
          <a:lstStyle/>
          <a:p>
            <a:r>
              <a:rPr lang="en-US" sz="1400" dirty="0"/>
              <a:t>sr^2 is the additional variance accounted for</a:t>
            </a:r>
          </a:p>
        </p:txBody>
      </p:sp>
      <p:sp>
        <p:nvSpPr>
          <p:cNvPr id="13" name="Right Arrow 12"/>
          <p:cNvSpPr/>
          <p:nvPr/>
        </p:nvSpPr>
        <p:spPr>
          <a:xfrm>
            <a:off x="1009650" y="1453568"/>
            <a:ext cx="228600" cy="2971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260021" y="5986217"/>
            <a:ext cx="2895600" cy="307777"/>
          </a:xfrm>
          <a:prstGeom prst="rect">
            <a:avLst/>
          </a:prstGeom>
          <a:noFill/>
        </p:spPr>
        <p:txBody>
          <a:bodyPr wrap="square" rtlCol="0">
            <a:spAutoFit/>
          </a:bodyPr>
          <a:lstStyle/>
          <a:p>
            <a:r>
              <a:rPr lang="en-US" sz="1400" dirty="0"/>
              <a:t>Extension to partial correlation</a:t>
            </a:r>
          </a:p>
        </p:txBody>
      </p:sp>
      <p:sp>
        <p:nvSpPr>
          <p:cNvPr id="24" name="Right Arrow 23"/>
          <p:cNvSpPr/>
          <p:nvPr/>
        </p:nvSpPr>
        <p:spPr>
          <a:xfrm>
            <a:off x="3780064" y="6002477"/>
            <a:ext cx="228600" cy="2971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
          <p:cNvSpPr>
            <a:spLocks noChangeArrowheads="1"/>
          </p:cNvSpPr>
          <p:nvPr/>
        </p:nvSpPr>
        <p:spPr bwMode="auto">
          <a:xfrm>
            <a:off x="4675028" y="1109689"/>
            <a:ext cx="4114800" cy="2154436"/>
          </a:xfrm>
          <a:prstGeom prst="rect">
            <a:avLst/>
          </a:prstGeom>
          <a:solidFill>
            <a:srgbClr val="FFFFFF"/>
          </a:solidFill>
          <a:ln w="9525">
            <a:solidFill>
              <a:schemeClr val="tx2">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fontAlgn="base">
              <a:spcBef>
                <a:spcPct val="0"/>
              </a:spcBef>
              <a:spcAft>
                <a:spcPct val="0"/>
              </a:spcAft>
            </a:pPr>
            <a:r>
              <a:rPr lang="en-US" sz="1400">
                <a:latin typeface="Courier New" panose="02070309020205020404" pitchFamily="49" charset="0"/>
                <a:cs typeface="Courier New" panose="02070309020205020404" pitchFamily="49" charset="0"/>
              </a:rPr>
              <a:t>N &lt;- 1000</a:t>
            </a:r>
          </a:p>
          <a:p>
            <a:pPr lvl="0" fontAlgn="base">
              <a:spcBef>
                <a:spcPct val="0"/>
              </a:spcBef>
              <a:spcAft>
                <a:spcPct val="0"/>
              </a:spcAft>
            </a:pPr>
            <a:r>
              <a:rPr lang="en-US" sz="1400">
                <a:latin typeface="Courier New" panose="02070309020205020404" pitchFamily="49" charset="0"/>
                <a:cs typeface="Courier New" panose="02070309020205020404" pitchFamily="49" charset="0"/>
              </a:rPr>
              <a:t>common &lt;- rnorm(n=N)</a:t>
            </a:r>
          </a:p>
          <a:p>
            <a:pPr lvl="0" fontAlgn="base">
              <a:spcBef>
                <a:spcPct val="0"/>
              </a:spcBef>
              <a:spcAft>
                <a:spcPct val="0"/>
              </a:spcAft>
            </a:pPr>
            <a:r>
              <a:rPr lang="en-US" sz="1400">
                <a:latin typeface="Courier New" panose="02070309020205020404" pitchFamily="49" charset="0"/>
                <a:cs typeface="Courier New" panose="02070309020205020404" pitchFamily="49" charset="0"/>
              </a:rPr>
              <a:t>x1 &lt;- common + rnorm(n=N)</a:t>
            </a:r>
          </a:p>
          <a:p>
            <a:pPr lvl="0" fontAlgn="base">
              <a:spcBef>
                <a:spcPct val="0"/>
              </a:spcBef>
              <a:spcAft>
                <a:spcPct val="0"/>
              </a:spcAft>
            </a:pPr>
            <a:r>
              <a:rPr lang="en-US" sz="1400">
                <a:latin typeface="Courier New" panose="02070309020205020404" pitchFamily="49" charset="0"/>
                <a:cs typeface="Courier New" panose="02070309020205020404" pitchFamily="49" charset="0"/>
              </a:rPr>
              <a:t>x2 &lt;- common + rnorm(n=N)</a:t>
            </a:r>
          </a:p>
          <a:p>
            <a:pPr lvl="0" fontAlgn="base">
              <a:spcBef>
                <a:spcPct val="0"/>
              </a:spcBef>
              <a:spcAft>
                <a:spcPct val="0"/>
              </a:spcAft>
            </a:pPr>
            <a:r>
              <a:rPr lang="en-US" sz="1400">
                <a:latin typeface="Courier New" panose="02070309020205020404" pitchFamily="49" charset="0"/>
                <a:cs typeface="Courier New" panose="02070309020205020404" pitchFamily="49" charset="0"/>
              </a:rPr>
              <a:t>y  &lt;- x1 + x2 + rnorm(n=N)</a:t>
            </a:r>
          </a:p>
          <a:p>
            <a:pPr lvl="0" fontAlgn="base">
              <a:spcBef>
                <a:spcPct val="0"/>
              </a:spcBef>
              <a:spcAft>
                <a:spcPct val="0"/>
              </a:spcAft>
            </a:pPr>
            <a:r>
              <a:rPr lang="en-US" sz="1400">
                <a:latin typeface="Courier New" panose="02070309020205020404" pitchFamily="49" charset="0"/>
                <a:cs typeface="Courier New" panose="02070309020205020404" pitchFamily="49" charset="0"/>
              </a:rPr>
              <a:t> </a:t>
            </a:r>
          </a:p>
          <a:p>
            <a:pPr lvl="0" fontAlgn="base">
              <a:spcBef>
                <a:spcPct val="0"/>
              </a:spcBef>
              <a:spcAft>
                <a:spcPct val="0"/>
              </a:spcAft>
            </a:pPr>
            <a:r>
              <a:rPr lang="en-US" sz="1400">
                <a:latin typeface="Courier New" panose="02070309020205020404" pitchFamily="49" charset="0"/>
                <a:cs typeface="Courier New" panose="02070309020205020404" pitchFamily="49" charset="0"/>
              </a:rPr>
              <a:t>summary(lm(y~x1))$r.squared</a:t>
            </a:r>
          </a:p>
          <a:p>
            <a:pPr lvl="0" fontAlgn="base">
              <a:spcBef>
                <a:spcPct val="0"/>
              </a:spcBef>
              <a:spcAft>
                <a:spcPct val="0"/>
              </a:spcAft>
            </a:pPr>
            <a:r>
              <a:rPr lang="en-US" sz="1400">
                <a:latin typeface="Courier New" panose="02070309020205020404" pitchFamily="49" charset="0"/>
                <a:cs typeface="Courier New" panose="02070309020205020404" pitchFamily="49" charset="0"/>
              </a:rPr>
              <a:t>summary(lm(y~x2))$r.squared</a:t>
            </a:r>
          </a:p>
          <a:p>
            <a:pPr lvl="0" fontAlgn="base">
              <a:spcBef>
                <a:spcPct val="0"/>
              </a:spcBef>
              <a:spcAft>
                <a:spcPct val="0"/>
              </a:spcAft>
            </a:pPr>
            <a:r>
              <a:rPr lang="en-US" sz="1400">
                <a:latin typeface="Courier New" panose="02070309020205020404" pitchFamily="49" charset="0"/>
                <a:cs typeface="Courier New" panose="02070309020205020404" pitchFamily="49" charset="0"/>
              </a:rPr>
              <a:t>summary(lm(y~x1 + x2))$r.squared</a:t>
            </a:r>
          </a:p>
          <a:p>
            <a:pPr lvl="0" fontAlgn="base">
              <a:spcBef>
                <a:spcPct val="0"/>
              </a:spcBef>
              <a:spcAft>
                <a:spcPct val="0"/>
              </a:spcAft>
            </a:pPr>
            <a:r>
              <a:rPr lang="en-US" sz="1400">
                <a:latin typeface="Courier New" panose="02070309020205020404" pitchFamily="49" charset="0"/>
                <a:cs typeface="Courier New" panose="02070309020205020404" pitchFamily="49" charset="0"/>
              </a:rPr>
              <a:t>summary(lm(x1~x2))$r.squared</a:t>
            </a:r>
          </a:p>
        </p:txBody>
      </p:sp>
      <p:sp>
        <p:nvSpPr>
          <p:cNvPr id="25" name="TextBox 24"/>
          <p:cNvSpPr txBox="1"/>
          <p:nvPr/>
        </p:nvSpPr>
        <p:spPr>
          <a:xfrm>
            <a:off x="2362200" y="3645932"/>
            <a:ext cx="381000" cy="369332"/>
          </a:xfrm>
          <a:prstGeom prst="rect">
            <a:avLst/>
          </a:prstGeom>
          <a:noFill/>
        </p:spPr>
        <p:txBody>
          <a:bodyPr wrap="square" rtlCol="0">
            <a:spAutoFit/>
          </a:bodyPr>
          <a:lstStyle/>
          <a:p>
            <a:r>
              <a:rPr lang="en-US" b="1">
                <a:solidFill>
                  <a:srgbClr val="FF0000"/>
                </a:solidFill>
              </a:rPr>
              <a:t>d</a:t>
            </a:r>
          </a:p>
        </p:txBody>
      </p:sp>
    </p:spTree>
    <p:extLst>
      <p:ext uri="{BB962C8B-B14F-4D97-AF65-F5344CB8AC3E}">
        <p14:creationId xmlns:p14="http://schemas.microsoft.com/office/powerpoint/2010/main" val="10726307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1" name="Text Box 5"/>
          <p:cNvSpPr txBox="1">
            <a:spLocks noChangeArrowheads="1"/>
          </p:cNvSpPr>
          <p:nvPr/>
        </p:nvSpPr>
        <p:spPr bwMode="auto">
          <a:xfrm>
            <a:off x="1114425" y="238125"/>
            <a:ext cx="675322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dirty="0"/>
              <a:t>The “</a:t>
            </a:r>
            <a:r>
              <a:rPr lang="en-US" dirty="0" err="1"/>
              <a:t>ballantine</a:t>
            </a:r>
            <a:r>
              <a:rPr lang="en-US" dirty="0"/>
              <a:t>” visual interpretation of </a:t>
            </a:r>
            <a:r>
              <a:rPr lang="en-US" dirty="0" err="1"/>
              <a:t>sr</a:t>
            </a:r>
            <a:r>
              <a:rPr lang="en-US" dirty="0"/>
              <a:t> as the part of the DV variance “overlapping” with the IVs</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 y="1262063"/>
            <a:ext cx="2990850" cy="429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 name="Group 2"/>
          <p:cNvGrpSpPr/>
          <p:nvPr/>
        </p:nvGrpSpPr>
        <p:grpSpPr>
          <a:xfrm>
            <a:off x="4146268" y="5907757"/>
            <a:ext cx="2082786" cy="464696"/>
            <a:chOff x="5391958" y="1262063"/>
            <a:chExt cx="2082786" cy="464696"/>
          </a:xfrm>
        </p:grpSpPr>
        <p:grpSp>
          <p:nvGrpSpPr>
            <p:cNvPr id="6" name="Group 7"/>
            <p:cNvGrpSpPr>
              <a:grpSpLocks/>
            </p:cNvGrpSpPr>
            <p:nvPr/>
          </p:nvGrpSpPr>
          <p:grpSpPr bwMode="auto">
            <a:xfrm>
              <a:off x="5943600" y="1265977"/>
              <a:ext cx="1531144" cy="445294"/>
              <a:chOff x="3987" y="558"/>
              <a:chExt cx="1467" cy="351"/>
            </a:xfrm>
          </p:grpSpPr>
          <p:pic>
            <p:nvPicPr>
              <p:cNvPr id="7"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3" y="615"/>
                <a:ext cx="474"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7" y="657"/>
                <a:ext cx="318" cy="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69" y="558"/>
                <a:ext cx="13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34" y="741"/>
                <a:ext cx="420" cy="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81" y="687"/>
                <a:ext cx="102" cy="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Rectangle 1"/>
            <p:cNvSpPr/>
            <p:nvPr/>
          </p:nvSpPr>
          <p:spPr>
            <a:xfrm>
              <a:off x="5943600" y="1262063"/>
              <a:ext cx="933090" cy="4646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1958" y="1300793"/>
              <a:ext cx="1524213" cy="388469"/>
            </a:xfrm>
            <a:prstGeom prst="rect">
              <a:avLst/>
            </a:prstGeom>
            <a:solidFill>
              <a:schemeClr val="accent6"/>
            </a:solidFill>
            <a:ln>
              <a:noFill/>
            </a:ln>
            <a:effectLst/>
          </p:spPr>
        </p:pic>
      </p:grpSp>
      <p:sp>
        <p:nvSpPr>
          <p:cNvPr id="12" name="TextBox 11"/>
          <p:cNvSpPr txBox="1"/>
          <p:nvPr/>
        </p:nvSpPr>
        <p:spPr>
          <a:xfrm>
            <a:off x="152400" y="1017357"/>
            <a:ext cx="962025" cy="1169551"/>
          </a:xfrm>
          <a:prstGeom prst="rect">
            <a:avLst/>
          </a:prstGeom>
          <a:noFill/>
        </p:spPr>
        <p:txBody>
          <a:bodyPr wrap="square" rtlCol="0">
            <a:spAutoFit/>
          </a:bodyPr>
          <a:lstStyle/>
          <a:p>
            <a:r>
              <a:rPr lang="en-US" sz="1400" dirty="0"/>
              <a:t>sr^2 is the additional variance accounted for</a:t>
            </a:r>
          </a:p>
        </p:txBody>
      </p:sp>
      <p:sp>
        <p:nvSpPr>
          <p:cNvPr id="13" name="Right Arrow 12"/>
          <p:cNvSpPr/>
          <p:nvPr/>
        </p:nvSpPr>
        <p:spPr>
          <a:xfrm>
            <a:off x="1009650" y="1453568"/>
            <a:ext cx="228600" cy="2971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260021" y="5986217"/>
            <a:ext cx="2895600" cy="307777"/>
          </a:xfrm>
          <a:prstGeom prst="rect">
            <a:avLst/>
          </a:prstGeom>
          <a:noFill/>
        </p:spPr>
        <p:txBody>
          <a:bodyPr wrap="square" rtlCol="0">
            <a:spAutoFit/>
          </a:bodyPr>
          <a:lstStyle/>
          <a:p>
            <a:r>
              <a:rPr lang="en-US" sz="1400" dirty="0"/>
              <a:t>Extension to partial correlation</a:t>
            </a:r>
          </a:p>
        </p:txBody>
      </p:sp>
      <p:sp>
        <p:nvSpPr>
          <p:cNvPr id="24" name="Right Arrow 23"/>
          <p:cNvSpPr/>
          <p:nvPr/>
        </p:nvSpPr>
        <p:spPr>
          <a:xfrm>
            <a:off x="3780064" y="6002477"/>
            <a:ext cx="228600" cy="2971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
          <p:cNvSpPr>
            <a:spLocks noChangeArrowheads="1"/>
          </p:cNvSpPr>
          <p:nvPr/>
        </p:nvSpPr>
        <p:spPr bwMode="auto">
          <a:xfrm>
            <a:off x="4675028" y="678803"/>
            <a:ext cx="4114800" cy="3016210"/>
          </a:xfrm>
          <a:prstGeom prst="rect">
            <a:avLst/>
          </a:prstGeom>
          <a:solidFill>
            <a:srgbClr val="FFFFFF"/>
          </a:solidFill>
          <a:ln w="9525">
            <a:solidFill>
              <a:schemeClr val="tx2">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fontAlgn="base">
              <a:spcBef>
                <a:spcPct val="0"/>
              </a:spcBef>
              <a:spcAft>
                <a:spcPct val="0"/>
              </a:spcAft>
            </a:pPr>
            <a:r>
              <a:rPr lang="en-US" sz="1400">
                <a:latin typeface="Courier New" panose="02070309020205020404" pitchFamily="49" charset="0"/>
                <a:cs typeface="Courier New" panose="02070309020205020404" pitchFamily="49" charset="0"/>
              </a:rPr>
              <a:t>&gt; N &lt;- 1000</a:t>
            </a:r>
          </a:p>
          <a:p>
            <a:pPr lvl="0" fontAlgn="base">
              <a:spcBef>
                <a:spcPct val="0"/>
              </a:spcBef>
              <a:spcAft>
                <a:spcPct val="0"/>
              </a:spcAft>
            </a:pPr>
            <a:r>
              <a:rPr lang="en-US" sz="1400">
                <a:latin typeface="Courier New" panose="02070309020205020404" pitchFamily="49" charset="0"/>
                <a:cs typeface="Courier New" panose="02070309020205020404" pitchFamily="49" charset="0"/>
              </a:rPr>
              <a:t>&gt; common &lt;- rnorm(n=N)</a:t>
            </a:r>
          </a:p>
          <a:p>
            <a:pPr lvl="0" fontAlgn="base">
              <a:spcBef>
                <a:spcPct val="0"/>
              </a:spcBef>
              <a:spcAft>
                <a:spcPct val="0"/>
              </a:spcAft>
            </a:pPr>
            <a:r>
              <a:rPr lang="en-US" sz="1400">
                <a:latin typeface="Courier New" panose="02070309020205020404" pitchFamily="49" charset="0"/>
                <a:cs typeface="Courier New" panose="02070309020205020404" pitchFamily="49" charset="0"/>
              </a:rPr>
              <a:t>&gt; x1 &lt;- common + rnorm(n=N)</a:t>
            </a:r>
          </a:p>
          <a:p>
            <a:pPr lvl="0" fontAlgn="base">
              <a:spcBef>
                <a:spcPct val="0"/>
              </a:spcBef>
              <a:spcAft>
                <a:spcPct val="0"/>
              </a:spcAft>
            </a:pPr>
            <a:r>
              <a:rPr lang="en-US" sz="1400">
                <a:latin typeface="Courier New" panose="02070309020205020404" pitchFamily="49" charset="0"/>
                <a:cs typeface="Courier New" panose="02070309020205020404" pitchFamily="49" charset="0"/>
              </a:rPr>
              <a:t>&gt; x2 &lt;- common + rnorm(n=N)</a:t>
            </a:r>
          </a:p>
          <a:p>
            <a:pPr lvl="0" fontAlgn="base">
              <a:spcBef>
                <a:spcPct val="0"/>
              </a:spcBef>
              <a:spcAft>
                <a:spcPct val="0"/>
              </a:spcAft>
            </a:pPr>
            <a:r>
              <a:rPr lang="en-US" sz="1400">
                <a:latin typeface="Courier New" panose="02070309020205020404" pitchFamily="49" charset="0"/>
                <a:cs typeface="Courier New" panose="02070309020205020404" pitchFamily="49" charset="0"/>
              </a:rPr>
              <a:t>&gt; y  &lt;- x1 + x2 + rnorm(n=N)</a:t>
            </a:r>
          </a:p>
          <a:p>
            <a:pPr lvl="0" fontAlgn="base">
              <a:spcBef>
                <a:spcPct val="0"/>
              </a:spcBef>
              <a:spcAft>
                <a:spcPct val="0"/>
              </a:spcAft>
            </a:pPr>
            <a:r>
              <a:rPr lang="en-US" sz="1400">
                <a:latin typeface="Courier New" panose="02070309020205020404" pitchFamily="49" charset="0"/>
                <a:cs typeface="Courier New" panose="02070309020205020404" pitchFamily="49" charset="0"/>
              </a:rPr>
              <a:t>&gt; </a:t>
            </a:r>
          </a:p>
          <a:p>
            <a:pPr lvl="0" fontAlgn="base">
              <a:spcBef>
                <a:spcPct val="0"/>
              </a:spcBef>
              <a:spcAft>
                <a:spcPct val="0"/>
              </a:spcAft>
            </a:pPr>
            <a:r>
              <a:rPr lang="en-US" sz="1400">
                <a:latin typeface="Courier New" panose="02070309020205020404" pitchFamily="49" charset="0"/>
                <a:cs typeface="Courier New" panose="02070309020205020404" pitchFamily="49" charset="0"/>
              </a:rPr>
              <a:t>&gt; summary(lm(y~x1))$r.squared</a:t>
            </a:r>
          </a:p>
          <a:p>
            <a:pPr lvl="0" fontAlgn="base">
              <a:spcBef>
                <a:spcPct val="0"/>
              </a:spcBef>
              <a:spcAft>
                <a:spcPct val="0"/>
              </a:spcAft>
            </a:pPr>
            <a:r>
              <a:rPr lang="en-US" sz="1400">
                <a:latin typeface="Courier New" panose="02070309020205020404" pitchFamily="49" charset="0"/>
                <a:cs typeface="Courier New" panose="02070309020205020404" pitchFamily="49" charset="0"/>
              </a:rPr>
              <a:t>[1] 0.6241638</a:t>
            </a:r>
          </a:p>
          <a:p>
            <a:pPr lvl="0" fontAlgn="base">
              <a:spcBef>
                <a:spcPct val="0"/>
              </a:spcBef>
              <a:spcAft>
                <a:spcPct val="0"/>
              </a:spcAft>
            </a:pPr>
            <a:r>
              <a:rPr lang="en-US" sz="1400">
                <a:latin typeface="Courier New" panose="02070309020205020404" pitchFamily="49" charset="0"/>
                <a:cs typeface="Courier New" panose="02070309020205020404" pitchFamily="49" charset="0"/>
              </a:rPr>
              <a:t>&gt; summary(lm(y~x2))$r.squared</a:t>
            </a:r>
          </a:p>
          <a:p>
            <a:pPr lvl="0" fontAlgn="base">
              <a:spcBef>
                <a:spcPct val="0"/>
              </a:spcBef>
              <a:spcAft>
                <a:spcPct val="0"/>
              </a:spcAft>
            </a:pPr>
            <a:r>
              <a:rPr lang="en-US" sz="1400">
                <a:latin typeface="Courier New" panose="02070309020205020404" pitchFamily="49" charset="0"/>
                <a:cs typeface="Courier New" panose="02070309020205020404" pitchFamily="49" charset="0"/>
              </a:rPr>
              <a:t>[1] 0.6703429</a:t>
            </a:r>
          </a:p>
          <a:p>
            <a:pPr lvl="0" fontAlgn="base">
              <a:spcBef>
                <a:spcPct val="0"/>
              </a:spcBef>
              <a:spcAft>
                <a:spcPct val="0"/>
              </a:spcAft>
            </a:pPr>
            <a:r>
              <a:rPr lang="en-US" sz="1400">
                <a:latin typeface="Courier New" panose="02070309020205020404" pitchFamily="49" charset="0"/>
                <a:cs typeface="Courier New" panose="02070309020205020404" pitchFamily="49" charset="0"/>
              </a:rPr>
              <a:t>&gt; summary(lm(y~x1 + x2))$r.squared</a:t>
            </a:r>
          </a:p>
          <a:p>
            <a:pPr lvl="0" fontAlgn="base">
              <a:spcBef>
                <a:spcPct val="0"/>
              </a:spcBef>
              <a:spcAft>
                <a:spcPct val="0"/>
              </a:spcAft>
            </a:pPr>
            <a:r>
              <a:rPr lang="en-US" sz="1400">
                <a:latin typeface="Courier New" panose="02070309020205020404" pitchFamily="49" charset="0"/>
                <a:cs typeface="Courier New" panose="02070309020205020404" pitchFamily="49" charset="0"/>
              </a:rPr>
              <a:t>[1] 0.8588598</a:t>
            </a:r>
          </a:p>
          <a:p>
            <a:pPr lvl="0" fontAlgn="base">
              <a:spcBef>
                <a:spcPct val="0"/>
              </a:spcBef>
              <a:spcAft>
                <a:spcPct val="0"/>
              </a:spcAft>
            </a:pPr>
            <a:r>
              <a:rPr lang="en-US" sz="1400">
                <a:latin typeface="Courier New" panose="02070309020205020404" pitchFamily="49" charset="0"/>
                <a:cs typeface="Courier New" panose="02070309020205020404" pitchFamily="49" charset="0"/>
              </a:rPr>
              <a:t>&gt; summary(lm(x1~x2))$r.squared</a:t>
            </a:r>
          </a:p>
          <a:p>
            <a:pPr lvl="0" fontAlgn="base">
              <a:spcBef>
                <a:spcPct val="0"/>
              </a:spcBef>
              <a:spcAft>
                <a:spcPct val="0"/>
              </a:spcAft>
            </a:pPr>
            <a:r>
              <a:rPr lang="en-US" sz="1400">
                <a:latin typeface="Courier New" panose="02070309020205020404" pitchFamily="49" charset="0"/>
                <a:cs typeface="Courier New" panose="02070309020205020404" pitchFamily="49" charset="0"/>
              </a:rPr>
              <a:t>[1] 0.2582979</a:t>
            </a:r>
            <a:endParaRPr kumimoji="0" lang="en-US" altLang="en-US" sz="14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p:txBody>
      </p:sp>
      <p:sp>
        <p:nvSpPr>
          <p:cNvPr id="25" name="TextBox 24"/>
          <p:cNvSpPr txBox="1"/>
          <p:nvPr/>
        </p:nvSpPr>
        <p:spPr>
          <a:xfrm>
            <a:off x="2362200" y="3645932"/>
            <a:ext cx="381000" cy="369332"/>
          </a:xfrm>
          <a:prstGeom prst="rect">
            <a:avLst/>
          </a:prstGeom>
          <a:noFill/>
        </p:spPr>
        <p:txBody>
          <a:bodyPr wrap="square" rtlCol="0">
            <a:spAutoFit/>
          </a:bodyPr>
          <a:lstStyle/>
          <a:p>
            <a:r>
              <a:rPr lang="en-US" b="1">
                <a:solidFill>
                  <a:srgbClr val="FF0000"/>
                </a:solidFill>
              </a:rPr>
              <a:t>d</a:t>
            </a:r>
          </a:p>
        </p:txBody>
      </p:sp>
    </p:spTree>
    <p:extLst>
      <p:ext uri="{BB962C8B-B14F-4D97-AF65-F5344CB8AC3E}">
        <p14:creationId xmlns:p14="http://schemas.microsoft.com/office/powerpoint/2010/main" val="21159072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1" name="Text Box 5"/>
          <p:cNvSpPr txBox="1">
            <a:spLocks noChangeArrowheads="1"/>
          </p:cNvSpPr>
          <p:nvPr/>
        </p:nvSpPr>
        <p:spPr bwMode="auto">
          <a:xfrm>
            <a:off x="1114425" y="238125"/>
            <a:ext cx="675322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dirty="0"/>
              <a:t>The “</a:t>
            </a:r>
            <a:r>
              <a:rPr lang="en-US" dirty="0" err="1"/>
              <a:t>ballantine</a:t>
            </a:r>
            <a:r>
              <a:rPr lang="en-US" dirty="0"/>
              <a:t>” visual interpretation of </a:t>
            </a:r>
            <a:r>
              <a:rPr lang="en-US" dirty="0" err="1"/>
              <a:t>sr</a:t>
            </a:r>
            <a:r>
              <a:rPr lang="en-US" dirty="0"/>
              <a:t> as the part of the DV variance “overlapping” with the IVs</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 y="1262063"/>
            <a:ext cx="2990850" cy="429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 name="Group 2"/>
          <p:cNvGrpSpPr/>
          <p:nvPr/>
        </p:nvGrpSpPr>
        <p:grpSpPr>
          <a:xfrm>
            <a:off x="4146268" y="5907757"/>
            <a:ext cx="2082786" cy="464696"/>
            <a:chOff x="5391958" y="1262063"/>
            <a:chExt cx="2082786" cy="464696"/>
          </a:xfrm>
        </p:grpSpPr>
        <p:grpSp>
          <p:nvGrpSpPr>
            <p:cNvPr id="6" name="Group 7"/>
            <p:cNvGrpSpPr>
              <a:grpSpLocks/>
            </p:cNvGrpSpPr>
            <p:nvPr/>
          </p:nvGrpSpPr>
          <p:grpSpPr bwMode="auto">
            <a:xfrm>
              <a:off x="5943600" y="1265977"/>
              <a:ext cx="1531144" cy="445294"/>
              <a:chOff x="3987" y="558"/>
              <a:chExt cx="1467" cy="351"/>
            </a:xfrm>
          </p:grpSpPr>
          <p:pic>
            <p:nvPicPr>
              <p:cNvPr id="7"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3" y="615"/>
                <a:ext cx="474"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7" y="657"/>
                <a:ext cx="318" cy="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69" y="558"/>
                <a:ext cx="13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34" y="741"/>
                <a:ext cx="420" cy="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81" y="687"/>
                <a:ext cx="102" cy="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Rectangle 1"/>
            <p:cNvSpPr/>
            <p:nvPr/>
          </p:nvSpPr>
          <p:spPr>
            <a:xfrm>
              <a:off x="5943600" y="1262063"/>
              <a:ext cx="933090" cy="4646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1958" y="1300793"/>
              <a:ext cx="1524213" cy="388469"/>
            </a:xfrm>
            <a:prstGeom prst="rect">
              <a:avLst/>
            </a:prstGeom>
            <a:solidFill>
              <a:schemeClr val="accent6"/>
            </a:solidFill>
            <a:ln>
              <a:noFill/>
            </a:ln>
            <a:effectLst/>
          </p:spPr>
        </p:pic>
      </p:grpSp>
      <p:sp>
        <p:nvSpPr>
          <p:cNvPr id="12" name="TextBox 11"/>
          <p:cNvSpPr txBox="1"/>
          <p:nvPr/>
        </p:nvSpPr>
        <p:spPr>
          <a:xfrm>
            <a:off x="152400" y="1017357"/>
            <a:ext cx="962025" cy="1169551"/>
          </a:xfrm>
          <a:prstGeom prst="rect">
            <a:avLst/>
          </a:prstGeom>
          <a:noFill/>
        </p:spPr>
        <p:txBody>
          <a:bodyPr wrap="square" rtlCol="0">
            <a:spAutoFit/>
          </a:bodyPr>
          <a:lstStyle/>
          <a:p>
            <a:r>
              <a:rPr lang="en-US" sz="1400" dirty="0"/>
              <a:t>sr^2 is the additional variance accounted for</a:t>
            </a:r>
          </a:p>
        </p:txBody>
      </p:sp>
      <p:sp>
        <p:nvSpPr>
          <p:cNvPr id="13" name="Right Arrow 12"/>
          <p:cNvSpPr/>
          <p:nvPr/>
        </p:nvSpPr>
        <p:spPr>
          <a:xfrm>
            <a:off x="1009650" y="1453568"/>
            <a:ext cx="228600" cy="2971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260021" y="5986217"/>
            <a:ext cx="2895600" cy="307777"/>
          </a:xfrm>
          <a:prstGeom prst="rect">
            <a:avLst/>
          </a:prstGeom>
          <a:noFill/>
        </p:spPr>
        <p:txBody>
          <a:bodyPr wrap="square" rtlCol="0">
            <a:spAutoFit/>
          </a:bodyPr>
          <a:lstStyle/>
          <a:p>
            <a:r>
              <a:rPr lang="en-US" sz="1400" dirty="0"/>
              <a:t>Extension to partial correlation</a:t>
            </a:r>
          </a:p>
        </p:txBody>
      </p:sp>
      <p:sp>
        <p:nvSpPr>
          <p:cNvPr id="24" name="Right Arrow 23"/>
          <p:cNvSpPr/>
          <p:nvPr/>
        </p:nvSpPr>
        <p:spPr>
          <a:xfrm>
            <a:off x="3780064" y="6002477"/>
            <a:ext cx="228600" cy="2971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
          <p:cNvSpPr>
            <a:spLocks noChangeArrowheads="1"/>
          </p:cNvSpPr>
          <p:nvPr/>
        </p:nvSpPr>
        <p:spPr bwMode="auto">
          <a:xfrm>
            <a:off x="4675028" y="678803"/>
            <a:ext cx="4114800" cy="3016210"/>
          </a:xfrm>
          <a:prstGeom prst="rect">
            <a:avLst/>
          </a:prstGeom>
          <a:solidFill>
            <a:srgbClr val="FFFFFF"/>
          </a:solidFill>
          <a:ln w="9525">
            <a:solidFill>
              <a:schemeClr val="tx2">
                <a:lumMod val="60000"/>
                <a:lumOff val="4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fontAlgn="base">
              <a:spcBef>
                <a:spcPct val="0"/>
              </a:spcBef>
              <a:spcAft>
                <a:spcPct val="0"/>
              </a:spcAft>
            </a:pPr>
            <a:r>
              <a:rPr lang="en-US" sz="1400">
                <a:latin typeface="Courier New" panose="02070309020205020404" pitchFamily="49" charset="0"/>
                <a:cs typeface="Courier New" panose="02070309020205020404" pitchFamily="49" charset="0"/>
              </a:rPr>
              <a:t>&gt; N &lt;- 1000</a:t>
            </a:r>
          </a:p>
          <a:p>
            <a:pPr lvl="0" fontAlgn="base">
              <a:spcBef>
                <a:spcPct val="0"/>
              </a:spcBef>
              <a:spcAft>
                <a:spcPct val="0"/>
              </a:spcAft>
            </a:pPr>
            <a:r>
              <a:rPr lang="en-US" sz="1400">
                <a:latin typeface="Courier New" panose="02070309020205020404" pitchFamily="49" charset="0"/>
                <a:cs typeface="Courier New" panose="02070309020205020404" pitchFamily="49" charset="0"/>
              </a:rPr>
              <a:t>&gt; common &lt;- rnorm(n=N)</a:t>
            </a:r>
          </a:p>
          <a:p>
            <a:pPr lvl="0" fontAlgn="base">
              <a:spcBef>
                <a:spcPct val="0"/>
              </a:spcBef>
              <a:spcAft>
                <a:spcPct val="0"/>
              </a:spcAft>
            </a:pPr>
            <a:r>
              <a:rPr lang="en-US" sz="1400">
                <a:latin typeface="Courier New" panose="02070309020205020404" pitchFamily="49" charset="0"/>
                <a:cs typeface="Courier New" panose="02070309020205020404" pitchFamily="49" charset="0"/>
              </a:rPr>
              <a:t>&gt; x1 &lt;- common + rnorm(n=N)</a:t>
            </a:r>
          </a:p>
          <a:p>
            <a:pPr lvl="0" fontAlgn="base">
              <a:spcBef>
                <a:spcPct val="0"/>
              </a:spcBef>
              <a:spcAft>
                <a:spcPct val="0"/>
              </a:spcAft>
            </a:pPr>
            <a:r>
              <a:rPr lang="en-US" sz="1400">
                <a:latin typeface="Courier New" panose="02070309020205020404" pitchFamily="49" charset="0"/>
                <a:cs typeface="Courier New" panose="02070309020205020404" pitchFamily="49" charset="0"/>
              </a:rPr>
              <a:t>&gt; x2 &lt;- common + rnorm(n=N)</a:t>
            </a:r>
          </a:p>
          <a:p>
            <a:pPr lvl="0" fontAlgn="base">
              <a:spcBef>
                <a:spcPct val="0"/>
              </a:spcBef>
              <a:spcAft>
                <a:spcPct val="0"/>
              </a:spcAft>
            </a:pPr>
            <a:r>
              <a:rPr lang="en-US" sz="1400">
                <a:latin typeface="Courier New" panose="02070309020205020404" pitchFamily="49" charset="0"/>
                <a:cs typeface="Courier New" panose="02070309020205020404" pitchFamily="49" charset="0"/>
              </a:rPr>
              <a:t>&gt; y  &lt;- x1 + x2 + rnorm(n=N)</a:t>
            </a:r>
          </a:p>
          <a:p>
            <a:pPr lvl="0" fontAlgn="base">
              <a:spcBef>
                <a:spcPct val="0"/>
              </a:spcBef>
              <a:spcAft>
                <a:spcPct val="0"/>
              </a:spcAft>
            </a:pPr>
            <a:r>
              <a:rPr lang="en-US" sz="1400">
                <a:latin typeface="Courier New" panose="02070309020205020404" pitchFamily="49" charset="0"/>
                <a:cs typeface="Courier New" panose="02070309020205020404" pitchFamily="49" charset="0"/>
              </a:rPr>
              <a:t>&gt; </a:t>
            </a:r>
          </a:p>
          <a:p>
            <a:pPr lvl="0" fontAlgn="base">
              <a:spcBef>
                <a:spcPct val="0"/>
              </a:spcBef>
              <a:spcAft>
                <a:spcPct val="0"/>
              </a:spcAft>
            </a:pPr>
            <a:r>
              <a:rPr lang="en-US" sz="1400">
                <a:latin typeface="Courier New" panose="02070309020205020404" pitchFamily="49" charset="0"/>
                <a:cs typeface="Courier New" panose="02070309020205020404" pitchFamily="49" charset="0"/>
              </a:rPr>
              <a:t>&gt; summary(lm(y~x1))$r.squared</a:t>
            </a:r>
          </a:p>
          <a:p>
            <a:pPr lvl="0" fontAlgn="base">
              <a:spcBef>
                <a:spcPct val="0"/>
              </a:spcBef>
              <a:spcAft>
                <a:spcPct val="0"/>
              </a:spcAft>
            </a:pPr>
            <a:r>
              <a:rPr lang="en-US" sz="1400">
                <a:latin typeface="Courier New" panose="02070309020205020404" pitchFamily="49" charset="0"/>
                <a:cs typeface="Courier New" panose="02070309020205020404" pitchFamily="49" charset="0"/>
              </a:rPr>
              <a:t>[1] 0.6241638</a:t>
            </a:r>
          </a:p>
          <a:p>
            <a:pPr lvl="0" fontAlgn="base">
              <a:spcBef>
                <a:spcPct val="0"/>
              </a:spcBef>
              <a:spcAft>
                <a:spcPct val="0"/>
              </a:spcAft>
            </a:pPr>
            <a:r>
              <a:rPr lang="en-US" sz="1400">
                <a:latin typeface="Courier New" panose="02070309020205020404" pitchFamily="49" charset="0"/>
                <a:cs typeface="Courier New" panose="02070309020205020404" pitchFamily="49" charset="0"/>
              </a:rPr>
              <a:t>&gt; summary(lm(y~x2))$r.squared</a:t>
            </a:r>
          </a:p>
          <a:p>
            <a:pPr lvl="0" fontAlgn="base">
              <a:spcBef>
                <a:spcPct val="0"/>
              </a:spcBef>
              <a:spcAft>
                <a:spcPct val="0"/>
              </a:spcAft>
            </a:pPr>
            <a:r>
              <a:rPr lang="en-US" sz="1400">
                <a:latin typeface="Courier New" panose="02070309020205020404" pitchFamily="49" charset="0"/>
                <a:cs typeface="Courier New" panose="02070309020205020404" pitchFamily="49" charset="0"/>
              </a:rPr>
              <a:t>[1] 0.6703429</a:t>
            </a:r>
          </a:p>
          <a:p>
            <a:pPr lvl="0" fontAlgn="base">
              <a:spcBef>
                <a:spcPct val="0"/>
              </a:spcBef>
              <a:spcAft>
                <a:spcPct val="0"/>
              </a:spcAft>
            </a:pPr>
            <a:r>
              <a:rPr lang="en-US" sz="1400">
                <a:latin typeface="Courier New" panose="02070309020205020404" pitchFamily="49" charset="0"/>
                <a:cs typeface="Courier New" panose="02070309020205020404" pitchFamily="49" charset="0"/>
              </a:rPr>
              <a:t>&gt; summary(lm(y~x1 + x2))$r.squared</a:t>
            </a:r>
          </a:p>
          <a:p>
            <a:pPr lvl="0" fontAlgn="base">
              <a:spcBef>
                <a:spcPct val="0"/>
              </a:spcBef>
              <a:spcAft>
                <a:spcPct val="0"/>
              </a:spcAft>
            </a:pPr>
            <a:r>
              <a:rPr lang="en-US" sz="1400">
                <a:latin typeface="Courier New" panose="02070309020205020404" pitchFamily="49" charset="0"/>
                <a:cs typeface="Courier New" panose="02070309020205020404" pitchFamily="49" charset="0"/>
              </a:rPr>
              <a:t>[1] 0.8588598</a:t>
            </a:r>
          </a:p>
          <a:p>
            <a:pPr lvl="0" fontAlgn="base">
              <a:spcBef>
                <a:spcPct val="0"/>
              </a:spcBef>
              <a:spcAft>
                <a:spcPct val="0"/>
              </a:spcAft>
            </a:pPr>
            <a:r>
              <a:rPr lang="en-US" sz="1400">
                <a:latin typeface="Courier New" panose="02070309020205020404" pitchFamily="49" charset="0"/>
                <a:cs typeface="Courier New" panose="02070309020205020404" pitchFamily="49" charset="0"/>
              </a:rPr>
              <a:t>&gt; summary(lm(x1~x2))$r.squared</a:t>
            </a:r>
          </a:p>
          <a:p>
            <a:pPr lvl="0" fontAlgn="base">
              <a:spcBef>
                <a:spcPct val="0"/>
              </a:spcBef>
              <a:spcAft>
                <a:spcPct val="0"/>
              </a:spcAft>
            </a:pPr>
            <a:r>
              <a:rPr lang="en-US" sz="1400">
                <a:latin typeface="Courier New" panose="02070309020205020404" pitchFamily="49" charset="0"/>
                <a:cs typeface="Courier New" panose="02070309020205020404" pitchFamily="49" charset="0"/>
              </a:rPr>
              <a:t>[1] 0.2582979</a:t>
            </a:r>
            <a:endParaRPr kumimoji="0" lang="en-US" altLang="en-US" sz="14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p:txBody>
      </p:sp>
      <p:sp>
        <p:nvSpPr>
          <p:cNvPr id="23" name="TextBox 22"/>
          <p:cNvSpPr txBox="1"/>
          <p:nvPr/>
        </p:nvSpPr>
        <p:spPr>
          <a:xfrm>
            <a:off x="4643437" y="3763049"/>
            <a:ext cx="3052763" cy="1477328"/>
          </a:xfrm>
          <a:prstGeom prst="rect">
            <a:avLst/>
          </a:prstGeom>
          <a:noFill/>
          <a:ln>
            <a:solidFill>
              <a:schemeClr val="tx2">
                <a:lumMod val="60000"/>
                <a:lumOff val="40000"/>
              </a:schemeClr>
            </a:solidFill>
          </a:ln>
        </p:spPr>
        <p:txBody>
          <a:bodyPr wrap="square" rtlCol="0">
            <a:spAutoFit/>
          </a:bodyPr>
          <a:lstStyle/>
          <a:p>
            <a:r>
              <a:rPr lang="en-US"/>
              <a:t>a + b + c = .86</a:t>
            </a:r>
          </a:p>
          <a:p>
            <a:r>
              <a:rPr lang="en-US"/>
              <a:t>a = .86 - .67 = .19</a:t>
            </a:r>
          </a:p>
          <a:p>
            <a:r>
              <a:rPr lang="en-US"/>
              <a:t>b = .86 - .62 = .24</a:t>
            </a:r>
          </a:p>
          <a:p>
            <a:r>
              <a:rPr lang="en-US"/>
              <a:t>c = (.62 + .67) - .66 = .63 </a:t>
            </a:r>
          </a:p>
          <a:p>
            <a:r>
              <a:rPr lang="en-US" b="1">
                <a:solidFill>
                  <a:srgbClr val="FF0000"/>
                </a:solidFill>
              </a:rPr>
              <a:t>d</a:t>
            </a:r>
            <a:r>
              <a:rPr lang="en-US"/>
              <a:t> = .26 - .63 = -.37 </a:t>
            </a:r>
            <a:r>
              <a:rPr lang="en-US">
                <a:solidFill>
                  <a:srgbClr val="FF0000"/>
                </a:solidFill>
              </a:rPr>
              <a:t>???!</a:t>
            </a:r>
          </a:p>
        </p:txBody>
      </p:sp>
      <p:sp>
        <p:nvSpPr>
          <p:cNvPr id="25" name="TextBox 24"/>
          <p:cNvSpPr txBox="1"/>
          <p:nvPr/>
        </p:nvSpPr>
        <p:spPr>
          <a:xfrm>
            <a:off x="2362200" y="3645932"/>
            <a:ext cx="381000" cy="369332"/>
          </a:xfrm>
          <a:prstGeom prst="rect">
            <a:avLst/>
          </a:prstGeom>
          <a:noFill/>
        </p:spPr>
        <p:txBody>
          <a:bodyPr wrap="square" rtlCol="0">
            <a:spAutoFit/>
          </a:bodyPr>
          <a:lstStyle/>
          <a:p>
            <a:r>
              <a:rPr lang="en-US" b="1">
                <a:solidFill>
                  <a:srgbClr val="FF0000"/>
                </a:solidFill>
              </a:rPr>
              <a:t>d</a:t>
            </a:r>
          </a:p>
        </p:txBody>
      </p:sp>
    </p:spTree>
    <p:extLst>
      <p:ext uri="{BB962C8B-B14F-4D97-AF65-F5344CB8AC3E}">
        <p14:creationId xmlns:p14="http://schemas.microsoft.com/office/powerpoint/2010/main" val="207277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662" y="2938462"/>
            <a:ext cx="8294938" cy="13287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662" y="1579337"/>
            <a:ext cx="7685338" cy="125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315662" y="4572000"/>
            <a:ext cx="6999538" cy="369332"/>
          </a:xfrm>
          <a:prstGeom prst="rect">
            <a:avLst/>
          </a:prstGeom>
          <a:noFill/>
        </p:spPr>
        <p:txBody>
          <a:bodyPr wrap="square" rtlCol="0">
            <a:spAutoFit/>
          </a:bodyPr>
          <a:lstStyle/>
          <a:p>
            <a:r>
              <a:rPr lang="en-US"/>
              <a:t>CCWA, page 73</a:t>
            </a:r>
          </a:p>
        </p:txBody>
      </p:sp>
      <p:sp>
        <p:nvSpPr>
          <p:cNvPr id="3" name="TextBox 2"/>
          <p:cNvSpPr txBox="1"/>
          <p:nvPr/>
        </p:nvSpPr>
        <p:spPr>
          <a:xfrm>
            <a:off x="315662" y="381000"/>
            <a:ext cx="8142538" cy="646331"/>
          </a:xfrm>
          <a:prstGeom prst="rect">
            <a:avLst/>
          </a:prstGeom>
          <a:noFill/>
        </p:spPr>
        <p:txBody>
          <a:bodyPr wrap="square" rtlCol="0">
            <a:spAutoFit/>
          </a:bodyPr>
          <a:lstStyle/>
          <a:p>
            <a:r>
              <a:rPr lang="en-US"/>
              <a:t>Limits of the "ballantine" analogy: Interpreting "area C" as a proportion of variance can also be a problem (see pages 73 and 170 of CCWA).</a:t>
            </a:r>
          </a:p>
        </p:txBody>
      </p:sp>
    </p:spTree>
    <p:extLst>
      <p:ext uri="{BB962C8B-B14F-4D97-AF65-F5344CB8AC3E}">
        <p14:creationId xmlns:p14="http://schemas.microsoft.com/office/powerpoint/2010/main" val="27435032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9" y="838200"/>
            <a:ext cx="8086277"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457199" y="5257800"/>
            <a:ext cx="5867401" cy="369332"/>
          </a:xfrm>
          <a:prstGeom prst="rect">
            <a:avLst/>
          </a:prstGeom>
          <a:noFill/>
        </p:spPr>
        <p:txBody>
          <a:bodyPr wrap="square" rtlCol="0">
            <a:spAutoFit/>
          </a:bodyPr>
          <a:lstStyle/>
          <a:p>
            <a:r>
              <a:rPr lang="en-US"/>
              <a:t>CCWA, page 170</a:t>
            </a:r>
          </a:p>
        </p:txBody>
      </p:sp>
    </p:spTree>
    <p:extLst>
      <p:ext uri="{BB962C8B-B14F-4D97-AF65-F5344CB8AC3E}">
        <p14:creationId xmlns:p14="http://schemas.microsoft.com/office/powerpoint/2010/main" val="3121199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762000"/>
            <a:ext cx="7162800" cy="2308324"/>
          </a:xfrm>
          <a:prstGeom prst="rect">
            <a:avLst/>
          </a:prstGeom>
        </p:spPr>
        <p:txBody>
          <a:bodyPr wrap="square">
            <a:spAutoFit/>
          </a:bodyPr>
          <a:lstStyle/>
          <a:p>
            <a:r>
              <a:rPr lang="en-US" dirty="0"/>
              <a:t>These are the </a:t>
            </a:r>
            <a:r>
              <a:rPr lang="en-US"/>
              <a:t>two meanings of </a:t>
            </a:r>
            <a:r>
              <a:rPr lang="en-US" dirty="0"/>
              <a:t>semi-partial correlations:</a:t>
            </a:r>
          </a:p>
          <a:p>
            <a:endParaRPr lang="en-US" dirty="0"/>
          </a:p>
          <a:p>
            <a:pPr marL="342900" indent="-342900">
              <a:buFont typeface="+mj-lt"/>
              <a:buAutoNum type="arabicPeriod"/>
            </a:pPr>
            <a:r>
              <a:rPr lang="en-US" dirty="0"/>
              <a:t>If you square it, it is the additional variance of DV accounted for by the IV in question, over and above all other IVs in the model</a:t>
            </a:r>
            <a:br>
              <a:rPr lang="en-US" dirty="0"/>
            </a:br>
            <a:endParaRPr lang="en-US" dirty="0"/>
          </a:p>
          <a:p>
            <a:pPr marL="342900" indent="-342900">
              <a:buFont typeface="+mj-lt"/>
              <a:buAutoNum type="arabicPeriod"/>
            </a:pPr>
            <a:r>
              <a:rPr lang="en-US" dirty="0"/>
              <a:t>Correlation of DV with the residuals of the IV in question controlling for all other IVs in the model</a:t>
            </a:r>
            <a:br>
              <a:rPr lang="en-US" dirty="0"/>
            </a:br>
            <a:endParaRPr lang="en-US" dirty="0"/>
          </a:p>
        </p:txBody>
      </p:sp>
    </p:spTree>
    <p:extLst>
      <p:ext uri="{BB962C8B-B14F-4D97-AF65-F5344CB8AC3E}">
        <p14:creationId xmlns:p14="http://schemas.microsoft.com/office/powerpoint/2010/main" val="3126639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1676400"/>
            <a:ext cx="6781800" cy="369332"/>
          </a:xfrm>
          <a:prstGeom prst="rect">
            <a:avLst/>
          </a:prstGeom>
          <a:noFill/>
        </p:spPr>
        <p:txBody>
          <a:bodyPr wrap="square" rtlCol="0">
            <a:spAutoFit/>
          </a:bodyPr>
          <a:lstStyle/>
          <a:p>
            <a:pPr algn="ctr"/>
            <a:r>
              <a:rPr lang="en-US"/>
              <a:t>Inferential statistics with Hierarchical MR</a:t>
            </a:r>
          </a:p>
        </p:txBody>
      </p:sp>
    </p:spTree>
    <p:extLst>
      <p:ext uri="{BB962C8B-B14F-4D97-AF65-F5344CB8AC3E}">
        <p14:creationId xmlns:p14="http://schemas.microsoft.com/office/powerpoint/2010/main" val="2230795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609600"/>
            <a:ext cx="7010400" cy="646331"/>
          </a:xfrm>
          <a:prstGeom prst="rect">
            <a:avLst/>
          </a:prstGeom>
          <a:noFill/>
        </p:spPr>
        <p:txBody>
          <a:bodyPr wrap="square" rtlCol="0">
            <a:spAutoFit/>
          </a:bodyPr>
          <a:lstStyle/>
          <a:p>
            <a:r>
              <a:rPr lang="en-US"/>
              <a:t>Testing if the increase in R^2 is "significant"</a:t>
            </a:r>
          </a:p>
          <a:p>
            <a:endParaRPr lang="en-US"/>
          </a:p>
        </p:txBody>
      </p:sp>
      <p:sp>
        <p:nvSpPr>
          <p:cNvPr id="3" name="Rectangle 2"/>
          <p:cNvSpPr/>
          <p:nvPr/>
        </p:nvSpPr>
        <p:spPr>
          <a:xfrm>
            <a:off x="533400" y="1447800"/>
            <a:ext cx="8458200" cy="3754874"/>
          </a:xfrm>
          <a:prstGeom prst="rect">
            <a:avLst/>
          </a:prstGeom>
        </p:spPr>
        <p:txBody>
          <a:bodyPr wrap="square">
            <a:spAutoFit/>
          </a:bodyPr>
          <a:lstStyle/>
          <a:p>
            <a:r>
              <a:rPr lang="en-US" sz="1400" dirty="0" err="1">
                <a:latin typeface="Courier New" panose="02070309020205020404" pitchFamily="49" charset="0"/>
                <a:cs typeface="Courier New" panose="02070309020205020404" pitchFamily="49" charset="0"/>
              </a:rPr>
              <a:t>set.seed</a:t>
            </a:r>
            <a:r>
              <a:rPr lang="en-US" sz="1400" dirty="0">
                <a:latin typeface="Courier New" panose="02070309020205020404" pitchFamily="49" charset="0"/>
                <a:cs typeface="Courier New" panose="02070309020205020404" pitchFamily="49" charset="0"/>
              </a:rPr>
              <a:t>(1)</a:t>
            </a:r>
          </a:p>
          <a:p>
            <a:r>
              <a:rPr lang="en-US" sz="1400" dirty="0">
                <a:latin typeface="Courier New" panose="02070309020205020404" pitchFamily="49" charset="0"/>
                <a:cs typeface="Courier New" panose="02070309020205020404" pitchFamily="49" charset="0"/>
              </a:rPr>
              <a:t>N &lt;- 100</a:t>
            </a:r>
          </a:p>
          <a:p>
            <a:r>
              <a:rPr lang="en-US" sz="1400" dirty="0">
                <a:latin typeface="Courier New" panose="02070309020205020404" pitchFamily="49" charset="0"/>
                <a:cs typeface="Courier New" panose="02070309020205020404" pitchFamily="49" charset="0"/>
              </a:rPr>
              <a:t>SES &lt;- </a:t>
            </a:r>
            <a:r>
              <a:rPr lang="en-US" sz="1400" dirty="0" err="1">
                <a:latin typeface="Courier New" panose="02070309020205020404" pitchFamily="49" charset="0"/>
                <a:cs typeface="Courier New" panose="02070309020205020404" pitchFamily="49" charset="0"/>
              </a:rPr>
              <a:t>rnorm</a:t>
            </a:r>
            <a:r>
              <a:rPr lang="en-US" sz="1400" dirty="0">
                <a:latin typeface="Courier New" panose="02070309020205020404" pitchFamily="49" charset="0"/>
                <a:cs typeface="Courier New" panose="02070309020205020404" pitchFamily="49" charset="0"/>
              </a:rPr>
              <a:t>(n=N) # I'm using upper case variables names for unobserved ones</a:t>
            </a:r>
          </a:p>
          <a:p>
            <a:r>
              <a:rPr lang="en-US" sz="1400" dirty="0">
                <a:latin typeface="Courier New" panose="02070309020205020404" pitchFamily="49" charset="0"/>
                <a:cs typeface="Courier New" panose="02070309020205020404" pitchFamily="49" charset="0"/>
              </a:rPr>
              <a:t>education  &lt;- SES + </a:t>
            </a:r>
            <a:r>
              <a:rPr lang="en-US" sz="1400" dirty="0" err="1">
                <a:latin typeface="Courier New" panose="02070309020205020404" pitchFamily="49" charset="0"/>
                <a:cs typeface="Courier New" panose="02070309020205020404" pitchFamily="49" charset="0"/>
              </a:rPr>
              <a:t>rnorm</a:t>
            </a:r>
            <a:r>
              <a:rPr lang="en-US" sz="1400" dirty="0">
                <a:latin typeface="Courier New" panose="02070309020205020404" pitchFamily="49" charset="0"/>
                <a:cs typeface="Courier New" panose="02070309020205020404" pitchFamily="49" charset="0"/>
              </a:rPr>
              <a:t>(n=N)</a:t>
            </a:r>
          </a:p>
          <a:p>
            <a:r>
              <a:rPr lang="en-US" sz="1400" dirty="0">
                <a:latin typeface="Courier New" panose="02070309020205020404" pitchFamily="49" charset="0"/>
                <a:cs typeface="Courier New" panose="02070309020205020404" pitchFamily="49" charset="0"/>
              </a:rPr>
              <a:t>occupation &lt;- SES + </a:t>
            </a:r>
            <a:r>
              <a:rPr lang="en-US" sz="1400" dirty="0" err="1">
                <a:latin typeface="Courier New" panose="02070309020205020404" pitchFamily="49" charset="0"/>
                <a:cs typeface="Courier New" panose="02070309020205020404" pitchFamily="49" charset="0"/>
              </a:rPr>
              <a:t>rnorm</a:t>
            </a:r>
            <a:r>
              <a:rPr lang="en-US" sz="1400" dirty="0">
                <a:latin typeface="Courier New" panose="02070309020205020404" pitchFamily="49" charset="0"/>
                <a:cs typeface="Courier New" panose="02070309020205020404" pitchFamily="49" charset="0"/>
              </a:rPr>
              <a:t>(n=N)</a:t>
            </a:r>
          </a:p>
          <a:p>
            <a:r>
              <a:rPr lang="en-US" sz="1400" dirty="0">
                <a:latin typeface="Courier New" panose="02070309020205020404" pitchFamily="49" charset="0"/>
                <a:cs typeface="Courier New" panose="02070309020205020404" pitchFamily="49" charset="0"/>
              </a:rPr>
              <a:t>income     &lt;- SES + </a:t>
            </a:r>
            <a:r>
              <a:rPr lang="en-US" sz="1400" dirty="0" err="1">
                <a:latin typeface="Courier New" panose="02070309020205020404" pitchFamily="49" charset="0"/>
                <a:cs typeface="Courier New" panose="02070309020205020404" pitchFamily="49" charset="0"/>
              </a:rPr>
              <a:t>rnorm</a:t>
            </a:r>
            <a:r>
              <a:rPr lang="en-US" sz="1400" dirty="0">
                <a:latin typeface="Courier New" panose="02070309020205020404" pitchFamily="49" charset="0"/>
                <a:cs typeface="Courier New" panose="02070309020205020404" pitchFamily="49" charset="0"/>
              </a:rPr>
              <a:t>(n=N)</a:t>
            </a:r>
          </a:p>
          <a:p>
            <a:r>
              <a:rPr lang="en-US" sz="1400" dirty="0">
                <a:latin typeface="Courier New" panose="02070309020205020404" pitchFamily="49" charset="0"/>
                <a:cs typeface="Courier New" panose="02070309020205020404" pitchFamily="49" charset="0"/>
              </a:rPr>
              <a:t>DV         &lt;- 0.3*education + 0.4*occupation + 0.5*income + </a:t>
            </a:r>
            <a:r>
              <a:rPr lang="en-US" sz="1400" dirty="0" err="1">
                <a:latin typeface="Courier New" panose="02070309020205020404" pitchFamily="49" charset="0"/>
                <a:cs typeface="Courier New" panose="02070309020205020404" pitchFamily="49" charset="0"/>
              </a:rPr>
              <a:t>rnorm</a:t>
            </a:r>
            <a:r>
              <a:rPr lang="en-US" sz="1400" dirty="0">
                <a:latin typeface="Courier New" panose="02070309020205020404" pitchFamily="49" charset="0"/>
                <a:cs typeface="Courier New" panose="02070309020205020404" pitchFamily="49" charset="0"/>
              </a:rPr>
              <a:t>(n=</a:t>
            </a:r>
            <a:r>
              <a:rPr lang="en-US" sz="1400" dirty="0" err="1">
                <a:latin typeface="Courier New" panose="02070309020205020404" pitchFamily="49" charset="0"/>
                <a:cs typeface="Courier New" panose="02070309020205020404" pitchFamily="49" charset="0"/>
              </a:rPr>
              <a:t>N,sd</a:t>
            </a:r>
            <a:r>
              <a:rPr lang="en-US" sz="1400" dirty="0">
                <a:latin typeface="Courier New" panose="02070309020205020404" pitchFamily="49" charset="0"/>
                <a:cs typeface="Courier New" panose="02070309020205020404" pitchFamily="49" charset="0"/>
              </a:rPr>
              <a:t>=2)</a:t>
            </a:r>
          </a:p>
          <a:p>
            <a:endParaRPr lang="en-US" sz="1400" dirty="0">
              <a:latin typeface="Courier New" panose="02070309020205020404" pitchFamily="49" charset="0"/>
              <a:cs typeface="Courier New" panose="02070309020205020404" pitchFamily="49" charset="0"/>
            </a:endParaRPr>
          </a:p>
          <a:p>
            <a:r>
              <a:rPr lang="en-US" sz="1400" dirty="0" err="1">
                <a:latin typeface="Courier New" panose="02070309020205020404" pitchFamily="49" charset="0"/>
                <a:cs typeface="Courier New" panose="02070309020205020404" pitchFamily="49" charset="0"/>
              </a:rPr>
              <a:t>lm.DV.edu</a:t>
            </a:r>
            <a:r>
              <a:rPr lang="en-US" sz="1400" dirty="0">
                <a:latin typeface="Courier New" panose="02070309020205020404" pitchFamily="49" charset="0"/>
                <a:cs typeface="Courier New" panose="02070309020205020404" pitchFamily="49" charset="0"/>
              </a:rPr>
              <a:t>         &lt;- lm(DV ~ education)</a:t>
            </a:r>
          </a:p>
          <a:p>
            <a:r>
              <a:rPr lang="en-US" sz="1400" dirty="0" err="1">
                <a:latin typeface="Courier New" panose="02070309020205020404" pitchFamily="49" charset="0"/>
                <a:cs typeface="Courier New" panose="02070309020205020404" pitchFamily="49" charset="0"/>
              </a:rPr>
              <a:t>lm.DV.edu.occ</a:t>
            </a:r>
            <a:r>
              <a:rPr lang="en-US" sz="1400" dirty="0">
                <a:latin typeface="Courier New" panose="02070309020205020404" pitchFamily="49" charset="0"/>
                <a:cs typeface="Courier New" panose="02070309020205020404" pitchFamily="49" charset="0"/>
              </a:rPr>
              <a:t>     &lt;- lm(DV ~ education + occupation)</a:t>
            </a:r>
          </a:p>
          <a:p>
            <a:r>
              <a:rPr lang="en-US" sz="1400" dirty="0" err="1">
                <a:latin typeface="Courier New" panose="02070309020205020404" pitchFamily="49" charset="0"/>
                <a:cs typeface="Courier New" panose="02070309020205020404" pitchFamily="49" charset="0"/>
              </a:rPr>
              <a:t>lm.DV.edu.occ.inc</a:t>
            </a:r>
            <a:r>
              <a:rPr lang="en-US" sz="1400" dirty="0">
                <a:latin typeface="Courier New" panose="02070309020205020404" pitchFamily="49" charset="0"/>
                <a:cs typeface="Courier New" panose="02070309020205020404" pitchFamily="49" charset="0"/>
              </a:rPr>
              <a:t> &lt;- lm(DV ~ education + occupation + income)</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summary(</a:t>
            </a:r>
            <a:r>
              <a:rPr lang="en-US" sz="1400" dirty="0" err="1">
                <a:latin typeface="Courier New" panose="02070309020205020404" pitchFamily="49" charset="0"/>
                <a:cs typeface="Courier New" panose="02070309020205020404" pitchFamily="49" charset="0"/>
              </a:rPr>
              <a:t>lm.DV.edu</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r.squared</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summary(</a:t>
            </a:r>
            <a:r>
              <a:rPr lang="en-US" sz="1400" dirty="0" err="1">
                <a:latin typeface="Courier New" panose="02070309020205020404" pitchFamily="49" charset="0"/>
                <a:cs typeface="Courier New" panose="02070309020205020404" pitchFamily="49" charset="0"/>
              </a:rPr>
              <a:t>lm.DV.edu.occ</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r.squared</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summary(</a:t>
            </a:r>
            <a:r>
              <a:rPr lang="en-US" sz="1400" dirty="0" err="1">
                <a:latin typeface="Courier New" panose="02070309020205020404" pitchFamily="49" charset="0"/>
                <a:cs typeface="Courier New" panose="02070309020205020404" pitchFamily="49" charset="0"/>
              </a:rPr>
              <a:t>lm.DV.edu.occ.inc</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r.squared</a:t>
            </a:r>
            <a:endParaRPr lang="en-US" sz="1400" dirty="0">
              <a:latin typeface="Courier New" panose="02070309020205020404" pitchFamily="49" charset="0"/>
              <a:cs typeface="Courier New" panose="02070309020205020404" pitchFamily="49" charset="0"/>
            </a:endParaRPr>
          </a:p>
          <a:p>
            <a:endParaRPr lang="en-US" sz="1400" dirty="0">
              <a:latin typeface="Courier New" panose="02070309020205020404" pitchFamily="49" charset="0"/>
              <a:cs typeface="Courier New" panose="02070309020205020404" pitchFamily="49" charset="0"/>
            </a:endParaRPr>
          </a:p>
          <a:p>
            <a:r>
              <a:rPr lang="en-US" sz="1400" dirty="0" err="1">
                <a:latin typeface="Courier New" panose="02070309020205020404" pitchFamily="49" charset="0"/>
                <a:cs typeface="Courier New" panose="02070309020205020404" pitchFamily="49" charset="0"/>
              </a:rPr>
              <a:t>anova</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lm.DV.edu</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lm.DV.edu.occ</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lm.DV.edu.occ.inc</a:t>
            </a: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77018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1752600"/>
            <a:ext cx="7010400" cy="369332"/>
          </a:xfrm>
          <a:prstGeom prst="rect">
            <a:avLst/>
          </a:prstGeom>
        </p:spPr>
        <p:txBody>
          <a:bodyPr wrap="square">
            <a:spAutoFit/>
          </a:bodyPr>
          <a:lstStyle/>
          <a:p>
            <a:r>
              <a:rPr lang="en-US" dirty="0"/>
              <a:t>http://</a:t>
            </a:r>
            <a:r>
              <a:rPr lang="en-US" dirty="0" err="1"/>
              <a:t>data.library.virginia.edu</a:t>
            </a:r>
            <a:r>
              <a:rPr lang="en-US" dirty="0"/>
              <a:t>/hierarchical-linear-regression/</a:t>
            </a:r>
          </a:p>
        </p:txBody>
      </p:sp>
    </p:spTree>
    <p:extLst>
      <p:ext uri="{BB962C8B-B14F-4D97-AF65-F5344CB8AC3E}">
        <p14:creationId xmlns:p14="http://schemas.microsoft.com/office/powerpoint/2010/main" val="925656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533400"/>
            <a:ext cx="8991600" cy="5078313"/>
          </a:xfrm>
          <a:prstGeom prst="rect">
            <a:avLst/>
          </a:prstGeom>
          <a:noFill/>
        </p:spPr>
        <p:txBody>
          <a:bodyPr wrap="square" rtlCol="0">
            <a:spAutoFit/>
          </a:bodyPr>
          <a:lstStyle/>
          <a:p>
            <a:endParaRPr lang="en-US"/>
          </a:p>
          <a:p>
            <a:r>
              <a:rPr lang="en-US"/>
              <a:t>(1) Make a data set  roughly like the example here (http://data.library.virginia.edu/hierarchical-linear-regression/)</a:t>
            </a:r>
          </a:p>
          <a:p>
            <a:endParaRPr lang="en-US" sz="1600">
              <a:latin typeface="Courier New" panose="02070309020205020404" pitchFamily="49" charset="0"/>
              <a:cs typeface="Courier New" panose="02070309020205020404" pitchFamily="49" charset="0"/>
            </a:endParaRPr>
          </a:p>
          <a:p>
            <a:r>
              <a:rPr lang="en-US" sz="1600">
                <a:latin typeface="Courier New" panose="02070309020205020404" pitchFamily="49" charset="0"/>
                <a:cs typeface="Courier New" panose="02070309020205020404" pitchFamily="49" charset="0"/>
              </a:rPr>
              <a:t>n &lt;- 100</a:t>
            </a:r>
          </a:p>
          <a:p>
            <a:r>
              <a:rPr lang="en-US" sz="1600">
                <a:latin typeface="Courier New" panose="02070309020205020404" pitchFamily="49" charset="0"/>
                <a:cs typeface="Courier New" panose="02070309020205020404" pitchFamily="49" charset="0"/>
              </a:rPr>
              <a:t>age        &lt;- runif(n=N,min=18,max=35)</a:t>
            </a:r>
          </a:p>
          <a:p>
            <a:r>
              <a:rPr lang="en-US" sz="1600">
                <a:latin typeface="Courier New" panose="02070309020205020404" pitchFamily="49" charset="0"/>
                <a:cs typeface="Courier New" panose="02070309020205020404" pitchFamily="49" charset="0"/>
              </a:rPr>
              <a:t>genderMale &lt;- round(rnorm(n=N))</a:t>
            </a:r>
          </a:p>
          <a:p>
            <a:r>
              <a:rPr lang="en-US" sz="1600">
                <a:latin typeface="Courier New" panose="02070309020205020404" pitchFamily="49" charset="0"/>
                <a:cs typeface="Courier New" panose="02070309020205020404" pitchFamily="49" charset="0"/>
              </a:rPr>
              <a:t>friends    &lt;- runif(n=N,min=5,max=20)</a:t>
            </a:r>
          </a:p>
          <a:p>
            <a:r>
              <a:rPr lang="en-US" sz="1600">
                <a:latin typeface="Courier New" panose="02070309020205020404" pitchFamily="49" charset="0"/>
                <a:cs typeface="Courier New" panose="02070309020205020404" pitchFamily="49" charset="0"/>
              </a:rPr>
              <a:t>pets       &lt;- runif(n=N,min=0,max=10)</a:t>
            </a:r>
          </a:p>
          <a:p>
            <a:r>
              <a:rPr lang="en-US" sz="1600">
                <a:latin typeface="Courier New" panose="02070309020205020404" pitchFamily="49" charset="0"/>
                <a:cs typeface="Courier New" panose="02070309020205020404" pitchFamily="49" charset="0"/>
              </a:rPr>
              <a:t>happiness  &lt;- (6 - 0.11*age - 0.14*genderMale + 0.17*friends + 0.36*pets </a:t>
            </a:r>
          </a:p>
          <a:p>
            <a:r>
              <a:rPr lang="en-US" sz="1600">
                <a:latin typeface="Courier New" panose="02070309020205020404" pitchFamily="49" charset="0"/>
                <a:cs typeface="Courier New" panose="02070309020205020404" pitchFamily="49" charset="0"/>
              </a:rPr>
              <a:t>               + rnorm(n=N,sd=10))</a:t>
            </a:r>
          </a:p>
          <a:p>
            <a:endParaRPr lang="en-US" sz="1600">
              <a:latin typeface="Courier New" panose="02070309020205020404" pitchFamily="49" charset="0"/>
              <a:cs typeface="Courier New" panose="02070309020205020404" pitchFamily="49" charset="0"/>
            </a:endParaRPr>
          </a:p>
          <a:p>
            <a:r>
              <a:rPr lang="en-US">
                <a:cs typeface="Courier New" panose="02070309020205020404" pitchFamily="49" charset="0"/>
              </a:rPr>
              <a:t>(2) Following the examples shown on the web page above, analyze the data using lm(), report the results, and interpret them. In particular, answer the question "what proportion of the variance in happiness does </a:t>
            </a:r>
            <a:r>
              <a:rPr lang="en-US"/>
              <a:t>the number of pets explain above and beyond age, gender, and the number of (human) friends? Is that increase statistically significant? And what exactly does your answer to the significance question mean? In your report (a Word document), be sure to include the R output, a table like the one from Lankau and Scandura (2002) included in the web page, and write a short paragraph interpreting the results.</a:t>
            </a:r>
            <a:endParaRPr lang="en-US">
              <a:cs typeface="Courier New" panose="02070309020205020404" pitchFamily="49" charset="0"/>
            </a:endParaRPr>
          </a:p>
        </p:txBody>
      </p:sp>
    </p:spTree>
    <p:extLst>
      <p:ext uri="{BB962C8B-B14F-4D97-AF65-F5344CB8AC3E}">
        <p14:creationId xmlns:p14="http://schemas.microsoft.com/office/powerpoint/2010/main" val="144548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5740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Oval 10"/>
          <p:cNvSpPr>
            <a:spLocks noChangeArrowheads="1"/>
          </p:cNvSpPr>
          <p:nvPr/>
        </p:nvSpPr>
        <p:spPr bwMode="auto">
          <a:xfrm>
            <a:off x="2924175" y="2705100"/>
            <a:ext cx="1209675" cy="12573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739" name="Oval 11"/>
          <p:cNvSpPr>
            <a:spLocks noChangeArrowheads="1"/>
          </p:cNvSpPr>
          <p:nvPr/>
        </p:nvSpPr>
        <p:spPr bwMode="auto">
          <a:xfrm>
            <a:off x="3552825" y="2714625"/>
            <a:ext cx="1209675" cy="12573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742" name="Oval 10"/>
          <p:cNvSpPr>
            <a:spLocks noChangeArrowheads="1"/>
          </p:cNvSpPr>
          <p:nvPr/>
        </p:nvSpPr>
        <p:spPr bwMode="auto">
          <a:xfrm>
            <a:off x="3257550" y="1924050"/>
            <a:ext cx="1209675" cy="1257300"/>
          </a:xfrm>
          <a:prstGeom prst="ellipse">
            <a:avLst/>
          </a:prstGeom>
          <a:noFill/>
          <a:ln w="952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743" name="Text Box 7"/>
          <p:cNvSpPr txBox="1">
            <a:spLocks noChangeArrowheads="1"/>
          </p:cNvSpPr>
          <p:nvPr/>
        </p:nvSpPr>
        <p:spPr bwMode="auto">
          <a:xfrm>
            <a:off x="4181475" y="1847850"/>
            <a:ext cx="13506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1600" dirty="0">
                <a:solidFill>
                  <a:srgbClr val="CC0000"/>
                </a:solidFill>
              </a:rPr>
              <a:t>Y</a:t>
            </a:r>
          </a:p>
        </p:txBody>
      </p:sp>
      <p:sp>
        <p:nvSpPr>
          <p:cNvPr id="116744" name="Text Box 8"/>
          <p:cNvSpPr txBox="1">
            <a:spLocks noChangeArrowheads="1"/>
          </p:cNvSpPr>
          <p:nvPr/>
        </p:nvSpPr>
        <p:spPr bwMode="auto">
          <a:xfrm>
            <a:off x="4624036" y="3582172"/>
            <a:ext cx="90808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1200" b="1" dirty="0"/>
              <a:t>X2</a:t>
            </a:r>
          </a:p>
        </p:txBody>
      </p:sp>
      <p:sp>
        <p:nvSpPr>
          <p:cNvPr id="116746" name="Text Box 10"/>
          <p:cNvSpPr txBox="1">
            <a:spLocks noChangeArrowheads="1"/>
          </p:cNvSpPr>
          <p:nvPr/>
        </p:nvSpPr>
        <p:spPr bwMode="auto">
          <a:xfrm>
            <a:off x="1028700" y="400050"/>
            <a:ext cx="70199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dirty="0"/>
              <a:t>The “Ballantine” “parts of the DV that overlaps with the IVs" metaphor </a:t>
            </a:r>
          </a:p>
        </p:txBody>
      </p:sp>
      <p:sp>
        <p:nvSpPr>
          <p:cNvPr id="10" name="Text Box 8"/>
          <p:cNvSpPr txBox="1">
            <a:spLocks noChangeArrowheads="1"/>
          </p:cNvSpPr>
          <p:nvPr/>
        </p:nvSpPr>
        <p:spPr bwMode="auto">
          <a:xfrm>
            <a:off x="2644736" y="3582171"/>
            <a:ext cx="90808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1200" b="1" dirty="0"/>
              <a:t>X1</a:t>
            </a:r>
          </a:p>
        </p:txBody>
      </p:sp>
    </p:spTree>
    <p:extLst>
      <p:ext uri="{BB962C8B-B14F-4D97-AF65-F5344CB8AC3E}">
        <p14:creationId xmlns:p14="http://schemas.microsoft.com/office/powerpoint/2010/main" val="2695142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31" y="1481138"/>
            <a:ext cx="9075737"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2568" y="328613"/>
            <a:ext cx="1057275"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1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374" y="4552950"/>
            <a:ext cx="7418387"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1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4491" y="5143500"/>
            <a:ext cx="7932737"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394491" y="328613"/>
            <a:ext cx="3263109" cy="369332"/>
          </a:xfrm>
          <a:prstGeom prst="rect">
            <a:avLst/>
          </a:prstGeom>
          <a:noFill/>
        </p:spPr>
        <p:txBody>
          <a:bodyPr wrap="square" rtlCol="0">
            <a:spAutoFit/>
          </a:bodyPr>
          <a:lstStyle/>
          <a:p>
            <a:r>
              <a:rPr lang="en-US" dirty="0"/>
              <a:t>Digression: What’s “Ballantine”?</a:t>
            </a:r>
          </a:p>
        </p:txBody>
      </p:sp>
    </p:spTree>
    <p:extLst>
      <p:ext uri="{BB962C8B-B14F-4D97-AF65-F5344CB8AC3E}">
        <p14:creationId xmlns:p14="http://schemas.microsoft.com/office/powerpoint/2010/main" val="33385920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2125</TotalTime>
  <Words>1310</Words>
  <Application>Microsoft Macintosh PowerPoint</Application>
  <PresentationFormat>On-screen Show (4:3)</PresentationFormat>
  <Paragraphs>138</Paragraphs>
  <Slides>19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Washington</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Yuichi</dc:creator>
  <cp:lastModifiedBy>Terrence J Pope</cp:lastModifiedBy>
  <cp:revision>28</cp:revision>
  <dcterms:created xsi:type="dcterms:W3CDTF">2018-02-11T15:52:30Z</dcterms:created>
  <dcterms:modified xsi:type="dcterms:W3CDTF">2018-02-13T09:02:12Z</dcterms:modified>
</cp:coreProperties>
</file>