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2" r:id="rId5"/>
    <p:sldId id="263" r:id="rId6"/>
    <p:sldId id="265" r:id="rId7"/>
    <p:sldId id="266" r:id="rId8"/>
    <p:sldId id="267" r:id="rId9"/>
    <p:sldId id="268" r:id="rId10"/>
    <p:sldId id="269" r:id="rId11"/>
    <p:sldId id="270" r:id="rId12"/>
    <p:sldId id="28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35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A8095-95C8-4AC8-BFB6-9F51809CF630}"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37692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A8095-95C8-4AC8-BFB6-9F51809CF630}"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186244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A8095-95C8-4AC8-BFB6-9F51809CF630}"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61342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A8095-95C8-4AC8-BFB6-9F51809CF630}"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97500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A8095-95C8-4AC8-BFB6-9F51809CF630}"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172203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A8095-95C8-4AC8-BFB6-9F51809CF630}"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77410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A8095-95C8-4AC8-BFB6-9F51809CF630}"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65047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A8095-95C8-4AC8-BFB6-9F51809CF630}"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136177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A8095-95C8-4AC8-BFB6-9F51809CF630}"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287233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A8095-95C8-4AC8-BFB6-9F51809CF630}"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55920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A8095-95C8-4AC8-BFB6-9F51809CF630}"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6DEA8-9B5E-43FB-8AFF-C5405F92C7BC}" type="slidenum">
              <a:rPr lang="en-US" smtClean="0"/>
              <a:t>‹#›</a:t>
            </a:fld>
            <a:endParaRPr lang="en-US"/>
          </a:p>
        </p:txBody>
      </p:sp>
    </p:spTree>
    <p:extLst>
      <p:ext uri="{BB962C8B-B14F-4D97-AF65-F5344CB8AC3E}">
        <p14:creationId xmlns:p14="http://schemas.microsoft.com/office/powerpoint/2010/main" val="419926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A8095-95C8-4AC8-BFB6-9F51809CF630}" type="datetimeFigureOut">
              <a:rPr lang="en-US" smtClean="0"/>
              <a:t>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6DEA8-9B5E-43FB-8AFF-C5405F92C7BC}" type="slidenum">
              <a:rPr lang="en-US" smtClean="0"/>
              <a:t>‹#›</a:t>
            </a:fld>
            <a:endParaRPr lang="en-US"/>
          </a:p>
        </p:txBody>
      </p:sp>
    </p:spTree>
    <p:extLst>
      <p:ext uri="{BB962C8B-B14F-4D97-AF65-F5344CB8AC3E}">
        <p14:creationId xmlns:p14="http://schemas.microsoft.com/office/powerpoint/2010/main" val="250685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Bias_of_an_estimato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219200"/>
            <a:ext cx="7010400" cy="2062103"/>
          </a:xfrm>
          <a:prstGeom prst="rect">
            <a:avLst/>
          </a:prstGeom>
          <a:noFill/>
        </p:spPr>
        <p:txBody>
          <a:bodyPr wrap="square" rtlCol="0">
            <a:spAutoFit/>
          </a:bodyPr>
          <a:lstStyle/>
          <a:p>
            <a:endParaRPr lang="en-US" smtClean="0"/>
          </a:p>
          <a:p>
            <a:r>
              <a:rPr lang="en-US" sz="2800" smtClean="0"/>
              <a:t>The impact of the number of IVs</a:t>
            </a:r>
          </a:p>
          <a:p>
            <a:endParaRPr lang="en-US" sz="2800"/>
          </a:p>
          <a:p>
            <a:pPr marL="285750" indent="-285750">
              <a:buFont typeface="Arial" panose="020B0604020202020204" pitchFamily="34" charset="0"/>
              <a:buChar char="•"/>
            </a:pPr>
            <a:r>
              <a:rPr lang="en-US" smtClean="0"/>
              <a:t>Why does CCWA caution against having lots of IVs?</a:t>
            </a:r>
          </a:p>
          <a:p>
            <a:pPr marL="285750" indent="-285750">
              <a:buFont typeface="Arial" panose="020B0604020202020204" pitchFamily="34" charset="0"/>
              <a:buChar char="•"/>
            </a:pPr>
            <a:r>
              <a:rPr lang="en-US" smtClean="0"/>
              <a:t>What's </a:t>
            </a:r>
            <a:r>
              <a:rPr lang="en-US"/>
              <a:t>the purpose of an "adjusted R"?</a:t>
            </a:r>
          </a:p>
          <a:p>
            <a:endParaRPr lang="en-US"/>
          </a:p>
        </p:txBody>
      </p:sp>
    </p:spTree>
    <p:extLst>
      <p:ext uri="{BB962C8B-B14F-4D97-AF65-F5344CB8AC3E}">
        <p14:creationId xmlns:p14="http://schemas.microsoft.com/office/powerpoint/2010/main" val="31716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738" y="455613"/>
            <a:ext cx="685165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9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298450"/>
            <a:ext cx="13335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495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7" y="685800"/>
            <a:ext cx="6105525"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38200" y="5867400"/>
            <a:ext cx="7772400" cy="307777"/>
          </a:xfrm>
          <a:prstGeom prst="rect">
            <a:avLst/>
          </a:prstGeom>
        </p:spPr>
        <p:txBody>
          <a:bodyPr wrap="square">
            <a:spAutoFit/>
          </a:bodyPr>
          <a:lstStyle/>
          <a:p>
            <a:r>
              <a:rPr lang="en-US" sz="1400" dirty="0"/>
              <a:t>http://www.emathzone.com/tutorials/basic-statistics/efficiency-of-an-estimator.html</a:t>
            </a:r>
          </a:p>
        </p:txBody>
      </p:sp>
    </p:spTree>
    <p:extLst>
      <p:ext uri="{BB962C8B-B14F-4D97-AF65-F5344CB8AC3E}">
        <p14:creationId xmlns:p14="http://schemas.microsoft.com/office/powerpoint/2010/main" val="1851508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62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Text Box 4"/>
          <p:cNvSpPr txBox="1">
            <a:spLocks noChangeArrowheads="1"/>
          </p:cNvSpPr>
          <p:nvPr/>
        </p:nvSpPr>
        <p:spPr bwMode="auto">
          <a:xfrm>
            <a:off x="914400" y="762000"/>
            <a:ext cx="729615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mtClean="0">
                <a:solidFill>
                  <a:srgbClr val="CC0000"/>
                </a:solidFill>
              </a:rPr>
              <a:t>Demo/exploration</a:t>
            </a:r>
            <a:r>
              <a:rPr lang="en-US" smtClean="0"/>
              <a:t> using </a:t>
            </a:r>
            <a:r>
              <a:rPr lang="en-US" smtClean="0"/>
              <a:t>N_of_IVs.R</a:t>
            </a:r>
            <a:endParaRPr lang="en-US" smtClean="0"/>
          </a:p>
          <a:p>
            <a:pPr>
              <a:spcBef>
                <a:spcPct val="50000"/>
              </a:spcBef>
            </a:pPr>
            <a:r>
              <a:rPr lang="en-US" smtClean="0"/>
              <a:t>Create </a:t>
            </a:r>
            <a:r>
              <a:rPr lang="en-US" dirty="0"/>
              <a:t>a universe in which there are a number of predictor (IV) variables, and a DV that is, in the long run, not correlated at all to any of the predictor variables.</a:t>
            </a:r>
          </a:p>
          <a:p>
            <a:pPr>
              <a:spcBef>
                <a:spcPct val="50000"/>
              </a:spcBef>
              <a:buFontTx/>
              <a:buChar char="•"/>
            </a:pPr>
            <a:r>
              <a:rPr lang="en-US" dirty="0"/>
              <a:t>First, create (i.e., sample) a data set </a:t>
            </a:r>
            <a:r>
              <a:rPr lang="en-US"/>
              <a:t>with </a:t>
            </a:r>
            <a:r>
              <a:rPr lang="en-US" dirty="0"/>
              <a:t>3</a:t>
            </a:r>
            <a:r>
              <a:rPr lang="en-US" smtClean="0"/>
              <a:t>0 </a:t>
            </a:r>
            <a:r>
              <a:rPr lang="en-US" dirty="0"/>
              <a:t>cases, and 10 predictor variables </a:t>
            </a:r>
            <a:r>
              <a:rPr lang="en-US" dirty="0" smtClean="0"/>
              <a:t>none of which are (in the long run) correlated with the DV. </a:t>
            </a:r>
            <a:r>
              <a:rPr lang="en-US" dirty="0"/>
              <a:t>What’s </a:t>
            </a:r>
            <a:r>
              <a:rPr lang="en-US"/>
              <a:t>the </a:t>
            </a:r>
            <a:r>
              <a:rPr lang="en-US" smtClean="0"/>
              <a:t>multiple-R</a:t>
            </a:r>
            <a:r>
              <a:rPr lang="en-US" dirty="0" smtClean="0"/>
              <a:t>? And what's the r between any given pair of variables?</a:t>
            </a:r>
            <a:endParaRPr lang="en-US" dirty="0"/>
          </a:p>
          <a:p>
            <a:pPr>
              <a:spcBef>
                <a:spcPct val="50000"/>
              </a:spcBef>
              <a:buFontTx/>
              <a:buChar char="•"/>
            </a:pPr>
            <a:r>
              <a:rPr lang="en-US" smtClean="0"/>
              <a:t>Explore </a:t>
            </a:r>
            <a:r>
              <a:rPr lang="en-US" dirty="0"/>
              <a:t>the effect of increasing the number of IVs. Try 20 IVs. How do the results compare against what you found </a:t>
            </a:r>
            <a:r>
              <a:rPr lang="en-US"/>
              <a:t>above</a:t>
            </a:r>
            <a:r>
              <a:rPr lang="en-US" smtClean="0"/>
              <a:t>?</a:t>
            </a:r>
          </a:p>
          <a:p>
            <a:pPr>
              <a:spcBef>
                <a:spcPct val="50000"/>
              </a:spcBef>
              <a:buFontTx/>
              <a:buChar char="•"/>
            </a:pPr>
            <a:r>
              <a:rPr lang="en-US" smtClean="0"/>
              <a:t>How </a:t>
            </a:r>
            <a:r>
              <a:rPr lang="en-US" dirty="0"/>
              <a:t>did "adjusted R“ change as you changed N  (sample size) and K (N of predictor variables</a:t>
            </a:r>
            <a:r>
              <a:rPr lang="en-US"/>
              <a:t>)? </a:t>
            </a:r>
            <a:endParaRPr lang="en-US" smtClean="0"/>
          </a:p>
          <a:p>
            <a:pPr>
              <a:spcBef>
                <a:spcPct val="50000"/>
              </a:spcBef>
              <a:buFontTx/>
              <a:buChar char="•"/>
            </a:pPr>
            <a:r>
              <a:rPr lang="en-US" smtClean="0"/>
              <a:t>Set K = 3. Reduce N to 10, and then to 5, and finally to 3. What happens to the R?</a:t>
            </a:r>
            <a:endParaRPr lang="en-US" dirty="0"/>
          </a:p>
        </p:txBody>
      </p:sp>
    </p:spTree>
    <p:extLst>
      <p:ext uri="{BB962C8B-B14F-4D97-AF65-F5344CB8AC3E}">
        <p14:creationId xmlns:p14="http://schemas.microsoft.com/office/powerpoint/2010/main" val="2400579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571500"/>
            <a:ext cx="5715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Text Box 3"/>
          <p:cNvSpPr txBox="1">
            <a:spLocks noChangeArrowheads="1"/>
          </p:cNvSpPr>
          <p:nvPr/>
        </p:nvSpPr>
        <p:spPr bwMode="auto">
          <a:xfrm>
            <a:off x="2057400" y="3352800"/>
            <a:ext cx="381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7172" name="Text Box 4"/>
          <p:cNvSpPr txBox="1">
            <a:spLocks noChangeArrowheads="1"/>
          </p:cNvSpPr>
          <p:nvPr/>
        </p:nvSpPr>
        <p:spPr bwMode="auto">
          <a:xfrm>
            <a:off x="2819400" y="5257800"/>
            <a:ext cx="1524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X1</a:t>
            </a:r>
          </a:p>
        </p:txBody>
      </p:sp>
      <p:sp>
        <p:nvSpPr>
          <p:cNvPr id="7173" name="Text Box 5"/>
          <p:cNvSpPr txBox="1">
            <a:spLocks noChangeArrowheads="1"/>
          </p:cNvSpPr>
          <p:nvPr/>
        </p:nvSpPr>
        <p:spPr bwMode="auto">
          <a:xfrm>
            <a:off x="5638800" y="5029200"/>
            <a:ext cx="9271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X2</a:t>
            </a:r>
          </a:p>
        </p:txBody>
      </p:sp>
      <p:sp>
        <p:nvSpPr>
          <p:cNvPr id="7174" name="Rectangle 6"/>
          <p:cNvSpPr>
            <a:spLocks noChangeArrowheads="1"/>
          </p:cNvSpPr>
          <p:nvPr/>
        </p:nvSpPr>
        <p:spPr bwMode="auto">
          <a:xfrm>
            <a:off x="3048000" y="4724400"/>
            <a:ext cx="3048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Line 7"/>
          <p:cNvSpPr>
            <a:spLocks noChangeShapeType="1"/>
          </p:cNvSpPr>
          <p:nvPr/>
        </p:nvSpPr>
        <p:spPr bwMode="auto">
          <a:xfrm>
            <a:off x="2895600" y="4757738"/>
            <a:ext cx="18288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8"/>
          <p:cNvSpPr txBox="1">
            <a:spLocks noChangeArrowheads="1"/>
          </p:cNvSpPr>
          <p:nvPr/>
        </p:nvSpPr>
        <p:spPr bwMode="auto">
          <a:xfrm>
            <a:off x="365125" y="196850"/>
            <a:ext cx="845502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Regression analysis when N &gt; 3, K = 2: finding a plane that minimizes the sum of squared errors (on the Y dimension) from the plane.</a:t>
            </a:r>
          </a:p>
        </p:txBody>
      </p:sp>
      <p:sp>
        <p:nvSpPr>
          <p:cNvPr id="7177" name="Oval 9"/>
          <p:cNvSpPr>
            <a:spLocks noChangeArrowheads="1"/>
          </p:cNvSpPr>
          <p:nvPr/>
        </p:nvSpPr>
        <p:spPr bwMode="auto">
          <a:xfrm>
            <a:off x="3798888" y="4051300"/>
            <a:ext cx="127000" cy="141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Oval 10"/>
          <p:cNvSpPr>
            <a:spLocks noChangeArrowheads="1"/>
          </p:cNvSpPr>
          <p:nvPr/>
        </p:nvSpPr>
        <p:spPr bwMode="auto">
          <a:xfrm>
            <a:off x="4303713" y="3179763"/>
            <a:ext cx="127000" cy="1412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Oval 11"/>
          <p:cNvSpPr>
            <a:spLocks noChangeArrowheads="1"/>
          </p:cNvSpPr>
          <p:nvPr/>
        </p:nvSpPr>
        <p:spPr bwMode="auto">
          <a:xfrm>
            <a:off x="5203825" y="3194050"/>
            <a:ext cx="127000" cy="141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Oval 12"/>
          <p:cNvSpPr>
            <a:spLocks noChangeArrowheads="1"/>
          </p:cNvSpPr>
          <p:nvPr/>
        </p:nvSpPr>
        <p:spPr bwMode="auto">
          <a:xfrm>
            <a:off x="4160838" y="2798763"/>
            <a:ext cx="127000" cy="1412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Oval 13"/>
          <p:cNvSpPr>
            <a:spLocks noChangeArrowheads="1"/>
          </p:cNvSpPr>
          <p:nvPr/>
        </p:nvSpPr>
        <p:spPr bwMode="auto">
          <a:xfrm>
            <a:off x="5595938" y="3881438"/>
            <a:ext cx="127000" cy="1412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Oval 14"/>
          <p:cNvSpPr>
            <a:spLocks noChangeArrowheads="1"/>
          </p:cNvSpPr>
          <p:nvPr/>
        </p:nvSpPr>
        <p:spPr bwMode="auto">
          <a:xfrm>
            <a:off x="4497388" y="3838575"/>
            <a:ext cx="127000" cy="141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Oval 15"/>
          <p:cNvSpPr>
            <a:spLocks noChangeArrowheads="1"/>
          </p:cNvSpPr>
          <p:nvPr/>
        </p:nvSpPr>
        <p:spPr bwMode="auto">
          <a:xfrm>
            <a:off x="4681538" y="2573338"/>
            <a:ext cx="127000" cy="1412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423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571500"/>
            <a:ext cx="5715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Text Box 5"/>
          <p:cNvSpPr txBox="1">
            <a:spLocks noChangeArrowheads="1"/>
          </p:cNvSpPr>
          <p:nvPr/>
        </p:nvSpPr>
        <p:spPr bwMode="auto">
          <a:xfrm>
            <a:off x="2057400" y="3352800"/>
            <a:ext cx="381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3078" name="Text Box 6"/>
          <p:cNvSpPr txBox="1">
            <a:spLocks noChangeArrowheads="1"/>
          </p:cNvSpPr>
          <p:nvPr/>
        </p:nvSpPr>
        <p:spPr bwMode="auto">
          <a:xfrm>
            <a:off x="2819400" y="5257800"/>
            <a:ext cx="15240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X1</a:t>
            </a:r>
          </a:p>
        </p:txBody>
      </p:sp>
      <p:sp>
        <p:nvSpPr>
          <p:cNvPr id="3079" name="Text Box 7"/>
          <p:cNvSpPr txBox="1">
            <a:spLocks noChangeArrowheads="1"/>
          </p:cNvSpPr>
          <p:nvPr/>
        </p:nvSpPr>
        <p:spPr bwMode="auto">
          <a:xfrm>
            <a:off x="5638800" y="5029200"/>
            <a:ext cx="9271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X2</a:t>
            </a:r>
          </a:p>
        </p:txBody>
      </p:sp>
      <p:sp>
        <p:nvSpPr>
          <p:cNvPr id="3080" name="Rectangle 8"/>
          <p:cNvSpPr>
            <a:spLocks noChangeArrowheads="1"/>
          </p:cNvSpPr>
          <p:nvPr/>
        </p:nvSpPr>
        <p:spPr bwMode="auto">
          <a:xfrm>
            <a:off x="3048000" y="4724400"/>
            <a:ext cx="3048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 name="Line 9"/>
          <p:cNvSpPr>
            <a:spLocks noChangeShapeType="1"/>
          </p:cNvSpPr>
          <p:nvPr/>
        </p:nvSpPr>
        <p:spPr bwMode="auto">
          <a:xfrm>
            <a:off x="2895600" y="4757738"/>
            <a:ext cx="18288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 name="Text Box 10"/>
          <p:cNvSpPr txBox="1">
            <a:spLocks noChangeArrowheads="1"/>
          </p:cNvSpPr>
          <p:nvPr/>
        </p:nvSpPr>
        <p:spPr bwMode="auto">
          <a:xfrm>
            <a:off x="365125" y="196850"/>
            <a:ext cx="845502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You can fit a plane through any three points in a 3D space. Hence when N=3, K=2 (i.e., X1 and X2 predicting Y), R = 1.0.</a:t>
            </a:r>
          </a:p>
        </p:txBody>
      </p:sp>
      <p:sp>
        <p:nvSpPr>
          <p:cNvPr id="3083" name="Oval 11"/>
          <p:cNvSpPr>
            <a:spLocks noChangeArrowheads="1"/>
          </p:cNvSpPr>
          <p:nvPr/>
        </p:nvSpPr>
        <p:spPr bwMode="auto">
          <a:xfrm>
            <a:off x="3798888" y="4051300"/>
            <a:ext cx="127000" cy="141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 name="Oval 12"/>
          <p:cNvSpPr>
            <a:spLocks noChangeArrowheads="1"/>
          </p:cNvSpPr>
          <p:nvPr/>
        </p:nvSpPr>
        <p:spPr bwMode="auto">
          <a:xfrm>
            <a:off x="4303713" y="3179763"/>
            <a:ext cx="127000" cy="1412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Oval 13"/>
          <p:cNvSpPr>
            <a:spLocks noChangeArrowheads="1"/>
          </p:cNvSpPr>
          <p:nvPr/>
        </p:nvSpPr>
        <p:spPr bwMode="auto">
          <a:xfrm>
            <a:off x="5203825" y="3194050"/>
            <a:ext cx="127000" cy="141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350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905000" y="1600200"/>
            <a:ext cx="6096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 Why? </a:t>
            </a:r>
            <a:br>
              <a:rPr lang="en-US" dirty="0"/>
            </a:br>
            <a:endParaRPr lang="en-US" dirty="0"/>
          </a:p>
          <a:p>
            <a:r>
              <a:rPr lang="en-US" dirty="0"/>
              <a:t>* 3 data points in a 3D space forms a triangle.</a:t>
            </a:r>
            <a:br>
              <a:rPr lang="en-US" dirty="0"/>
            </a:br>
            <a:endParaRPr lang="en-US" dirty="0"/>
          </a:p>
          <a:p>
            <a:r>
              <a:rPr lang="en-US" dirty="0"/>
              <a:t>* You can always find a plane that goes through 3 data points in a 3D space. </a:t>
            </a:r>
            <a:r>
              <a:rPr lang="en-US" dirty="0" smtClean="0"/>
              <a:t/>
            </a:r>
            <a:br>
              <a:rPr lang="en-US" dirty="0" smtClean="0"/>
            </a:br>
            <a:endParaRPr lang="en-US" dirty="0" smtClean="0"/>
          </a:p>
          <a:p>
            <a:r>
              <a:rPr lang="en-US" dirty="0" smtClean="0"/>
              <a:t>* Y </a:t>
            </a:r>
            <a:r>
              <a:rPr lang="en-US" dirty="0"/>
              <a:t>= b0 + b1*X1 + b2*X2 defines a plane in a 3D space.</a:t>
            </a:r>
          </a:p>
        </p:txBody>
      </p:sp>
    </p:spTree>
    <p:extLst>
      <p:ext uri="{BB962C8B-B14F-4D97-AF65-F5344CB8AC3E}">
        <p14:creationId xmlns:p14="http://schemas.microsoft.com/office/powerpoint/2010/main" val="221635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069975" y="312738"/>
            <a:ext cx="7034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Imagine, if you can (I can’t), 4 points in a 4D space. We can find a 3D “plane” that fits these 4 points. Hence R=1.0 when N=4, K=3.</a:t>
            </a:r>
          </a:p>
        </p:txBody>
      </p:sp>
      <p:sp>
        <p:nvSpPr>
          <p:cNvPr id="8197" name="Text Box 5"/>
          <p:cNvSpPr txBox="1">
            <a:spLocks noChangeArrowheads="1"/>
          </p:cNvSpPr>
          <p:nvPr/>
        </p:nvSpPr>
        <p:spPr bwMode="auto">
          <a:xfrm>
            <a:off x="1111250" y="2011363"/>
            <a:ext cx="7470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1400">
              <a:latin typeface="Courier New" pitchFamily="49" charset="0"/>
            </a:endParaRPr>
          </a:p>
        </p:txBody>
      </p:sp>
    </p:spTree>
    <p:extLst>
      <p:ext uri="{BB962C8B-B14F-4D97-AF65-F5344CB8AC3E}">
        <p14:creationId xmlns:p14="http://schemas.microsoft.com/office/powerpoint/2010/main" val="122908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612900" y="1385888"/>
            <a:ext cx="340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Why </a:t>
            </a:r>
            <a:r>
              <a:rPr lang="en-US" smtClean="0"/>
              <a:t>adjusted </a:t>
            </a:r>
            <a:r>
              <a:rPr lang="en-US"/>
              <a:t>R?</a:t>
            </a:r>
          </a:p>
        </p:txBody>
      </p:sp>
      <p:sp>
        <p:nvSpPr>
          <p:cNvPr id="133123" name="Text Box 3"/>
          <p:cNvSpPr txBox="1">
            <a:spLocks noChangeArrowheads="1"/>
          </p:cNvSpPr>
          <p:nvPr/>
        </p:nvSpPr>
        <p:spPr bwMode="auto">
          <a:xfrm>
            <a:off x="1700213" y="2752725"/>
            <a:ext cx="6156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“Because R is a ‘biased estimate’ of the population value”</a:t>
            </a:r>
          </a:p>
        </p:txBody>
      </p:sp>
    </p:spTree>
    <p:extLst>
      <p:ext uri="{BB962C8B-B14F-4D97-AF65-F5344CB8AC3E}">
        <p14:creationId xmlns:p14="http://schemas.microsoft.com/office/powerpoint/2010/main" val="338625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71513" y="709613"/>
            <a:ext cx="80200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smtClean="0"/>
              <a:t>"</a:t>
            </a:r>
            <a:r>
              <a:rPr lang="en-US" sz="2000" dirty="0"/>
              <a:t>Adjusted R is to R, as (sum of squared deviations)/(N-1) is to (sum of squared deviations)/N."</a:t>
            </a:r>
            <a:br>
              <a:rPr lang="en-US" sz="2000" dirty="0"/>
            </a:br>
            <a:r>
              <a:rPr lang="en-US" dirty="0"/>
              <a:t/>
            </a:r>
            <a:br>
              <a:rPr lang="en-US" dirty="0"/>
            </a:br>
            <a:endParaRPr lang="en-US" dirty="0"/>
          </a:p>
        </p:txBody>
      </p:sp>
      <p:sp>
        <p:nvSpPr>
          <p:cNvPr id="148483" name="Text Box 3"/>
          <p:cNvSpPr txBox="1">
            <a:spLocks noChangeArrowheads="1"/>
          </p:cNvSpPr>
          <p:nvPr/>
        </p:nvSpPr>
        <p:spPr bwMode="auto">
          <a:xfrm>
            <a:off x="765175" y="1897063"/>
            <a:ext cx="875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a:t>
            </a:r>
          </a:p>
        </p:txBody>
      </p:sp>
      <p:sp>
        <p:nvSpPr>
          <p:cNvPr id="4" name="Rectangle 3"/>
          <p:cNvSpPr/>
          <p:nvPr/>
        </p:nvSpPr>
        <p:spPr>
          <a:xfrm>
            <a:off x="765175" y="1971497"/>
            <a:ext cx="7010400" cy="1938992"/>
          </a:xfrm>
          <a:prstGeom prst="rect">
            <a:avLst/>
          </a:prstGeom>
        </p:spPr>
        <p:txBody>
          <a:bodyPr wrap="square">
            <a:spAutoFit/>
          </a:bodyPr>
          <a:lstStyle/>
          <a:p>
            <a:r>
              <a:rPr lang="en-US" sz="2000" smtClean="0"/>
              <a:t>But there are different approaches to exactly how to make that adjustment: e.g., https</a:t>
            </a:r>
            <a:r>
              <a:rPr lang="en-US" sz="2000"/>
              <a:t>://</a:t>
            </a:r>
            <a:r>
              <a:rPr lang="en-US" sz="2000" smtClean="0"/>
              <a:t>stat.ethz.ch/pipermail/r-help/2013-January/346273.html</a:t>
            </a:r>
          </a:p>
          <a:p>
            <a:endParaRPr lang="en-US" sz="2000"/>
          </a:p>
          <a:p>
            <a:r>
              <a:rPr lang="en-US" sz="2000" smtClean="0"/>
              <a:t>Also, it doesn't lend itself to the "partitioning of variance" framework.</a:t>
            </a:r>
            <a:endParaRPr lang="en-US" sz="2000"/>
          </a:p>
        </p:txBody>
      </p:sp>
    </p:spTree>
    <p:extLst>
      <p:ext uri="{BB962C8B-B14F-4D97-AF65-F5344CB8AC3E}">
        <p14:creationId xmlns:p14="http://schemas.microsoft.com/office/powerpoint/2010/main" val="1524840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p:cNvSpPr txBox="1">
            <a:spLocks noChangeArrowheads="1"/>
          </p:cNvSpPr>
          <p:nvPr/>
        </p:nvSpPr>
        <p:spPr bwMode="auto">
          <a:xfrm>
            <a:off x="466725" y="820738"/>
            <a:ext cx="8024813"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 nice Wikipedia entry about biased vs. unbiased estimator: </a:t>
            </a:r>
            <a:r>
              <a:rPr lang="en-US">
                <a:hlinkClick r:id="rId2"/>
              </a:rPr>
              <a:t>http://en.wikipedia.org/wiki/Bias_of_an_estimator</a:t>
            </a:r>
            <a:r>
              <a:rPr lang="en-US"/>
              <a:t>. The first paragraph, and the sections on Median-unbiased estimators, Bias with respect to other loss functions, and Effects of transformations, are worth reading (but don't worry about the math part, unless of course you're interested in that part, then by all means delve into it!).</a:t>
            </a:r>
            <a:br>
              <a:rPr lang="en-US"/>
            </a:br>
            <a:r>
              <a:rPr lang="en-US"/>
              <a:t/>
            </a:r>
            <a:br>
              <a:rPr lang="en-US"/>
            </a:br>
            <a:r>
              <a:rPr lang="en-US"/>
              <a:t>This Wikipedia article also says something thought-provoking: there are situations "for which it may be good to use an estimator with a small, but nonzero, bias." I suggest thinking about what this means. </a:t>
            </a:r>
          </a:p>
        </p:txBody>
      </p:sp>
    </p:spTree>
    <p:extLst>
      <p:ext uri="{BB962C8B-B14F-4D97-AF65-F5344CB8AC3E}">
        <p14:creationId xmlns:p14="http://schemas.microsoft.com/office/powerpoint/2010/main" val="330618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2257</TotalTime>
  <Words>450</Words>
  <Application>Microsoft Office PowerPoint</Application>
  <PresentationFormat>On-screen Show (4:3)</PresentationFormat>
  <Paragraphs>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dc:creator>
  <cp:lastModifiedBy>Yuichi</cp:lastModifiedBy>
  <cp:revision>28</cp:revision>
  <dcterms:created xsi:type="dcterms:W3CDTF">2018-02-11T15:52:30Z</dcterms:created>
  <dcterms:modified xsi:type="dcterms:W3CDTF">2018-02-14T00:53:16Z</dcterms:modified>
</cp:coreProperties>
</file>