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04" r:id="rId3"/>
    <p:sldId id="338" r:id="rId4"/>
    <p:sldId id="339" r:id="rId5"/>
    <p:sldId id="340" r:id="rId6"/>
    <p:sldId id="342" r:id="rId7"/>
    <p:sldId id="316" r:id="rId8"/>
    <p:sldId id="327" r:id="rId9"/>
    <p:sldId id="328" r:id="rId10"/>
    <p:sldId id="329" r:id="rId11"/>
    <p:sldId id="330" r:id="rId12"/>
    <p:sldId id="341" r:id="rId13"/>
    <p:sldId id="314" r:id="rId14"/>
    <p:sldId id="331" r:id="rId15"/>
    <p:sldId id="325" r:id="rId16"/>
    <p:sldId id="286" r:id="rId17"/>
    <p:sldId id="288" r:id="rId18"/>
    <p:sldId id="289" r:id="rId19"/>
    <p:sldId id="294" r:id="rId20"/>
    <p:sldId id="291" r:id="rId21"/>
    <p:sldId id="332" r:id="rId22"/>
    <p:sldId id="292" r:id="rId23"/>
    <p:sldId id="293" r:id="rId24"/>
    <p:sldId id="320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96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6D94-D285-4125-A337-9BA4D7E16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9DFC-4A76-4998-A216-47D9860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583356"/>
            <a:ext cx="236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60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0765" y="4235505"/>
            <a:ext cx="18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</a:t>
            </a:r>
            <a:r>
              <a:rPr lang="en-US" dirty="0" smtClean="0"/>
              <a:t>ability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6715" y="3966670"/>
            <a:ext cx="1958655" cy="1113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0638" y="4434084"/>
            <a:ext cx="2227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Real-life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8685" y="2430470"/>
            <a:ext cx="2688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Performance on a paper-and-pencil measure of the 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0764" y="1201510"/>
            <a:ext cx="138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taking skills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6714" y="932675"/>
            <a:ext cx="1958655" cy="1113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28560" y="1666289"/>
            <a:ext cx="960125" cy="8409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05370" y="3353800"/>
            <a:ext cx="883315" cy="10161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05369" y="4589532"/>
            <a:ext cx="294526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6715" y="279790"/>
            <a:ext cx="72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"inside look" into a suppression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0765" y="4235505"/>
            <a:ext cx="18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</a:t>
            </a:r>
            <a:r>
              <a:rPr lang="en-US" dirty="0" smtClean="0"/>
              <a:t>ability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6715" y="3966670"/>
            <a:ext cx="1958655" cy="1113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0638" y="4434084"/>
            <a:ext cx="2227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Real-life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8685" y="2430470"/>
            <a:ext cx="2688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on a paper-and-pencil </a:t>
            </a:r>
            <a:r>
              <a:rPr lang="en-US" dirty="0" smtClean="0"/>
              <a:t>measure of the 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0764" y="1201510"/>
            <a:ext cx="138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taking skills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6714" y="932675"/>
            <a:ext cx="1958655" cy="1113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8685" y="932674"/>
            <a:ext cx="2573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on a </a:t>
            </a:r>
            <a:r>
              <a:rPr lang="en-US" dirty="0" smtClean="0"/>
              <a:t>measure of test-taking skills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</p:cNvCxnSpPr>
          <p:nvPr/>
        </p:nvCxnSpPr>
        <p:spPr>
          <a:xfrm flipV="1">
            <a:off x="2805369" y="1355130"/>
            <a:ext cx="883316" cy="13441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28560" y="1666289"/>
            <a:ext cx="960125" cy="8409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05370" y="3353800"/>
            <a:ext cx="883315" cy="10161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05369" y="4589532"/>
            <a:ext cx="294526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6715" y="279790"/>
            <a:ext cx="72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"inside look" into a suppression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Christensen &amp; Smith (2016) as an example, write up the analysis and results from the previous </a:t>
            </a:r>
            <a:r>
              <a:rPr lang="en-US" dirty="0" smtClean="0"/>
              <a:t>slides.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addition, compute the </a:t>
            </a:r>
            <a:r>
              <a:rPr lang="en-US" dirty="0" smtClean="0"/>
              <a:t>residuals </a:t>
            </a:r>
            <a:r>
              <a:rPr lang="en-US" dirty="0" smtClean="0"/>
              <a:t>of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dirty="0" smtClean="0"/>
              <a:t> controlling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test.taking.skills.measure</a:t>
            </a:r>
            <a:r>
              <a:rPr lang="en-US" dirty="0" smtClean="0"/>
              <a:t>, and then </a:t>
            </a:r>
            <a:r>
              <a:rPr lang="en-US" dirty="0" smtClean="0"/>
              <a:t>how much of the variance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r>
              <a:rPr lang="en-US" dirty="0" smtClean="0"/>
              <a:t> the residuals account for. </a:t>
            </a:r>
            <a:r>
              <a:rPr lang="en-US" dirty="0" smtClean="0"/>
              <a:t>Use this to illustrate your interpretation of the results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2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4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057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A limitation of the "ballantine" analogy (again) </a:t>
            </a:r>
          </a:p>
          <a:p>
            <a:pPr algn="ctr"/>
            <a:r>
              <a:rPr lang="en-US" sz="2400" smtClean="0"/>
              <a:t>and a better (I think) visual representation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80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114425" y="238125"/>
            <a:ext cx="6753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“</a:t>
            </a:r>
            <a:r>
              <a:rPr lang="en-US" dirty="0" err="1"/>
              <a:t>ballantine</a:t>
            </a:r>
            <a:r>
              <a:rPr lang="en-US" dirty="0"/>
              <a:t>” visual interpretation of </a:t>
            </a:r>
            <a:r>
              <a:rPr lang="en-US" dirty="0" err="1" smtClean="0"/>
              <a:t>sr</a:t>
            </a:r>
            <a:r>
              <a:rPr lang="en-US" dirty="0" smtClean="0"/>
              <a:t> as the part of the DV variance “overlapping” with the IVs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262063"/>
            <a:ext cx="29908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146268" y="5907757"/>
            <a:ext cx="2082786" cy="464696"/>
            <a:chOff x="5391958" y="1262063"/>
            <a:chExt cx="2082786" cy="464696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943600" y="1265977"/>
              <a:ext cx="1531144" cy="445294"/>
              <a:chOff x="3987" y="558"/>
              <a:chExt cx="1467" cy="351"/>
            </a:xfrm>
          </p:grpSpPr>
          <p:pic>
            <p:nvPicPr>
              <p:cNvPr id="7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3" y="615"/>
                <a:ext cx="474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7" y="657"/>
                <a:ext cx="318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" y="558"/>
                <a:ext cx="1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4" y="741"/>
                <a:ext cx="420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" y="687"/>
                <a:ext cx="102" cy="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5943600" y="1262063"/>
              <a:ext cx="933090" cy="464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958" y="1300793"/>
              <a:ext cx="1524213" cy="38846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152400" y="1017357"/>
            <a:ext cx="962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sr^2 is the additional variance accounted for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1009650" y="1453568"/>
            <a:ext cx="228600" cy="29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60021" y="5986217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Extension to partial correlation</a:t>
            </a: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>
            <a:off x="3780064" y="6002477"/>
            <a:ext cx="228600" cy="29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657600" y="1014170"/>
            <a:ext cx="6202136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&gt; lm.perf.apt       &lt;- lm(performance ~ aptitude.measure)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&gt; lm.perf.tts       &lt;- lm(performance ~ tt.skills.measure)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&gt; lm.perf.tts.apt   &lt;- lm(performance ~ 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aptitude.measure)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&gt; summary(lm.perf.apt)$r.squared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[1] 0.07069052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&gt; summary(lm.perf.tts)$r.squared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[1] 0.003765638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&gt; summary(lm.perf.tts.apt)$r.squared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[1] 0.201663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3436" y="3276600"/>
            <a:ext cx="4043364" cy="123110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a + b + c = .201</a:t>
            </a:r>
          </a:p>
          <a:p>
            <a:r>
              <a:rPr lang="en-US" smtClean="0"/>
              <a:t>a = .201 - .004 = .197</a:t>
            </a:r>
          </a:p>
          <a:p>
            <a:r>
              <a:rPr lang="en-US" smtClean="0"/>
              <a:t>b = .201 - .071 = .130</a:t>
            </a:r>
          </a:p>
          <a:p>
            <a:r>
              <a:rPr lang="en-US" sz="2000" b="1" smtClean="0">
                <a:solidFill>
                  <a:srgbClr val="FF0000"/>
                </a:solidFill>
              </a:rPr>
              <a:t>c</a:t>
            </a:r>
            <a:r>
              <a:rPr lang="en-US" smtClean="0"/>
              <a:t> = </a:t>
            </a:r>
            <a:r>
              <a:rPr lang="en-US"/>
              <a:t>(.071 + .004) - .201 = </a:t>
            </a:r>
            <a:r>
              <a:rPr lang="en-US" b="1">
                <a:solidFill>
                  <a:srgbClr val="FF0000"/>
                </a:solidFill>
              </a:rPr>
              <a:t>-</a:t>
            </a:r>
            <a:r>
              <a:rPr lang="en-US"/>
              <a:t>.</a:t>
            </a:r>
            <a:r>
              <a:rPr lang="en-US" smtClean="0"/>
              <a:t>126 </a:t>
            </a:r>
            <a:r>
              <a:rPr lang="en-US" smtClean="0">
                <a:solidFill>
                  <a:srgbClr val="FF0000"/>
                </a:solidFill>
              </a:rPr>
              <a:t>???!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650" y="3830598"/>
            <a:ext cx="152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aptitude.measure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52523" y="3830598"/>
            <a:ext cx="152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test.taking.skills.measure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45" y="2434962"/>
            <a:ext cx="688678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86938" y="1894868"/>
            <a:ext cx="7010399" cy="954505"/>
            <a:chOff x="1566863" y="1838325"/>
            <a:chExt cx="5610225" cy="723900"/>
          </a:xfrm>
        </p:grpSpPr>
        <p:pic>
          <p:nvPicPr>
            <p:cNvPr id="9523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863" y="1838325"/>
              <a:ext cx="5610225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>
              <a:off x="4419600" y="2000250"/>
              <a:ext cx="1704975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2371725" y="2181225"/>
              <a:ext cx="4733925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1724025" y="2371725"/>
              <a:ext cx="4391025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2588" y="457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problem with (or the limit of) the "</a:t>
            </a:r>
            <a:r>
              <a:rPr lang="en-US" dirty="0" err="1" smtClean="0"/>
              <a:t>ballantine</a:t>
            </a:r>
            <a:r>
              <a:rPr lang="en-US" dirty="0" smtClean="0"/>
              <a:t>" visual analogy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55626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1028700" y="400050"/>
            <a:ext cx="701992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“better</a:t>
            </a:r>
            <a:r>
              <a:rPr lang="en-US" dirty="0" smtClean="0"/>
              <a:t>” </a:t>
            </a:r>
            <a:r>
              <a:rPr lang="en-US" dirty="0"/>
              <a:t>interpretation, which avoids running into the problem of </a:t>
            </a:r>
            <a:r>
              <a:rPr lang="en-US" dirty="0" smtClean="0"/>
              <a:t>interpreting </a:t>
            </a:r>
            <a:r>
              <a:rPr lang="en-US" dirty="0"/>
              <a:t>area c as </a:t>
            </a:r>
            <a:r>
              <a:rPr lang="en-US" dirty="0" smtClean="0"/>
              <a:t>variance: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Correlation between partial “components” of IVs and DV.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Oval 10"/>
          <p:cNvSpPr>
            <a:spLocks noChangeArrowheads="1"/>
          </p:cNvSpPr>
          <p:nvPr/>
        </p:nvSpPr>
        <p:spPr bwMode="auto">
          <a:xfrm>
            <a:off x="2924175" y="2705100"/>
            <a:ext cx="1209675" cy="1257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39" name="Oval 11"/>
          <p:cNvSpPr>
            <a:spLocks noChangeArrowheads="1"/>
          </p:cNvSpPr>
          <p:nvPr/>
        </p:nvSpPr>
        <p:spPr bwMode="auto">
          <a:xfrm>
            <a:off x="3552825" y="2714625"/>
            <a:ext cx="1209675" cy="1257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Text Box 12"/>
          <p:cNvSpPr txBox="1">
            <a:spLocks noChangeArrowheads="1"/>
          </p:cNvSpPr>
          <p:nvPr/>
        </p:nvSpPr>
        <p:spPr bwMode="auto">
          <a:xfrm>
            <a:off x="2590800" y="2447925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/>
              <a:t>“Info contained in x1”</a:t>
            </a:r>
          </a:p>
        </p:txBody>
      </p:sp>
      <p:sp>
        <p:nvSpPr>
          <p:cNvPr id="116741" name="Text Box 14"/>
          <p:cNvSpPr txBox="1">
            <a:spLocks noChangeArrowheads="1"/>
          </p:cNvSpPr>
          <p:nvPr/>
        </p:nvSpPr>
        <p:spPr bwMode="auto">
          <a:xfrm>
            <a:off x="4143375" y="2533650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/>
              <a:t>“Info contained in x2”</a:t>
            </a:r>
          </a:p>
        </p:txBody>
      </p:sp>
      <p:sp>
        <p:nvSpPr>
          <p:cNvPr id="116742" name="Oval 10"/>
          <p:cNvSpPr>
            <a:spLocks noChangeArrowheads="1"/>
          </p:cNvSpPr>
          <p:nvPr/>
        </p:nvSpPr>
        <p:spPr bwMode="auto">
          <a:xfrm>
            <a:off x="3257550" y="1924050"/>
            <a:ext cx="1209675" cy="12573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4181475" y="1847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3981450" y="272415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sr1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028700" y="400050"/>
            <a:ext cx="7019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In contrast to the “Ballantine” “parts of the DV that overlaps with the IVs: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Oval 11"/>
          <p:cNvSpPr>
            <a:spLocks noChangeArrowheads="1"/>
          </p:cNvSpPr>
          <p:nvPr/>
        </p:nvSpPr>
        <p:spPr bwMode="auto">
          <a:xfrm>
            <a:off x="3552825" y="2714625"/>
            <a:ext cx="1209675" cy="1257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Oval 10"/>
          <p:cNvSpPr>
            <a:spLocks noChangeArrowheads="1"/>
          </p:cNvSpPr>
          <p:nvPr/>
        </p:nvSpPr>
        <p:spPr bwMode="auto">
          <a:xfrm>
            <a:off x="2924175" y="2705100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Text Box 12"/>
          <p:cNvSpPr txBox="1">
            <a:spLocks noChangeArrowheads="1"/>
          </p:cNvSpPr>
          <p:nvPr/>
        </p:nvSpPr>
        <p:spPr bwMode="auto">
          <a:xfrm>
            <a:off x="2590800" y="2447925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/>
              <a:t>“Info contained in x1”</a:t>
            </a:r>
          </a:p>
        </p:txBody>
      </p:sp>
      <p:sp>
        <p:nvSpPr>
          <p:cNvPr id="98309" name="Text Box 14"/>
          <p:cNvSpPr txBox="1">
            <a:spLocks noChangeArrowheads="1"/>
          </p:cNvSpPr>
          <p:nvPr/>
        </p:nvSpPr>
        <p:spPr bwMode="auto">
          <a:xfrm>
            <a:off x="4143375" y="2533650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/>
              <a:t>“Info contained in x2”</a:t>
            </a:r>
          </a:p>
        </p:txBody>
      </p:sp>
      <p:sp>
        <p:nvSpPr>
          <p:cNvPr id="98310" name="Oval 10"/>
          <p:cNvSpPr>
            <a:spLocks noChangeArrowheads="1"/>
          </p:cNvSpPr>
          <p:nvPr/>
        </p:nvSpPr>
        <p:spPr bwMode="auto">
          <a:xfrm>
            <a:off x="3228975" y="600075"/>
            <a:ext cx="1209675" cy="1257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152900" y="5238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076700" y="200025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s</a:t>
            </a:r>
            <a:r>
              <a:rPr lang="en-US" sz="1200" b="1" dirty="0" smtClean="0"/>
              <a:t>r.</a:t>
            </a:r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4162425" y="31242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X2.</a:t>
            </a:r>
            <a:r>
              <a:rPr lang="en-US" sz="1000" b="1" dirty="0"/>
              <a:t>1</a:t>
            </a:r>
          </a:p>
        </p:txBody>
      </p:sp>
      <p:sp>
        <p:nvSpPr>
          <p:cNvPr id="98315" name="Freeform 11"/>
          <p:cNvSpPr>
            <a:spLocks/>
          </p:cNvSpPr>
          <p:nvPr/>
        </p:nvSpPr>
        <p:spPr bwMode="auto">
          <a:xfrm>
            <a:off x="3924300" y="1714500"/>
            <a:ext cx="273050" cy="1143000"/>
          </a:xfrm>
          <a:custGeom>
            <a:avLst/>
            <a:gdLst>
              <a:gd name="T0" fmla="*/ 132 w 172"/>
              <a:gd name="T1" fmla="*/ 720 h 720"/>
              <a:gd name="T2" fmla="*/ 150 w 172"/>
              <a:gd name="T3" fmla="*/ 300 h 720"/>
              <a:gd name="T4" fmla="*/ 0 w 17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" h="720">
                <a:moveTo>
                  <a:pt x="132" y="720"/>
                </a:moveTo>
                <a:cubicBezTo>
                  <a:pt x="152" y="570"/>
                  <a:pt x="172" y="420"/>
                  <a:pt x="150" y="300"/>
                </a:cubicBezTo>
                <a:cubicBezTo>
                  <a:pt x="128" y="180"/>
                  <a:pt x="64" y="9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1066800" y="4648200"/>
            <a:ext cx="668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</a:t>
            </a:r>
            <a:r>
              <a:rPr lang="en-US" dirty="0" smtClean="0"/>
              <a:t>r.</a:t>
            </a:r>
            <a:r>
              <a:rPr lang="en-US" sz="12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cor</a:t>
            </a:r>
            <a:r>
              <a:rPr lang="en-US" dirty="0"/>
              <a:t>(Y, X2.</a:t>
            </a:r>
            <a:r>
              <a:rPr lang="en-US" sz="1200" dirty="0"/>
              <a:t>1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399" y="523875"/>
            <a:ext cx="3495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Let’s visualize </a:t>
            </a:r>
            <a:r>
              <a:rPr lang="en-US" dirty="0" err="1" smtClean="0"/>
              <a:t>sr</a:t>
            </a:r>
            <a:r>
              <a:rPr lang="en-US" dirty="0" smtClean="0"/>
              <a:t> as correlations </a:t>
            </a:r>
            <a:r>
              <a:rPr lang="en-US" dirty="0"/>
              <a:t>between partial “components” of IVs and </a:t>
            </a:r>
            <a:r>
              <a:rPr lang="en-US" dirty="0" smtClean="0"/>
              <a:t>the whole DV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2235" y="279790"/>
            <a:ext cx="2150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better metaphor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</a:t>
            </a:r>
            <a:r>
              <a:rPr lang="en-US" dirty="0" smtClean="0"/>
              <a:t>we are interested in predicting people's real-life performance, and we have available two predictor variables: one is their scores on a test that measures abilities relevant for the performance we're interested in, and the other is a measure that simply reflects people's ability to do well on any test (independent of their actual ability or knowledge the test seeks to measure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To illustrate, </a:t>
            </a:r>
            <a:r>
              <a:rPr lang="en-US" dirty="0" smtClean="0"/>
              <a:t>the </a:t>
            </a:r>
            <a:r>
              <a:rPr lang="en-US" dirty="0"/>
              <a:t>R code </a:t>
            </a:r>
            <a:r>
              <a:rPr lang="en-US" dirty="0" smtClean="0"/>
              <a:t>below creates </a:t>
            </a:r>
            <a:r>
              <a:rPr lang="en-US" dirty="0"/>
              <a:t>a data set with a number of variables including: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r>
              <a:rPr lang="en-US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3962400"/>
            <a:ext cx="6324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&lt;- 1000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TRUE.APTITUDE    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(n=N)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TEST.TAKING.SKILLS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(n=N)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TRUE.APTITUDE + TEST.TAKING.SKILLS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(n=N)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TEST.TAKING.SKILLS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(n=N)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       &lt;- TRUE.APTITUDE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(n=N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5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Oval 11"/>
          <p:cNvSpPr>
            <a:spLocks noChangeArrowheads="1"/>
          </p:cNvSpPr>
          <p:nvPr/>
        </p:nvSpPr>
        <p:spPr bwMode="auto">
          <a:xfrm>
            <a:off x="3552825" y="2714625"/>
            <a:ext cx="1209675" cy="1257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0" name="Oval 10"/>
          <p:cNvSpPr>
            <a:spLocks noChangeArrowheads="1"/>
          </p:cNvSpPr>
          <p:nvPr/>
        </p:nvSpPr>
        <p:spPr bwMode="auto">
          <a:xfrm>
            <a:off x="2924175" y="2705100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Text Box 12"/>
          <p:cNvSpPr txBox="1">
            <a:spLocks noChangeArrowheads="1"/>
          </p:cNvSpPr>
          <p:nvPr/>
        </p:nvSpPr>
        <p:spPr bwMode="auto">
          <a:xfrm>
            <a:off x="2590800" y="2447925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/>
              <a:t>“Info contained in x1”</a:t>
            </a:r>
          </a:p>
        </p:txBody>
      </p:sp>
      <p:sp>
        <p:nvSpPr>
          <p:cNvPr id="99333" name="Text Box 14"/>
          <p:cNvSpPr txBox="1">
            <a:spLocks noChangeArrowheads="1"/>
          </p:cNvSpPr>
          <p:nvPr/>
        </p:nvSpPr>
        <p:spPr bwMode="auto">
          <a:xfrm>
            <a:off x="4143375" y="2533650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/>
              <a:t>“Info contained in x2”</a:t>
            </a:r>
          </a:p>
        </p:txBody>
      </p:sp>
      <p:sp>
        <p:nvSpPr>
          <p:cNvPr id="99334" name="Oval 10"/>
          <p:cNvSpPr>
            <a:spLocks noChangeArrowheads="1"/>
          </p:cNvSpPr>
          <p:nvPr/>
        </p:nvSpPr>
        <p:spPr bwMode="auto">
          <a:xfrm>
            <a:off x="3228975" y="600075"/>
            <a:ext cx="1209675" cy="1257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152900" y="5238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076700" y="2000250"/>
            <a:ext cx="685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/>
              <a:t>sr.</a:t>
            </a:r>
            <a:r>
              <a:rPr lang="en-US" sz="1000" b="1" dirty="0" smtClean="0"/>
              <a:t>13</a:t>
            </a:r>
            <a:endParaRPr lang="en-US" sz="1000" b="1" dirty="0"/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4162425" y="3124200"/>
            <a:ext cx="695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X2.</a:t>
            </a:r>
            <a:r>
              <a:rPr lang="en-US" sz="1000" b="1" dirty="0"/>
              <a:t>13</a:t>
            </a:r>
          </a:p>
        </p:txBody>
      </p:sp>
      <p:sp>
        <p:nvSpPr>
          <p:cNvPr id="99339" name="Freeform 11"/>
          <p:cNvSpPr>
            <a:spLocks/>
          </p:cNvSpPr>
          <p:nvPr/>
        </p:nvSpPr>
        <p:spPr bwMode="auto">
          <a:xfrm>
            <a:off x="3924300" y="1714500"/>
            <a:ext cx="273050" cy="1143000"/>
          </a:xfrm>
          <a:custGeom>
            <a:avLst/>
            <a:gdLst>
              <a:gd name="T0" fmla="*/ 132 w 172"/>
              <a:gd name="T1" fmla="*/ 720 h 720"/>
              <a:gd name="T2" fmla="*/ 150 w 172"/>
              <a:gd name="T3" fmla="*/ 300 h 720"/>
              <a:gd name="T4" fmla="*/ 0 w 17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" h="720">
                <a:moveTo>
                  <a:pt x="132" y="720"/>
                </a:moveTo>
                <a:cubicBezTo>
                  <a:pt x="152" y="570"/>
                  <a:pt x="172" y="420"/>
                  <a:pt x="150" y="300"/>
                </a:cubicBezTo>
                <a:cubicBezTo>
                  <a:pt x="128" y="180"/>
                  <a:pt x="64" y="9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0" name="Oval 13"/>
          <p:cNvSpPr>
            <a:spLocks noChangeArrowheads="1"/>
          </p:cNvSpPr>
          <p:nvPr/>
        </p:nvSpPr>
        <p:spPr bwMode="auto">
          <a:xfrm>
            <a:off x="3238500" y="3514725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Text Box 14"/>
          <p:cNvSpPr txBox="1">
            <a:spLocks noChangeArrowheads="1"/>
          </p:cNvSpPr>
          <p:nvPr/>
        </p:nvSpPr>
        <p:spPr bwMode="auto">
          <a:xfrm>
            <a:off x="4067175" y="4267200"/>
            <a:ext cx="1047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/>
              <a:t>“Info. contained in X3”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1190625" y="5438775"/>
            <a:ext cx="668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sr.</a:t>
            </a:r>
            <a:r>
              <a:rPr lang="en-US" sz="1200" dirty="0" smtClean="0"/>
              <a:t>13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cor</a:t>
            </a:r>
            <a:r>
              <a:rPr lang="en-US" dirty="0"/>
              <a:t>(Y, X2.</a:t>
            </a:r>
            <a:r>
              <a:rPr lang="en-US" sz="1200" dirty="0"/>
              <a:t>13</a:t>
            </a:r>
            <a:r>
              <a:rPr lang="en-US" dirty="0"/>
              <a:t>)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5114925" y="400050"/>
            <a:ext cx="3657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makes it easier to visualize sr when controlling for more than one variable</a:t>
            </a:r>
          </a:p>
        </p:txBody>
      </p:sp>
    </p:spTree>
    <p:extLst>
      <p:ext uri="{BB962C8B-B14F-4D97-AF65-F5344CB8AC3E}">
        <p14:creationId xmlns:p14="http://schemas.microsoft.com/office/powerpoint/2010/main" val="37834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524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What about partial (i.e., NOT semi partial) correlations?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Oval 11"/>
          <p:cNvSpPr>
            <a:spLocks noChangeArrowheads="1"/>
          </p:cNvSpPr>
          <p:nvPr/>
        </p:nvSpPr>
        <p:spPr bwMode="auto">
          <a:xfrm>
            <a:off x="3552825" y="2714625"/>
            <a:ext cx="1209675" cy="1257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2" name="Oval 10"/>
          <p:cNvSpPr>
            <a:spLocks noChangeArrowheads="1"/>
          </p:cNvSpPr>
          <p:nvPr/>
        </p:nvSpPr>
        <p:spPr bwMode="auto">
          <a:xfrm>
            <a:off x="2924175" y="2705100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Text Box 12"/>
          <p:cNvSpPr txBox="1">
            <a:spLocks noChangeArrowheads="1"/>
          </p:cNvSpPr>
          <p:nvPr/>
        </p:nvSpPr>
        <p:spPr bwMode="auto">
          <a:xfrm>
            <a:off x="2590800" y="2447925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/>
              <a:t>“Info contained in x1”</a:t>
            </a:r>
          </a:p>
        </p:txBody>
      </p:sp>
      <p:sp>
        <p:nvSpPr>
          <p:cNvPr id="117765" name="Text Box 14"/>
          <p:cNvSpPr txBox="1">
            <a:spLocks noChangeArrowheads="1"/>
          </p:cNvSpPr>
          <p:nvPr/>
        </p:nvSpPr>
        <p:spPr bwMode="auto">
          <a:xfrm>
            <a:off x="4143375" y="2533650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/>
              <a:t>“Info contained in x2”</a:t>
            </a:r>
          </a:p>
        </p:txBody>
      </p:sp>
      <p:sp>
        <p:nvSpPr>
          <p:cNvPr id="117766" name="Oval 10"/>
          <p:cNvSpPr>
            <a:spLocks noChangeArrowheads="1"/>
          </p:cNvSpPr>
          <p:nvPr/>
        </p:nvSpPr>
        <p:spPr bwMode="auto">
          <a:xfrm>
            <a:off x="3228975" y="600075"/>
            <a:ext cx="1209675" cy="1257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152900" y="5238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4076700" y="200025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p</a:t>
            </a:r>
            <a:r>
              <a:rPr lang="en-US" sz="1200" b="1" dirty="0" smtClean="0"/>
              <a:t>r.</a:t>
            </a:r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4162425" y="31242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X2.</a:t>
            </a:r>
            <a:r>
              <a:rPr lang="en-US" sz="1000" b="1" dirty="0"/>
              <a:t>1</a:t>
            </a:r>
          </a:p>
        </p:txBody>
      </p:sp>
      <p:sp>
        <p:nvSpPr>
          <p:cNvPr id="117771" name="Freeform 11"/>
          <p:cNvSpPr>
            <a:spLocks/>
          </p:cNvSpPr>
          <p:nvPr/>
        </p:nvSpPr>
        <p:spPr bwMode="auto">
          <a:xfrm>
            <a:off x="3924300" y="1714500"/>
            <a:ext cx="273050" cy="1143000"/>
          </a:xfrm>
          <a:custGeom>
            <a:avLst/>
            <a:gdLst>
              <a:gd name="T0" fmla="*/ 132 w 172"/>
              <a:gd name="T1" fmla="*/ 720 h 720"/>
              <a:gd name="T2" fmla="*/ 150 w 172"/>
              <a:gd name="T3" fmla="*/ 300 h 720"/>
              <a:gd name="T4" fmla="*/ 0 w 17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" h="720">
                <a:moveTo>
                  <a:pt x="132" y="720"/>
                </a:moveTo>
                <a:cubicBezTo>
                  <a:pt x="152" y="570"/>
                  <a:pt x="172" y="420"/>
                  <a:pt x="150" y="300"/>
                </a:cubicBezTo>
                <a:cubicBezTo>
                  <a:pt x="128" y="180"/>
                  <a:pt x="64" y="9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1066800" y="4648200"/>
            <a:ext cx="668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</a:t>
            </a:r>
            <a:r>
              <a:rPr lang="en-US" dirty="0" smtClean="0"/>
              <a:t>r.</a:t>
            </a:r>
            <a:r>
              <a:rPr lang="en-US" sz="12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cor</a:t>
            </a:r>
            <a:r>
              <a:rPr lang="en-US" dirty="0"/>
              <a:t>(Y.</a:t>
            </a:r>
            <a:r>
              <a:rPr lang="en-US" sz="1200" dirty="0"/>
              <a:t>1</a:t>
            </a:r>
            <a:r>
              <a:rPr lang="en-US" dirty="0"/>
              <a:t>, X2.</a:t>
            </a:r>
            <a:r>
              <a:rPr lang="en-US" sz="1200" dirty="0"/>
              <a:t>1</a:t>
            </a:r>
            <a:r>
              <a:rPr lang="en-US" dirty="0"/>
              <a:t>)</a:t>
            </a:r>
          </a:p>
        </p:txBody>
      </p:sp>
      <p:sp>
        <p:nvSpPr>
          <p:cNvPr id="117775" name="Oval 10"/>
          <p:cNvSpPr>
            <a:spLocks noChangeArrowheads="1"/>
          </p:cNvSpPr>
          <p:nvPr/>
        </p:nvSpPr>
        <p:spPr bwMode="auto">
          <a:xfrm>
            <a:off x="2447925" y="876300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6" name="Text Box 12"/>
          <p:cNvSpPr txBox="1">
            <a:spLocks noChangeArrowheads="1"/>
          </p:cNvSpPr>
          <p:nvPr/>
        </p:nvSpPr>
        <p:spPr bwMode="auto">
          <a:xfrm>
            <a:off x="2114550" y="619125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/>
              <a:t>“Info contained in x1”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399" y="523875"/>
            <a:ext cx="3495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Let’s visualize </a:t>
            </a:r>
            <a:r>
              <a:rPr lang="en-US" dirty="0" err="1" smtClean="0"/>
              <a:t>pr</a:t>
            </a:r>
            <a:r>
              <a:rPr lang="en-US" dirty="0" smtClean="0"/>
              <a:t> as correlations </a:t>
            </a:r>
            <a:r>
              <a:rPr lang="en-US" dirty="0"/>
              <a:t>between partial “components” of IVs and </a:t>
            </a:r>
            <a:r>
              <a:rPr lang="en-US" dirty="0" smtClean="0"/>
              <a:t>partial components of the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Oval 11"/>
          <p:cNvSpPr>
            <a:spLocks noChangeArrowheads="1"/>
          </p:cNvSpPr>
          <p:nvPr/>
        </p:nvSpPr>
        <p:spPr bwMode="auto">
          <a:xfrm>
            <a:off x="3552825" y="2714625"/>
            <a:ext cx="1209675" cy="1257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6" name="Oval 10"/>
          <p:cNvSpPr>
            <a:spLocks noChangeArrowheads="1"/>
          </p:cNvSpPr>
          <p:nvPr/>
        </p:nvSpPr>
        <p:spPr bwMode="auto">
          <a:xfrm>
            <a:off x="2924175" y="2705100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Text Box 12"/>
          <p:cNvSpPr txBox="1">
            <a:spLocks noChangeArrowheads="1"/>
          </p:cNvSpPr>
          <p:nvPr/>
        </p:nvSpPr>
        <p:spPr bwMode="auto">
          <a:xfrm>
            <a:off x="1838325" y="3190875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/>
              <a:t>“Info contained in x1”</a:t>
            </a:r>
          </a:p>
        </p:txBody>
      </p:sp>
      <p:sp>
        <p:nvSpPr>
          <p:cNvPr id="118789" name="Text Box 14"/>
          <p:cNvSpPr txBox="1">
            <a:spLocks noChangeArrowheads="1"/>
          </p:cNvSpPr>
          <p:nvPr/>
        </p:nvSpPr>
        <p:spPr bwMode="auto">
          <a:xfrm>
            <a:off x="4143375" y="2533650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/>
              <a:t>“Info contained in x2”</a:t>
            </a:r>
          </a:p>
        </p:txBody>
      </p:sp>
      <p:sp>
        <p:nvSpPr>
          <p:cNvPr id="118790" name="Oval 10"/>
          <p:cNvSpPr>
            <a:spLocks noChangeArrowheads="1"/>
          </p:cNvSpPr>
          <p:nvPr/>
        </p:nvSpPr>
        <p:spPr bwMode="auto">
          <a:xfrm>
            <a:off x="3228975" y="600075"/>
            <a:ext cx="1209675" cy="1257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152900" y="5238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076700" y="2000250"/>
            <a:ext cx="5143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p</a:t>
            </a:r>
            <a:r>
              <a:rPr lang="en-US" sz="1200" b="1" dirty="0" smtClean="0"/>
              <a:t>r.</a:t>
            </a:r>
            <a:r>
              <a:rPr lang="en-US" sz="1000" b="1" dirty="0" smtClean="0"/>
              <a:t>13</a:t>
            </a:r>
            <a:endParaRPr lang="en-US" sz="1000" b="1" dirty="0"/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4162425" y="3124200"/>
            <a:ext cx="695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X2.</a:t>
            </a:r>
            <a:r>
              <a:rPr lang="en-US" sz="1000" b="1" dirty="0"/>
              <a:t>13</a:t>
            </a:r>
          </a:p>
        </p:txBody>
      </p:sp>
      <p:sp>
        <p:nvSpPr>
          <p:cNvPr id="118795" name="Freeform 11"/>
          <p:cNvSpPr>
            <a:spLocks/>
          </p:cNvSpPr>
          <p:nvPr/>
        </p:nvSpPr>
        <p:spPr bwMode="auto">
          <a:xfrm>
            <a:off x="3924300" y="1714500"/>
            <a:ext cx="273050" cy="1143000"/>
          </a:xfrm>
          <a:custGeom>
            <a:avLst/>
            <a:gdLst>
              <a:gd name="T0" fmla="*/ 132 w 172"/>
              <a:gd name="T1" fmla="*/ 720 h 720"/>
              <a:gd name="T2" fmla="*/ 150 w 172"/>
              <a:gd name="T3" fmla="*/ 300 h 720"/>
              <a:gd name="T4" fmla="*/ 0 w 17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" h="720">
                <a:moveTo>
                  <a:pt x="132" y="720"/>
                </a:moveTo>
                <a:cubicBezTo>
                  <a:pt x="152" y="570"/>
                  <a:pt x="172" y="420"/>
                  <a:pt x="150" y="300"/>
                </a:cubicBezTo>
                <a:cubicBezTo>
                  <a:pt x="128" y="180"/>
                  <a:pt x="64" y="9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6" name="Oval 13"/>
          <p:cNvSpPr>
            <a:spLocks noChangeArrowheads="1"/>
          </p:cNvSpPr>
          <p:nvPr/>
        </p:nvSpPr>
        <p:spPr bwMode="auto">
          <a:xfrm>
            <a:off x="3238500" y="3514725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7" name="Text Box 14"/>
          <p:cNvSpPr txBox="1">
            <a:spLocks noChangeArrowheads="1"/>
          </p:cNvSpPr>
          <p:nvPr/>
        </p:nvSpPr>
        <p:spPr bwMode="auto">
          <a:xfrm>
            <a:off x="4067175" y="4267200"/>
            <a:ext cx="1047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/>
              <a:t>“Info. contained in X3”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1190625" y="5438775"/>
            <a:ext cx="668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pr1.</a:t>
            </a:r>
            <a:r>
              <a:rPr lang="en-US" sz="1200"/>
              <a:t>13</a:t>
            </a:r>
            <a:r>
              <a:rPr lang="en-US"/>
              <a:t> = cor(Y.</a:t>
            </a:r>
            <a:r>
              <a:rPr lang="en-US" sz="1200"/>
              <a:t>13</a:t>
            </a:r>
            <a:r>
              <a:rPr lang="en-US"/>
              <a:t>, X2.</a:t>
            </a:r>
            <a:r>
              <a:rPr lang="en-US" sz="1200"/>
              <a:t>13</a:t>
            </a:r>
            <a:r>
              <a:rPr lang="en-US"/>
              <a:t>)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5114925" y="400050"/>
            <a:ext cx="3657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This makes it easier to visualize </a:t>
            </a:r>
            <a:r>
              <a:rPr lang="en-US" dirty="0" err="1"/>
              <a:t>pr</a:t>
            </a:r>
            <a:r>
              <a:rPr lang="en-US" dirty="0"/>
              <a:t> when controlling for more than one variable</a:t>
            </a:r>
          </a:p>
        </p:txBody>
      </p:sp>
      <p:sp>
        <p:nvSpPr>
          <p:cNvPr id="118800" name="Oval 10"/>
          <p:cNvSpPr>
            <a:spLocks noChangeArrowheads="1"/>
          </p:cNvSpPr>
          <p:nvPr/>
        </p:nvSpPr>
        <p:spPr bwMode="auto">
          <a:xfrm>
            <a:off x="2257425" y="457200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Text Box 12"/>
          <p:cNvSpPr txBox="1">
            <a:spLocks noChangeArrowheads="1"/>
          </p:cNvSpPr>
          <p:nvPr/>
        </p:nvSpPr>
        <p:spPr bwMode="auto">
          <a:xfrm>
            <a:off x="1924050" y="200025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/>
              <a:t>“Info contained in x1”</a:t>
            </a:r>
          </a:p>
        </p:txBody>
      </p:sp>
      <p:sp>
        <p:nvSpPr>
          <p:cNvPr id="118802" name="Oval 13"/>
          <p:cNvSpPr>
            <a:spLocks noChangeArrowheads="1"/>
          </p:cNvSpPr>
          <p:nvPr/>
        </p:nvSpPr>
        <p:spPr bwMode="auto">
          <a:xfrm>
            <a:off x="2571750" y="1266825"/>
            <a:ext cx="1209675" cy="1257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Text Box 14"/>
          <p:cNvSpPr txBox="1">
            <a:spLocks noChangeArrowheads="1"/>
          </p:cNvSpPr>
          <p:nvPr/>
        </p:nvSpPr>
        <p:spPr bwMode="auto">
          <a:xfrm>
            <a:off x="1438275" y="1781175"/>
            <a:ext cx="1047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000"/>
              <a:t>“Info. contained in X3”</a:t>
            </a:r>
          </a:p>
        </p:txBody>
      </p:sp>
    </p:spTree>
    <p:extLst>
      <p:ext uri="{BB962C8B-B14F-4D97-AF65-F5344CB8AC3E}">
        <p14:creationId xmlns:p14="http://schemas.microsoft.com/office/powerpoint/2010/main" val="13563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3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meaning of </a:t>
            </a:r>
            <a:r>
              <a:rPr lang="en-US" b="1" dirty="0" smtClean="0">
                <a:solidFill>
                  <a:srgbClr val="0070C0"/>
                </a:solidFill>
              </a:rPr>
              <a:t>partial</a:t>
            </a:r>
            <a:r>
              <a:rPr lang="en-US" dirty="0" smtClean="0"/>
              <a:t> (rather than "part" aka "semi-partial") correlations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the correlation between the </a:t>
            </a:r>
            <a:r>
              <a:rPr lang="en-US" dirty="0" smtClean="0">
                <a:solidFill>
                  <a:srgbClr val="0070C0"/>
                </a:solidFill>
              </a:rPr>
              <a:t>residual of DV </a:t>
            </a:r>
            <a:r>
              <a:rPr lang="en-US" dirty="0" smtClean="0"/>
              <a:t>and the residual of the IV in question, both controlling for all other IVs in the model; the parts predicted by the other IVs are taken out from </a:t>
            </a:r>
            <a:r>
              <a:rPr lang="en-US" b="1" dirty="0" smtClean="0">
                <a:solidFill>
                  <a:srgbClr val="0070C0"/>
                </a:solidFill>
              </a:rPr>
              <a:t>both the DV and the IV</a:t>
            </a:r>
            <a:r>
              <a:rPr lang="en-US" dirty="0" smtClean="0"/>
              <a:t> </a:t>
            </a:r>
            <a:r>
              <a:rPr lang="en-US" smtClean="0"/>
              <a:t>of interest.</a:t>
            </a:r>
          </a:p>
          <a:p>
            <a:endParaRPr lang="en-US" smtClean="0"/>
          </a:p>
          <a:p>
            <a:r>
              <a:rPr lang="en-US" smtClean="0"/>
              <a:t>But it's not "nice" in the context of hierarchical MR because for </a:t>
            </a:r>
            <a:r>
              <a:rPr lang="en-US" b="1" smtClean="0">
                <a:solidFill>
                  <a:srgbClr val="FF0000"/>
                </a:solidFill>
              </a:rPr>
              <a:t>semi</a:t>
            </a:r>
            <a:r>
              <a:rPr lang="en-US" smtClean="0"/>
              <a:t>-partial correlations:</a:t>
            </a:r>
            <a:endParaRPr lang="en-US"/>
          </a:p>
          <a:p>
            <a:endParaRPr lang="en-US" smtClean="0"/>
          </a:p>
          <a:p>
            <a:r>
              <a:rPr lang="en-US" smtClean="0"/>
              <a:t>Variance of Y accounted for X and Z =</a:t>
            </a:r>
          </a:p>
          <a:p>
            <a:r>
              <a:rPr lang="en-US" smtClean="0"/>
              <a:t>	+ </a:t>
            </a:r>
            <a:r>
              <a:rPr lang="en-US"/>
              <a:t>(semi-partial correlation for predicting Y from </a:t>
            </a:r>
            <a:r>
              <a:rPr lang="en-US" smtClean="0"/>
              <a:t>Z</a:t>
            </a:r>
            <a:r>
              <a:rPr lang="en-US"/>
              <a:t>)^</a:t>
            </a:r>
            <a:r>
              <a:rPr lang="en-US" smtClean="0"/>
              <a:t>2</a:t>
            </a:r>
            <a:endParaRPr lang="en-US"/>
          </a:p>
          <a:p>
            <a:r>
              <a:rPr lang="en-US" smtClean="0"/>
              <a:t>	+ (semi-partial </a:t>
            </a:r>
            <a:r>
              <a:rPr lang="en-US"/>
              <a:t>correlation for predicting Y from </a:t>
            </a:r>
            <a:r>
              <a:rPr lang="en-US" smtClean="0"/>
              <a:t>X </a:t>
            </a:r>
            <a:r>
              <a:rPr lang="en-US"/>
              <a:t>controlling for Z)^2</a:t>
            </a:r>
          </a:p>
          <a:p>
            <a:endParaRPr lang="en-US" smtClean="0"/>
          </a:p>
          <a:p>
            <a:r>
              <a:rPr lang="en-US" smtClean="0"/>
              <a:t>Squared partial correlations don't add up nicely because it's a proportion of different parts of the DV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09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Let's first examine how the two tests are related to </a:t>
            </a:r>
            <a:r>
              <a:rPr lang="en-US" dirty="0" smtClean="0"/>
              <a:t>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4384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performance,cbind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)),2)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Let's first examine how the two tests are related to </a:t>
            </a:r>
            <a:r>
              <a:rPr lang="en-US" dirty="0" smtClean="0"/>
              <a:t>Performance.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happens if you use both as a predictor in an MR?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438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performance,cbind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)),2)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Let's first examine how the two tests are related to </a:t>
            </a:r>
            <a:r>
              <a:rPr lang="en-US" dirty="0" smtClean="0"/>
              <a:t>Performance.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happens if you use both as a predictor in an MR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Does adding </a:t>
            </a:r>
            <a:r>
              <a:rPr lang="en-US" dirty="0" err="1" smtClean="0"/>
              <a:t>tt.skills.measure</a:t>
            </a:r>
            <a:r>
              <a:rPr lang="en-US" dirty="0" smtClean="0"/>
              <a:t> significantly improve </a:t>
            </a:r>
            <a:r>
              <a:rPr lang="en-US" dirty="0" err="1" smtClean="0"/>
              <a:t>aptitude.measure's</a:t>
            </a:r>
            <a:r>
              <a:rPr lang="en-US" dirty="0" smtClean="0"/>
              <a:t> ability to predict performance?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4384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performance,cbind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)),2)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Let's first examine how the two tests are related to </a:t>
            </a:r>
            <a:r>
              <a:rPr lang="en-US" dirty="0" smtClean="0"/>
              <a:t>Performance.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happens if you use both as a predictor in an MR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Does adding </a:t>
            </a:r>
            <a:r>
              <a:rPr lang="en-US" dirty="0" err="1" smtClean="0"/>
              <a:t>tt.skills.measure</a:t>
            </a:r>
            <a:r>
              <a:rPr lang="en-US" dirty="0" smtClean="0"/>
              <a:t> significantly improve </a:t>
            </a:r>
            <a:r>
              <a:rPr lang="en-US" dirty="0" err="1" smtClean="0"/>
              <a:t>aptitude.measure's</a:t>
            </a:r>
            <a:r>
              <a:rPr lang="en-US" dirty="0" smtClean="0"/>
              <a:t> ability to predict performance?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4384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performance,cbind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)),2)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lm(performance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tt.skills.measure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aptitude.measure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lm.perf.tts.apt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lm.perf.tts.apt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6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232" y="609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have here is an instance of "suppression"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4820576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https://www.youtube.com/watch?v=Ysg6-puIR1s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98" y="1295400"/>
            <a:ext cx="54768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7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0765" y="4235505"/>
            <a:ext cx="18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</a:t>
            </a:r>
            <a:r>
              <a:rPr lang="en-US" dirty="0" smtClean="0"/>
              <a:t>ability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6715" y="3966670"/>
            <a:ext cx="1958655" cy="1113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0764" y="1201510"/>
            <a:ext cx="138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taking skills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6714" y="932675"/>
            <a:ext cx="1958655" cy="1113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6715" y="279790"/>
            <a:ext cx="72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"inside look" into a suppression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715" y="279790"/>
            <a:ext cx="72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"inside look" into a suppression situation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0765" y="4235505"/>
            <a:ext cx="18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</a:t>
            </a:r>
            <a:r>
              <a:rPr lang="en-US" dirty="0" smtClean="0"/>
              <a:t>ability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6715" y="3966670"/>
            <a:ext cx="1958655" cy="1113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0638" y="4434084"/>
            <a:ext cx="2227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Real-life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0764" y="1201510"/>
            <a:ext cx="138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taking skills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6714" y="932675"/>
            <a:ext cx="1958655" cy="1113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05369" y="4589532"/>
            <a:ext cx="294526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8857</TotalTime>
  <Words>1010</Words>
  <Application>Microsoft Office PowerPoint</Application>
  <PresentationFormat>On-screen Show (4:3)</PresentationFormat>
  <Paragraphs>158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</dc:creator>
  <cp:lastModifiedBy>Yuichi</cp:lastModifiedBy>
  <cp:revision>30</cp:revision>
  <dcterms:created xsi:type="dcterms:W3CDTF">2015-01-31T23:36:34Z</dcterms:created>
  <dcterms:modified xsi:type="dcterms:W3CDTF">2018-02-15T22:20:05Z</dcterms:modified>
</cp:coreProperties>
</file>