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0" r:id="rId4"/>
    <p:sldId id="261" r:id="rId5"/>
    <p:sldId id="263" r:id="rId6"/>
    <p:sldId id="262" r:id="rId7"/>
    <p:sldId id="264" r:id="rId8"/>
    <p:sldId id="265" r:id="rId9"/>
    <p:sldId id="266" r:id="rId10"/>
    <p:sldId id="267" r:id="rId11"/>
    <p:sldId id="268" r:id="rId12"/>
    <p:sldId id="258" r:id="rId13"/>
    <p:sldId id="270" r:id="rId14"/>
    <p:sldId id="271" r:id="rId15"/>
    <p:sldId id="269" r:id="rId16"/>
    <p:sldId id="272" r:id="rId17"/>
    <p:sldId id="273" r:id="rId18"/>
    <p:sldId id="274" r:id="rId19"/>
    <p:sldId id="276" r:id="rId20"/>
    <p:sldId id="277" r:id="rId21"/>
    <p:sldId id="278" r:id="rId22"/>
    <p:sldId id="279" r:id="rId23"/>
    <p:sldId id="275" r:id="rId24"/>
    <p:sldId id="280" r:id="rId25"/>
    <p:sldId id="283" r:id="rId26"/>
    <p:sldId id="284" r:id="rId27"/>
    <p:sldId id="281" r:id="rId28"/>
    <p:sldId id="282"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4AB4-41F4-295B-C5B3-95CF8147CA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7E80B2-4957-2FE5-E15C-41E030BB4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889CA4-D6FF-454C-D4D0-4A4E4C831991}"/>
              </a:ext>
            </a:extLst>
          </p:cNvPr>
          <p:cNvSpPr>
            <a:spLocks noGrp="1"/>
          </p:cNvSpPr>
          <p:nvPr>
            <p:ph type="dt" sz="half" idx="10"/>
          </p:nvPr>
        </p:nvSpPr>
        <p:spPr/>
        <p:txBody>
          <a:bodyPr/>
          <a:lstStyle/>
          <a:p>
            <a:fld id="{17229B31-097C-6C4E-9D7E-59FC2BD467CC}" type="datetimeFigureOut">
              <a:rPr lang="en-US" smtClean="0"/>
              <a:t>12/24/22</a:t>
            </a:fld>
            <a:endParaRPr lang="en-US"/>
          </a:p>
        </p:txBody>
      </p:sp>
      <p:sp>
        <p:nvSpPr>
          <p:cNvPr id="5" name="Footer Placeholder 4">
            <a:extLst>
              <a:ext uri="{FF2B5EF4-FFF2-40B4-BE49-F238E27FC236}">
                <a16:creationId xmlns:a16="http://schemas.microsoft.com/office/drawing/2014/main" id="{F337C0AA-6822-A299-9221-2F12E2BD6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35D89-9335-4B81-478C-4B4284F1C247}"/>
              </a:ext>
            </a:extLst>
          </p:cNvPr>
          <p:cNvSpPr>
            <a:spLocks noGrp="1"/>
          </p:cNvSpPr>
          <p:nvPr>
            <p:ph type="sldNum" sz="quarter" idx="12"/>
          </p:nvPr>
        </p:nvSpPr>
        <p:spPr/>
        <p:txBody>
          <a:bodyPr/>
          <a:lstStyle/>
          <a:p>
            <a:fld id="{BA154DCB-BA15-7D4D-BFC3-2560E3EAA86D}" type="slidenum">
              <a:rPr lang="en-US" smtClean="0"/>
              <a:t>‹#›</a:t>
            </a:fld>
            <a:endParaRPr lang="en-US"/>
          </a:p>
        </p:txBody>
      </p:sp>
    </p:spTree>
    <p:extLst>
      <p:ext uri="{BB962C8B-B14F-4D97-AF65-F5344CB8AC3E}">
        <p14:creationId xmlns:p14="http://schemas.microsoft.com/office/powerpoint/2010/main" val="406922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40A2-41AE-022B-DA4A-044ABAB654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BAE3E-DFD5-CC6D-86F4-5C10C1B3D2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DB16B-BBFE-5443-DEE3-46706F265789}"/>
              </a:ext>
            </a:extLst>
          </p:cNvPr>
          <p:cNvSpPr>
            <a:spLocks noGrp="1"/>
          </p:cNvSpPr>
          <p:nvPr>
            <p:ph type="dt" sz="half" idx="10"/>
          </p:nvPr>
        </p:nvSpPr>
        <p:spPr/>
        <p:txBody>
          <a:bodyPr/>
          <a:lstStyle/>
          <a:p>
            <a:fld id="{17229B31-097C-6C4E-9D7E-59FC2BD467CC}" type="datetimeFigureOut">
              <a:rPr lang="en-US" smtClean="0"/>
              <a:t>12/24/22</a:t>
            </a:fld>
            <a:endParaRPr lang="en-US"/>
          </a:p>
        </p:txBody>
      </p:sp>
      <p:sp>
        <p:nvSpPr>
          <p:cNvPr id="5" name="Footer Placeholder 4">
            <a:extLst>
              <a:ext uri="{FF2B5EF4-FFF2-40B4-BE49-F238E27FC236}">
                <a16:creationId xmlns:a16="http://schemas.microsoft.com/office/drawing/2014/main" id="{E8B5971F-ED9F-C257-E7AA-746B25168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0CD00-D5AB-095D-9B11-4DA2B7C3BEBC}"/>
              </a:ext>
            </a:extLst>
          </p:cNvPr>
          <p:cNvSpPr>
            <a:spLocks noGrp="1"/>
          </p:cNvSpPr>
          <p:nvPr>
            <p:ph type="sldNum" sz="quarter" idx="12"/>
          </p:nvPr>
        </p:nvSpPr>
        <p:spPr/>
        <p:txBody>
          <a:bodyPr/>
          <a:lstStyle/>
          <a:p>
            <a:fld id="{BA154DCB-BA15-7D4D-BFC3-2560E3EAA86D}" type="slidenum">
              <a:rPr lang="en-US" smtClean="0"/>
              <a:t>‹#›</a:t>
            </a:fld>
            <a:endParaRPr lang="en-US"/>
          </a:p>
        </p:txBody>
      </p:sp>
    </p:spTree>
    <p:extLst>
      <p:ext uri="{BB962C8B-B14F-4D97-AF65-F5344CB8AC3E}">
        <p14:creationId xmlns:p14="http://schemas.microsoft.com/office/powerpoint/2010/main" val="19334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3593A-FD1C-20F7-8FDE-9AF92ACBB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AB726B-9FA3-DD7F-A7E5-8A4E233D96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93D3C-1383-DAEE-10E0-0861D1DD413E}"/>
              </a:ext>
            </a:extLst>
          </p:cNvPr>
          <p:cNvSpPr>
            <a:spLocks noGrp="1"/>
          </p:cNvSpPr>
          <p:nvPr>
            <p:ph type="dt" sz="half" idx="10"/>
          </p:nvPr>
        </p:nvSpPr>
        <p:spPr/>
        <p:txBody>
          <a:bodyPr/>
          <a:lstStyle/>
          <a:p>
            <a:fld id="{17229B31-097C-6C4E-9D7E-59FC2BD467CC}" type="datetimeFigureOut">
              <a:rPr lang="en-US" smtClean="0"/>
              <a:t>12/24/22</a:t>
            </a:fld>
            <a:endParaRPr lang="en-US"/>
          </a:p>
        </p:txBody>
      </p:sp>
      <p:sp>
        <p:nvSpPr>
          <p:cNvPr id="5" name="Footer Placeholder 4">
            <a:extLst>
              <a:ext uri="{FF2B5EF4-FFF2-40B4-BE49-F238E27FC236}">
                <a16:creationId xmlns:a16="http://schemas.microsoft.com/office/drawing/2014/main" id="{E819A44F-C412-117E-01D0-2A05369D7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DA30B-474B-AC4A-F32A-00ED09EE342C}"/>
              </a:ext>
            </a:extLst>
          </p:cNvPr>
          <p:cNvSpPr>
            <a:spLocks noGrp="1"/>
          </p:cNvSpPr>
          <p:nvPr>
            <p:ph type="sldNum" sz="quarter" idx="12"/>
          </p:nvPr>
        </p:nvSpPr>
        <p:spPr/>
        <p:txBody>
          <a:bodyPr/>
          <a:lstStyle/>
          <a:p>
            <a:fld id="{BA154DCB-BA15-7D4D-BFC3-2560E3EAA86D}" type="slidenum">
              <a:rPr lang="en-US" smtClean="0"/>
              <a:t>‹#›</a:t>
            </a:fld>
            <a:endParaRPr lang="en-US"/>
          </a:p>
        </p:txBody>
      </p:sp>
    </p:spTree>
    <p:extLst>
      <p:ext uri="{BB962C8B-B14F-4D97-AF65-F5344CB8AC3E}">
        <p14:creationId xmlns:p14="http://schemas.microsoft.com/office/powerpoint/2010/main" val="149811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BD9-26E5-A28E-4DCE-3D8B2EB72F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D63D4D-C67B-7087-EB68-B68BA0BF8F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0BE42-9D00-95E1-7C80-24D22CE5570C}"/>
              </a:ext>
            </a:extLst>
          </p:cNvPr>
          <p:cNvSpPr>
            <a:spLocks noGrp="1"/>
          </p:cNvSpPr>
          <p:nvPr>
            <p:ph type="dt" sz="half" idx="10"/>
          </p:nvPr>
        </p:nvSpPr>
        <p:spPr/>
        <p:txBody>
          <a:bodyPr/>
          <a:lstStyle/>
          <a:p>
            <a:fld id="{17229B31-097C-6C4E-9D7E-59FC2BD467CC}" type="datetimeFigureOut">
              <a:rPr lang="en-US" smtClean="0"/>
              <a:t>12/24/22</a:t>
            </a:fld>
            <a:endParaRPr lang="en-US"/>
          </a:p>
        </p:txBody>
      </p:sp>
      <p:sp>
        <p:nvSpPr>
          <p:cNvPr id="5" name="Footer Placeholder 4">
            <a:extLst>
              <a:ext uri="{FF2B5EF4-FFF2-40B4-BE49-F238E27FC236}">
                <a16:creationId xmlns:a16="http://schemas.microsoft.com/office/drawing/2014/main" id="{B3591551-DE52-5A89-20E0-7B07E7C25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5ED66-2DCE-7626-EEBC-828E67DB88E8}"/>
              </a:ext>
            </a:extLst>
          </p:cNvPr>
          <p:cNvSpPr>
            <a:spLocks noGrp="1"/>
          </p:cNvSpPr>
          <p:nvPr>
            <p:ph type="sldNum" sz="quarter" idx="12"/>
          </p:nvPr>
        </p:nvSpPr>
        <p:spPr/>
        <p:txBody>
          <a:bodyPr/>
          <a:lstStyle/>
          <a:p>
            <a:fld id="{BA154DCB-BA15-7D4D-BFC3-2560E3EAA86D}" type="slidenum">
              <a:rPr lang="en-US" smtClean="0"/>
              <a:t>‹#›</a:t>
            </a:fld>
            <a:endParaRPr lang="en-US"/>
          </a:p>
        </p:txBody>
      </p:sp>
    </p:spTree>
    <p:extLst>
      <p:ext uri="{BB962C8B-B14F-4D97-AF65-F5344CB8AC3E}">
        <p14:creationId xmlns:p14="http://schemas.microsoft.com/office/powerpoint/2010/main" val="403421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CCD2-D903-F58C-1D32-A7C5BB78C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9D815C-763C-B336-3580-0E53D8685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549FD-8F93-7B83-3647-8AAA26C5D57F}"/>
              </a:ext>
            </a:extLst>
          </p:cNvPr>
          <p:cNvSpPr>
            <a:spLocks noGrp="1"/>
          </p:cNvSpPr>
          <p:nvPr>
            <p:ph type="dt" sz="half" idx="10"/>
          </p:nvPr>
        </p:nvSpPr>
        <p:spPr/>
        <p:txBody>
          <a:bodyPr/>
          <a:lstStyle/>
          <a:p>
            <a:fld id="{17229B31-097C-6C4E-9D7E-59FC2BD467CC}" type="datetimeFigureOut">
              <a:rPr lang="en-US" smtClean="0"/>
              <a:t>12/24/22</a:t>
            </a:fld>
            <a:endParaRPr lang="en-US"/>
          </a:p>
        </p:txBody>
      </p:sp>
      <p:sp>
        <p:nvSpPr>
          <p:cNvPr id="5" name="Footer Placeholder 4">
            <a:extLst>
              <a:ext uri="{FF2B5EF4-FFF2-40B4-BE49-F238E27FC236}">
                <a16:creationId xmlns:a16="http://schemas.microsoft.com/office/drawing/2014/main" id="{700C2D34-2C19-5CFA-732E-A93B46E22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B3661-7E13-41B3-7F8B-3510C3B5CE4C}"/>
              </a:ext>
            </a:extLst>
          </p:cNvPr>
          <p:cNvSpPr>
            <a:spLocks noGrp="1"/>
          </p:cNvSpPr>
          <p:nvPr>
            <p:ph type="sldNum" sz="quarter" idx="12"/>
          </p:nvPr>
        </p:nvSpPr>
        <p:spPr/>
        <p:txBody>
          <a:bodyPr/>
          <a:lstStyle/>
          <a:p>
            <a:fld id="{BA154DCB-BA15-7D4D-BFC3-2560E3EAA86D}" type="slidenum">
              <a:rPr lang="en-US" smtClean="0"/>
              <a:t>‹#›</a:t>
            </a:fld>
            <a:endParaRPr lang="en-US"/>
          </a:p>
        </p:txBody>
      </p:sp>
    </p:spTree>
    <p:extLst>
      <p:ext uri="{BB962C8B-B14F-4D97-AF65-F5344CB8AC3E}">
        <p14:creationId xmlns:p14="http://schemas.microsoft.com/office/powerpoint/2010/main" val="329579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9E91-3724-8BAB-5C18-5B2B346901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75857-EC73-72B1-2211-F5E378138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A4E96C-E17D-B1BE-07A2-BC66D34BB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256F71-D002-1D37-51FA-158AA1ABB026}"/>
              </a:ext>
            </a:extLst>
          </p:cNvPr>
          <p:cNvSpPr>
            <a:spLocks noGrp="1"/>
          </p:cNvSpPr>
          <p:nvPr>
            <p:ph type="dt" sz="half" idx="10"/>
          </p:nvPr>
        </p:nvSpPr>
        <p:spPr/>
        <p:txBody>
          <a:bodyPr/>
          <a:lstStyle/>
          <a:p>
            <a:fld id="{17229B31-097C-6C4E-9D7E-59FC2BD467CC}" type="datetimeFigureOut">
              <a:rPr lang="en-US" smtClean="0"/>
              <a:t>12/24/22</a:t>
            </a:fld>
            <a:endParaRPr lang="en-US"/>
          </a:p>
        </p:txBody>
      </p:sp>
      <p:sp>
        <p:nvSpPr>
          <p:cNvPr id="6" name="Footer Placeholder 5">
            <a:extLst>
              <a:ext uri="{FF2B5EF4-FFF2-40B4-BE49-F238E27FC236}">
                <a16:creationId xmlns:a16="http://schemas.microsoft.com/office/drawing/2014/main" id="{27BCF175-9544-124B-5B14-36F6BFDE6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18ABF-EFC4-A41E-B98A-FACBCEDA4A6F}"/>
              </a:ext>
            </a:extLst>
          </p:cNvPr>
          <p:cNvSpPr>
            <a:spLocks noGrp="1"/>
          </p:cNvSpPr>
          <p:nvPr>
            <p:ph type="sldNum" sz="quarter" idx="12"/>
          </p:nvPr>
        </p:nvSpPr>
        <p:spPr/>
        <p:txBody>
          <a:bodyPr/>
          <a:lstStyle/>
          <a:p>
            <a:fld id="{BA154DCB-BA15-7D4D-BFC3-2560E3EAA86D}" type="slidenum">
              <a:rPr lang="en-US" smtClean="0"/>
              <a:t>‹#›</a:t>
            </a:fld>
            <a:endParaRPr lang="en-US"/>
          </a:p>
        </p:txBody>
      </p:sp>
    </p:spTree>
    <p:extLst>
      <p:ext uri="{BB962C8B-B14F-4D97-AF65-F5344CB8AC3E}">
        <p14:creationId xmlns:p14="http://schemas.microsoft.com/office/powerpoint/2010/main" val="225185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C2DF-307A-2C73-4F73-09DCE4E27E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837D7C-5344-72B3-43F2-E04913B5E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C5C3-9ABA-0BDD-D06F-CD164D4F53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A8985-3B51-C6CC-6481-69607EC6C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D4493-478A-51FD-4ED0-245E466A51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4FF40F-530C-60F0-B6BF-3E4669332754}"/>
              </a:ext>
            </a:extLst>
          </p:cNvPr>
          <p:cNvSpPr>
            <a:spLocks noGrp="1"/>
          </p:cNvSpPr>
          <p:nvPr>
            <p:ph type="dt" sz="half" idx="10"/>
          </p:nvPr>
        </p:nvSpPr>
        <p:spPr/>
        <p:txBody>
          <a:bodyPr/>
          <a:lstStyle/>
          <a:p>
            <a:fld id="{17229B31-097C-6C4E-9D7E-59FC2BD467CC}" type="datetimeFigureOut">
              <a:rPr lang="en-US" smtClean="0"/>
              <a:t>12/24/22</a:t>
            </a:fld>
            <a:endParaRPr lang="en-US"/>
          </a:p>
        </p:txBody>
      </p:sp>
      <p:sp>
        <p:nvSpPr>
          <p:cNvPr id="8" name="Footer Placeholder 7">
            <a:extLst>
              <a:ext uri="{FF2B5EF4-FFF2-40B4-BE49-F238E27FC236}">
                <a16:creationId xmlns:a16="http://schemas.microsoft.com/office/drawing/2014/main" id="{0FB27C52-279A-8CE6-BC7E-C6986D63B7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B97ADE-95F6-CB6B-EB20-54443BC3BCDD}"/>
              </a:ext>
            </a:extLst>
          </p:cNvPr>
          <p:cNvSpPr>
            <a:spLocks noGrp="1"/>
          </p:cNvSpPr>
          <p:nvPr>
            <p:ph type="sldNum" sz="quarter" idx="12"/>
          </p:nvPr>
        </p:nvSpPr>
        <p:spPr/>
        <p:txBody>
          <a:bodyPr/>
          <a:lstStyle/>
          <a:p>
            <a:fld id="{BA154DCB-BA15-7D4D-BFC3-2560E3EAA86D}" type="slidenum">
              <a:rPr lang="en-US" smtClean="0"/>
              <a:t>‹#›</a:t>
            </a:fld>
            <a:endParaRPr lang="en-US"/>
          </a:p>
        </p:txBody>
      </p:sp>
    </p:spTree>
    <p:extLst>
      <p:ext uri="{BB962C8B-B14F-4D97-AF65-F5344CB8AC3E}">
        <p14:creationId xmlns:p14="http://schemas.microsoft.com/office/powerpoint/2010/main" val="2584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6CC5-E437-CCE5-E2D9-DEF52050BF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74E15E-262E-47C4-A60F-9AFAB66CA45F}"/>
              </a:ext>
            </a:extLst>
          </p:cNvPr>
          <p:cNvSpPr>
            <a:spLocks noGrp="1"/>
          </p:cNvSpPr>
          <p:nvPr>
            <p:ph type="dt" sz="half" idx="10"/>
          </p:nvPr>
        </p:nvSpPr>
        <p:spPr/>
        <p:txBody>
          <a:bodyPr/>
          <a:lstStyle/>
          <a:p>
            <a:fld id="{17229B31-097C-6C4E-9D7E-59FC2BD467CC}" type="datetimeFigureOut">
              <a:rPr lang="en-US" smtClean="0"/>
              <a:t>12/24/22</a:t>
            </a:fld>
            <a:endParaRPr lang="en-US"/>
          </a:p>
        </p:txBody>
      </p:sp>
      <p:sp>
        <p:nvSpPr>
          <p:cNvPr id="4" name="Footer Placeholder 3">
            <a:extLst>
              <a:ext uri="{FF2B5EF4-FFF2-40B4-BE49-F238E27FC236}">
                <a16:creationId xmlns:a16="http://schemas.microsoft.com/office/drawing/2014/main" id="{A4DB7A60-B6A7-7E05-DB53-A8FF6A4AB9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79A30C-A880-0B4C-1D79-85D41378D236}"/>
              </a:ext>
            </a:extLst>
          </p:cNvPr>
          <p:cNvSpPr>
            <a:spLocks noGrp="1"/>
          </p:cNvSpPr>
          <p:nvPr>
            <p:ph type="sldNum" sz="quarter" idx="12"/>
          </p:nvPr>
        </p:nvSpPr>
        <p:spPr/>
        <p:txBody>
          <a:bodyPr/>
          <a:lstStyle/>
          <a:p>
            <a:fld id="{BA154DCB-BA15-7D4D-BFC3-2560E3EAA86D}" type="slidenum">
              <a:rPr lang="en-US" smtClean="0"/>
              <a:t>‹#›</a:t>
            </a:fld>
            <a:endParaRPr lang="en-US"/>
          </a:p>
        </p:txBody>
      </p:sp>
    </p:spTree>
    <p:extLst>
      <p:ext uri="{BB962C8B-B14F-4D97-AF65-F5344CB8AC3E}">
        <p14:creationId xmlns:p14="http://schemas.microsoft.com/office/powerpoint/2010/main" val="197466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99B9E-B6A6-29C0-8CE8-F9FC2A4F59FB}"/>
              </a:ext>
            </a:extLst>
          </p:cNvPr>
          <p:cNvSpPr>
            <a:spLocks noGrp="1"/>
          </p:cNvSpPr>
          <p:nvPr>
            <p:ph type="dt" sz="half" idx="10"/>
          </p:nvPr>
        </p:nvSpPr>
        <p:spPr/>
        <p:txBody>
          <a:bodyPr/>
          <a:lstStyle/>
          <a:p>
            <a:fld id="{17229B31-097C-6C4E-9D7E-59FC2BD467CC}" type="datetimeFigureOut">
              <a:rPr lang="en-US" smtClean="0"/>
              <a:t>12/24/22</a:t>
            </a:fld>
            <a:endParaRPr lang="en-US"/>
          </a:p>
        </p:txBody>
      </p:sp>
      <p:sp>
        <p:nvSpPr>
          <p:cNvPr id="3" name="Footer Placeholder 2">
            <a:extLst>
              <a:ext uri="{FF2B5EF4-FFF2-40B4-BE49-F238E27FC236}">
                <a16:creationId xmlns:a16="http://schemas.microsoft.com/office/drawing/2014/main" id="{E8851741-A471-EB4C-5FC5-FD4A3616D2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90D741-D37A-64F8-E83F-0AA1D830A78E}"/>
              </a:ext>
            </a:extLst>
          </p:cNvPr>
          <p:cNvSpPr>
            <a:spLocks noGrp="1"/>
          </p:cNvSpPr>
          <p:nvPr>
            <p:ph type="sldNum" sz="quarter" idx="12"/>
          </p:nvPr>
        </p:nvSpPr>
        <p:spPr/>
        <p:txBody>
          <a:bodyPr/>
          <a:lstStyle/>
          <a:p>
            <a:fld id="{BA154DCB-BA15-7D4D-BFC3-2560E3EAA86D}" type="slidenum">
              <a:rPr lang="en-US" smtClean="0"/>
              <a:t>‹#›</a:t>
            </a:fld>
            <a:endParaRPr lang="en-US"/>
          </a:p>
        </p:txBody>
      </p:sp>
    </p:spTree>
    <p:extLst>
      <p:ext uri="{BB962C8B-B14F-4D97-AF65-F5344CB8AC3E}">
        <p14:creationId xmlns:p14="http://schemas.microsoft.com/office/powerpoint/2010/main" val="2905963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892E-55D3-9693-1FF5-919762F06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8311B6-F01A-59A4-621A-D9DFDC75A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ECFDF3-8BC7-07ED-76A9-2D1505BDF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AEDC8-C9C2-E519-105A-4F7056BB2EEA}"/>
              </a:ext>
            </a:extLst>
          </p:cNvPr>
          <p:cNvSpPr>
            <a:spLocks noGrp="1"/>
          </p:cNvSpPr>
          <p:nvPr>
            <p:ph type="dt" sz="half" idx="10"/>
          </p:nvPr>
        </p:nvSpPr>
        <p:spPr/>
        <p:txBody>
          <a:bodyPr/>
          <a:lstStyle/>
          <a:p>
            <a:fld id="{17229B31-097C-6C4E-9D7E-59FC2BD467CC}" type="datetimeFigureOut">
              <a:rPr lang="en-US" smtClean="0"/>
              <a:t>12/24/22</a:t>
            </a:fld>
            <a:endParaRPr lang="en-US"/>
          </a:p>
        </p:txBody>
      </p:sp>
      <p:sp>
        <p:nvSpPr>
          <p:cNvPr id="6" name="Footer Placeholder 5">
            <a:extLst>
              <a:ext uri="{FF2B5EF4-FFF2-40B4-BE49-F238E27FC236}">
                <a16:creationId xmlns:a16="http://schemas.microsoft.com/office/drawing/2014/main" id="{1E07758C-9D96-9C25-2BC9-BE27002ABC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BD01B-5077-6968-E8E0-D025D9F51C84}"/>
              </a:ext>
            </a:extLst>
          </p:cNvPr>
          <p:cNvSpPr>
            <a:spLocks noGrp="1"/>
          </p:cNvSpPr>
          <p:nvPr>
            <p:ph type="sldNum" sz="quarter" idx="12"/>
          </p:nvPr>
        </p:nvSpPr>
        <p:spPr/>
        <p:txBody>
          <a:bodyPr/>
          <a:lstStyle/>
          <a:p>
            <a:fld id="{BA154DCB-BA15-7D4D-BFC3-2560E3EAA86D}" type="slidenum">
              <a:rPr lang="en-US" smtClean="0"/>
              <a:t>‹#›</a:t>
            </a:fld>
            <a:endParaRPr lang="en-US"/>
          </a:p>
        </p:txBody>
      </p:sp>
    </p:spTree>
    <p:extLst>
      <p:ext uri="{BB962C8B-B14F-4D97-AF65-F5344CB8AC3E}">
        <p14:creationId xmlns:p14="http://schemas.microsoft.com/office/powerpoint/2010/main" val="74560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73B3-479B-3C9F-5D3C-AF830D806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559376-172C-B564-FF76-704679052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A97478-A892-A256-5355-1C9B1B27D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F5FCB-D9F6-C8B6-95F5-6E2DA2991284}"/>
              </a:ext>
            </a:extLst>
          </p:cNvPr>
          <p:cNvSpPr>
            <a:spLocks noGrp="1"/>
          </p:cNvSpPr>
          <p:nvPr>
            <p:ph type="dt" sz="half" idx="10"/>
          </p:nvPr>
        </p:nvSpPr>
        <p:spPr/>
        <p:txBody>
          <a:bodyPr/>
          <a:lstStyle/>
          <a:p>
            <a:fld id="{17229B31-097C-6C4E-9D7E-59FC2BD467CC}" type="datetimeFigureOut">
              <a:rPr lang="en-US" smtClean="0"/>
              <a:t>12/24/22</a:t>
            </a:fld>
            <a:endParaRPr lang="en-US"/>
          </a:p>
        </p:txBody>
      </p:sp>
      <p:sp>
        <p:nvSpPr>
          <p:cNvPr id="6" name="Footer Placeholder 5">
            <a:extLst>
              <a:ext uri="{FF2B5EF4-FFF2-40B4-BE49-F238E27FC236}">
                <a16:creationId xmlns:a16="http://schemas.microsoft.com/office/drawing/2014/main" id="{D01DA4B8-DE96-20B4-E60A-E2A6473E7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3FFAB-77C9-AA6D-37F1-81C2CB12A6B2}"/>
              </a:ext>
            </a:extLst>
          </p:cNvPr>
          <p:cNvSpPr>
            <a:spLocks noGrp="1"/>
          </p:cNvSpPr>
          <p:nvPr>
            <p:ph type="sldNum" sz="quarter" idx="12"/>
          </p:nvPr>
        </p:nvSpPr>
        <p:spPr/>
        <p:txBody>
          <a:bodyPr/>
          <a:lstStyle/>
          <a:p>
            <a:fld id="{BA154DCB-BA15-7D4D-BFC3-2560E3EAA86D}" type="slidenum">
              <a:rPr lang="en-US" smtClean="0"/>
              <a:t>‹#›</a:t>
            </a:fld>
            <a:endParaRPr lang="en-US"/>
          </a:p>
        </p:txBody>
      </p:sp>
    </p:spTree>
    <p:extLst>
      <p:ext uri="{BB962C8B-B14F-4D97-AF65-F5344CB8AC3E}">
        <p14:creationId xmlns:p14="http://schemas.microsoft.com/office/powerpoint/2010/main" val="2561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B24D60-EC91-E562-F2DF-92C7F2ADD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E28378-6890-83DC-A6EB-BBFBB075C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5E397-A797-7CB2-7C34-D33DDF572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29B31-097C-6C4E-9D7E-59FC2BD467CC}" type="datetimeFigureOut">
              <a:rPr lang="en-US" smtClean="0"/>
              <a:t>12/24/22</a:t>
            </a:fld>
            <a:endParaRPr lang="en-US"/>
          </a:p>
        </p:txBody>
      </p:sp>
      <p:sp>
        <p:nvSpPr>
          <p:cNvPr id="5" name="Footer Placeholder 4">
            <a:extLst>
              <a:ext uri="{FF2B5EF4-FFF2-40B4-BE49-F238E27FC236}">
                <a16:creationId xmlns:a16="http://schemas.microsoft.com/office/drawing/2014/main" id="{A3616424-405D-55FD-6085-23515C60FF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0DB5A2-4D85-6E54-9694-5525741BD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54DCB-BA15-7D4D-BFC3-2560E3EAA86D}" type="slidenum">
              <a:rPr lang="en-US" smtClean="0"/>
              <a:t>‹#›</a:t>
            </a:fld>
            <a:endParaRPr lang="en-US"/>
          </a:p>
        </p:txBody>
      </p:sp>
    </p:spTree>
    <p:extLst>
      <p:ext uri="{BB962C8B-B14F-4D97-AF65-F5344CB8AC3E}">
        <p14:creationId xmlns:p14="http://schemas.microsoft.com/office/powerpoint/2010/main" val="1303361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 invertebrate, coelenterate, hydrozoan&#10;&#10;Description automatically generated">
            <a:extLst>
              <a:ext uri="{FF2B5EF4-FFF2-40B4-BE49-F238E27FC236}">
                <a16:creationId xmlns:a16="http://schemas.microsoft.com/office/drawing/2014/main" id="{BAEF5E19-A435-7A19-6DB3-31C97A7DDB9C}"/>
              </a:ext>
            </a:extLst>
          </p:cNvPr>
          <p:cNvPicPr>
            <a:picLocks noChangeAspect="1"/>
          </p:cNvPicPr>
          <p:nvPr/>
        </p:nvPicPr>
        <p:blipFill rotWithShape="1">
          <a:blip r:embed="rId2"/>
          <a:srcRect t="18493"/>
          <a:stretch/>
        </p:blipFill>
        <p:spPr>
          <a:xfrm>
            <a:off x="-357189" y="1281"/>
            <a:ext cx="12901613" cy="7642531"/>
          </a:xfrm>
          <a:prstGeom prst="rect">
            <a:avLst/>
          </a:prstGeom>
        </p:spPr>
      </p:pic>
      <p:sp>
        <p:nvSpPr>
          <p:cNvPr id="4" name="TextBox 3">
            <a:extLst>
              <a:ext uri="{FF2B5EF4-FFF2-40B4-BE49-F238E27FC236}">
                <a16:creationId xmlns:a16="http://schemas.microsoft.com/office/drawing/2014/main" id="{4051DD23-5A7C-0278-1305-1A1A84555263}"/>
              </a:ext>
            </a:extLst>
          </p:cNvPr>
          <p:cNvSpPr txBox="1"/>
          <p:nvPr/>
        </p:nvSpPr>
        <p:spPr>
          <a:xfrm>
            <a:off x="-230314" y="414337"/>
            <a:ext cx="12188952" cy="1938992"/>
          </a:xfrm>
          <a:prstGeom prst="rect">
            <a:avLst/>
          </a:prstGeom>
          <a:noFill/>
        </p:spPr>
        <p:txBody>
          <a:bodyPr wrap="square" rtlCol="0">
            <a:spAutoFit/>
          </a:bodyPr>
          <a:lstStyle/>
          <a:p>
            <a:r>
              <a:rPr lang="en-US" sz="6000" b="1" dirty="0">
                <a:solidFill>
                  <a:schemeClr val="bg1"/>
                </a:solidFill>
              </a:rPr>
              <a:t>Prediction of Cardiovascular Disease By Decision Tree</a:t>
            </a:r>
          </a:p>
        </p:txBody>
      </p:sp>
      <p:sp>
        <p:nvSpPr>
          <p:cNvPr id="5" name="TextBox 4">
            <a:extLst>
              <a:ext uri="{FF2B5EF4-FFF2-40B4-BE49-F238E27FC236}">
                <a16:creationId xmlns:a16="http://schemas.microsoft.com/office/drawing/2014/main" id="{AB88A398-BE4F-EA40-C666-5319140CC66E}"/>
              </a:ext>
            </a:extLst>
          </p:cNvPr>
          <p:cNvSpPr txBox="1"/>
          <p:nvPr/>
        </p:nvSpPr>
        <p:spPr>
          <a:xfrm>
            <a:off x="0" y="3244334"/>
            <a:ext cx="4686300" cy="3354765"/>
          </a:xfrm>
          <a:prstGeom prst="rect">
            <a:avLst/>
          </a:prstGeom>
          <a:noFill/>
        </p:spPr>
        <p:txBody>
          <a:bodyPr wrap="square" rtlCol="0">
            <a:spAutoFit/>
          </a:bodyPr>
          <a:lstStyle/>
          <a:p>
            <a:r>
              <a:rPr lang="en-US" sz="3600" u="sng" dirty="0">
                <a:solidFill>
                  <a:schemeClr val="bg1"/>
                </a:solidFill>
              </a:rPr>
              <a:t>Team Members</a:t>
            </a:r>
          </a:p>
          <a:p>
            <a:endParaRPr lang="en-US" sz="3600" u="sng" dirty="0">
              <a:solidFill>
                <a:schemeClr val="bg1"/>
              </a:solidFill>
            </a:endParaRPr>
          </a:p>
          <a:p>
            <a:r>
              <a:rPr lang="en-US" sz="2800" dirty="0">
                <a:solidFill>
                  <a:schemeClr val="bg1"/>
                </a:solidFill>
                <a:latin typeface="Calibri" panose="020F0502020204030204" pitchFamily="34" charset="0"/>
                <a:cs typeface="Calibri" panose="020F0502020204030204" pitchFamily="34" charset="0"/>
              </a:rPr>
              <a:t>Sai Shruthi </a:t>
            </a:r>
            <a:r>
              <a:rPr lang="en-US" sz="2800" dirty="0" err="1">
                <a:solidFill>
                  <a:schemeClr val="bg1"/>
                </a:solidFill>
                <a:latin typeface="Calibri" panose="020F0502020204030204" pitchFamily="34" charset="0"/>
                <a:cs typeface="Calibri" panose="020F0502020204030204" pitchFamily="34" charset="0"/>
              </a:rPr>
              <a:t>Cherukuri</a:t>
            </a:r>
            <a:r>
              <a:rPr lang="en-US" sz="2800" dirty="0">
                <a:solidFill>
                  <a:schemeClr val="bg1"/>
                </a:solidFill>
                <a:latin typeface="Calibri" panose="020F0502020204030204" pitchFamily="34" charset="0"/>
                <a:cs typeface="Calibri" panose="020F0502020204030204" pitchFamily="34" charset="0"/>
              </a:rPr>
              <a:t>                             </a:t>
            </a:r>
          </a:p>
          <a:p>
            <a:r>
              <a:rPr lang="en-US" sz="2800" dirty="0">
                <a:solidFill>
                  <a:schemeClr val="bg1"/>
                </a:solidFill>
                <a:latin typeface="Calibri" panose="020F0502020204030204" pitchFamily="34" charset="0"/>
                <a:cs typeface="Calibri" panose="020F0502020204030204" pitchFamily="34" charset="0"/>
              </a:rPr>
              <a:t>Chetan </a:t>
            </a:r>
            <a:r>
              <a:rPr lang="en-US" sz="2800" dirty="0" err="1">
                <a:solidFill>
                  <a:schemeClr val="bg1"/>
                </a:solidFill>
                <a:latin typeface="Calibri" panose="020F0502020204030204" pitchFamily="34" charset="0"/>
                <a:cs typeface="Calibri" panose="020F0502020204030204" pitchFamily="34" charset="0"/>
              </a:rPr>
              <a:t>Mylapilli</a:t>
            </a:r>
            <a:r>
              <a:rPr lang="en-US" sz="2800" dirty="0">
                <a:solidFill>
                  <a:schemeClr val="bg1"/>
                </a:solidFill>
                <a:latin typeface="Calibri" panose="020F0502020204030204" pitchFamily="34" charset="0"/>
                <a:cs typeface="Calibri" panose="020F0502020204030204" pitchFamily="34" charset="0"/>
              </a:rPr>
              <a:t>                                     </a:t>
            </a:r>
          </a:p>
          <a:p>
            <a:r>
              <a:rPr lang="en-US" sz="2800" dirty="0" err="1">
                <a:solidFill>
                  <a:schemeClr val="bg1"/>
                </a:solidFill>
                <a:latin typeface="Calibri" panose="020F0502020204030204" pitchFamily="34" charset="0"/>
                <a:cs typeface="Calibri" panose="020F0502020204030204" pitchFamily="34" charset="0"/>
              </a:rPr>
              <a:t>Tejesh</a:t>
            </a:r>
            <a:r>
              <a:rPr lang="en-US" sz="2800" dirty="0">
                <a:solidFill>
                  <a:schemeClr val="bg1"/>
                </a:solidFill>
                <a:latin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cs typeface="Calibri" panose="020F0502020204030204" pitchFamily="34" charset="0"/>
              </a:rPr>
              <a:t>Bathula</a:t>
            </a:r>
            <a:r>
              <a:rPr lang="en-US" sz="2800">
                <a:solidFill>
                  <a:schemeClr val="bg1"/>
                </a:solidFill>
                <a:latin typeface="Calibri" panose="020F0502020204030204" pitchFamily="34" charset="0"/>
                <a:cs typeface="Calibri" panose="020F0502020204030204" pitchFamily="34" charset="0"/>
              </a:rPr>
              <a:t> </a:t>
            </a:r>
            <a:endParaRPr lang="en-US" sz="2800" dirty="0">
              <a:solidFill>
                <a:schemeClr val="bg1"/>
              </a:solidFill>
              <a:latin typeface="Calibri" panose="020F0502020204030204" pitchFamily="34" charset="0"/>
              <a:cs typeface="Calibri" panose="020F0502020204030204" pitchFamily="34" charset="0"/>
            </a:endParaRPr>
          </a:p>
          <a:p>
            <a:r>
              <a:rPr lang="en-US" sz="2800" dirty="0" err="1">
                <a:solidFill>
                  <a:schemeClr val="bg1"/>
                </a:solidFill>
                <a:latin typeface="Calibri" panose="020F0502020204030204" pitchFamily="34" charset="0"/>
                <a:cs typeface="Calibri" panose="020F0502020204030204" pitchFamily="34" charset="0"/>
              </a:rPr>
              <a:t>Joshna</a:t>
            </a:r>
            <a:r>
              <a:rPr lang="en-US" sz="2800" dirty="0">
                <a:solidFill>
                  <a:schemeClr val="bg1"/>
                </a:solidFill>
                <a:latin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cs typeface="Calibri" panose="020F0502020204030204" pitchFamily="34" charset="0"/>
              </a:rPr>
              <a:t>Mereddy</a:t>
            </a:r>
            <a:endParaRPr lang="en-US" sz="2800" dirty="0">
              <a:solidFill>
                <a:schemeClr val="bg1"/>
              </a:solidFill>
              <a:latin typeface="Calibri" panose="020F0502020204030204" pitchFamily="34" charset="0"/>
              <a:cs typeface="Calibri" panose="020F0502020204030204" pitchFamily="34" charset="0"/>
            </a:endParaRPr>
          </a:p>
          <a:p>
            <a:r>
              <a:rPr lang="en-US" sz="2800" dirty="0">
                <a:solidFill>
                  <a:schemeClr val="bg1"/>
                </a:solidFill>
                <a:latin typeface="Calibri" panose="020F0502020204030204" pitchFamily="34" charset="0"/>
                <a:cs typeface="Calibri" panose="020F0502020204030204" pitchFamily="34" charset="0"/>
              </a:rPr>
              <a:t>Leela Hari Priya </a:t>
            </a:r>
            <a:r>
              <a:rPr lang="en-US" sz="2800" dirty="0" err="1">
                <a:solidFill>
                  <a:schemeClr val="bg1"/>
                </a:solidFill>
                <a:latin typeface="Calibri" panose="020F0502020204030204" pitchFamily="34" charset="0"/>
                <a:cs typeface="Calibri" panose="020F0502020204030204" pitchFamily="34" charset="0"/>
              </a:rPr>
              <a:t>Ginakunta</a:t>
            </a:r>
            <a:endParaRPr lang="en-US"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209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6582-F5A9-56E9-47EA-84F427E37E27}"/>
              </a:ext>
            </a:extLst>
          </p:cNvPr>
          <p:cNvSpPr>
            <a:spLocks noGrp="1"/>
          </p:cNvSpPr>
          <p:nvPr>
            <p:ph type="title"/>
          </p:nvPr>
        </p:nvSpPr>
        <p:spPr/>
        <p:txBody>
          <a:bodyPr/>
          <a:lstStyle/>
          <a:p>
            <a:r>
              <a:rPr lang="en-US" dirty="0"/>
              <a:t>Null Values</a:t>
            </a:r>
          </a:p>
        </p:txBody>
      </p:sp>
      <p:pic>
        <p:nvPicPr>
          <p:cNvPr id="5" name="Content Placeholder 4" descr="Table&#10;&#10;Description automatically generated">
            <a:extLst>
              <a:ext uri="{FF2B5EF4-FFF2-40B4-BE49-F238E27FC236}">
                <a16:creationId xmlns:a16="http://schemas.microsoft.com/office/drawing/2014/main" id="{AD3B379A-0BE7-20FD-5066-593AE90D5C98}"/>
              </a:ext>
            </a:extLst>
          </p:cNvPr>
          <p:cNvPicPr>
            <a:picLocks noGrp="1" noChangeAspect="1"/>
          </p:cNvPicPr>
          <p:nvPr>
            <p:ph idx="1"/>
          </p:nvPr>
        </p:nvPicPr>
        <p:blipFill>
          <a:blip r:embed="rId2"/>
          <a:stretch>
            <a:fillRect/>
          </a:stretch>
        </p:blipFill>
        <p:spPr>
          <a:xfrm>
            <a:off x="838200" y="1962944"/>
            <a:ext cx="2273300" cy="3848100"/>
          </a:xfrm>
        </p:spPr>
      </p:pic>
      <p:sp>
        <p:nvSpPr>
          <p:cNvPr id="6" name="TextBox 5">
            <a:extLst>
              <a:ext uri="{FF2B5EF4-FFF2-40B4-BE49-F238E27FC236}">
                <a16:creationId xmlns:a16="http://schemas.microsoft.com/office/drawing/2014/main" id="{E286819A-2143-56CD-B7BC-F736C5472EE6}"/>
              </a:ext>
            </a:extLst>
          </p:cNvPr>
          <p:cNvSpPr txBox="1"/>
          <p:nvPr/>
        </p:nvSpPr>
        <p:spPr>
          <a:xfrm>
            <a:off x="4314826" y="2300288"/>
            <a:ext cx="7143750"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a:t>From this dataset we have found there are 0 null values. So, there is no need of any imputations.</a:t>
            </a:r>
          </a:p>
        </p:txBody>
      </p:sp>
    </p:spTree>
    <p:extLst>
      <p:ext uri="{BB962C8B-B14F-4D97-AF65-F5344CB8AC3E}">
        <p14:creationId xmlns:p14="http://schemas.microsoft.com/office/powerpoint/2010/main" val="232205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3725-B4AE-D017-C26B-0CD90441FEF5}"/>
              </a:ext>
            </a:extLst>
          </p:cNvPr>
          <p:cNvSpPr>
            <a:spLocks noGrp="1"/>
          </p:cNvSpPr>
          <p:nvPr>
            <p:ph type="title"/>
          </p:nvPr>
        </p:nvSpPr>
        <p:spPr/>
        <p:txBody>
          <a:bodyPr/>
          <a:lstStyle/>
          <a:p>
            <a:r>
              <a:rPr lang="en-US" dirty="0"/>
              <a:t>Visualization </a:t>
            </a:r>
          </a:p>
        </p:txBody>
      </p:sp>
      <p:pic>
        <p:nvPicPr>
          <p:cNvPr id="5" name="Content Placeholder 4" descr="Chart, pie chart&#10;&#10;Description automatically generated">
            <a:extLst>
              <a:ext uri="{FF2B5EF4-FFF2-40B4-BE49-F238E27FC236}">
                <a16:creationId xmlns:a16="http://schemas.microsoft.com/office/drawing/2014/main" id="{9DB51A06-5805-19CC-6CB9-45380C84DB33}"/>
              </a:ext>
            </a:extLst>
          </p:cNvPr>
          <p:cNvPicPr>
            <a:picLocks noGrp="1" noChangeAspect="1"/>
          </p:cNvPicPr>
          <p:nvPr>
            <p:ph idx="1"/>
          </p:nvPr>
        </p:nvPicPr>
        <p:blipFill>
          <a:blip r:embed="rId2"/>
          <a:stretch>
            <a:fillRect/>
          </a:stretch>
        </p:blipFill>
        <p:spPr>
          <a:xfrm>
            <a:off x="838200" y="1957388"/>
            <a:ext cx="8121901" cy="4351338"/>
          </a:xfrm>
        </p:spPr>
      </p:pic>
      <p:sp>
        <p:nvSpPr>
          <p:cNvPr id="7" name="TextBox 6">
            <a:extLst>
              <a:ext uri="{FF2B5EF4-FFF2-40B4-BE49-F238E27FC236}">
                <a16:creationId xmlns:a16="http://schemas.microsoft.com/office/drawing/2014/main" id="{A9C4095E-7827-C8AF-DB08-6520FB63DCCF}"/>
              </a:ext>
            </a:extLst>
          </p:cNvPr>
          <p:cNvSpPr txBox="1"/>
          <p:nvPr/>
        </p:nvSpPr>
        <p:spPr>
          <a:xfrm>
            <a:off x="1114425" y="1588056"/>
            <a:ext cx="1738296" cy="400110"/>
          </a:xfrm>
          <a:prstGeom prst="rect">
            <a:avLst/>
          </a:prstGeom>
          <a:noFill/>
        </p:spPr>
        <p:txBody>
          <a:bodyPr wrap="none" rtlCol="0">
            <a:spAutoFit/>
          </a:bodyPr>
          <a:lstStyle/>
          <a:p>
            <a:r>
              <a:rPr lang="en-US" sz="2000" dirty="0"/>
              <a:t>Target Variable</a:t>
            </a:r>
          </a:p>
        </p:txBody>
      </p:sp>
      <p:sp>
        <p:nvSpPr>
          <p:cNvPr id="8" name="TextBox 7">
            <a:extLst>
              <a:ext uri="{FF2B5EF4-FFF2-40B4-BE49-F238E27FC236}">
                <a16:creationId xmlns:a16="http://schemas.microsoft.com/office/drawing/2014/main" id="{F17683A3-30BE-DBA0-7B0A-5A7447103848}"/>
              </a:ext>
            </a:extLst>
          </p:cNvPr>
          <p:cNvSpPr txBox="1"/>
          <p:nvPr/>
        </p:nvSpPr>
        <p:spPr>
          <a:xfrm>
            <a:off x="8272463" y="2162770"/>
            <a:ext cx="380047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 this dataset ‘num’ is considered as the target variable.</a:t>
            </a:r>
          </a:p>
          <a:p>
            <a:endParaRPr lang="en-US" dirty="0"/>
          </a:p>
          <a:p>
            <a:pPr marL="285750" indent="-285750">
              <a:buFont typeface="Arial" panose="020B0604020202020204" pitchFamily="34" charset="0"/>
              <a:buChar char="•"/>
            </a:pPr>
            <a:r>
              <a:rPr lang="en-US" dirty="0"/>
              <a:t>From the above chart we can infer 27.7%  of the data is saying ‘yes’ and ‘72.3’ of the data is saying ‘no’</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4083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D330D7A1-EE08-6B9B-F3C1-FE159703E230}"/>
              </a:ext>
            </a:extLst>
          </p:cNvPr>
          <p:cNvPicPr>
            <a:picLocks noChangeAspect="1"/>
          </p:cNvPicPr>
          <p:nvPr/>
        </p:nvPicPr>
        <p:blipFill>
          <a:blip r:embed="rId2"/>
          <a:stretch>
            <a:fillRect/>
          </a:stretch>
        </p:blipFill>
        <p:spPr>
          <a:xfrm>
            <a:off x="0" y="608013"/>
            <a:ext cx="3902075" cy="3463925"/>
          </a:xfrm>
          <a:prstGeom prst="rect">
            <a:avLst/>
          </a:prstGeom>
        </p:spPr>
      </p:pic>
      <p:sp>
        <p:nvSpPr>
          <p:cNvPr id="4" name="TextBox 3">
            <a:extLst>
              <a:ext uri="{FF2B5EF4-FFF2-40B4-BE49-F238E27FC236}">
                <a16:creationId xmlns:a16="http://schemas.microsoft.com/office/drawing/2014/main" id="{68C3F63A-7129-CFC8-106D-51A5F512D9DE}"/>
              </a:ext>
            </a:extLst>
          </p:cNvPr>
          <p:cNvSpPr txBox="1"/>
          <p:nvPr/>
        </p:nvSpPr>
        <p:spPr>
          <a:xfrm>
            <a:off x="242888" y="146348"/>
            <a:ext cx="1235403" cy="461665"/>
          </a:xfrm>
          <a:prstGeom prst="rect">
            <a:avLst/>
          </a:prstGeom>
          <a:noFill/>
        </p:spPr>
        <p:txBody>
          <a:bodyPr wrap="none" rtlCol="0">
            <a:spAutoFit/>
          </a:bodyPr>
          <a:lstStyle/>
          <a:p>
            <a:r>
              <a:rPr lang="en-US" sz="2400" dirty="0"/>
              <a:t>Trestbps</a:t>
            </a:r>
          </a:p>
        </p:txBody>
      </p:sp>
      <p:sp>
        <p:nvSpPr>
          <p:cNvPr id="6" name="TextBox 5">
            <a:extLst>
              <a:ext uri="{FF2B5EF4-FFF2-40B4-BE49-F238E27FC236}">
                <a16:creationId xmlns:a16="http://schemas.microsoft.com/office/drawing/2014/main" id="{2C16BD6A-3CB8-B5D9-F73C-38E0CFB90342}"/>
              </a:ext>
            </a:extLst>
          </p:cNvPr>
          <p:cNvSpPr txBox="1"/>
          <p:nvPr/>
        </p:nvSpPr>
        <p:spPr>
          <a:xfrm>
            <a:off x="242887" y="4164271"/>
            <a:ext cx="11344275" cy="397031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NimbusRomNo9L"/>
              </a:rPr>
              <a:t>Trestbps </a:t>
            </a:r>
            <a:r>
              <a:rPr lang="en-US" sz="2400" dirty="0">
                <a:effectLst/>
                <a:latin typeface="NimbusRomNo9L"/>
              </a:rPr>
              <a:t>resting blood pressure (in mm Hg on admission to the hospital) </a:t>
            </a:r>
          </a:p>
          <a:p>
            <a:pPr marL="285750" indent="-285750">
              <a:buFont typeface="Arial" panose="020B0604020202020204" pitchFamily="34" charset="0"/>
              <a:buChar char="•"/>
            </a:pPr>
            <a:r>
              <a:rPr lang="en-US" sz="2400" dirty="0">
                <a:latin typeface="NimbusRomNo9L"/>
              </a:rPr>
              <a:t>From the above plot we can infer Trestbps is normally distributed.</a:t>
            </a:r>
          </a:p>
          <a:p>
            <a:pPr marL="285750" indent="-285750">
              <a:buFont typeface="Arial" panose="020B0604020202020204" pitchFamily="34" charset="0"/>
              <a:buChar char="•"/>
            </a:pPr>
            <a:r>
              <a:rPr lang="en-US" sz="2400" dirty="0">
                <a:effectLst/>
                <a:latin typeface="NimbusRomNo9L"/>
              </a:rPr>
              <a:t>Thalach </a:t>
            </a:r>
            <a:r>
              <a:rPr lang="en-US" sz="2400" dirty="0">
                <a:latin typeface="NimbusRomNo9L"/>
              </a:rPr>
              <a:t>: </a:t>
            </a:r>
            <a:r>
              <a:rPr lang="en-US" sz="2400" dirty="0">
                <a:effectLst/>
                <a:latin typeface="NimbusRomNo9L"/>
              </a:rPr>
              <a:t>maximum heart rate achieved ) </a:t>
            </a:r>
          </a:p>
          <a:p>
            <a:pPr marL="285750" indent="-285750">
              <a:buFont typeface="Arial" panose="020B0604020202020204" pitchFamily="34" charset="0"/>
              <a:buChar char="•"/>
            </a:pPr>
            <a:r>
              <a:rPr lang="en-US" sz="2400" dirty="0"/>
              <a:t>From the thalach we can say that it is normally distributed</a:t>
            </a:r>
            <a:r>
              <a:rPr lang="en-US" sz="2400" dirty="0">
                <a:latin typeface="NimbusRomNo9L"/>
              </a:rPr>
              <a:t>.</a:t>
            </a:r>
          </a:p>
          <a:p>
            <a:pPr marL="285750" indent="-285750">
              <a:buFont typeface="Arial" panose="020B0604020202020204" pitchFamily="34" charset="0"/>
              <a:buChar char="•"/>
            </a:pPr>
            <a:r>
              <a:rPr lang="en-US" sz="2400" dirty="0">
                <a:effectLst/>
                <a:latin typeface="NimbusRomNo9L"/>
              </a:rPr>
              <a:t>oldpeak: ST depression induced by exercise relative to rest) </a:t>
            </a:r>
          </a:p>
          <a:p>
            <a:pPr marL="285750" indent="-285750">
              <a:buFont typeface="Arial" panose="020B0604020202020204" pitchFamily="34" charset="0"/>
              <a:buChar char="•"/>
            </a:pPr>
            <a:r>
              <a:rPr lang="en-US" sz="2400" dirty="0">
                <a:effectLst/>
                <a:latin typeface="NimbusRomNo9L"/>
              </a:rPr>
              <a:t>From the oldpeak plot we can say that it is right skewed.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latin typeface="NimbusRomNo9L"/>
            </a:endParaRPr>
          </a:p>
          <a:p>
            <a:pPr marL="285750" indent="-285750">
              <a:buFont typeface="Arial" panose="020B0604020202020204" pitchFamily="34" charset="0"/>
              <a:buChar char="•"/>
            </a:pPr>
            <a:endParaRPr lang="en-US" dirty="0">
              <a:latin typeface="NimbusRomNo9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effectLst/>
              <a:latin typeface="NimbusRomNo9L"/>
            </a:endParaRPr>
          </a:p>
          <a:p>
            <a:endParaRPr lang="en-US" dirty="0"/>
          </a:p>
        </p:txBody>
      </p:sp>
      <p:sp>
        <p:nvSpPr>
          <p:cNvPr id="9" name="TextBox 8">
            <a:extLst>
              <a:ext uri="{FF2B5EF4-FFF2-40B4-BE49-F238E27FC236}">
                <a16:creationId xmlns:a16="http://schemas.microsoft.com/office/drawing/2014/main" id="{E4F386C6-E264-DA88-CE97-6D265B050FCF}"/>
              </a:ext>
            </a:extLst>
          </p:cNvPr>
          <p:cNvSpPr txBox="1"/>
          <p:nvPr/>
        </p:nvSpPr>
        <p:spPr>
          <a:xfrm>
            <a:off x="4314826" y="146348"/>
            <a:ext cx="1235403" cy="461665"/>
          </a:xfrm>
          <a:prstGeom prst="rect">
            <a:avLst/>
          </a:prstGeom>
          <a:noFill/>
        </p:spPr>
        <p:txBody>
          <a:bodyPr wrap="square" rtlCol="0">
            <a:spAutoFit/>
          </a:bodyPr>
          <a:lstStyle/>
          <a:p>
            <a:r>
              <a:rPr lang="en-US" sz="2400" dirty="0"/>
              <a:t>Thalach</a:t>
            </a:r>
          </a:p>
        </p:txBody>
      </p:sp>
      <p:pic>
        <p:nvPicPr>
          <p:cNvPr id="13" name="Picture 12" descr="Chart, histogram&#10;&#10;Description automatically generated">
            <a:extLst>
              <a:ext uri="{FF2B5EF4-FFF2-40B4-BE49-F238E27FC236}">
                <a16:creationId xmlns:a16="http://schemas.microsoft.com/office/drawing/2014/main" id="{995F1CD6-7C7F-3419-5835-72D830290FB9}"/>
              </a:ext>
            </a:extLst>
          </p:cNvPr>
          <p:cNvPicPr>
            <a:picLocks noChangeAspect="1"/>
          </p:cNvPicPr>
          <p:nvPr/>
        </p:nvPicPr>
        <p:blipFill>
          <a:blip r:embed="rId3"/>
          <a:stretch>
            <a:fillRect/>
          </a:stretch>
        </p:blipFill>
        <p:spPr>
          <a:xfrm>
            <a:off x="3902075" y="608013"/>
            <a:ext cx="3902075" cy="3556258"/>
          </a:xfrm>
          <a:prstGeom prst="rect">
            <a:avLst/>
          </a:prstGeom>
        </p:spPr>
      </p:pic>
      <p:pic>
        <p:nvPicPr>
          <p:cNvPr id="15" name="Picture 14" descr="Chart, histogram&#10;&#10;Description automatically generated">
            <a:extLst>
              <a:ext uri="{FF2B5EF4-FFF2-40B4-BE49-F238E27FC236}">
                <a16:creationId xmlns:a16="http://schemas.microsoft.com/office/drawing/2014/main" id="{42955DAD-5A9F-CC81-A0FD-5EDD9BADE64A}"/>
              </a:ext>
            </a:extLst>
          </p:cNvPr>
          <p:cNvPicPr>
            <a:picLocks noChangeAspect="1"/>
          </p:cNvPicPr>
          <p:nvPr/>
        </p:nvPicPr>
        <p:blipFill>
          <a:blip r:embed="rId4"/>
          <a:stretch>
            <a:fillRect/>
          </a:stretch>
        </p:blipFill>
        <p:spPr>
          <a:xfrm>
            <a:off x="7804150" y="608013"/>
            <a:ext cx="4144962" cy="3463925"/>
          </a:xfrm>
          <a:prstGeom prst="rect">
            <a:avLst/>
          </a:prstGeom>
        </p:spPr>
      </p:pic>
      <p:sp>
        <p:nvSpPr>
          <p:cNvPr id="16" name="TextBox 15">
            <a:extLst>
              <a:ext uri="{FF2B5EF4-FFF2-40B4-BE49-F238E27FC236}">
                <a16:creationId xmlns:a16="http://schemas.microsoft.com/office/drawing/2014/main" id="{53683122-6848-2D6A-88F1-2674B78789A6}"/>
              </a:ext>
            </a:extLst>
          </p:cNvPr>
          <p:cNvSpPr txBox="1"/>
          <p:nvPr/>
        </p:nvSpPr>
        <p:spPr>
          <a:xfrm>
            <a:off x="8032170" y="192514"/>
            <a:ext cx="963725" cy="369332"/>
          </a:xfrm>
          <a:prstGeom prst="rect">
            <a:avLst/>
          </a:prstGeom>
          <a:noFill/>
        </p:spPr>
        <p:txBody>
          <a:bodyPr wrap="none" rtlCol="0">
            <a:spAutoFit/>
          </a:bodyPr>
          <a:lstStyle/>
          <a:p>
            <a:r>
              <a:rPr lang="en-US" dirty="0"/>
              <a:t>Oldpeak</a:t>
            </a:r>
          </a:p>
        </p:txBody>
      </p:sp>
    </p:spTree>
    <p:extLst>
      <p:ext uri="{BB962C8B-B14F-4D97-AF65-F5344CB8AC3E}">
        <p14:creationId xmlns:p14="http://schemas.microsoft.com/office/powerpoint/2010/main" val="320627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7A0DEA05-6A34-01E4-DE4F-03639E5D9158}"/>
              </a:ext>
            </a:extLst>
          </p:cNvPr>
          <p:cNvPicPr>
            <a:picLocks noChangeAspect="1"/>
          </p:cNvPicPr>
          <p:nvPr/>
        </p:nvPicPr>
        <p:blipFill>
          <a:blip r:embed="rId2"/>
          <a:stretch>
            <a:fillRect/>
          </a:stretch>
        </p:blipFill>
        <p:spPr>
          <a:xfrm>
            <a:off x="263525" y="575965"/>
            <a:ext cx="5330825" cy="4168296"/>
          </a:xfrm>
          <a:prstGeom prst="rect">
            <a:avLst/>
          </a:prstGeom>
        </p:spPr>
      </p:pic>
      <p:sp>
        <p:nvSpPr>
          <p:cNvPr id="4" name="TextBox 3">
            <a:extLst>
              <a:ext uri="{FF2B5EF4-FFF2-40B4-BE49-F238E27FC236}">
                <a16:creationId xmlns:a16="http://schemas.microsoft.com/office/drawing/2014/main" id="{201BA836-49FE-12F9-EF65-AEDCD4E25C16}"/>
              </a:ext>
            </a:extLst>
          </p:cNvPr>
          <p:cNvSpPr txBox="1"/>
          <p:nvPr/>
        </p:nvSpPr>
        <p:spPr>
          <a:xfrm>
            <a:off x="485775" y="114300"/>
            <a:ext cx="1484252" cy="461665"/>
          </a:xfrm>
          <a:prstGeom prst="rect">
            <a:avLst/>
          </a:prstGeom>
          <a:noFill/>
        </p:spPr>
        <p:txBody>
          <a:bodyPr wrap="none" rtlCol="0">
            <a:spAutoFit/>
          </a:bodyPr>
          <a:lstStyle/>
          <a:p>
            <a:r>
              <a:rPr lang="en-US" sz="2400" dirty="0"/>
              <a:t>Chest Pain</a:t>
            </a:r>
          </a:p>
        </p:txBody>
      </p:sp>
      <p:pic>
        <p:nvPicPr>
          <p:cNvPr id="6" name="Picture 5" descr="Chart, bar chart&#10;&#10;Description automatically generated">
            <a:extLst>
              <a:ext uri="{FF2B5EF4-FFF2-40B4-BE49-F238E27FC236}">
                <a16:creationId xmlns:a16="http://schemas.microsoft.com/office/drawing/2014/main" id="{994835B4-5235-017D-2F14-C3291F81AAF2}"/>
              </a:ext>
            </a:extLst>
          </p:cNvPr>
          <p:cNvPicPr>
            <a:picLocks noChangeAspect="1"/>
          </p:cNvPicPr>
          <p:nvPr/>
        </p:nvPicPr>
        <p:blipFill>
          <a:blip r:embed="rId3"/>
          <a:stretch>
            <a:fillRect/>
          </a:stretch>
        </p:blipFill>
        <p:spPr>
          <a:xfrm>
            <a:off x="5594350" y="575965"/>
            <a:ext cx="5864226" cy="4118211"/>
          </a:xfrm>
          <a:prstGeom prst="rect">
            <a:avLst/>
          </a:prstGeom>
        </p:spPr>
      </p:pic>
      <p:sp>
        <p:nvSpPr>
          <p:cNvPr id="7" name="TextBox 6">
            <a:extLst>
              <a:ext uri="{FF2B5EF4-FFF2-40B4-BE49-F238E27FC236}">
                <a16:creationId xmlns:a16="http://schemas.microsoft.com/office/drawing/2014/main" id="{3AD36E63-6EAE-A181-B7AF-A7A47C22F92F}"/>
              </a:ext>
            </a:extLst>
          </p:cNvPr>
          <p:cNvSpPr txBox="1"/>
          <p:nvPr/>
        </p:nvSpPr>
        <p:spPr>
          <a:xfrm>
            <a:off x="5943600" y="242888"/>
            <a:ext cx="873957" cy="461665"/>
          </a:xfrm>
          <a:prstGeom prst="rect">
            <a:avLst/>
          </a:prstGeom>
          <a:noFill/>
        </p:spPr>
        <p:txBody>
          <a:bodyPr wrap="none" rtlCol="0">
            <a:spAutoFit/>
          </a:bodyPr>
          <a:lstStyle/>
          <a:p>
            <a:r>
              <a:rPr lang="en-US" sz="2400" dirty="0"/>
              <a:t>Slope</a:t>
            </a:r>
          </a:p>
        </p:txBody>
      </p:sp>
      <p:sp>
        <p:nvSpPr>
          <p:cNvPr id="8" name="TextBox 7">
            <a:extLst>
              <a:ext uri="{FF2B5EF4-FFF2-40B4-BE49-F238E27FC236}">
                <a16:creationId xmlns:a16="http://schemas.microsoft.com/office/drawing/2014/main" id="{6BEB5115-2228-BD6D-3234-2A5FE9DD30A1}"/>
              </a:ext>
            </a:extLst>
          </p:cNvPr>
          <p:cNvSpPr txBox="1"/>
          <p:nvPr/>
        </p:nvSpPr>
        <p:spPr>
          <a:xfrm>
            <a:off x="5843587" y="5027253"/>
            <a:ext cx="4109779" cy="1200329"/>
          </a:xfrm>
          <a:prstGeom prst="rect">
            <a:avLst/>
          </a:prstGeom>
          <a:noFill/>
        </p:spPr>
        <p:txBody>
          <a:bodyPr wrap="none" rtlCol="0">
            <a:spAutoFit/>
          </a:bodyPr>
          <a:lstStyle/>
          <a:p>
            <a:r>
              <a:rPr lang="en-US" sz="1800" dirty="0">
                <a:effectLst/>
                <a:latin typeface="NimbusRomNo9L"/>
              </a:rPr>
              <a:t>the slope of the peak exercise ST segment</a:t>
            </a:r>
            <a:br>
              <a:rPr lang="en-US" sz="1800" dirty="0">
                <a:effectLst/>
                <a:latin typeface="NimbusRomNo9L"/>
              </a:rPr>
            </a:br>
            <a:r>
              <a:rPr lang="en-US" sz="1800" dirty="0">
                <a:effectLst/>
                <a:latin typeface="NimbusRomNo9L"/>
              </a:rPr>
              <a:t>Value 0: upsloping</a:t>
            </a:r>
            <a:br>
              <a:rPr lang="en-US" sz="1800" dirty="0">
                <a:effectLst/>
                <a:latin typeface="NimbusRomNo9L"/>
              </a:rPr>
            </a:br>
            <a:r>
              <a:rPr lang="en-US" sz="1800" dirty="0">
                <a:effectLst/>
                <a:latin typeface="NimbusRomNo9L"/>
              </a:rPr>
              <a:t>Value 1: flat </a:t>
            </a:r>
            <a:endParaRPr lang="en-US" dirty="0">
              <a:effectLst/>
            </a:endParaRPr>
          </a:p>
          <a:p>
            <a:r>
              <a:rPr lang="en-US" sz="1800" dirty="0">
                <a:effectLst/>
                <a:latin typeface="NimbusRomNo9L"/>
              </a:rPr>
              <a:t>Value 2: downsloping </a:t>
            </a:r>
            <a:endParaRPr lang="en-US" dirty="0">
              <a:effectLst/>
            </a:endParaRPr>
          </a:p>
        </p:txBody>
      </p:sp>
      <p:sp>
        <p:nvSpPr>
          <p:cNvPr id="9" name="TextBox 8">
            <a:extLst>
              <a:ext uri="{FF2B5EF4-FFF2-40B4-BE49-F238E27FC236}">
                <a16:creationId xmlns:a16="http://schemas.microsoft.com/office/drawing/2014/main" id="{BA08E4C4-21D8-B12E-7D53-49A8728AEBBF}"/>
              </a:ext>
            </a:extLst>
          </p:cNvPr>
          <p:cNvSpPr txBox="1"/>
          <p:nvPr/>
        </p:nvSpPr>
        <p:spPr>
          <a:xfrm>
            <a:off x="814388" y="4929009"/>
            <a:ext cx="4779962" cy="1754326"/>
          </a:xfrm>
          <a:prstGeom prst="rect">
            <a:avLst/>
          </a:prstGeom>
          <a:noFill/>
        </p:spPr>
        <p:txBody>
          <a:bodyPr wrap="square" rtlCol="0">
            <a:spAutoFit/>
          </a:bodyPr>
          <a:lstStyle/>
          <a:p>
            <a:r>
              <a:rPr lang="en-US" sz="1800" dirty="0">
                <a:effectLst/>
                <a:latin typeface="NimbusRomNo9L"/>
              </a:rPr>
              <a:t>chest pain type -</a:t>
            </a:r>
            <a:br>
              <a:rPr lang="en-US" sz="1800" dirty="0">
                <a:effectLst/>
                <a:latin typeface="NimbusRomNo9L"/>
              </a:rPr>
            </a:br>
            <a:r>
              <a:rPr lang="en-US" sz="1800" dirty="0">
                <a:effectLst/>
                <a:latin typeface="NimbusRomNo9L"/>
              </a:rPr>
              <a:t>Value 0: typical angina </a:t>
            </a:r>
          </a:p>
          <a:p>
            <a:r>
              <a:rPr lang="en-US" sz="1800" dirty="0">
                <a:effectLst/>
                <a:latin typeface="NimbusRomNo9L"/>
              </a:rPr>
              <a:t>Value 1: atypical angina </a:t>
            </a:r>
          </a:p>
          <a:p>
            <a:r>
              <a:rPr lang="en-US" sz="1800" dirty="0">
                <a:effectLst/>
                <a:latin typeface="NimbusRomNo9L"/>
              </a:rPr>
              <a:t>Value 2: non-anginal pain </a:t>
            </a:r>
          </a:p>
          <a:p>
            <a:r>
              <a:rPr lang="en-US" sz="1800" dirty="0">
                <a:effectLst/>
                <a:latin typeface="NimbusRomNo9L"/>
              </a:rPr>
              <a:t>Value 3: asymptomatic </a:t>
            </a:r>
            <a:endParaRPr lang="en-US" dirty="0">
              <a:effectLst/>
            </a:endParaRPr>
          </a:p>
          <a:p>
            <a:endParaRPr lang="en-US" dirty="0"/>
          </a:p>
        </p:txBody>
      </p:sp>
    </p:spTree>
    <p:extLst>
      <p:ext uri="{BB962C8B-B14F-4D97-AF65-F5344CB8AC3E}">
        <p14:creationId xmlns:p14="http://schemas.microsoft.com/office/powerpoint/2010/main" val="297059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table&#10;&#10;Description automatically generated">
            <a:extLst>
              <a:ext uri="{FF2B5EF4-FFF2-40B4-BE49-F238E27FC236}">
                <a16:creationId xmlns:a16="http://schemas.microsoft.com/office/drawing/2014/main" id="{FDDFD8AE-8C38-3095-377D-ECB1BE91A9CE}"/>
              </a:ext>
            </a:extLst>
          </p:cNvPr>
          <p:cNvPicPr>
            <a:picLocks noChangeAspect="1"/>
          </p:cNvPicPr>
          <p:nvPr/>
        </p:nvPicPr>
        <p:blipFill>
          <a:blip r:embed="rId2"/>
          <a:stretch>
            <a:fillRect/>
          </a:stretch>
        </p:blipFill>
        <p:spPr>
          <a:xfrm>
            <a:off x="415925" y="793498"/>
            <a:ext cx="10213976" cy="4461081"/>
          </a:xfrm>
          <a:prstGeom prst="rect">
            <a:avLst/>
          </a:prstGeom>
        </p:spPr>
      </p:pic>
      <p:sp>
        <p:nvSpPr>
          <p:cNvPr id="4" name="TextBox 3">
            <a:extLst>
              <a:ext uri="{FF2B5EF4-FFF2-40B4-BE49-F238E27FC236}">
                <a16:creationId xmlns:a16="http://schemas.microsoft.com/office/drawing/2014/main" id="{C64964F2-B399-4819-D4C4-D649C61273E5}"/>
              </a:ext>
            </a:extLst>
          </p:cNvPr>
          <p:cNvSpPr txBox="1"/>
          <p:nvPr/>
        </p:nvSpPr>
        <p:spPr>
          <a:xfrm>
            <a:off x="600075" y="214313"/>
            <a:ext cx="1419299" cy="461665"/>
          </a:xfrm>
          <a:prstGeom prst="rect">
            <a:avLst/>
          </a:prstGeom>
          <a:noFill/>
        </p:spPr>
        <p:txBody>
          <a:bodyPr wrap="none" rtlCol="0">
            <a:spAutoFit/>
          </a:bodyPr>
          <a:lstStyle/>
          <a:p>
            <a:r>
              <a:rPr lang="en-US" sz="2400" dirty="0"/>
              <a:t>Heat Map</a:t>
            </a:r>
          </a:p>
        </p:txBody>
      </p:sp>
      <p:sp>
        <p:nvSpPr>
          <p:cNvPr id="5" name="TextBox 4">
            <a:extLst>
              <a:ext uri="{FF2B5EF4-FFF2-40B4-BE49-F238E27FC236}">
                <a16:creationId xmlns:a16="http://schemas.microsoft.com/office/drawing/2014/main" id="{7C9D7881-E67D-5B02-FB1A-A54254AF17C9}"/>
              </a:ext>
            </a:extLst>
          </p:cNvPr>
          <p:cNvSpPr txBox="1"/>
          <p:nvPr/>
        </p:nvSpPr>
        <p:spPr>
          <a:xfrm>
            <a:off x="1042988" y="5372100"/>
            <a:ext cx="8327088" cy="1477328"/>
          </a:xfrm>
          <a:prstGeom prst="rect">
            <a:avLst/>
          </a:prstGeom>
          <a:noFill/>
        </p:spPr>
        <p:txBody>
          <a:bodyPr wrap="none" rtlCol="0">
            <a:spAutoFit/>
          </a:bodyPr>
          <a:lstStyle/>
          <a:p>
            <a:r>
              <a:rPr lang="en-US" dirty="0"/>
              <a:t>Heatmap infers How variables are correlated with each other </a:t>
            </a:r>
          </a:p>
          <a:p>
            <a:pPr marL="285750" indent="-285750">
              <a:buFont typeface="Arial" panose="020B0604020202020204" pitchFamily="34" charset="0"/>
              <a:buChar char="•"/>
            </a:pPr>
            <a:r>
              <a:rPr lang="en-US" dirty="0"/>
              <a:t>From the above heatmap we can see slope is highly correlated with oldpeak - 0.58</a:t>
            </a:r>
          </a:p>
          <a:p>
            <a:pPr marL="285750" indent="-285750">
              <a:buFont typeface="Arial" panose="020B0604020202020204" pitchFamily="34" charset="0"/>
              <a:buChar char="•"/>
            </a:pPr>
            <a:r>
              <a:rPr lang="en-US" dirty="0"/>
              <a:t>Num is correlated with oldpeak – 0.48</a:t>
            </a:r>
          </a:p>
          <a:p>
            <a:pPr marL="285750" indent="-285750">
              <a:buFont typeface="Arial" panose="020B0604020202020204" pitchFamily="34" charset="0"/>
              <a:buChar char="•"/>
            </a:pPr>
            <a:r>
              <a:rPr lang="en-US" dirty="0"/>
              <a:t>Cp is correlated with num &amp; exang – 0.38</a:t>
            </a:r>
          </a:p>
          <a:p>
            <a:pPr marL="285750" indent="-285750">
              <a:buFont typeface="Arial" panose="020B0604020202020204" pitchFamily="34" charset="0"/>
              <a:buChar char="•"/>
            </a:pPr>
            <a:r>
              <a:rPr lang="en-US" dirty="0"/>
              <a:t>We can observe that there is presence of multicollinearity between various features.</a:t>
            </a:r>
          </a:p>
        </p:txBody>
      </p:sp>
    </p:spTree>
    <p:extLst>
      <p:ext uri="{BB962C8B-B14F-4D97-AF65-F5344CB8AC3E}">
        <p14:creationId xmlns:p14="http://schemas.microsoft.com/office/powerpoint/2010/main" val="4282724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5CFE-7A16-3092-E2F4-D7F921EFFF09}"/>
              </a:ext>
            </a:extLst>
          </p:cNvPr>
          <p:cNvSpPr>
            <a:spLocks noGrp="1"/>
          </p:cNvSpPr>
          <p:nvPr>
            <p:ph type="title"/>
          </p:nvPr>
        </p:nvSpPr>
        <p:spPr/>
        <p:txBody>
          <a:bodyPr/>
          <a:lstStyle/>
          <a:p>
            <a:r>
              <a:rPr lang="en-US" dirty="0"/>
              <a:t>Normalizing the data</a:t>
            </a:r>
          </a:p>
        </p:txBody>
      </p:sp>
      <p:pic>
        <p:nvPicPr>
          <p:cNvPr id="5" name="Content Placeholder 4" descr="Table&#10;&#10;Description automatically generated">
            <a:extLst>
              <a:ext uri="{FF2B5EF4-FFF2-40B4-BE49-F238E27FC236}">
                <a16:creationId xmlns:a16="http://schemas.microsoft.com/office/drawing/2014/main" id="{9EC3B752-A13C-1814-9F9E-61BF70291D38}"/>
              </a:ext>
            </a:extLst>
          </p:cNvPr>
          <p:cNvPicPr>
            <a:picLocks noGrp="1" noChangeAspect="1"/>
          </p:cNvPicPr>
          <p:nvPr>
            <p:ph idx="1"/>
          </p:nvPr>
        </p:nvPicPr>
        <p:blipFill>
          <a:blip r:embed="rId2"/>
          <a:stretch>
            <a:fillRect/>
          </a:stretch>
        </p:blipFill>
        <p:spPr>
          <a:xfrm>
            <a:off x="723899" y="1351250"/>
            <a:ext cx="7205663" cy="4155499"/>
          </a:xfrm>
        </p:spPr>
      </p:pic>
      <p:sp>
        <p:nvSpPr>
          <p:cNvPr id="6" name="TextBox 5">
            <a:extLst>
              <a:ext uri="{FF2B5EF4-FFF2-40B4-BE49-F238E27FC236}">
                <a16:creationId xmlns:a16="http://schemas.microsoft.com/office/drawing/2014/main" id="{B69E7670-D23E-ECBA-FE60-CC1415252BB6}"/>
              </a:ext>
            </a:extLst>
          </p:cNvPr>
          <p:cNvSpPr txBox="1"/>
          <p:nvPr/>
        </p:nvSpPr>
        <p:spPr>
          <a:xfrm>
            <a:off x="8201026" y="1585913"/>
            <a:ext cx="367188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Before normalizing the data, we faced the challenges in the column's ‘ca’ and ‘thal’  in only 6 rows so instead of imputing those 6 rows we dropped those rows which will not affect the accuracy of the data much.</a:t>
            </a:r>
          </a:p>
          <a:p>
            <a:pPr marL="285750" indent="-285750">
              <a:buFont typeface="Arial" panose="020B0604020202020204" pitchFamily="34" charset="0"/>
              <a:buChar char="•"/>
            </a:pPr>
            <a:r>
              <a:rPr lang="en-US" sz="2000" dirty="0"/>
              <a:t>Now the shape of the dataset have been changed to 297 rows from 303 rows after dropping them.</a:t>
            </a:r>
          </a:p>
          <a:p>
            <a:pPr marL="285750" indent="-285750">
              <a:buFont typeface="Arial" panose="020B0604020202020204" pitchFamily="34" charset="0"/>
              <a:buChar char="•"/>
            </a:pPr>
            <a:r>
              <a:rPr lang="en-US" sz="2000" dirty="0"/>
              <a:t>For normalizing the data, we used MinMaxScaler. In which MinMaxScaler will transform the data into 0-1 scale.</a:t>
            </a:r>
          </a:p>
        </p:txBody>
      </p:sp>
    </p:spTree>
    <p:extLst>
      <p:ext uri="{BB962C8B-B14F-4D97-AF65-F5344CB8AC3E}">
        <p14:creationId xmlns:p14="http://schemas.microsoft.com/office/powerpoint/2010/main" val="15006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D1E0-3FB3-BAE4-5F9A-F8D06CF57197}"/>
              </a:ext>
            </a:extLst>
          </p:cNvPr>
          <p:cNvSpPr>
            <a:spLocks noGrp="1"/>
          </p:cNvSpPr>
          <p:nvPr>
            <p:ph type="title"/>
          </p:nvPr>
        </p:nvSpPr>
        <p:spPr/>
        <p:txBody>
          <a:bodyPr/>
          <a:lstStyle/>
          <a:p>
            <a:r>
              <a:rPr lang="en-US"/>
              <a:t>Splitting the data</a:t>
            </a:r>
            <a:endParaRPr lang="en-US" dirty="0"/>
          </a:p>
        </p:txBody>
      </p:sp>
      <p:pic>
        <p:nvPicPr>
          <p:cNvPr id="5" name="Content Placeholder 4" descr="Company name&#10;&#10;Description automatically generated with medium confidence">
            <a:extLst>
              <a:ext uri="{FF2B5EF4-FFF2-40B4-BE49-F238E27FC236}">
                <a16:creationId xmlns:a16="http://schemas.microsoft.com/office/drawing/2014/main" id="{62130642-6DB6-2FF0-2337-11F92DDDD067}"/>
              </a:ext>
            </a:extLst>
          </p:cNvPr>
          <p:cNvPicPr>
            <a:picLocks noGrp="1" noChangeAspect="1"/>
          </p:cNvPicPr>
          <p:nvPr>
            <p:ph idx="1"/>
          </p:nvPr>
        </p:nvPicPr>
        <p:blipFill>
          <a:blip r:embed="rId2"/>
          <a:stretch>
            <a:fillRect/>
          </a:stretch>
        </p:blipFill>
        <p:spPr>
          <a:xfrm>
            <a:off x="838200" y="1421606"/>
            <a:ext cx="3759200" cy="787400"/>
          </a:xfrm>
        </p:spPr>
      </p:pic>
      <p:pic>
        <p:nvPicPr>
          <p:cNvPr id="7" name="Picture 6" descr="Graphical user interface, text, application&#10;&#10;Description automatically generated">
            <a:extLst>
              <a:ext uri="{FF2B5EF4-FFF2-40B4-BE49-F238E27FC236}">
                <a16:creationId xmlns:a16="http://schemas.microsoft.com/office/drawing/2014/main" id="{2166E8D1-FD34-632F-810F-03AAB1F5A486}"/>
              </a:ext>
            </a:extLst>
          </p:cNvPr>
          <p:cNvPicPr>
            <a:picLocks noChangeAspect="1"/>
          </p:cNvPicPr>
          <p:nvPr/>
        </p:nvPicPr>
        <p:blipFill>
          <a:blip r:embed="rId3"/>
          <a:stretch>
            <a:fillRect/>
          </a:stretch>
        </p:blipFill>
        <p:spPr>
          <a:xfrm>
            <a:off x="838200" y="2352377"/>
            <a:ext cx="8020050" cy="2296618"/>
          </a:xfrm>
          <a:prstGeom prst="rect">
            <a:avLst/>
          </a:prstGeom>
        </p:spPr>
      </p:pic>
      <p:sp>
        <p:nvSpPr>
          <p:cNvPr id="8" name="TextBox 7">
            <a:extLst>
              <a:ext uri="{FF2B5EF4-FFF2-40B4-BE49-F238E27FC236}">
                <a16:creationId xmlns:a16="http://schemas.microsoft.com/office/drawing/2014/main" id="{5ED8D8D6-F891-EB57-A213-BF55893451A4}"/>
              </a:ext>
            </a:extLst>
          </p:cNvPr>
          <p:cNvSpPr txBox="1"/>
          <p:nvPr/>
        </p:nvSpPr>
        <p:spPr>
          <a:xfrm>
            <a:off x="1000126" y="4757738"/>
            <a:ext cx="110299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Before splitting the data, we considered the ‘X’ and ‘Y’ variables which ‘Y’ is target variable, and ‘X’ is remaining variables in the data.</a:t>
            </a:r>
          </a:p>
          <a:p>
            <a:pPr marL="285750" indent="-285750">
              <a:buFont typeface="Arial" panose="020B0604020202020204" pitchFamily="34" charset="0"/>
              <a:buChar char="•"/>
            </a:pPr>
            <a:r>
              <a:rPr lang="en-US" dirty="0"/>
              <a:t>After considering ‘X’ &amp; ’Y’ we splitted the data using Train Test Split with testing size 20% and the training size 80%.</a:t>
            </a:r>
          </a:p>
          <a:p>
            <a:pPr marL="285750" indent="-285750">
              <a:buFont typeface="Arial" panose="020B0604020202020204" pitchFamily="34" charset="0"/>
              <a:buChar char="•"/>
            </a:pPr>
            <a:r>
              <a:rPr lang="en-US" dirty="0"/>
              <a:t>The above shape shows the data after splitting into x_train, x_test, y_train and </a:t>
            </a:r>
            <a:r>
              <a:rPr lang="en-US" dirty="0" err="1"/>
              <a:t>y_test</a:t>
            </a:r>
            <a:r>
              <a:rPr lang="en-US" dirty="0"/>
              <a:t>.</a:t>
            </a:r>
          </a:p>
        </p:txBody>
      </p:sp>
    </p:spTree>
    <p:extLst>
      <p:ext uri="{BB962C8B-B14F-4D97-AF65-F5344CB8AC3E}">
        <p14:creationId xmlns:p14="http://schemas.microsoft.com/office/powerpoint/2010/main" val="3384656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5B4B-EB06-2548-E372-A0D9306EBE12}"/>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061544C2-B114-98CC-5B98-2F9BE9DF7E20}"/>
              </a:ext>
            </a:extLst>
          </p:cNvPr>
          <p:cNvSpPr>
            <a:spLocks noGrp="1"/>
          </p:cNvSpPr>
          <p:nvPr>
            <p:ph idx="1"/>
          </p:nvPr>
        </p:nvSpPr>
        <p:spPr/>
        <p:txBody>
          <a:bodyPr>
            <a:normAutofit/>
          </a:bodyPr>
          <a:lstStyle/>
          <a:p>
            <a:r>
              <a:rPr lang="en-US" dirty="0"/>
              <a:t>In this we performed various models :-</a:t>
            </a:r>
          </a:p>
          <a:p>
            <a:pPr>
              <a:buFont typeface="Wingdings" pitchFamily="2" charset="2"/>
              <a:buChar char="Ø"/>
            </a:pPr>
            <a:r>
              <a:rPr lang="en-US" sz="1800" dirty="0"/>
              <a:t>Logistic regression (solver = ‘saga’)			We also considered the models like :-</a:t>
            </a:r>
            <a:endParaRPr lang="en-US" sz="800" dirty="0"/>
          </a:p>
          <a:p>
            <a:pPr>
              <a:buFont typeface="Wingdings" pitchFamily="2" charset="2"/>
              <a:buChar char="Ø"/>
            </a:pPr>
            <a:r>
              <a:rPr lang="en-US" sz="1800" dirty="0"/>
              <a:t>Random Forest					1. ID3 Algorithm</a:t>
            </a:r>
            <a:endParaRPr lang="en-US" sz="1000" dirty="0"/>
          </a:p>
          <a:p>
            <a:pPr>
              <a:buFont typeface="Wingdings" pitchFamily="2" charset="2"/>
              <a:buChar char="Ø"/>
            </a:pPr>
            <a:r>
              <a:rPr lang="en-US" sz="1800" dirty="0"/>
              <a:t>K Nearest Neighbors (metrics = ‘Euclidean’)		2. C4.5 Algorithm</a:t>
            </a:r>
          </a:p>
          <a:p>
            <a:pPr>
              <a:buFont typeface="Wingdings" pitchFamily="2" charset="2"/>
              <a:buChar char="Ø"/>
            </a:pPr>
            <a:r>
              <a:rPr lang="en-US" sz="1800" dirty="0"/>
              <a:t>Naïve Bayes	        				3. Cart Algorithm</a:t>
            </a:r>
          </a:p>
          <a:p>
            <a:pPr>
              <a:buFont typeface="Wingdings" pitchFamily="2" charset="2"/>
              <a:buChar char="Ø"/>
            </a:pPr>
            <a:r>
              <a:rPr lang="en-US" sz="1800" dirty="0"/>
              <a:t>XG Boost					But, the above 3 algorithm considered our data as</a:t>
            </a:r>
            <a:endParaRPr lang="en-US" sz="1000" dirty="0"/>
          </a:p>
          <a:p>
            <a:pPr>
              <a:buFont typeface="Wingdings" pitchFamily="2" charset="2"/>
              <a:buChar char="Ø"/>
            </a:pPr>
            <a:r>
              <a:rPr lang="en-US" sz="1800" dirty="0"/>
              <a:t>Decision Tree Base model				numerical so it predicted the metrics like</a:t>
            </a:r>
          </a:p>
          <a:p>
            <a:pPr>
              <a:buFont typeface="Wingdings" pitchFamily="2" charset="2"/>
              <a:buChar char="Ø"/>
            </a:pPr>
            <a:r>
              <a:rPr lang="en-US" sz="1800" dirty="0"/>
              <a:t>Decision Tree pre pruning 1			MSE, MAE, RMSE, RAE. Which is not relatable for  </a:t>
            </a:r>
          </a:p>
          <a:p>
            <a:pPr>
              <a:buFont typeface="Wingdings" pitchFamily="2" charset="2"/>
              <a:buChar char="Ø"/>
            </a:pPr>
            <a:r>
              <a:rPr lang="en-US" sz="1800" dirty="0"/>
              <a:t>Decision Tree pre pruning 2			prediction of the data. So, we did not considered</a:t>
            </a:r>
          </a:p>
          <a:p>
            <a:pPr>
              <a:buFont typeface="Wingdings" pitchFamily="2" charset="2"/>
              <a:buChar char="Ø"/>
            </a:pPr>
            <a:r>
              <a:rPr lang="en-US" sz="1800" dirty="0"/>
              <a:t>Decision Tree post pruning				the above algorithms.</a:t>
            </a:r>
          </a:p>
          <a:p>
            <a:pPr>
              <a:buFont typeface="Wingdings" pitchFamily="2" charset="2"/>
              <a:buChar char="Ø"/>
            </a:pPr>
            <a:r>
              <a:rPr lang="en-US" sz="1800" dirty="0"/>
              <a:t>Weight voting classifier</a:t>
            </a:r>
          </a:p>
          <a:p>
            <a:pPr marL="0" indent="0">
              <a:buNone/>
            </a:pPr>
            <a:endParaRPr lang="en-US" dirty="0"/>
          </a:p>
        </p:txBody>
      </p:sp>
    </p:spTree>
    <p:extLst>
      <p:ext uri="{BB962C8B-B14F-4D97-AF65-F5344CB8AC3E}">
        <p14:creationId xmlns:p14="http://schemas.microsoft.com/office/powerpoint/2010/main" val="1291035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081D-4D93-10EF-0139-E578D47E9588}"/>
              </a:ext>
            </a:extLst>
          </p:cNvPr>
          <p:cNvSpPr>
            <a:spLocks noGrp="1"/>
          </p:cNvSpPr>
          <p:nvPr>
            <p:ph type="title"/>
          </p:nvPr>
        </p:nvSpPr>
        <p:spPr>
          <a:xfrm>
            <a:off x="371475" y="171451"/>
            <a:ext cx="10558463" cy="728662"/>
          </a:xfrm>
        </p:spPr>
        <p:txBody>
          <a:bodyPr/>
          <a:lstStyle/>
          <a:p>
            <a:r>
              <a:rPr lang="en-US" dirty="0"/>
              <a:t>Decision Tree</a:t>
            </a:r>
          </a:p>
        </p:txBody>
      </p:sp>
      <p:pic>
        <p:nvPicPr>
          <p:cNvPr id="4" name="Picture 3" descr="Diagram&#10;&#10;Description automatically generated">
            <a:extLst>
              <a:ext uri="{FF2B5EF4-FFF2-40B4-BE49-F238E27FC236}">
                <a16:creationId xmlns:a16="http://schemas.microsoft.com/office/drawing/2014/main" id="{2992487A-9E83-6097-5B56-05ACDBBDBC71}"/>
              </a:ext>
            </a:extLst>
          </p:cNvPr>
          <p:cNvPicPr>
            <a:picLocks noChangeAspect="1"/>
          </p:cNvPicPr>
          <p:nvPr/>
        </p:nvPicPr>
        <p:blipFill>
          <a:blip r:embed="rId2"/>
          <a:stretch>
            <a:fillRect/>
          </a:stretch>
        </p:blipFill>
        <p:spPr>
          <a:xfrm>
            <a:off x="180975" y="1300163"/>
            <a:ext cx="5191125" cy="3457576"/>
          </a:xfrm>
          <a:prstGeom prst="rect">
            <a:avLst/>
          </a:prstGeom>
        </p:spPr>
      </p:pic>
      <p:sp>
        <p:nvSpPr>
          <p:cNvPr id="5" name="TextBox 4">
            <a:extLst>
              <a:ext uri="{FF2B5EF4-FFF2-40B4-BE49-F238E27FC236}">
                <a16:creationId xmlns:a16="http://schemas.microsoft.com/office/drawing/2014/main" id="{ED013FB3-C1AE-6885-DF46-290E2C170270}"/>
              </a:ext>
            </a:extLst>
          </p:cNvPr>
          <p:cNvSpPr txBox="1"/>
          <p:nvPr/>
        </p:nvSpPr>
        <p:spPr>
          <a:xfrm>
            <a:off x="557213" y="900113"/>
            <a:ext cx="3698833" cy="369332"/>
          </a:xfrm>
          <a:prstGeom prst="rect">
            <a:avLst/>
          </a:prstGeom>
          <a:noFill/>
        </p:spPr>
        <p:txBody>
          <a:bodyPr wrap="none" rtlCol="0">
            <a:spAutoFit/>
          </a:bodyPr>
          <a:lstStyle/>
          <a:p>
            <a:r>
              <a:rPr lang="en-US" dirty="0"/>
              <a:t>Decision tree pre pruning 1 algorithm</a:t>
            </a:r>
          </a:p>
        </p:txBody>
      </p:sp>
      <p:pic>
        <p:nvPicPr>
          <p:cNvPr id="7" name="Picture 6" descr="Diagram&#10;&#10;Description automatically generated with medium confidence">
            <a:extLst>
              <a:ext uri="{FF2B5EF4-FFF2-40B4-BE49-F238E27FC236}">
                <a16:creationId xmlns:a16="http://schemas.microsoft.com/office/drawing/2014/main" id="{CE4F2559-8C35-172C-B9DA-2BEA2C81EFF4}"/>
              </a:ext>
            </a:extLst>
          </p:cNvPr>
          <p:cNvPicPr>
            <a:picLocks noChangeAspect="1"/>
          </p:cNvPicPr>
          <p:nvPr/>
        </p:nvPicPr>
        <p:blipFill>
          <a:blip r:embed="rId3"/>
          <a:stretch>
            <a:fillRect/>
          </a:stretch>
        </p:blipFill>
        <p:spPr>
          <a:xfrm>
            <a:off x="5857874" y="1284804"/>
            <a:ext cx="5587999" cy="3488294"/>
          </a:xfrm>
          <a:prstGeom prst="rect">
            <a:avLst/>
          </a:prstGeom>
        </p:spPr>
      </p:pic>
      <p:sp>
        <p:nvSpPr>
          <p:cNvPr id="8" name="TextBox 7">
            <a:extLst>
              <a:ext uri="{FF2B5EF4-FFF2-40B4-BE49-F238E27FC236}">
                <a16:creationId xmlns:a16="http://schemas.microsoft.com/office/drawing/2014/main" id="{55387F32-81CB-E9EF-FCA9-258689975929}"/>
              </a:ext>
            </a:extLst>
          </p:cNvPr>
          <p:cNvSpPr txBox="1"/>
          <p:nvPr/>
        </p:nvSpPr>
        <p:spPr>
          <a:xfrm>
            <a:off x="6329364" y="900113"/>
            <a:ext cx="3698833" cy="646331"/>
          </a:xfrm>
          <a:prstGeom prst="rect">
            <a:avLst/>
          </a:prstGeom>
          <a:noFill/>
        </p:spPr>
        <p:txBody>
          <a:bodyPr wrap="square" rtlCol="0">
            <a:spAutoFit/>
          </a:bodyPr>
          <a:lstStyle/>
          <a:p>
            <a:r>
              <a:rPr lang="en-US" dirty="0"/>
              <a:t>Decision tree pre pruning 2 algorithm</a:t>
            </a:r>
          </a:p>
          <a:p>
            <a:endParaRPr lang="en-US" dirty="0"/>
          </a:p>
        </p:txBody>
      </p:sp>
      <p:sp>
        <p:nvSpPr>
          <p:cNvPr id="9" name="TextBox 8">
            <a:extLst>
              <a:ext uri="{FF2B5EF4-FFF2-40B4-BE49-F238E27FC236}">
                <a16:creationId xmlns:a16="http://schemas.microsoft.com/office/drawing/2014/main" id="{736ACDE5-BFBC-7074-4582-AC0012B2A288}"/>
              </a:ext>
            </a:extLst>
          </p:cNvPr>
          <p:cNvSpPr txBox="1"/>
          <p:nvPr/>
        </p:nvSpPr>
        <p:spPr>
          <a:xfrm>
            <a:off x="371475" y="4837926"/>
            <a:ext cx="5343526" cy="923330"/>
          </a:xfrm>
          <a:prstGeom prst="rect">
            <a:avLst/>
          </a:prstGeom>
          <a:noFill/>
        </p:spPr>
        <p:txBody>
          <a:bodyPr wrap="square" rtlCol="0">
            <a:spAutoFit/>
          </a:bodyPr>
          <a:lstStyle/>
          <a:p>
            <a:r>
              <a:rPr lang="en-US" dirty="0"/>
              <a:t>'criterion': 'entropy', '</a:t>
            </a:r>
            <a:r>
              <a:rPr lang="en-US" dirty="0" err="1"/>
              <a:t>max_depth</a:t>
            </a:r>
            <a:r>
              <a:rPr lang="en-US" dirty="0"/>
              <a:t>': 7, '</a:t>
            </a:r>
            <a:r>
              <a:rPr lang="en-US" dirty="0" err="1"/>
              <a:t>min_samples_leaf</a:t>
            </a:r>
            <a:r>
              <a:rPr lang="en-US" dirty="0"/>
              <a:t>': 3, '</a:t>
            </a:r>
            <a:r>
              <a:rPr lang="en-US" dirty="0" err="1"/>
              <a:t>min_samples_split</a:t>
            </a:r>
            <a:r>
              <a:rPr lang="en-US" dirty="0"/>
              <a:t>': 5, </a:t>
            </a:r>
          </a:p>
          <a:p>
            <a:r>
              <a:rPr lang="en-US" dirty="0"/>
              <a:t>'splitter': 'best'</a:t>
            </a:r>
          </a:p>
        </p:txBody>
      </p:sp>
      <p:sp>
        <p:nvSpPr>
          <p:cNvPr id="10" name="TextBox 9">
            <a:extLst>
              <a:ext uri="{FF2B5EF4-FFF2-40B4-BE49-F238E27FC236}">
                <a16:creationId xmlns:a16="http://schemas.microsoft.com/office/drawing/2014/main" id="{59CFA47B-25AD-74D7-6C90-E583415D438B}"/>
              </a:ext>
            </a:extLst>
          </p:cNvPr>
          <p:cNvSpPr txBox="1"/>
          <p:nvPr/>
        </p:nvSpPr>
        <p:spPr>
          <a:xfrm>
            <a:off x="5857874" y="4837926"/>
            <a:ext cx="5587999" cy="646331"/>
          </a:xfrm>
          <a:prstGeom prst="rect">
            <a:avLst/>
          </a:prstGeom>
          <a:noFill/>
        </p:spPr>
        <p:txBody>
          <a:bodyPr wrap="square" rtlCol="0">
            <a:spAutoFit/>
          </a:bodyPr>
          <a:lstStyle/>
          <a:p>
            <a:r>
              <a:rPr lang="en-US" dirty="0"/>
              <a:t>'criterion': '</a:t>
            </a:r>
            <a:r>
              <a:rPr lang="en-US" dirty="0" err="1"/>
              <a:t>gini</a:t>
            </a:r>
            <a:r>
              <a:rPr lang="en-US" dirty="0"/>
              <a:t>', '</a:t>
            </a:r>
            <a:r>
              <a:rPr lang="en-US" dirty="0" err="1"/>
              <a:t>max_depth</a:t>
            </a:r>
            <a:r>
              <a:rPr lang="en-US" dirty="0"/>
              <a:t>': 2, '</a:t>
            </a:r>
            <a:r>
              <a:rPr lang="en-US" dirty="0" err="1"/>
              <a:t>min_samples_leaf</a:t>
            </a:r>
            <a:r>
              <a:rPr lang="en-US" dirty="0"/>
              <a:t>': 8, '</a:t>
            </a:r>
            <a:r>
              <a:rPr lang="en-US" dirty="0" err="1"/>
              <a:t>min_samples_split</a:t>
            </a:r>
            <a:r>
              <a:rPr lang="en-US" dirty="0"/>
              <a:t>': 8, 'splitter': 'random'</a:t>
            </a:r>
          </a:p>
        </p:txBody>
      </p:sp>
      <p:sp>
        <p:nvSpPr>
          <p:cNvPr id="11" name="TextBox 10">
            <a:extLst>
              <a:ext uri="{FF2B5EF4-FFF2-40B4-BE49-F238E27FC236}">
                <a16:creationId xmlns:a16="http://schemas.microsoft.com/office/drawing/2014/main" id="{50DD83E3-3702-8592-156B-682D769E3E25}"/>
              </a:ext>
            </a:extLst>
          </p:cNvPr>
          <p:cNvSpPr txBox="1"/>
          <p:nvPr/>
        </p:nvSpPr>
        <p:spPr>
          <a:xfrm>
            <a:off x="557213" y="5929313"/>
            <a:ext cx="1150143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difference between the decision tree prepruning 1 and 2 is as shown above. The tree with criterion = ‘</a:t>
            </a:r>
            <a:r>
              <a:rPr lang="en-US" dirty="0" err="1"/>
              <a:t>gini</a:t>
            </a:r>
            <a:r>
              <a:rPr lang="en-US" dirty="0"/>
              <a:t>’ max_depth 2, min_samples_leaf  = 8, min_samples_split = 8, splitter = ‘random’ predicted well when compared with 1</a:t>
            </a:r>
            <a:r>
              <a:rPr lang="en-US" baseline="30000" dirty="0"/>
              <a:t>st</a:t>
            </a:r>
            <a:r>
              <a:rPr lang="en-US" dirty="0"/>
              <a:t> prepruning technique which will be shown in results table.</a:t>
            </a:r>
          </a:p>
        </p:txBody>
      </p:sp>
    </p:spTree>
    <p:extLst>
      <p:ext uri="{BB962C8B-B14F-4D97-AF65-F5344CB8AC3E}">
        <p14:creationId xmlns:p14="http://schemas.microsoft.com/office/powerpoint/2010/main" val="3221759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A254-2C50-FD6B-C0B6-973B27967AA7}"/>
              </a:ext>
            </a:extLst>
          </p:cNvPr>
          <p:cNvSpPr>
            <a:spLocks noGrp="1"/>
          </p:cNvSpPr>
          <p:nvPr>
            <p:ph type="title"/>
          </p:nvPr>
        </p:nvSpPr>
        <p:spPr/>
        <p:txBody>
          <a:bodyPr/>
          <a:lstStyle/>
          <a:p>
            <a:r>
              <a:rPr lang="en-US" dirty="0"/>
              <a:t>Results of Decision Tree</a:t>
            </a:r>
          </a:p>
        </p:txBody>
      </p:sp>
      <p:pic>
        <p:nvPicPr>
          <p:cNvPr id="4" name="Picture 3" descr="Graphical user interface, application&#10;&#10;Description automatically generated">
            <a:extLst>
              <a:ext uri="{FF2B5EF4-FFF2-40B4-BE49-F238E27FC236}">
                <a16:creationId xmlns:a16="http://schemas.microsoft.com/office/drawing/2014/main" id="{802285DF-43A2-F09F-F51D-87623B59107C}"/>
              </a:ext>
            </a:extLst>
          </p:cNvPr>
          <p:cNvPicPr>
            <a:picLocks noChangeAspect="1"/>
          </p:cNvPicPr>
          <p:nvPr/>
        </p:nvPicPr>
        <p:blipFill>
          <a:blip r:embed="rId2"/>
          <a:stretch>
            <a:fillRect/>
          </a:stretch>
        </p:blipFill>
        <p:spPr>
          <a:xfrm>
            <a:off x="838200" y="1439862"/>
            <a:ext cx="3633788" cy="3346450"/>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2922A73A-3766-99B9-B759-13DF4D33DA08}"/>
              </a:ext>
            </a:extLst>
          </p:cNvPr>
          <p:cNvPicPr>
            <a:picLocks noChangeAspect="1"/>
          </p:cNvPicPr>
          <p:nvPr/>
        </p:nvPicPr>
        <p:blipFill>
          <a:blip r:embed="rId3"/>
          <a:stretch>
            <a:fillRect/>
          </a:stretch>
        </p:blipFill>
        <p:spPr>
          <a:xfrm>
            <a:off x="4467225" y="1435100"/>
            <a:ext cx="3633788" cy="3346450"/>
          </a:xfrm>
          <a:prstGeom prst="rect">
            <a:avLst/>
          </a:prstGeom>
        </p:spPr>
      </p:pic>
      <p:pic>
        <p:nvPicPr>
          <p:cNvPr id="8" name="Picture 7" descr="Chart&#10;&#10;Description automatically generated with medium confidence">
            <a:extLst>
              <a:ext uri="{FF2B5EF4-FFF2-40B4-BE49-F238E27FC236}">
                <a16:creationId xmlns:a16="http://schemas.microsoft.com/office/drawing/2014/main" id="{4D3D3A10-2DE2-C200-3CB7-089293542BAD}"/>
              </a:ext>
            </a:extLst>
          </p:cNvPr>
          <p:cNvPicPr>
            <a:picLocks noChangeAspect="1"/>
          </p:cNvPicPr>
          <p:nvPr/>
        </p:nvPicPr>
        <p:blipFill>
          <a:blip r:embed="rId4"/>
          <a:stretch>
            <a:fillRect/>
          </a:stretch>
        </p:blipFill>
        <p:spPr>
          <a:xfrm>
            <a:off x="8101012" y="1430337"/>
            <a:ext cx="3629025" cy="3355975"/>
          </a:xfrm>
          <a:prstGeom prst="rect">
            <a:avLst/>
          </a:prstGeom>
        </p:spPr>
      </p:pic>
      <p:sp>
        <p:nvSpPr>
          <p:cNvPr id="9" name="TextBox 8">
            <a:extLst>
              <a:ext uri="{FF2B5EF4-FFF2-40B4-BE49-F238E27FC236}">
                <a16:creationId xmlns:a16="http://schemas.microsoft.com/office/drawing/2014/main" id="{1830872E-D04B-09AD-B6C4-EBEC955467CC}"/>
              </a:ext>
            </a:extLst>
          </p:cNvPr>
          <p:cNvSpPr txBox="1"/>
          <p:nvPr/>
        </p:nvSpPr>
        <p:spPr>
          <a:xfrm>
            <a:off x="904903" y="4972050"/>
            <a:ext cx="3562322" cy="1477328"/>
          </a:xfrm>
          <a:prstGeom prst="rect">
            <a:avLst/>
          </a:prstGeom>
          <a:noFill/>
        </p:spPr>
        <p:txBody>
          <a:bodyPr wrap="none" rtlCol="0">
            <a:spAutoFit/>
          </a:bodyPr>
          <a:lstStyle/>
          <a:p>
            <a:r>
              <a:rPr lang="en-US" dirty="0"/>
              <a:t>The above decision tree base model</a:t>
            </a:r>
          </a:p>
          <a:p>
            <a:r>
              <a:rPr lang="en-US" dirty="0"/>
              <a:t>TP = 33</a:t>
            </a:r>
          </a:p>
          <a:p>
            <a:r>
              <a:rPr lang="en-US" dirty="0"/>
              <a:t>FP = 8</a:t>
            </a:r>
          </a:p>
          <a:p>
            <a:r>
              <a:rPr lang="en-US" dirty="0"/>
              <a:t>FN = 8</a:t>
            </a:r>
          </a:p>
          <a:p>
            <a:r>
              <a:rPr lang="en-US" dirty="0"/>
              <a:t>TN = 11</a:t>
            </a:r>
          </a:p>
        </p:txBody>
      </p:sp>
      <p:sp>
        <p:nvSpPr>
          <p:cNvPr id="10" name="TextBox 9">
            <a:extLst>
              <a:ext uri="{FF2B5EF4-FFF2-40B4-BE49-F238E27FC236}">
                <a16:creationId xmlns:a16="http://schemas.microsoft.com/office/drawing/2014/main" id="{A92B368B-2E68-777A-B927-DD32B7409A64}"/>
              </a:ext>
            </a:extLst>
          </p:cNvPr>
          <p:cNvSpPr txBox="1"/>
          <p:nvPr/>
        </p:nvSpPr>
        <p:spPr>
          <a:xfrm>
            <a:off x="4467225" y="4972050"/>
            <a:ext cx="3838603" cy="1477328"/>
          </a:xfrm>
          <a:prstGeom prst="rect">
            <a:avLst/>
          </a:prstGeom>
          <a:noFill/>
        </p:spPr>
        <p:txBody>
          <a:bodyPr wrap="square" rtlCol="0">
            <a:spAutoFit/>
          </a:bodyPr>
          <a:lstStyle/>
          <a:p>
            <a:r>
              <a:rPr lang="en-US" dirty="0"/>
              <a:t>The above decision tree prepruning 1</a:t>
            </a:r>
          </a:p>
          <a:p>
            <a:r>
              <a:rPr lang="en-US" dirty="0"/>
              <a:t>TP = 32</a:t>
            </a:r>
          </a:p>
          <a:p>
            <a:r>
              <a:rPr lang="en-US" dirty="0"/>
              <a:t>FP = 9</a:t>
            </a:r>
          </a:p>
          <a:p>
            <a:r>
              <a:rPr lang="en-US" dirty="0"/>
              <a:t>FN = 7</a:t>
            </a:r>
          </a:p>
          <a:p>
            <a:r>
              <a:rPr lang="en-US" dirty="0"/>
              <a:t>TN = 12 </a:t>
            </a:r>
          </a:p>
        </p:txBody>
      </p:sp>
      <p:sp>
        <p:nvSpPr>
          <p:cNvPr id="11" name="TextBox 10">
            <a:extLst>
              <a:ext uri="{FF2B5EF4-FFF2-40B4-BE49-F238E27FC236}">
                <a16:creationId xmlns:a16="http://schemas.microsoft.com/office/drawing/2014/main" id="{7F3EAE5F-BFC8-523E-28A8-707516956C94}"/>
              </a:ext>
            </a:extLst>
          </p:cNvPr>
          <p:cNvSpPr txBox="1"/>
          <p:nvPr/>
        </p:nvSpPr>
        <p:spPr>
          <a:xfrm>
            <a:off x="8305828" y="4972050"/>
            <a:ext cx="3689151" cy="1754326"/>
          </a:xfrm>
          <a:prstGeom prst="rect">
            <a:avLst/>
          </a:prstGeom>
          <a:noFill/>
        </p:spPr>
        <p:txBody>
          <a:bodyPr wrap="none" rtlCol="0">
            <a:spAutoFit/>
          </a:bodyPr>
          <a:lstStyle/>
          <a:p>
            <a:r>
              <a:rPr lang="en-US" dirty="0"/>
              <a:t>The above decision tree prepruning 2</a:t>
            </a:r>
          </a:p>
          <a:p>
            <a:r>
              <a:rPr lang="en-US" dirty="0"/>
              <a:t>TP = 36</a:t>
            </a:r>
          </a:p>
          <a:p>
            <a:r>
              <a:rPr lang="en-US" dirty="0"/>
              <a:t>FP = 5</a:t>
            </a:r>
          </a:p>
          <a:p>
            <a:r>
              <a:rPr lang="en-US" dirty="0"/>
              <a:t>FN = 9</a:t>
            </a:r>
          </a:p>
          <a:p>
            <a:r>
              <a:rPr lang="en-US" dirty="0"/>
              <a:t>TN = 10 </a:t>
            </a:r>
          </a:p>
          <a:p>
            <a:endParaRPr lang="en-US" dirty="0"/>
          </a:p>
        </p:txBody>
      </p:sp>
    </p:spTree>
    <p:extLst>
      <p:ext uri="{BB962C8B-B14F-4D97-AF65-F5344CB8AC3E}">
        <p14:creationId xmlns:p14="http://schemas.microsoft.com/office/powerpoint/2010/main" val="293897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5A6C-EC71-8EAD-66C4-1A4041F110A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Agenda</a:t>
            </a:r>
            <a:endParaRPr lang="en-US" dirty="0"/>
          </a:p>
        </p:txBody>
      </p:sp>
      <p:sp>
        <p:nvSpPr>
          <p:cNvPr id="3" name="Content Placeholder 2">
            <a:extLst>
              <a:ext uri="{FF2B5EF4-FFF2-40B4-BE49-F238E27FC236}">
                <a16:creationId xmlns:a16="http://schemas.microsoft.com/office/drawing/2014/main" id="{DBB0A604-8D4E-22CB-4D75-6984D67B962A}"/>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Introduction</a:t>
            </a:r>
          </a:p>
          <a:p>
            <a:r>
              <a:rPr lang="en-US" dirty="0">
                <a:latin typeface="Calibri" panose="020F0502020204030204" pitchFamily="34" charset="0"/>
                <a:cs typeface="Calibri" panose="020F0502020204030204" pitchFamily="34" charset="0"/>
              </a:rPr>
              <a:t>Techniques to treat problem</a:t>
            </a:r>
          </a:p>
          <a:p>
            <a:r>
              <a:rPr lang="en-US" dirty="0">
                <a:latin typeface="Calibri" panose="020F0502020204030204" pitchFamily="34" charset="0"/>
                <a:cs typeface="Calibri" panose="020F0502020204030204" pitchFamily="34" charset="0"/>
              </a:rPr>
              <a:t>Primary goal</a:t>
            </a:r>
          </a:p>
          <a:p>
            <a:r>
              <a:rPr lang="en-US" dirty="0">
                <a:latin typeface="Calibri" panose="020F0502020204030204" pitchFamily="34" charset="0"/>
                <a:cs typeface="Calibri" panose="020F0502020204030204" pitchFamily="34" charset="0"/>
              </a:rPr>
              <a:t>Analysis of data also includes visualization</a:t>
            </a:r>
          </a:p>
          <a:p>
            <a:r>
              <a:rPr lang="en-US" dirty="0">
                <a:latin typeface="Calibri" panose="020F0502020204030204" pitchFamily="34" charset="0"/>
                <a:cs typeface="Calibri" panose="020F0502020204030204" pitchFamily="34" charset="0"/>
              </a:rPr>
              <a:t>Data Preprocessing</a:t>
            </a:r>
          </a:p>
          <a:p>
            <a:r>
              <a:rPr lang="en-US" dirty="0">
                <a:latin typeface="Calibri" panose="020F0502020204030204" pitchFamily="34" charset="0"/>
                <a:cs typeface="Calibri" panose="020F0502020204030204" pitchFamily="34" charset="0"/>
              </a:rPr>
              <a:t>Methodology</a:t>
            </a:r>
          </a:p>
          <a:p>
            <a:r>
              <a:rPr lang="en-US" dirty="0">
                <a:latin typeface="Calibri" panose="020F0502020204030204" pitchFamily="34" charset="0"/>
                <a:cs typeface="Calibri" panose="020F0502020204030204" pitchFamily="34" charset="0"/>
              </a:rPr>
              <a:t>Result</a:t>
            </a:r>
          </a:p>
          <a:p>
            <a:r>
              <a:rPr lang="en-US" dirty="0">
                <a:latin typeface="Calibri" panose="020F0502020204030204" pitchFamily="34" charset="0"/>
                <a:cs typeface="Calibri" panose="020F0502020204030204" pitchFamily="34" charset="0"/>
              </a:rPr>
              <a:t>Conclusion</a:t>
            </a:r>
          </a:p>
          <a:p>
            <a:pPr marL="0" indent="0">
              <a:buNone/>
            </a:pPr>
            <a:endParaRPr lang="en-US" dirty="0"/>
          </a:p>
        </p:txBody>
      </p:sp>
    </p:spTree>
    <p:extLst>
      <p:ext uri="{BB962C8B-B14F-4D97-AF65-F5344CB8AC3E}">
        <p14:creationId xmlns:p14="http://schemas.microsoft.com/office/powerpoint/2010/main" val="4101232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068C-6119-FC5D-F529-32F933FFC4FE}"/>
              </a:ext>
            </a:extLst>
          </p:cNvPr>
          <p:cNvSpPr>
            <a:spLocks noGrp="1"/>
          </p:cNvSpPr>
          <p:nvPr>
            <p:ph type="title"/>
          </p:nvPr>
        </p:nvSpPr>
        <p:spPr>
          <a:xfrm>
            <a:off x="200025" y="365125"/>
            <a:ext cx="11153775" cy="906463"/>
          </a:xfrm>
        </p:spPr>
        <p:txBody>
          <a:bodyPr/>
          <a:lstStyle/>
          <a:p>
            <a:r>
              <a:rPr lang="en-US" dirty="0"/>
              <a:t>Classification report of Decision Tree</a:t>
            </a:r>
          </a:p>
        </p:txBody>
      </p:sp>
      <p:pic>
        <p:nvPicPr>
          <p:cNvPr id="4" name="Picture 3" descr="Table&#10;&#10;Description automatically generated">
            <a:extLst>
              <a:ext uri="{FF2B5EF4-FFF2-40B4-BE49-F238E27FC236}">
                <a16:creationId xmlns:a16="http://schemas.microsoft.com/office/drawing/2014/main" id="{9B6096C1-F1F5-6014-F345-A61DBA8DA581}"/>
              </a:ext>
            </a:extLst>
          </p:cNvPr>
          <p:cNvPicPr>
            <a:picLocks noChangeAspect="1"/>
          </p:cNvPicPr>
          <p:nvPr/>
        </p:nvPicPr>
        <p:blipFill>
          <a:blip r:embed="rId2"/>
          <a:stretch>
            <a:fillRect/>
          </a:stretch>
        </p:blipFill>
        <p:spPr>
          <a:xfrm>
            <a:off x="464344" y="1471612"/>
            <a:ext cx="3729038" cy="2257425"/>
          </a:xfrm>
          <a:prstGeom prst="rect">
            <a:avLst/>
          </a:prstGeom>
        </p:spPr>
      </p:pic>
      <p:pic>
        <p:nvPicPr>
          <p:cNvPr id="6" name="Picture 5" descr="Table&#10;&#10;Description automatically generated">
            <a:extLst>
              <a:ext uri="{FF2B5EF4-FFF2-40B4-BE49-F238E27FC236}">
                <a16:creationId xmlns:a16="http://schemas.microsoft.com/office/drawing/2014/main" id="{E3693426-2BB2-A61D-C3AB-01D5BD1FB4B5}"/>
              </a:ext>
            </a:extLst>
          </p:cNvPr>
          <p:cNvPicPr>
            <a:picLocks noChangeAspect="1"/>
          </p:cNvPicPr>
          <p:nvPr/>
        </p:nvPicPr>
        <p:blipFill>
          <a:blip r:embed="rId3"/>
          <a:stretch>
            <a:fillRect/>
          </a:stretch>
        </p:blipFill>
        <p:spPr>
          <a:xfrm>
            <a:off x="4457700" y="1457323"/>
            <a:ext cx="3729038" cy="2392364"/>
          </a:xfrm>
          <a:prstGeom prst="rect">
            <a:avLst/>
          </a:prstGeom>
        </p:spPr>
      </p:pic>
      <p:pic>
        <p:nvPicPr>
          <p:cNvPr id="8" name="Picture 7" descr="Table&#10;&#10;Description automatically generated">
            <a:extLst>
              <a:ext uri="{FF2B5EF4-FFF2-40B4-BE49-F238E27FC236}">
                <a16:creationId xmlns:a16="http://schemas.microsoft.com/office/drawing/2014/main" id="{E7F17C5B-3119-04EA-779C-DA22E9FB2A33}"/>
              </a:ext>
            </a:extLst>
          </p:cNvPr>
          <p:cNvPicPr>
            <a:picLocks noChangeAspect="1"/>
          </p:cNvPicPr>
          <p:nvPr/>
        </p:nvPicPr>
        <p:blipFill>
          <a:blip r:embed="rId4"/>
          <a:stretch>
            <a:fillRect/>
          </a:stretch>
        </p:blipFill>
        <p:spPr>
          <a:xfrm>
            <a:off x="8186738" y="1471612"/>
            <a:ext cx="3729039" cy="2392364"/>
          </a:xfrm>
          <a:prstGeom prst="rect">
            <a:avLst/>
          </a:prstGeom>
        </p:spPr>
      </p:pic>
      <p:sp>
        <p:nvSpPr>
          <p:cNvPr id="9" name="TextBox 8">
            <a:extLst>
              <a:ext uri="{FF2B5EF4-FFF2-40B4-BE49-F238E27FC236}">
                <a16:creationId xmlns:a16="http://schemas.microsoft.com/office/drawing/2014/main" id="{197D438A-996B-3D0E-2A67-2C6C8837F10F}"/>
              </a:ext>
            </a:extLst>
          </p:cNvPr>
          <p:cNvSpPr txBox="1"/>
          <p:nvPr/>
        </p:nvSpPr>
        <p:spPr>
          <a:xfrm>
            <a:off x="1228725" y="4486275"/>
            <a:ext cx="1000125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From the above classification report of the various decision tree when compared to decision tree base model &amp; decision tree pre pruning </a:t>
            </a:r>
            <a:r>
              <a:rPr lang="en-US" dirty="0" err="1"/>
              <a:t>techinique</a:t>
            </a:r>
            <a:r>
              <a:rPr lang="en-US" dirty="0"/>
              <a:t> 1, Decision tree pre pruning technique 2 predicted well with accuracy of 77%.</a:t>
            </a:r>
          </a:p>
          <a:p>
            <a:pPr marL="285750" indent="-285750">
              <a:buFont typeface="Arial" panose="020B0604020202020204" pitchFamily="34" charset="0"/>
              <a:buChar char="•"/>
            </a:pPr>
            <a:r>
              <a:rPr lang="en-US" dirty="0"/>
              <a:t>Whereas the accuracy of the decision tree base model – 73%</a:t>
            </a:r>
          </a:p>
          <a:p>
            <a:pPr marL="285750" indent="-285750">
              <a:buFont typeface="Arial" panose="020B0604020202020204" pitchFamily="34" charset="0"/>
              <a:buChar char="•"/>
            </a:pPr>
            <a:r>
              <a:rPr lang="en-US" dirty="0"/>
              <a:t>Whereas the accuracy of the decision tree pre pruning1 model – 73%</a:t>
            </a:r>
          </a:p>
          <a:p>
            <a:pPr marL="285750" indent="-285750">
              <a:buFont typeface="Arial" panose="020B0604020202020204" pitchFamily="34" charset="0"/>
              <a:buChar char="•"/>
            </a:pPr>
            <a:r>
              <a:rPr lang="en-US" dirty="0"/>
              <a:t>Whereas the accuracy of the decision tree pre pruning2 model – 77%</a:t>
            </a:r>
          </a:p>
          <a:p>
            <a:pPr marL="285750" indent="-285750">
              <a:buFont typeface="Arial" panose="020B0604020202020204" pitchFamily="34" charset="0"/>
              <a:buChar char="•"/>
            </a:pPr>
            <a:r>
              <a:rPr lang="en-US" dirty="0"/>
              <a:t>So, when compared to all the 3 models decision tree pre pruning2 model is predicting well.</a:t>
            </a:r>
          </a:p>
        </p:txBody>
      </p:sp>
    </p:spTree>
    <p:extLst>
      <p:ext uri="{BB962C8B-B14F-4D97-AF65-F5344CB8AC3E}">
        <p14:creationId xmlns:p14="http://schemas.microsoft.com/office/powerpoint/2010/main" val="1788547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1B97-7AD0-8456-B527-F2904DFEE2EA}"/>
              </a:ext>
            </a:extLst>
          </p:cNvPr>
          <p:cNvSpPr>
            <a:spLocks noGrp="1"/>
          </p:cNvSpPr>
          <p:nvPr>
            <p:ph type="title"/>
          </p:nvPr>
        </p:nvSpPr>
        <p:spPr>
          <a:xfrm>
            <a:off x="571502" y="365126"/>
            <a:ext cx="9815512" cy="992188"/>
          </a:xfrm>
        </p:spPr>
        <p:txBody>
          <a:bodyPr/>
          <a:lstStyle/>
          <a:p>
            <a:r>
              <a:rPr lang="en-US" dirty="0"/>
              <a:t>Decision Tree post pruning technique</a:t>
            </a:r>
          </a:p>
        </p:txBody>
      </p:sp>
      <p:pic>
        <p:nvPicPr>
          <p:cNvPr id="4" name="Picture 3" descr="Chart, box and whisker chart&#10;&#10;Description automatically generated">
            <a:extLst>
              <a:ext uri="{FF2B5EF4-FFF2-40B4-BE49-F238E27FC236}">
                <a16:creationId xmlns:a16="http://schemas.microsoft.com/office/drawing/2014/main" id="{F95F3D3E-93E8-77A3-8D83-F8BD9DDA8C95}"/>
              </a:ext>
            </a:extLst>
          </p:cNvPr>
          <p:cNvPicPr>
            <a:picLocks noChangeAspect="1"/>
          </p:cNvPicPr>
          <p:nvPr/>
        </p:nvPicPr>
        <p:blipFill>
          <a:blip r:embed="rId2"/>
          <a:stretch>
            <a:fillRect/>
          </a:stretch>
        </p:blipFill>
        <p:spPr>
          <a:xfrm>
            <a:off x="431800" y="1255291"/>
            <a:ext cx="5368925" cy="3488160"/>
          </a:xfrm>
          <a:prstGeom prst="rect">
            <a:avLst/>
          </a:prstGeom>
        </p:spPr>
      </p:pic>
      <p:pic>
        <p:nvPicPr>
          <p:cNvPr id="6" name="Picture 5" descr="A picture containing letter&#10;&#10;Description automatically generated">
            <a:extLst>
              <a:ext uri="{FF2B5EF4-FFF2-40B4-BE49-F238E27FC236}">
                <a16:creationId xmlns:a16="http://schemas.microsoft.com/office/drawing/2014/main" id="{C660BF1F-FDB7-CA2D-1ACC-30F212251C56}"/>
              </a:ext>
            </a:extLst>
          </p:cNvPr>
          <p:cNvPicPr>
            <a:picLocks noChangeAspect="1"/>
          </p:cNvPicPr>
          <p:nvPr/>
        </p:nvPicPr>
        <p:blipFill>
          <a:blip r:embed="rId3"/>
          <a:stretch>
            <a:fillRect/>
          </a:stretch>
        </p:blipFill>
        <p:spPr>
          <a:xfrm>
            <a:off x="6172202" y="1255291"/>
            <a:ext cx="4495146" cy="3488160"/>
          </a:xfrm>
          <a:prstGeom prst="rect">
            <a:avLst/>
          </a:prstGeom>
        </p:spPr>
      </p:pic>
      <p:sp>
        <p:nvSpPr>
          <p:cNvPr id="7" name="TextBox 6">
            <a:extLst>
              <a:ext uri="{FF2B5EF4-FFF2-40B4-BE49-F238E27FC236}">
                <a16:creationId xmlns:a16="http://schemas.microsoft.com/office/drawing/2014/main" id="{74C0EBEF-8C69-8F4D-A080-A8CA3C82FEE7}"/>
              </a:ext>
            </a:extLst>
          </p:cNvPr>
          <p:cNvSpPr txBox="1"/>
          <p:nvPr/>
        </p:nvSpPr>
        <p:spPr>
          <a:xfrm>
            <a:off x="571501" y="5129213"/>
            <a:ext cx="107823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For Decision Tree post pruning classifier, we considered (ccp_alpha=0.03, random_state=0) as the curve of train data and curve of testing data is found close at that point.</a:t>
            </a:r>
          </a:p>
        </p:txBody>
      </p:sp>
    </p:spTree>
    <p:extLst>
      <p:ext uri="{BB962C8B-B14F-4D97-AF65-F5344CB8AC3E}">
        <p14:creationId xmlns:p14="http://schemas.microsoft.com/office/powerpoint/2010/main" val="1311915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2C00-9117-7203-65BA-FB1EDB51B171}"/>
              </a:ext>
            </a:extLst>
          </p:cNvPr>
          <p:cNvSpPr>
            <a:spLocks noGrp="1"/>
          </p:cNvSpPr>
          <p:nvPr>
            <p:ph type="title"/>
          </p:nvPr>
        </p:nvSpPr>
        <p:spPr/>
        <p:txBody>
          <a:bodyPr/>
          <a:lstStyle/>
          <a:p>
            <a:r>
              <a:rPr lang="en-US" dirty="0"/>
              <a:t>Results of Decision Tree Post Pruning model</a:t>
            </a:r>
          </a:p>
        </p:txBody>
      </p:sp>
      <p:pic>
        <p:nvPicPr>
          <p:cNvPr id="4" name="Picture 3" descr="A picture containing graphical user interface&#10;&#10;Description automatically generated">
            <a:extLst>
              <a:ext uri="{FF2B5EF4-FFF2-40B4-BE49-F238E27FC236}">
                <a16:creationId xmlns:a16="http://schemas.microsoft.com/office/drawing/2014/main" id="{A6EE11BA-6622-0F4A-8FB8-0C2830250CAC}"/>
              </a:ext>
            </a:extLst>
          </p:cNvPr>
          <p:cNvPicPr>
            <a:picLocks noChangeAspect="1"/>
          </p:cNvPicPr>
          <p:nvPr/>
        </p:nvPicPr>
        <p:blipFill>
          <a:blip r:embed="rId2"/>
          <a:stretch>
            <a:fillRect/>
          </a:stretch>
        </p:blipFill>
        <p:spPr>
          <a:xfrm>
            <a:off x="838200" y="1690688"/>
            <a:ext cx="3990975" cy="3086100"/>
          </a:xfrm>
          <a:prstGeom prst="rect">
            <a:avLst/>
          </a:prstGeom>
        </p:spPr>
      </p:pic>
      <p:pic>
        <p:nvPicPr>
          <p:cNvPr id="6" name="Picture 5" descr="Table&#10;&#10;Description automatically generated">
            <a:extLst>
              <a:ext uri="{FF2B5EF4-FFF2-40B4-BE49-F238E27FC236}">
                <a16:creationId xmlns:a16="http://schemas.microsoft.com/office/drawing/2014/main" id="{6BE33AF2-51C8-D5BE-5454-F941B274DF70}"/>
              </a:ext>
            </a:extLst>
          </p:cNvPr>
          <p:cNvPicPr>
            <a:picLocks noChangeAspect="1"/>
          </p:cNvPicPr>
          <p:nvPr/>
        </p:nvPicPr>
        <p:blipFill>
          <a:blip r:embed="rId3"/>
          <a:stretch>
            <a:fillRect/>
          </a:stretch>
        </p:blipFill>
        <p:spPr>
          <a:xfrm>
            <a:off x="5200649" y="2055019"/>
            <a:ext cx="5286375" cy="2095500"/>
          </a:xfrm>
          <a:prstGeom prst="rect">
            <a:avLst/>
          </a:prstGeom>
        </p:spPr>
      </p:pic>
      <p:sp>
        <p:nvSpPr>
          <p:cNvPr id="8" name="TextBox 7">
            <a:extLst>
              <a:ext uri="{FF2B5EF4-FFF2-40B4-BE49-F238E27FC236}">
                <a16:creationId xmlns:a16="http://schemas.microsoft.com/office/drawing/2014/main" id="{37F45A6A-4145-42CC-264D-839899C945D4}"/>
              </a:ext>
            </a:extLst>
          </p:cNvPr>
          <p:cNvSpPr txBox="1"/>
          <p:nvPr/>
        </p:nvSpPr>
        <p:spPr>
          <a:xfrm>
            <a:off x="1057275" y="5029200"/>
            <a:ext cx="3562322" cy="1754326"/>
          </a:xfrm>
          <a:prstGeom prst="rect">
            <a:avLst/>
          </a:prstGeom>
          <a:noFill/>
        </p:spPr>
        <p:txBody>
          <a:bodyPr wrap="none" rtlCol="0">
            <a:spAutoFit/>
          </a:bodyPr>
          <a:lstStyle/>
          <a:p>
            <a:r>
              <a:rPr lang="en-US" dirty="0"/>
              <a:t>The above decision tree base model</a:t>
            </a:r>
          </a:p>
          <a:p>
            <a:r>
              <a:rPr lang="en-US" dirty="0"/>
              <a:t>TP = 34</a:t>
            </a:r>
          </a:p>
          <a:p>
            <a:r>
              <a:rPr lang="en-US" dirty="0"/>
              <a:t>FP = 7</a:t>
            </a:r>
          </a:p>
          <a:p>
            <a:r>
              <a:rPr lang="en-US" dirty="0"/>
              <a:t>FN = 8</a:t>
            </a:r>
          </a:p>
          <a:p>
            <a:r>
              <a:rPr lang="en-US" dirty="0"/>
              <a:t>TN = 11</a:t>
            </a:r>
          </a:p>
          <a:p>
            <a:endParaRPr lang="en-US" dirty="0"/>
          </a:p>
        </p:txBody>
      </p:sp>
      <p:sp>
        <p:nvSpPr>
          <p:cNvPr id="9" name="TextBox 8">
            <a:extLst>
              <a:ext uri="{FF2B5EF4-FFF2-40B4-BE49-F238E27FC236}">
                <a16:creationId xmlns:a16="http://schemas.microsoft.com/office/drawing/2014/main" id="{3CFE8446-09BA-1F2F-0E66-A13662F05B19}"/>
              </a:ext>
            </a:extLst>
          </p:cNvPr>
          <p:cNvSpPr txBox="1"/>
          <p:nvPr/>
        </p:nvSpPr>
        <p:spPr>
          <a:xfrm>
            <a:off x="5414963" y="5029200"/>
            <a:ext cx="64293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From the above classification report the accuracy of the post pruning model is predicted 75%. </a:t>
            </a:r>
          </a:p>
          <a:p>
            <a:pPr marL="285750" indent="-285750">
              <a:buFont typeface="Arial" panose="020B0604020202020204" pitchFamily="34" charset="0"/>
              <a:buChar char="•"/>
            </a:pPr>
            <a:r>
              <a:rPr lang="en-US" dirty="0"/>
              <a:t>Which is also less than decision tree pre pruning model 2.</a:t>
            </a:r>
          </a:p>
        </p:txBody>
      </p:sp>
    </p:spTree>
    <p:extLst>
      <p:ext uri="{BB962C8B-B14F-4D97-AF65-F5344CB8AC3E}">
        <p14:creationId xmlns:p14="http://schemas.microsoft.com/office/powerpoint/2010/main" val="60538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BE9A-AA98-3137-65C1-C1C15F7D42C9}"/>
              </a:ext>
            </a:extLst>
          </p:cNvPr>
          <p:cNvSpPr>
            <a:spLocks noGrp="1"/>
          </p:cNvSpPr>
          <p:nvPr>
            <p:ph type="title"/>
          </p:nvPr>
        </p:nvSpPr>
        <p:spPr/>
        <p:txBody>
          <a:bodyPr/>
          <a:lstStyle/>
          <a:p>
            <a:r>
              <a:rPr lang="en-US" dirty="0"/>
              <a:t>Weight Voting Classifier</a:t>
            </a:r>
          </a:p>
        </p:txBody>
      </p:sp>
      <p:sp>
        <p:nvSpPr>
          <p:cNvPr id="4" name="TextBox 3">
            <a:extLst>
              <a:ext uri="{FF2B5EF4-FFF2-40B4-BE49-F238E27FC236}">
                <a16:creationId xmlns:a16="http://schemas.microsoft.com/office/drawing/2014/main" id="{BBEB11A1-1C4D-D2F5-076F-42BF9BF7F4B9}"/>
              </a:ext>
            </a:extLst>
          </p:cNvPr>
          <p:cNvSpPr txBox="1"/>
          <p:nvPr/>
        </p:nvSpPr>
        <p:spPr>
          <a:xfrm>
            <a:off x="838200" y="1690688"/>
            <a:ext cx="10729913" cy="3108543"/>
          </a:xfrm>
          <a:prstGeom prst="rect">
            <a:avLst/>
          </a:prstGeom>
          <a:noFill/>
        </p:spPr>
        <p:txBody>
          <a:bodyPr wrap="square" rtlCol="0">
            <a:spAutoFit/>
          </a:bodyPr>
          <a:lstStyle/>
          <a:p>
            <a:pPr marL="285750" indent="-285750">
              <a:buFont typeface="Arial" panose="020B0604020202020204" pitchFamily="34" charset="0"/>
              <a:buChar char="•"/>
            </a:pPr>
            <a:r>
              <a:rPr lang="en-US" sz="3200" dirty="0"/>
              <a:t>Weight Voting classifier is the combinations of different machine learning models in this research we considered , the machine learning models like Naïve Bayes, Logistic Regression, Random forest classifier, K Nearest Neighbors, XG Boost, Decision Tree Pre pruning1.</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02213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BD09-1D8A-99F1-5460-95481AD9B4B6}"/>
              </a:ext>
            </a:extLst>
          </p:cNvPr>
          <p:cNvSpPr>
            <a:spLocks noGrp="1"/>
          </p:cNvSpPr>
          <p:nvPr>
            <p:ph type="title"/>
          </p:nvPr>
        </p:nvSpPr>
        <p:spPr/>
        <p:txBody>
          <a:bodyPr/>
          <a:lstStyle/>
          <a:p>
            <a:r>
              <a:rPr lang="en-US" dirty="0"/>
              <a:t>Results</a:t>
            </a:r>
          </a:p>
        </p:txBody>
      </p:sp>
      <p:pic>
        <p:nvPicPr>
          <p:cNvPr id="4" name="Picture 3" descr="Table&#10;&#10;Description automatically generated">
            <a:extLst>
              <a:ext uri="{FF2B5EF4-FFF2-40B4-BE49-F238E27FC236}">
                <a16:creationId xmlns:a16="http://schemas.microsoft.com/office/drawing/2014/main" id="{98B41280-12F3-540F-0CB7-BB55349407F0}"/>
              </a:ext>
            </a:extLst>
          </p:cNvPr>
          <p:cNvPicPr>
            <a:picLocks noChangeAspect="1"/>
          </p:cNvPicPr>
          <p:nvPr/>
        </p:nvPicPr>
        <p:blipFill>
          <a:blip r:embed="rId2"/>
          <a:stretch>
            <a:fillRect/>
          </a:stretch>
        </p:blipFill>
        <p:spPr>
          <a:xfrm>
            <a:off x="695324" y="1690687"/>
            <a:ext cx="9720263" cy="3367087"/>
          </a:xfrm>
          <a:prstGeom prst="rect">
            <a:avLst/>
          </a:prstGeom>
        </p:spPr>
      </p:pic>
      <p:sp>
        <p:nvSpPr>
          <p:cNvPr id="5" name="TextBox 4">
            <a:extLst>
              <a:ext uri="{FF2B5EF4-FFF2-40B4-BE49-F238E27FC236}">
                <a16:creationId xmlns:a16="http://schemas.microsoft.com/office/drawing/2014/main" id="{7BA24847-2A61-0BEF-40D5-2BFAD5C67C90}"/>
              </a:ext>
            </a:extLst>
          </p:cNvPr>
          <p:cNvSpPr txBox="1"/>
          <p:nvPr/>
        </p:nvSpPr>
        <p:spPr>
          <a:xfrm>
            <a:off x="838200" y="5343525"/>
            <a:ext cx="1094898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From the above table we can infer that Weight Voting Classifier is the best model with accuracy of 87%.</a:t>
            </a:r>
          </a:p>
          <a:p>
            <a:pPr marL="285750" indent="-285750">
              <a:buFont typeface="Arial" panose="020B0604020202020204" pitchFamily="34" charset="0"/>
              <a:buChar char="•"/>
            </a:pPr>
            <a:r>
              <a:rPr lang="en-US" dirty="0"/>
              <a:t>Also, The F1 Score, Recall score obtained good for Weight Voting Classifier.</a:t>
            </a:r>
          </a:p>
          <a:p>
            <a:pPr marL="285750" indent="-285750">
              <a:buFont typeface="Arial" panose="020B0604020202020204" pitchFamily="34" charset="0"/>
              <a:buChar char="•"/>
            </a:pPr>
            <a:r>
              <a:rPr lang="en-US" dirty="0"/>
              <a:t>From the above table we are selecting Weight Voting Classifier is the best model to predict whether the particular  is/may suffer from heart disease.</a:t>
            </a:r>
          </a:p>
        </p:txBody>
      </p:sp>
    </p:spTree>
    <p:extLst>
      <p:ext uri="{BB962C8B-B14F-4D97-AF65-F5344CB8AC3E}">
        <p14:creationId xmlns:p14="http://schemas.microsoft.com/office/powerpoint/2010/main" val="1769915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65AF-A929-EA3A-6B5A-FED39ED3B66E}"/>
              </a:ext>
            </a:extLst>
          </p:cNvPr>
          <p:cNvSpPr>
            <a:spLocks noGrp="1"/>
          </p:cNvSpPr>
          <p:nvPr>
            <p:ph type="title"/>
          </p:nvPr>
        </p:nvSpPr>
        <p:spPr/>
        <p:txBody>
          <a:bodyPr/>
          <a:lstStyle/>
          <a:p>
            <a:r>
              <a:rPr lang="en-US" dirty="0"/>
              <a:t>Results Visualization</a:t>
            </a:r>
          </a:p>
        </p:txBody>
      </p:sp>
      <p:pic>
        <p:nvPicPr>
          <p:cNvPr id="4" name="Picture 3" descr="Chart, bar chart&#10;&#10;Description automatically generated">
            <a:extLst>
              <a:ext uri="{FF2B5EF4-FFF2-40B4-BE49-F238E27FC236}">
                <a16:creationId xmlns:a16="http://schemas.microsoft.com/office/drawing/2014/main" id="{0DB749B9-4228-DBB3-5362-ECE9BE9695B3}"/>
              </a:ext>
            </a:extLst>
          </p:cNvPr>
          <p:cNvPicPr>
            <a:picLocks noChangeAspect="1"/>
          </p:cNvPicPr>
          <p:nvPr/>
        </p:nvPicPr>
        <p:blipFill>
          <a:blip r:embed="rId2"/>
          <a:stretch>
            <a:fillRect/>
          </a:stretch>
        </p:blipFill>
        <p:spPr>
          <a:xfrm>
            <a:off x="838201" y="2172269"/>
            <a:ext cx="10391774" cy="3928494"/>
          </a:xfrm>
          <a:prstGeom prst="rect">
            <a:avLst/>
          </a:prstGeom>
        </p:spPr>
      </p:pic>
    </p:spTree>
    <p:extLst>
      <p:ext uri="{BB962C8B-B14F-4D97-AF65-F5344CB8AC3E}">
        <p14:creationId xmlns:p14="http://schemas.microsoft.com/office/powerpoint/2010/main" val="10942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3B13-15C8-A8CD-D33C-578E1C1119C0}"/>
              </a:ext>
            </a:extLst>
          </p:cNvPr>
          <p:cNvSpPr>
            <a:spLocks noGrp="1"/>
          </p:cNvSpPr>
          <p:nvPr>
            <p:ph type="title"/>
          </p:nvPr>
        </p:nvSpPr>
        <p:spPr/>
        <p:txBody>
          <a:bodyPr/>
          <a:lstStyle/>
          <a:p>
            <a:r>
              <a:rPr lang="en-US" dirty="0"/>
              <a:t>PCA Method for the data</a:t>
            </a:r>
          </a:p>
        </p:txBody>
      </p:sp>
      <p:pic>
        <p:nvPicPr>
          <p:cNvPr id="4" name="Picture 3" descr="Table&#10;&#10;Description automatically generated">
            <a:extLst>
              <a:ext uri="{FF2B5EF4-FFF2-40B4-BE49-F238E27FC236}">
                <a16:creationId xmlns:a16="http://schemas.microsoft.com/office/drawing/2014/main" id="{633AB6E2-DC8D-7F62-DA26-1F316FFFB6F0}"/>
              </a:ext>
            </a:extLst>
          </p:cNvPr>
          <p:cNvPicPr>
            <a:picLocks noChangeAspect="1"/>
          </p:cNvPicPr>
          <p:nvPr/>
        </p:nvPicPr>
        <p:blipFill>
          <a:blip r:embed="rId2"/>
          <a:stretch>
            <a:fillRect/>
          </a:stretch>
        </p:blipFill>
        <p:spPr>
          <a:xfrm>
            <a:off x="747712" y="1504950"/>
            <a:ext cx="2795588" cy="2133600"/>
          </a:xfrm>
          <a:prstGeom prst="rect">
            <a:avLst/>
          </a:prstGeom>
        </p:spPr>
      </p:pic>
      <p:pic>
        <p:nvPicPr>
          <p:cNvPr id="6" name="Picture 5" descr="Table&#10;&#10;Description automatically generated">
            <a:extLst>
              <a:ext uri="{FF2B5EF4-FFF2-40B4-BE49-F238E27FC236}">
                <a16:creationId xmlns:a16="http://schemas.microsoft.com/office/drawing/2014/main" id="{1E65F42D-CDB0-15D3-DCB6-9D661951541B}"/>
              </a:ext>
            </a:extLst>
          </p:cNvPr>
          <p:cNvPicPr>
            <a:picLocks noChangeAspect="1"/>
          </p:cNvPicPr>
          <p:nvPr/>
        </p:nvPicPr>
        <p:blipFill>
          <a:blip r:embed="rId3"/>
          <a:stretch>
            <a:fillRect/>
          </a:stretch>
        </p:blipFill>
        <p:spPr>
          <a:xfrm>
            <a:off x="3671888" y="1504951"/>
            <a:ext cx="7772400" cy="2410280"/>
          </a:xfrm>
          <a:prstGeom prst="rect">
            <a:avLst/>
          </a:prstGeom>
        </p:spPr>
      </p:pic>
      <p:sp>
        <p:nvSpPr>
          <p:cNvPr id="7" name="TextBox 6">
            <a:extLst>
              <a:ext uri="{FF2B5EF4-FFF2-40B4-BE49-F238E27FC236}">
                <a16:creationId xmlns:a16="http://schemas.microsoft.com/office/drawing/2014/main" id="{4B7818EC-97AD-2762-35F4-D62BBFAB03C2}"/>
              </a:ext>
            </a:extLst>
          </p:cNvPr>
          <p:cNvSpPr txBox="1"/>
          <p:nvPr/>
        </p:nvSpPr>
        <p:spPr>
          <a:xfrm>
            <a:off x="1114425" y="4171950"/>
            <a:ext cx="10629900" cy="1815882"/>
          </a:xfrm>
          <a:prstGeom prst="rect">
            <a:avLst/>
          </a:prstGeom>
          <a:noFill/>
        </p:spPr>
        <p:txBody>
          <a:bodyPr wrap="square" rtlCol="0">
            <a:spAutoFit/>
          </a:bodyPr>
          <a:lstStyle/>
          <a:p>
            <a:r>
              <a:rPr lang="en-US" sz="2800" dirty="0"/>
              <a:t>We also performed dimensionality reduction method which is PCA  by considering 2 components to check whether the accuracy will increase or not for all the models but unfortunately, we failed to increase the accuracy of all the models when compared to the above models.</a:t>
            </a:r>
          </a:p>
        </p:txBody>
      </p:sp>
    </p:spTree>
    <p:extLst>
      <p:ext uri="{BB962C8B-B14F-4D97-AF65-F5344CB8AC3E}">
        <p14:creationId xmlns:p14="http://schemas.microsoft.com/office/powerpoint/2010/main" val="2376817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4260-F9AD-27FC-0CE4-AAE233F7CB2D}"/>
              </a:ext>
            </a:extLst>
          </p:cNvPr>
          <p:cNvSpPr>
            <a:spLocks noGrp="1"/>
          </p:cNvSpPr>
          <p:nvPr>
            <p:ph type="title"/>
          </p:nvPr>
        </p:nvSpPr>
        <p:spPr/>
        <p:txBody>
          <a:bodyPr/>
          <a:lstStyle/>
          <a:p>
            <a:r>
              <a:rPr lang="en-US" dirty="0"/>
              <a:t>Results comparison from previous study</a:t>
            </a:r>
          </a:p>
        </p:txBody>
      </p:sp>
      <p:pic>
        <p:nvPicPr>
          <p:cNvPr id="6" name="Picture 5" descr="Table&#10;&#10;Description automatically generated">
            <a:extLst>
              <a:ext uri="{FF2B5EF4-FFF2-40B4-BE49-F238E27FC236}">
                <a16:creationId xmlns:a16="http://schemas.microsoft.com/office/drawing/2014/main" id="{3136B960-F2B4-1010-FF07-EC9A24355459}"/>
              </a:ext>
            </a:extLst>
          </p:cNvPr>
          <p:cNvPicPr>
            <a:picLocks noChangeAspect="1"/>
          </p:cNvPicPr>
          <p:nvPr/>
        </p:nvPicPr>
        <p:blipFill>
          <a:blip r:embed="rId2"/>
          <a:stretch>
            <a:fillRect/>
          </a:stretch>
        </p:blipFill>
        <p:spPr>
          <a:xfrm>
            <a:off x="6210301" y="1550987"/>
            <a:ext cx="5819773" cy="3892549"/>
          </a:xfrm>
          <a:prstGeom prst="rect">
            <a:avLst/>
          </a:prstGeom>
        </p:spPr>
      </p:pic>
      <p:pic>
        <p:nvPicPr>
          <p:cNvPr id="8" name="Picture 7" descr="Table&#10;&#10;Description automatically generated">
            <a:extLst>
              <a:ext uri="{FF2B5EF4-FFF2-40B4-BE49-F238E27FC236}">
                <a16:creationId xmlns:a16="http://schemas.microsoft.com/office/drawing/2014/main" id="{77754D50-F934-C237-ABF9-33D3DEF980C5}"/>
              </a:ext>
            </a:extLst>
          </p:cNvPr>
          <p:cNvPicPr>
            <a:picLocks noChangeAspect="1"/>
          </p:cNvPicPr>
          <p:nvPr/>
        </p:nvPicPr>
        <p:blipFill>
          <a:blip r:embed="rId3"/>
          <a:stretch>
            <a:fillRect/>
          </a:stretch>
        </p:blipFill>
        <p:spPr>
          <a:xfrm>
            <a:off x="838200" y="1690687"/>
            <a:ext cx="5143500" cy="3495676"/>
          </a:xfrm>
          <a:prstGeom prst="rect">
            <a:avLst/>
          </a:prstGeom>
        </p:spPr>
      </p:pic>
      <p:sp>
        <p:nvSpPr>
          <p:cNvPr id="9" name="TextBox 8">
            <a:extLst>
              <a:ext uri="{FF2B5EF4-FFF2-40B4-BE49-F238E27FC236}">
                <a16:creationId xmlns:a16="http://schemas.microsoft.com/office/drawing/2014/main" id="{3E50A815-6613-41F8-8A69-5C5A8B1DD729}"/>
              </a:ext>
            </a:extLst>
          </p:cNvPr>
          <p:cNvSpPr txBox="1"/>
          <p:nvPr/>
        </p:nvSpPr>
        <p:spPr>
          <a:xfrm>
            <a:off x="1143000" y="1414463"/>
            <a:ext cx="2520305" cy="369332"/>
          </a:xfrm>
          <a:prstGeom prst="rect">
            <a:avLst/>
          </a:prstGeom>
          <a:noFill/>
        </p:spPr>
        <p:txBody>
          <a:bodyPr wrap="none" rtlCol="0">
            <a:spAutoFit/>
          </a:bodyPr>
          <a:lstStyle/>
          <a:p>
            <a:r>
              <a:rPr lang="en-US" dirty="0"/>
              <a:t>Accuracy of this research</a:t>
            </a:r>
          </a:p>
        </p:txBody>
      </p:sp>
      <p:sp>
        <p:nvSpPr>
          <p:cNvPr id="11" name="TextBox 10">
            <a:extLst>
              <a:ext uri="{FF2B5EF4-FFF2-40B4-BE49-F238E27FC236}">
                <a16:creationId xmlns:a16="http://schemas.microsoft.com/office/drawing/2014/main" id="{B8828459-EAB4-CF09-8468-C9B804EE6A7A}"/>
              </a:ext>
            </a:extLst>
          </p:cNvPr>
          <p:cNvSpPr txBox="1"/>
          <p:nvPr/>
        </p:nvSpPr>
        <p:spPr>
          <a:xfrm>
            <a:off x="6529386" y="1414463"/>
            <a:ext cx="3056991" cy="369332"/>
          </a:xfrm>
          <a:prstGeom prst="rect">
            <a:avLst/>
          </a:prstGeom>
          <a:noFill/>
        </p:spPr>
        <p:txBody>
          <a:bodyPr wrap="none" rtlCol="0">
            <a:spAutoFit/>
          </a:bodyPr>
          <a:lstStyle/>
          <a:p>
            <a:r>
              <a:rPr lang="en-US" dirty="0"/>
              <a:t>Accuracy of the previous study</a:t>
            </a:r>
          </a:p>
        </p:txBody>
      </p:sp>
    </p:spTree>
    <p:extLst>
      <p:ext uri="{BB962C8B-B14F-4D97-AF65-F5344CB8AC3E}">
        <p14:creationId xmlns:p14="http://schemas.microsoft.com/office/powerpoint/2010/main" val="3953621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06EF-FF3D-84B3-DB20-B4E806AA415B}"/>
              </a:ext>
            </a:extLst>
          </p:cNvPr>
          <p:cNvSpPr>
            <a:spLocks noGrp="1"/>
          </p:cNvSpPr>
          <p:nvPr>
            <p:ph type="title"/>
          </p:nvPr>
        </p:nvSpPr>
        <p:spPr>
          <a:xfrm>
            <a:off x="381002" y="365125"/>
            <a:ext cx="10972798" cy="1325563"/>
          </a:xfrm>
        </p:spPr>
        <p:txBody>
          <a:bodyPr/>
          <a:lstStyle/>
          <a:p>
            <a:r>
              <a:rPr lang="en-US" dirty="0"/>
              <a:t>Conclusion</a:t>
            </a:r>
          </a:p>
        </p:txBody>
      </p:sp>
      <p:sp>
        <p:nvSpPr>
          <p:cNvPr id="3" name="TextBox 2">
            <a:extLst>
              <a:ext uri="{FF2B5EF4-FFF2-40B4-BE49-F238E27FC236}">
                <a16:creationId xmlns:a16="http://schemas.microsoft.com/office/drawing/2014/main" id="{1D2A4C16-EB8D-5C33-4262-C7939485FCF6}"/>
              </a:ext>
            </a:extLst>
          </p:cNvPr>
          <p:cNvSpPr txBox="1"/>
          <p:nvPr/>
        </p:nvSpPr>
        <p:spPr>
          <a:xfrm>
            <a:off x="242890" y="1690688"/>
            <a:ext cx="10972798" cy="5539978"/>
          </a:xfrm>
          <a:prstGeom prst="rect">
            <a:avLst/>
          </a:prstGeom>
          <a:noFill/>
        </p:spPr>
        <p:txBody>
          <a:bodyPr wrap="square" rtlCol="0">
            <a:spAutoFit/>
          </a:bodyPr>
          <a:lstStyle/>
          <a:p>
            <a:r>
              <a:rPr lang="en-US" sz="2800" dirty="0"/>
              <a:t>A system that can anticipate cardiac disease at an early stage is needed. By using this automated method, people may keep track of their health difficulties, which will be helpful for both the doctor and the patient in terms of accurate diagnosis. Research work has been employed with the machine learning classifiers to find out the stroke accurately in a person. Weight voting classifier has considered features like age, sex, cp, trestbps, chol, fbs, restecg, thalach, exang, oldpeak, slope, ca, thal which helped to get the highest accuracy of about 87% when compared to all the accuracies used in research. As a result, weight voting classifier can be considered for the prediction of cardiovascular disease in a person. And we can recommend doctors who are diagnosing the heart disease in person.</a:t>
            </a:r>
          </a:p>
          <a:p>
            <a:endParaRPr lang="en-US" dirty="0"/>
          </a:p>
        </p:txBody>
      </p:sp>
    </p:spTree>
    <p:extLst>
      <p:ext uri="{BB962C8B-B14F-4D97-AF65-F5344CB8AC3E}">
        <p14:creationId xmlns:p14="http://schemas.microsoft.com/office/powerpoint/2010/main" val="3244408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othing, person, underpants&#10;&#10;Description automatically generated">
            <a:extLst>
              <a:ext uri="{FF2B5EF4-FFF2-40B4-BE49-F238E27FC236}">
                <a16:creationId xmlns:a16="http://schemas.microsoft.com/office/drawing/2014/main" id="{85E40BE7-ED4A-0728-85EC-5A1FC71BB22B}"/>
              </a:ext>
            </a:extLst>
          </p:cNvPr>
          <p:cNvPicPr>
            <a:picLocks noChangeAspect="1"/>
          </p:cNvPicPr>
          <p:nvPr/>
        </p:nvPicPr>
        <p:blipFill>
          <a:blip r:embed="rId2"/>
          <a:stretch>
            <a:fillRect/>
          </a:stretch>
        </p:blipFill>
        <p:spPr>
          <a:xfrm>
            <a:off x="609600" y="0"/>
            <a:ext cx="10720388" cy="6415088"/>
          </a:xfrm>
          <a:prstGeom prst="rect">
            <a:avLst/>
          </a:prstGeom>
        </p:spPr>
      </p:pic>
      <p:sp>
        <p:nvSpPr>
          <p:cNvPr id="4" name="TextBox 3">
            <a:extLst>
              <a:ext uri="{FF2B5EF4-FFF2-40B4-BE49-F238E27FC236}">
                <a16:creationId xmlns:a16="http://schemas.microsoft.com/office/drawing/2014/main" id="{41011F38-E5AA-0982-3B81-6932D1A9FACC}"/>
              </a:ext>
            </a:extLst>
          </p:cNvPr>
          <p:cNvSpPr txBox="1"/>
          <p:nvPr/>
        </p:nvSpPr>
        <p:spPr>
          <a:xfrm>
            <a:off x="4343400" y="4471988"/>
            <a:ext cx="3248903" cy="830997"/>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en-US" sz="48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087479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07FD-391E-DFBC-7057-25DA5712C5FD}"/>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Introduction</a:t>
            </a:r>
            <a:endParaRPr lang="en-US" dirty="0"/>
          </a:p>
        </p:txBody>
      </p:sp>
      <p:sp>
        <p:nvSpPr>
          <p:cNvPr id="3" name="Content Placeholder 2">
            <a:extLst>
              <a:ext uri="{FF2B5EF4-FFF2-40B4-BE49-F238E27FC236}">
                <a16:creationId xmlns:a16="http://schemas.microsoft.com/office/drawing/2014/main" id="{B3A6BB80-A183-4D54-9BF2-8CFFE0B31050}"/>
              </a:ext>
            </a:extLst>
          </p:cNvPr>
          <p:cNvSpPr>
            <a:spLocks noGrp="1"/>
          </p:cNvSpPr>
          <p:nvPr>
            <p:ph idx="1"/>
          </p:nvPr>
        </p:nvSpPr>
        <p:spPr/>
        <p:txBody>
          <a:bodyPr/>
          <a:lstStyle/>
          <a:p>
            <a:r>
              <a:rPr lang="en-US" sz="2800" dirty="0">
                <a:latin typeface="Calibri" panose="020F0502020204030204" pitchFamily="34" charset="0"/>
                <a:cs typeface="Calibri" panose="020F0502020204030204" pitchFamily="34" charset="0"/>
              </a:rPr>
              <a:t>Heart disease is a very serious issue and innumerable people suffer from this disease across the world. Heart disorders come in a variety of forms. They are arrhythmia, coronary artery disease, heart attack, chest pain, stroke, irregular heartbeat, and heart disease at birth. The key contributors to an elevated risk of heart disease include improper lifestyle choices, a poor diet, insufficient exercise, a high BMI, and smoking. And your family’s medical history may contribute to heart disease. The leading cause of death worldwide is heart disease. WHO estimates that 17.5 million individuals worldwide passed away from heart disease in 2005, accounting for 31% of all fatalities.</a:t>
            </a:r>
          </a:p>
          <a:p>
            <a:endParaRPr lang="en-US" dirty="0"/>
          </a:p>
        </p:txBody>
      </p:sp>
    </p:spTree>
    <p:extLst>
      <p:ext uri="{BB962C8B-B14F-4D97-AF65-F5344CB8AC3E}">
        <p14:creationId xmlns:p14="http://schemas.microsoft.com/office/powerpoint/2010/main" val="36728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FB29-254E-CF12-64E8-A2469078EA89}"/>
              </a:ext>
            </a:extLst>
          </p:cNvPr>
          <p:cNvSpPr>
            <a:spLocks noGrp="1"/>
          </p:cNvSpPr>
          <p:nvPr>
            <p:ph type="title"/>
          </p:nvPr>
        </p:nvSpPr>
        <p:spPr/>
        <p:txBody>
          <a:bodyPr/>
          <a:lstStyle/>
          <a:p>
            <a:r>
              <a:rPr lang="en-US" dirty="0"/>
              <a:t>Techniques To Treat The Problem</a:t>
            </a:r>
          </a:p>
        </p:txBody>
      </p:sp>
      <p:sp>
        <p:nvSpPr>
          <p:cNvPr id="3" name="Content Placeholder 2">
            <a:extLst>
              <a:ext uri="{FF2B5EF4-FFF2-40B4-BE49-F238E27FC236}">
                <a16:creationId xmlns:a16="http://schemas.microsoft.com/office/drawing/2014/main" id="{D6143F71-147D-1ADF-7535-F5890C656BE8}"/>
              </a:ext>
            </a:extLst>
          </p:cNvPr>
          <p:cNvSpPr>
            <a:spLocks noGrp="1"/>
          </p:cNvSpPr>
          <p:nvPr>
            <p:ph idx="1"/>
          </p:nvPr>
        </p:nvSpPr>
        <p:spPr/>
        <p:txBody>
          <a:bodyPr/>
          <a:lstStyle/>
          <a:p>
            <a:pPr algn="l"/>
            <a:r>
              <a:rPr lang="en-US" i="0" dirty="0">
                <a:effectLst/>
              </a:rPr>
              <a:t>Your doctor may perform a physical examination, order blood tests, or use other tests to check for problems with your heart or blood vessels. These tests can help them diagnose heart disease and develop a treatment plan.</a:t>
            </a:r>
          </a:p>
          <a:p>
            <a:pPr algn="l"/>
            <a:r>
              <a:rPr lang="en-US" dirty="0"/>
              <a:t>The early solution for prediction of heart disease at early stages is by using Machine Learning models. Machine Learning will predict the heart disease with the help of features.</a:t>
            </a:r>
            <a:endParaRPr lang="en-US" i="0" dirty="0">
              <a:effectLst/>
            </a:endParaRPr>
          </a:p>
          <a:p>
            <a:endParaRPr lang="en-US" dirty="0"/>
          </a:p>
        </p:txBody>
      </p:sp>
      <p:sp>
        <p:nvSpPr>
          <p:cNvPr id="4" name="Process 3">
            <a:extLst>
              <a:ext uri="{FF2B5EF4-FFF2-40B4-BE49-F238E27FC236}">
                <a16:creationId xmlns:a16="http://schemas.microsoft.com/office/drawing/2014/main" id="{605BB9E9-F9F3-BD90-0A77-719D31BC1DBE}"/>
              </a:ext>
            </a:extLst>
          </p:cNvPr>
          <p:cNvSpPr/>
          <p:nvPr/>
        </p:nvSpPr>
        <p:spPr>
          <a:xfrm>
            <a:off x="1260390" y="5115696"/>
            <a:ext cx="1680518" cy="8649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a:t>
            </a:r>
          </a:p>
        </p:txBody>
      </p:sp>
      <p:sp>
        <p:nvSpPr>
          <p:cNvPr id="5" name="Process 4">
            <a:extLst>
              <a:ext uri="{FF2B5EF4-FFF2-40B4-BE49-F238E27FC236}">
                <a16:creationId xmlns:a16="http://schemas.microsoft.com/office/drawing/2014/main" id="{111A5961-7E64-9026-34BD-F913FAAECF7A}"/>
              </a:ext>
            </a:extLst>
          </p:cNvPr>
          <p:cNvSpPr/>
          <p:nvPr/>
        </p:nvSpPr>
        <p:spPr>
          <a:xfrm>
            <a:off x="3688493" y="5115696"/>
            <a:ext cx="1680518" cy="8649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6" name="Process 5">
            <a:extLst>
              <a:ext uri="{FF2B5EF4-FFF2-40B4-BE49-F238E27FC236}">
                <a16:creationId xmlns:a16="http://schemas.microsoft.com/office/drawing/2014/main" id="{2B01D201-AD02-DF2C-F385-32EC971BBD26}"/>
              </a:ext>
            </a:extLst>
          </p:cNvPr>
          <p:cNvSpPr/>
          <p:nvPr/>
        </p:nvSpPr>
        <p:spPr>
          <a:xfrm>
            <a:off x="6116596" y="5115696"/>
            <a:ext cx="1680518" cy="8649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p>
        </p:txBody>
      </p:sp>
      <p:sp>
        <p:nvSpPr>
          <p:cNvPr id="7" name="Process 6">
            <a:extLst>
              <a:ext uri="{FF2B5EF4-FFF2-40B4-BE49-F238E27FC236}">
                <a16:creationId xmlns:a16="http://schemas.microsoft.com/office/drawing/2014/main" id="{8EE431FB-0BB0-83EC-16E7-55523DE61A47}"/>
              </a:ext>
            </a:extLst>
          </p:cNvPr>
          <p:cNvSpPr/>
          <p:nvPr/>
        </p:nvSpPr>
        <p:spPr>
          <a:xfrm>
            <a:off x="8587947" y="5115696"/>
            <a:ext cx="1680518" cy="8649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sp>
        <p:nvSpPr>
          <p:cNvPr id="8" name="Right Arrow 7">
            <a:extLst>
              <a:ext uri="{FF2B5EF4-FFF2-40B4-BE49-F238E27FC236}">
                <a16:creationId xmlns:a16="http://schemas.microsoft.com/office/drawing/2014/main" id="{A7748991-CBC0-3D64-24E0-23F57782D718}"/>
              </a:ext>
            </a:extLst>
          </p:cNvPr>
          <p:cNvSpPr/>
          <p:nvPr/>
        </p:nvSpPr>
        <p:spPr>
          <a:xfrm>
            <a:off x="3017109" y="5305866"/>
            <a:ext cx="63843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802B7E4-B665-2725-ED29-41C33BA104C6}"/>
              </a:ext>
            </a:extLst>
          </p:cNvPr>
          <p:cNvSpPr/>
          <p:nvPr/>
        </p:nvSpPr>
        <p:spPr>
          <a:xfrm>
            <a:off x="5430794" y="5305866"/>
            <a:ext cx="68580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444C1B3A-421A-D7C5-680B-3C26D257F06E}"/>
              </a:ext>
            </a:extLst>
          </p:cNvPr>
          <p:cNvSpPr/>
          <p:nvPr/>
        </p:nvSpPr>
        <p:spPr>
          <a:xfrm>
            <a:off x="7858897" y="5305866"/>
            <a:ext cx="68580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534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716C-0262-DD26-E81C-6D7DEF71963A}"/>
              </a:ext>
            </a:extLst>
          </p:cNvPr>
          <p:cNvSpPr>
            <a:spLocks noGrp="1"/>
          </p:cNvSpPr>
          <p:nvPr>
            <p:ph type="title"/>
          </p:nvPr>
        </p:nvSpPr>
        <p:spPr/>
        <p:txBody>
          <a:bodyPr/>
          <a:lstStyle/>
          <a:p>
            <a:r>
              <a:rPr lang="en-US" dirty="0"/>
              <a:t>Primary Goal</a:t>
            </a:r>
          </a:p>
        </p:txBody>
      </p:sp>
      <p:sp>
        <p:nvSpPr>
          <p:cNvPr id="3" name="Content Placeholder 2">
            <a:extLst>
              <a:ext uri="{FF2B5EF4-FFF2-40B4-BE49-F238E27FC236}">
                <a16:creationId xmlns:a16="http://schemas.microsoft.com/office/drawing/2014/main" id="{FB40064F-E2F9-3215-62DF-34A9AD4ACDEB}"/>
              </a:ext>
            </a:extLst>
          </p:cNvPr>
          <p:cNvSpPr>
            <a:spLocks noGrp="1"/>
          </p:cNvSpPr>
          <p:nvPr>
            <p:ph idx="1"/>
          </p:nvPr>
        </p:nvSpPr>
        <p:spPr/>
        <p:txBody>
          <a:bodyPr>
            <a:normAutofit fontScale="92500"/>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main aim of this research is to predict cardiovascular disease by implementing a classification model, which serves a primary classifier. Decision tree is a supervised machine learning technique used in classification and regression modeling</a:t>
            </a:r>
            <a:r>
              <a:rPr lang="en-US" sz="16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decision tree employs  number of algorithms, including ID3, C4.5, CART, and CHAID. After building the Decision tree classifier if our model is overfitted we have an optimization technique called Pruning.</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Moreover, in this research along with the Decision Trees other Machine Learning algorithms like Logistic Regression, Random Forest, K-Nearest Neighbors, Naive Bayes are being compared for prediction of heart disease and to calculate the performance of all the algorithms in this model.</a:t>
            </a:r>
          </a:p>
          <a:p>
            <a:endParaRPr lang="en-US" dirty="0"/>
          </a:p>
        </p:txBody>
      </p:sp>
    </p:spTree>
    <p:extLst>
      <p:ext uri="{BB962C8B-B14F-4D97-AF65-F5344CB8AC3E}">
        <p14:creationId xmlns:p14="http://schemas.microsoft.com/office/powerpoint/2010/main" val="381852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79A8-3FFF-297B-64F6-855CEA8BE2CF}"/>
              </a:ext>
            </a:extLst>
          </p:cNvPr>
          <p:cNvSpPr>
            <a:spLocks noGrp="1"/>
          </p:cNvSpPr>
          <p:nvPr>
            <p:ph type="title"/>
          </p:nvPr>
        </p:nvSpPr>
        <p:spPr/>
        <p:txBody>
          <a:bodyPr/>
          <a:lstStyle/>
          <a:p>
            <a:r>
              <a:rPr lang="en-US" dirty="0"/>
              <a:t>Analysis of Dataset</a:t>
            </a:r>
          </a:p>
        </p:txBody>
      </p:sp>
      <p:sp>
        <p:nvSpPr>
          <p:cNvPr id="3" name="Content Placeholder 2">
            <a:extLst>
              <a:ext uri="{FF2B5EF4-FFF2-40B4-BE49-F238E27FC236}">
                <a16:creationId xmlns:a16="http://schemas.microsoft.com/office/drawing/2014/main" id="{744C6444-67B6-3013-3B18-DD878AD7EA1D}"/>
              </a:ext>
            </a:extLst>
          </p:cNvPr>
          <p:cNvSpPr>
            <a:spLocks noGrp="1"/>
          </p:cNvSpPr>
          <p:nvPr>
            <p:ph idx="1"/>
          </p:nvPr>
        </p:nvSpPr>
        <p:spPr/>
        <p:txBody>
          <a:bodyPr/>
          <a:lstStyle/>
          <a:p>
            <a:r>
              <a:rPr lang="en-US" dirty="0"/>
              <a:t>For Prediction of Cardiovascular disease, we have the dataset ‘</a:t>
            </a:r>
            <a:r>
              <a:rPr lang="en-US" dirty="0" err="1"/>
              <a:t>processed_cleveland.CSV</a:t>
            </a:r>
            <a:r>
              <a:rPr lang="en-US" dirty="0"/>
              <a:t>’. Taken from Kaggle Repository.</a:t>
            </a:r>
          </a:p>
          <a:p>
            <a:endParaRPr lang="en-US" dirty="0"/>
          </a:p>
          <a:p>
            <a:r>
              <a:rPr lang="en-US" dirty="0"/>
              <a:t>In the dataset we have 14 columns and 303 records or rows.</a:t>
            </a:r>
          </a:p>
          <a:p>
            <a:endParaRPr lang="en-US" b="0" i="0" dirty="0">
              <a:solidFill>
                <a:srgbClr val="000000"/>
              </a:solidFill>
              <a:effectLst/>
            </a:endParaRPr>
          </a:p>
          <a:p>
            <a:r>
              <a:rPr lang="en-US" b="0" i="0" dirty="0">
                <a:solidFill>
                  <a:srgbClr val="000000"/>
                </a:solidFill>
                <a:effectLst/>
              </a:rPr>
              <a:t>The dataset contains 1 float columns, 11 int columns &amp; 2 object columns.</a:t>
            </a:r>
            <a:endParaRPr lang="en-US" dirty="0"/>
          </a:p>
          <a:p>
            <a:endParaRPr lang="en-US" dirty="0"/>
          </a:p>
        </p:txBody>
      </p:sp>
    </p:spTree>
    <p:extLst>
      <p:ext uri="{BB962C8B-B14F-4D97-AF65-F5344CB8AC3E}">
        <p14:creationId xmlns:p14="http://schemas.microsoft.com/office/powerpoint/2010/main" val="99802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9C69-E866-BFE2-CB3D-18E3C217238A}"/>
              </a:ext>
            </a:extLst>
          </p:cNvPr>
          <p:cNvSpPr>
            <a:spLocks noGrp="1"/>
          </p:cNvSpPr>
          <p:nvPr>
            <p:ph type="title"/>
          </p:nvPr>
        </p:nvSpPr>
        <p:spPr/>
        <p:txBody>
          <a:bodyPr/>
          <a:lstStyle/>
          <a:p>
            <a:r>
              <a:rPr lang="en-US" dirty="0"/>
              <a:t>Data Information</a:t>
            </a:r>
          </a:p>
        </p:txBody>
      </p:sp>
      <p:pic>
        <p:nvPicPr>
          <p:cNvPr id="7" name="Content Placeholder 6" descr="Table&#10;&#10;Description automatically generated">
            <a:extLst>
              <a:ext uri="{FF2B5EF4-FFF2-40B4-BE49-F238E27FC236}">
                <a16:creationId xmlns:a16="http://schemas.microsoft.com/office/drawing/2014/main" id="{503074DE-03E0-B1B5-65FA-6794E9230F2B}"/>
              </a:ext>
            </a:extLst>
          </p:cNvPr>
          <p:cNvPicPr>
            <a:picLocks noGrp="1" noChangeAspect="1"/>
          </p:cNvPicPr>
          <p:nvPr>
            <p:ph idx="1"/>
          </p:nvPr>
        </p:nvPicPr>
        <p:blipFill>
          <a:blip r:embed="rId2"/>
          <a:stretch>
            <a:fillRect/>
          </a:stretch>
        </p:blipFill>
        <p:spPr>
          <a:xfrm>
            <a:off x="838200" y="1889919"/>
            <a:ext cx="4610100" cy="3708400"/>
          </a:xfrm>
        </p:spPr>
      </p:pic>
      <p:sp>
        <p:nvSpPr>
          <p:cNvPr id="9" name="TextBox 8">
            <a:extLst>
              <a:ext uri="{FF2B5EF4-FFF2-40B4-BE49-F238E27FC236}">
                <a16:creationId xmlns:a16="http://schemas.microsoft.com/office/drawing/2014/main" id="{DD054578-C964-8D0B-B448-A4384CEBCC98}"/>
              </a:ext>
            </a:extLst>
          </p:cNvPr>
          <p:cNvSpPr txBox="1"/>
          <p:nvPr/>
        </p:nvSpPr>
        <p:spPr>
          <a:xfrm>
            <a:off x="5869459" y="2310714"/>
            <a:ext cx="6116595" cy="3108543"/>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000000"/>
                </a:solidFill>
                <a:effectLst/>
              </a:rPr>
              <a:t>The dataset contains 1 float columns, 11 int columns &amp; 2 object columns.</a:t>
            </a:r>
          </a:p>
          <a:p>
            <a:pPr marL="285750" indent="-285750">
              <a:buFont typeface="Arial" panose="020B0604020202020204" pitchFamily="34" charset="0"/>
              <a:buChar char="•"/>
            </a:pPr>
            <a:endParaRPr lang="en-US" sz="2800" dirty="0">
              <a:solidFill>
                <a:srgbClr val="000000"/>
              </a:solidFill>
            </a:endParaRPr>
          </a:p>
          <a:p>
            <a:pPr marL="457200" indent="-457200">
              <a:buFont typeface="Arial" panose="020B0604020202020204" pitchFamily="34" charset="0"/>
              <a:buChar char="•"/>
            </a:pPr>
            <a:r>
              <a:rPr lang="en-US" sz="2800" b="0" i="0" dirty="0">
                <a:solidFill>
                  <a:srgbClr val="000000"/>
                </a:solidFill>
                <a:effectLst/>
              </a:rPr>
              <a:t>From the above data ‘num</a:t>
            </a:r>
            <a:r>
              <a:rPr lang="en-US" sz="2800" dirty="0">
                <a:solidFill>
                  <a:srgbClr val="000000"/>
                </a:solidFill>
              </a:rPr>
              <a:t>’ is considered as Target Variable. It predicts whether the person may suffering from heart disease or not.</a:t>
            </a:r>
            <a:endParaRPr lang="en-US" sz="2800" b="0" i="0" dirty="0">
              <a:solidFill>
                <a:srgbClr val="000000"/>
              </a:solidFill>
              <a:effectLst/>
            </a:endParaRPr>
          </a:p>
        </p:txBody>
      </p:sp>
    </p:spTree>
    <p:extLst>
      <p:ext uri="{BB962C8B-B14F-4D97-AF65-F5344CB8AC3E}">
        <p14:creationId xmlns:p14="http://schemas.microsoft.com/office/powerpoint/2010/main" val="304060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BB29-1EB9-2519-6770-C68E6AF0A58A}"/>
              </a:ext>
            </a:extLst>
          </p:cNvPr>
          <p:cNvSpPr>
            <a:spLocks noGrp="1"/>
          </p:cNvSpPr>
          <p:nvPr>
            <p:ph type="title"/>
          </p:nvPr>
        </p:nvSpPr>
        <p:spPr/>
        <p:txBody>
          <a:bodyPr/>
          <a:lstStyle/>
          <a:p>
            <a:r>
              <a:rPr lang="en-US" dirty="0"/>
              <a:t>Data </a:t>
            </a:r>
            <a:r>
              <a:rPr lang="en-US" dirty="0" err="1"/>
              <a:t>Descritption</a:t>
            </a:r>
            <a:endParaRPr lang="en-US" dirty="0"/>
          </a:p>
        </p:txBody>
      </p:sp>
      <p:pic>
        <p:nvPicPr>
          <p:cNvPr id="5" name="Content Placeholder 4" descr="Table&#10;&#10;Description automatically generated">
            <a:extLst>
              <a:ext uri="{FF2B5EF4-FFF2-40B4-BE49-F238E27FC236}">
                <a16:creationId xmlns:a16="http://schemas.microsoft.com/office/drawing/2014/main" id="{570E74AF-32CE-45C3-81A5-6DF2723E72EF}"/>
              </a:ext>
            </a:extLst>
          </p:cNvPr>
          <p:cNvPicPr>
            <a:picLocks noGrp="1" noChangeAspect="1"/>
          </p:cNvPicPr>
          <p:nvPr>
            <p:ph idx="1"/>
          </p:nvPr>
        </p:nvPicPr>
        <p:blipFill>
          <a:blip r:embed="rId2"/>
          <a:stretch>
            <a:fillRect/>
          </a:stretch>
        </p:blipFill>
        <p:spPr>
          <a:xfrm>
            <a:off x="838200" y="2025650"/>
            <a:ext cx="6057745" cy="4351338"/>
          </a:xfrm>
        </p:spPr>
      </p:pic>
      <p:pic>
        <p:nvPicPr>
          <p:cNvPr id="7" name="Picture 6" descr="Table&#10;&#10;Description automatically generated">
            <a:extLst>
              <a:ext uri="{FF2B5EF4-FFF2-40B4-BE49-F238E27FC236}">
                <a16:creationId xmlns:a16="http://schemas.microsoft.com/office/drawing/2014/main" id="{486ECB04-59F6-9F06-BA7C-13B255DB7962}"/>
              </a:ext>
            </a:extLst>
          </p:cNvPr>
          <p:cNvPicPr>
            <a:picLocks noChangeAspect="1"/>
          </p:cNvPicPr>
          <p:nvPr/>
        </p:nvPicPr>
        <p:blipFill>
          <a:blip r:embed="rId3"/>
          <a:stretch>
            <a:fillRect/>
          </a:stretch>
        </p:blipFill>
        <p:spPr>
          <a:xfrm>
            <a:off x="6895945" y="2090798"/>
            <a:ext cx="3405343" cy="1189038"/>
          </a:xfrm>
          <a:prstGeom prst="rect">
            <a:avLst/>
          </a:prstGeom>
        </p:spPr>
      </p:pic>
      <p:sp>
        <p:nvSpPr>
          <p:cNvPr id="8" name="TextBox 7">
            <a:extLst>
              <a:ext uri="{FF2B5EF4-FFF2-40B4-BE49-F238E27FC236}">
                <a16:creationId xmlns:a16="http://schemas.microsoft.com/office/drawing/2014/main" id="{3E9FF621-DE51-3889-D4EB-52907E008784}"/>
              </a:ext>
            </a:extLst>
          </p:cNvPr>
          <p:cNvSpPr txBox="1"/>
          <p:nvPr/>
        </p:nvSpPr>
        <p:spPr>
          <a:xfrm>
            <a:off x="1243013" y="1690688"/>
            <a:ext cx="1799275" cy="400110"/>
          </a:xfrm>
          <a:prstGeom prst="rect">
            <a:avLst/>
          </a:prstGeom>
          <a:noFill/>
        </p:spPr>
        <p:txBody>
          <a:bodyPr wrap="none" rtlCol="0">
            <a:spAutoFit/>
          </a:bodyPr>
          <a:lstStyle/>
          <a:p>
            <a:r>
              <a:rPr lang="en-US" sz="2000" u="sng" dirty="0"/>
              <a:t>Numerical Data</a:t>
            </a:r>
          </a:p>
        </p:txBody>
      </p:sp>
      <p:sp>
        <p:nvSpPr>
          <p:cNvPr id="9" name="TextBox 8">
            <a:extLst>
              <a:ext uri="{FF2B5EF4-FFF2-40B4-BE49-F238E27FC236}">
                <a16:creationId xmlns:a16="http://schemas.microsoft.com/office/drawing/2014/main" id="{64813446-E133-C3A5-461C-6CCEF13AC0D3}"/>
              </a:ext>
            </a:extLst>
          </p:cNvPr>
          <p:cNvSpPr txBox="1"/>
          <p:nvPr/>
        </p:nvSpPr>
        <p:spPr>
          <a:xfrm>
            <a:off x="7058025" y="1690688"/>
            <a:ext cx="1888594" cy="400110"/>
          </a:xfrm>
          <a:prstGeom prst="rect">
            <a:avLst/>
          </a:prstGeom>
          <a:noFill/>
        </p:spPr>
        <p:txBody>
          <a:bodyPr wrap="none" rtlCol="0">
            <a:spAutoFit/>
          </a:bodyPr>
          <a:lstStyle/>
          <a:p>
            <a:r>
              <a:rPr lang="en-US" sz="2000" u="sng" dirty="0"/>
              <a:t>Categorical Data</a:t>
            </a:r>
          </a:p>
        </p:txBody>
      </p:sp>
    </p:spTree>
    <p:extLst>
      <p:ext uri="{BB962C8B-B14F-4D97-AF65-F5344CB8AC3E}">
        <p14:creationId xmlns:p14="http://schemas.microsoft.com/office/powerpoint/2010/main" val="129653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844C-8103-F352-46CE-8ADDE9D81991}"/>
              </a:ext>
            </a:extLst>
          </p:cNvPr>
          <p:cNvSpPr>
            <a:spLocks noGrp="1"/>
          </p:cNvSpPr>
          <p:nvPr>
            <p:ph type="title"/>
          </p:nvPr>
        </p:nvSpPr>
        <p:spPr/>
        <p:txBody>
          <a:bodyPr/>
          <a:lstStyle/>
          <a:p>
            <a:r>
              <a:rPr lang="en-US" dirty="0"/>
              <a:t>Work Flow</a:t>
            </a:r>
          </a:p>
        </p:txBody>
      </p:sp>
      <p:pic>
        <p:nvPicPr>
          <p:cNvPr id="5" name="Content Placeholder 4">
            <a:extLst>
              <a:ext uri="{FF2B5EF4-FFF2-40B4-BE49-F238E27FC236}">
                <a16:creationId xmlns:a16="http://schemas.microsoft.com/office/drawing/2014/main" id="{2CE7C2E6-3F9A-4ADF-7547-120594CACB05}"/>
              </a:ext>
            </a:extLst>
          </p:cNvPr>
          <p:cNvPicPr>
            <a:picLocks noGrp="1" noChangeAspect="1"/>
          </p:cNvPicPr>
          <p:nvPr>
            <p:ph idx="1"/>
          </p:nvPr>
        </p:nvPicPr>
        <p:blipFill>
          <a:blip r:embed="rId2"/>
          <a:stretch>
            <a:fillRect/>
          </a:stretch>
        </p:blipFill>
        <p:spPr>
          <a:xfrm>
            <a:off x="3429000" y="1085850"/>
            <a:ext cx="7400925" cy="5407025"/>
          </a:xfrm>
        </p:spPr>
      </p:pic>
    </p:spTree>
    <p:extLst>
      <p:ext uri="{BB962C8B-B14F-4D97-AF65-F5344CB8AC3E}">
        <p14:creationId xmlns:p14="http://schemas.microsoft.com/office/powerpoint/2010/main" val="91415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1780</Words>
  <Application>Microsoft Macintosh PowerPoint</Application>
  <PresentationFormat>Widescreen</PresentationFormat>
  <Paragraphs>152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NimbusRomNo9L</vt:lpstr>
      <vt:lpstr>Wingdings</vt:lpstr>
      <vt:lpstr>Office Theme</vt:lpstr>
      <vt:lpstr>PowerPoint Presentation</vt:lpstr>
      <vt:lpstr>Agenda</vt:lpstr>
      <vt:lpstr>Introduction</vt:lpstr>
      <vt:lpstr>Techniques To Treat The Problem</vt:lpstr>
      <vt:lpstr>Primary Goal</vt:lpstr>
      <vt:lpstr>Analysis of Dataset</vt:lpstr>
      <vt:lpstr>Data Information</vt:lpstr>
      <vt:lpstr>Data Descritption</vt:lpstr>
      <vt:lpstr>Work Flow</vt:lpstr>
      <vt:lpstr>Null Values</vt:lpstr>
      <vt:lpstr>Visualization </vt:lpstr>
      <vt:lpstr>PowerPoint Presentation</vt:lpstr>
      <vt:lpstr>PowerPoint Presentation</vt:lpstr>
      <vt:lpstr>PowerPoint Presentation</vt:lpstr>
      <vt:lpstr>Normalizing the data</vt:lpstr>
      <vt:lpstr>Splitting the data</vt:lpstr>
      <vt:lpstr>Model Building</vt:lpstr>
      <vt:lpstr>Decision Tree</vt:lpstr>
      <vt:lpstr>Results of Decision Tree</vt:lpstr>
      <vt:lpstr>Classification report of Decision Tree</vt:lpstr>
      <vt:lpstr>Decision Tree post pruning technique</vt:lpstr>
      <vt:lpstr>Results of Decision Tree Post Pruning model</vt:lpstr>
      <vt:lpstr>Weight Voting Classifier</vt:lpstr>
      <vt:lpstr>Results</vt:lpstr>
      <vt:lpstr>Results Visualization</vt:lpstr>
      <vt:lpstr>PCA Method for the data</vt:lpstr>
      <vt:lpstr>Results comparison from previous study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tejeshbathula123@gmail.com</dc:creator>
  <cp:lastModifiedBy>tejeshbathula123@gmail.com</cp:lastModifiedBy>
  <cp:revision>2</cp:revision>
  <dcterms:created xsi:type="dcterms:W3CDTF">2022-12-11T17:23:27Z</dcterms:created>
  <dcterms:modified xsi:type="dcterms:W3CDTF">2022-12-24T15:40:12Z</dcterms:modified>
</cp:coreProperties>
</file>