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ppireddy abhinavreddy" userId="f3feabd638e18913" providerId="LiveId" clId="{955B8FE7-5C05-4D46-BFA6-F3F7B81C1531}"/>
    <pc:docChg chg="modSld">
      <pc:chgData name="Tippireddy abhinavreddy" userId="f3feabd638e18913" providerId="LiveId" clId="{955B8FE7-5C05-4D46-BFA6-F3F7B81C1531}" dt="2024-06-26T03:32:20.440" v="4" actId="20577"/>
      <pc:docMkLst>
        <pc:docMk/>
      </pc:docMkLst>
      <pc:sldChg chg="modSp mod">
        <pc:chgData name="Tippireddy abhinavreddy" userId="f3feabd638e18913" providerId="LiveId" clId="{955B8FE7-5C05-4D46-BFA6-F3F7B81C1531}" dt="2024-06-26T03:32:20.440" v="4" actId="20577"/>
        <pc:sldMkLst>
          <pc:docMk/>
          <pc:sldMk cId="0" sldId="258"/>
        </pc:sldMkLst>
        <pc:spChg chg="mod">
          <ac:chgData name="Tippireddy abhinavreddy" userId="f3feabd638e18913" providerId="LiveId" clId="{955B8FE7-5C05-4D46-BFA6-F3F7B81C1531}" dt="2024-06-26T03:32:20.440" v="4" actId="20577"/>
          <ac:spMkLst>
            <pc:docMk/>
            <pc:sldMk cId="0" sldId="258"/>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32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5" name="Text 2"/>
          <p:cNvSpPr/>
          <p:nvPr/>
        </p:nvSpPr>
        <p:spPr>
          <a:xfrm>
            <a:off x="584200" y="1092201"/>
            <a:ext cx="13462000" cy="2743200"/>
          </a:xfrm>
          <a:prstGeom prst="rect">
            <a:avLst/>
          </a:prstGeom>
          <a:noFill/>
          <a:ln/>
        </p:spPr>
        <p:txBody>
          <a:bodyPr wrap="square" rtlCol="0" anchor="t"/>
          <a:lstStyle/>
          <a:p>
            <a:pPr algn="ctr"/>
            <a:r>
              <a:rPr lang="en-IN" sz="3200" b="1" dirty="0">
                <a:effectLst/>
                <a:latin typeface="Times New Roman" panose="02020603050405020304" pitchFamily="18" charset="0"/>
                <a:ea typeface="Times New Roman" panose="02020603050405020304" pitchFamily="18" charset="0"/>
              </a:rPr>
              <a:t>Ambiguity Resolution in Grammar Parsing: Designing Software for Precision Parsing</a:t>
            </a:r>
            <a:endParaRPr lang="en-US" sz="3200" dirty="0"/>
          </a:p>
        </p:txBody>
      </p:sp>
      <p:sp>
        <p:nvSpPr>
          <p:cNvPr id="6" name="Text 3"/>
          <p:cNvSpPr/>
          <p:nvPr/>
        </p:nvSpPr>
        <p:spPr>
          <a:xfrm>
            <a:off x="584200" y="2222500"/>
            <a:ext cx="13093700" cy="3522285"/>
          </a:xfrm>
          <a:prstGeom prst="rect">
            <a:avLst/>
          </a:prstGeom>
          <a:noFill/>
          <a:ln/>
        </p:spPr>
        <p:txBody>
          <a:bodyPr wrap="square" rtlCol="0" anchor="t"/>
          <a:lstStyle/>
          <a:p>
            <a:endParaRPr lang="en-US" sz="2800" dirty="0"/>
          </a:p>
          <a:p>
            <a:pPr>
              <a:buFont typeface="Arial" panose="020B0604020202020204" pitchFamily="34" charset="0"/>
              <a:buChar char="•"/>
            </a:pPr>
            <a:r>
              <a:rPr lang="en-US" sz="2800" dirty="0"/>
              <a:t>Ambiguity occurs when a sentence or phrase can be interpreted in more than one way.</a:t>
            </a:r>
          </a:p>
          <a:p>
            <a:r>
              <a:rPr lang="en-US" sz="2800" dirty="0"/>
              <a:t>Common parsing algorithms include top-down parsing, bottom-up parsing, and chart parsing.</a:t>
            </a:r>
            <a:r>
              <a:rPr lang="en-US" sz="2800" b="1" dirty="0"/>
              <a:t> </a:t>
            </a:r>
          </a:p>
          <a:p>
            <a:pPr>
              <a:buFont typeface="Arial" panose="020B0604020202020204" pitchFamily="34" charset="0"/>
              <a:buChar char="•"/>
            </a:pPr>
            <a:r>
              <a:rPr lang="en-US" sz="2800" dirty="0"/>
              <a:t>Natural Language Processing (NLP) applications, such as machine translation, speech recognition, and information retrieval.</a:t>
            </a:r>
          </a:p>
          <a:p>
            <a:pPr>
              <a:buFont typeface="Arial" panose="020B0604020202020204" pitchFamily="34" charset="0"/>
              <a:buChar char="•"/>
            </a:pPr>
            <a:r>
              <a:rPr lang="en-US" sz="2800" dirty="0"/>
              <a:t>Syntax checking and correction in word processors and code editors.</a:t>
            </a:r>
          </a:p>
          <a:p>
            <a:pPr>
              <a:buFont typeface="Arial" panose="020B0604020202020204" pitchFamily="34" charset="0"/>
              <a:buChar char="•"/>
            </a:pPr>
            <a:r>
              <a:rPr lang="en-US" sz="2800" dirty="0"/>
              <a:t>Accuracy: Measuring the correctness of parsing outcomes against annotated corpora.</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marL="0" indent="0">
              <a:lnSpc>
                <a:spcPts val="2858"/>
              </a:lnSpc>
              <a:buNone/>
            </a:pPr>
            <a:endParaRPr lang="en-US" sz="2600" dirty="0">
              <a:latin typeface="Times New Roman" panose="02020603050405020304" pitchFamily="18" charset="0"/>
              <a:cs typeface="Times New Roman" panose="02020603050405020304" pitchFamily="18" charset="0"/>
            </a:endParaRPr>
          </a:p>
        </p:txBody>
      </p:sp>
      <p:sp>
        <p:nvSpPr>
          <p:cNvPr id="7" name="Shape 4"/>
          <p:cNvSpPr/>
          <p:nvPr/>
        </p:nvSpPr>
        <p:spPr>
          <a:xfrm>
            <a:off x="793790" y="6913126"/>
            <a:ext cx="362903" cy="362903"/>
          </a:xfrm>
          <a:prstGeom prst="roundRect">
            <a:avLst>
              <a:gd name="adj" fmla="val 25194296"/>
            </a:avLst>
          </a:prstGeom>
          <a:noFill/>
          <a:ln w="7620">
            <a:solidFill>
              <a:srgbClr val="FFFFFF"/>
            </a:solidFill>
            <a:prstDash val="solid"/>
          </a:ln>
        </p:spPr>
      </p:sp>
      <p:sp>
        <p:nvSpPr>
          <p:cNvPr id="9" name="Text 5"/>
          <p:cNvSpPr/>
          <p:nvPr/>
        </p:nvSpPr>
        <p:spPr>
          <a:xfrm>
            <a:off x="1270040" y="6896219"/>
            <a:ext cx="3154680" cy="396835"/>
          </a:xfrm>
          <a:prstGeom prst="rect">
            <a:avLst/>
          </a:prstGeom>
          <a:noFill/>
          <a:ln/>
        </p:spPr>
        <p:txBody>
          <a:bodyPr wrap="none" rtlCol="0" anchor="t"/>
          <a:lstStyle/>
          <a:p>
            <a:pPr marL="0" indent="0" algn="l">
              <a:lnSpc>
                <a:spcPts val="3126"/>
              </a:lnSpc>
              <a:buNone/>
            </a:pPr>
            <a:endParaRPr lang="en-US" sz="2233" dirty="0"/>
          </a:p>
        </p:txBody>
      </p:sp>
      <p:sp>
        <p:nvSpPr>
          <p:cNvPr id="11" name="TextBox 10">
            <a:extLst>
              <a:ext uri="{FF2B5EF4-FFF2-40B4-BE49-F238E27FC236}">
                <a16:creationId xmlns:a16="http://schemas.microsoft.com/office/drawing/2014/main" id="{8A1E2ED8-228E-3877-A663-6A10327121C5}"/>
              </a:ext>
            </a:extLst>
          </p:cNvPr>
          <p:cNvSpPr txBox="1"/>
          <p:nvPr/>
        </p:nvSpPr>
        <p:spPr>
          <a:xfrm>
            <a:off x="10756900" y="6387028"/>
            <a:ext cx="3606800"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By</a:t>
            </a:r>
          </a:p>
          <a:p>
            <a:r>
              <a:rPr lang="en-IN" sz="2400" b="1" dirty="0">
                <a:latin typeface="Times New Roman" panose="02020603050405020304" pitchFamily="18" charset="0"/>
                <a:cs typeface="Times New Roman" panose="02020603050405020304" pitchFamily="18" charset="0"/>
              </a:rPr>
              <a:t>R. Tejesh(192211597)</a:t>
            </a:r>
          </a:p>
          <a:p>
            <a:r>
              <a:rPr lang="en-IN" sz="2400" b="1" dirty="0">
                <a:latin typeface="Times New Roman" panose="02020603050405020304" pitchFamily="18" charset="0"/>
                <a:cs typeface="Times New Roman" panose="02020603050405020304" pitchFamily="18" charset="0"/>
              </a:rPr>
              <a:t>T.Abhinav(192211688</a:t>
            </a:r>
            <a:r>
              <a:rPr lang="en-IN"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5" name="Text 2"/>
          <p:cNvSpPr/>
          <p:nvPr/>
        </p:nvSpPr>
        <p:spPr>
          <a:xfrm>
            <a:off x="3238500" y="1549400"/>
            <a:ext cx="9753599" cy="1922542"/>
          </a:xfrm>
          <a:prstGeom prst="rect">
            <a:avLst/>
          </a:prstGeom>
          <a:noFill/>
          <a:ln/>
        </p:spPr>
        <p:txBody>
          <a:bodyPr wrap="none" rtlCol="0" anchor="t"/>
          <a:lstStyle/>
          <a:p>
            <a:pPr marL="0" indent="0">
              <a:lnSpc>
                <a:spcPts val="5581"/>
              </a:lnSpc>
              <a:buNone/>
            </a:pPr>
            <a:r>
              <a:rPr lang="en-US" sz="4465" b="1" dirty="0">
                <a:solidFill>
                  <a:srgbClr val="233939"/>
                </a:solidFill>
                <a:latin typeface="Syne" pitchFamily="34" charset="0"/>
                <a:ea typeface="Syne" pitchFamily="34" charset="-122"/>
                <a:cs typeface="Syne" pitchFamily="34" charset="-120"/>
              </a:rPr>
              <a:t>Challenges in Precise Parsing</a:t>
            </a:r>
            <a:endParaRPr lang="en-US" sz="4465" dirty="0"/>
          </a:p>
        </p:txBody>
      </p:sp>
      <p:sp>
        <p:nvSpPr>
          <p:cNvPr id="6" name="Shape 3"/>
          <p:cNvSpPr/>
          <p:nvPr/>
        </p:nvSpPr>
        <p:spPr>
          <a:xfrm>
            <a:off x="4451390" y="3491032"/>
            <a:ext cx="510302" cy="510302"/>
          </a:xfrm>
          <a:prstGeom prst="roundRect">
            <a:avLst>
              <a:gd name="adj" fmla="val 20002"/>
            </a:avLst>
          </a:prstGeom>
          <a:solidFill>
            <a:srgbClr val="DDEEE6"/>
          </a:solidFill>
          <a:ln w="7620">
            <a:solidFill>
              <a:srgbClr val="C3D4CC"/>
            </a:solidFill>
            <a:prstDash val="solid"/>
          </a:ln>
        </p:spPr>
      </p:sp>
      <p:sp>
        <p:nvSpPr>
          <p:cNvPr id="7" name="Text 4"/>
          <p:cNvSpPr/>
          <p:nvPr/>
        </p:nvSpPr>
        <p:spPr>
          <a:xfrm>
            <a:off x="4640104" y="3576042"/>
            <a:ext cx="132755" cy="340281"/>
          </a:xfrm>
          <a:prstGeom prst="rect">
            <a:avLst/>
          </a:prstGeom>
          <a:noFill/>
          <a:ln/>
        </p:spPr>
        <p:txBody>
          <a:bodyPr wrap="none" rtlCol="0" anchor="t"/>
          <a:lstStyle/>
          <a:p>
            <a:pPr marL="0" indent="0" algn="ctr">
              <a:lnSpc>
                <a:spcPts val="2679"/>
              </a:lnSpc>
              <a:buNone/>
            </a:pPr>
            <a:r>
              <a:rPr lang="en-US" sz="2679" b="1" dirty="0">
                <a:solidFill>
                  <a:srgbClr val="3B4E4E"/>
                </a:solidFill>
                <a:latin typeface="Syne" pitchFamily="34" charset="0"/>
                <a:ea typeface="Syne" pitchFamily="34" charset="-122"/>
                <a:cs typeface="Syne" pitchFamily="34" charset="-120"/>
              </a:rPr>
              <a:t>1</a:t>
            </a:r>
            <a:endParaRPr lang="en-US" sz="2679" dirty="0"/>
          </a:p>
        </p:txBody>
      </p:sp>
      <p:sp>
        <p:nvSpPr>
          <p:cNvPr id="8" name="Text 5"/>
          <p:cNvSpPr/>
          <p:nvPr/>
        </p:nvSpPr>
        <p:spPr>
          <a:xfrm>
            <a:off x="5188506" y="3491032"/>
            <a:ext cx="2835235" cy="354330"/>
          </a:xfrm>
          <a:prstGeom prst="rect">
            <a:avLst/>
          </a:prstGeom>
          <a:noFill/>
          <a:ln/>
        </p:spPr>
        <p:txBody>
          <a:bodyPr wrap="none" rtlCol="0" anchor="t"/>
          <a:lstStyle/>
          <a:p>
            <a:pPr marL="0" indent="0">
              <a:lnSpc>
                <a:spcPts val="2791"/>
              </a:lnSpc>
              <a:buNone/>
            </a:pPr>
            <a:r>
              <a:rPr lang="en-US" sz="2800" b="1" dirty="0">
                <a:solidFill>
                  <a:srgbClr val="3B4E4E"/>
                </a:solidFill>
                <a:latin typeface="Syne" pitchFamily="34" charset="0"/>
                <a:ea typeface="Syne" pitchFamily="34" charset="-122"/>
                <a:cs typeface="Syne" pitchFamily="34" charset="-120"/>
              </a:rPr>
              <a:t>Lexical Ambiguity</a:t>
            </a:r>
            <a:endParaRPr lang="en-US" sz="2800" dirty="0"/>
          </a:p>
        </p:txBody>
      </p:sp>
      <p:sp>
        <p:nvSpPr>
          <p:cNvPr id="9" name="Text 6"/>
          <p:cNvSpPr/>
          <p:nvPr/>
        </p:nvSpPr>
        <p:spPr>
          <a:xfrm>
            <a:off x="5188506" y="3981450"/>
            <a:ext cx="3842147" cy="725805"/>
          </a:xfrm>
          <a:prstGeom prst="rect">
            <a:avLst/>
          </a:prstGeom>
          <a:noFill/>
          <a:ln/>
        </p:spPr>
        <p:txBody>
          <a:bodyPr wrap="square" rtlCol="0" anchor="t"/>
          <a:lstStyle/>
          <a:p>
            <a:pPr marL="0" indent="0">
              <a:lnSpc>
                <a:spcPts val="2858"/>
              </a:lnSpc>
              <a:buNone/>
            </a:pPr>
            <a:r>
              <a:rPr lang="en-US" sz="2400" dirty="0">
                <a:solidFill>
                  <a:srgbClr val="3B4E4E"/>
                </a:solidFill>
                <a:latin typeface="Overpass" pitchFamily="34" charset="0"/>
                <a:ea typeface="Overpass" pitchFamily="34" charset="-122"/>
                <a:cs typeface="Overpass" pitchFamily="34" charset="-120"/>
              </a:rPr>
              <a:t>Single words can have multiple meanings, creating confusion.</a:t>
            </a:r>
            <a:endParaRPr lang="en-US" sz="2400" dirty="0"/>
          </a:p>
        </p:txBody>
      </p:sp>
      <p:sp>
        <p:nvSpPr>
          <p:cNvPr id="10" name="Shape 7"/>
          <p:cNvSpPr/>
          <p:nvPr/>
        </p:nvSpPr>
        <p:spPr>
          <a:xfrm>
            <a:off x="9257467" y="3491032"/>
            <a:ext cx="510302" cy="510302"/>
          </a:xfrm>
          <a:prstGeom prst="roundRect">
            <a:avLst>
              <a:gd name="adj" fmla="val 20002"/>
            </a:avLst>
          </a:prstGeom>
          <a:solidFill>
            <a:srgbClr val="DDEEE6"/>
          </a:solidFill>
          <a:ln w="7620">
            <a:solidFill>
              <a:srgbClr val="C3D4CC"/>
            </a:solidFill>
            <a:prstDash val="solid"/>
          </a:ln>
        </p:spPr>
      </p:sp>
      <p:sp>
        <p:nvSpPr>
          <p:cNvPr id="11" name="Text 8"/>
          <p:cNvSpPr/>
          <p:nvPr/>
        </p:nvSpPr>
        <p:spPr>
          <a:xfrm>
            <a:off x="9406414" y="3576042"/>
            <a:ext cx="212288" cy="340281"/>
          </a:xfrm>
          <a:prstGeom prst="rect">
            <a:avLst/>
          </a:prstGeom>
          <a:noFill/>
          <a:ln/>
        </p:spPr>
        <p:txBody>
          <a:bodyPr wrap="none" rtlCol="0" anchor="t"/>
          <a:lstStyle/>
          <a:p>
            <a:pPr marL="0" indent="0" algn="ctr">
              <a:lnSpc>
                <a:spcPts val="2679"/>
              </a:lnSpc>
              <a:buNone/>
            </a:pPr>
            <a:r>
              <a:rPr lang="en-US" sz="2679" b="1" dirty="0">
                <a:solidFill>
                  <a:srgbClr val="3B4E4E"/>
                </a:solidFill>
                <a:latin typeface="Syne" pitchFamily="34" charset="0"/>
                <a:ea typeface="Syne" pitchFamily="34" charset="-122"/>
                <a:cs typeface="Syne" pitchFamily="34" charset="-120"/>
              </a:rPr>
              <a:t>2</a:t>
            </a:r>
            <a:endParaRPr lang="en-US" sz="2679" dirty="0"/>
          </a:p>
        </p:txBody>
      </p:sp>
      <p:sp>
        <p:nvSpPr>
          <p:cNvPr id="12" name="Text 9"/>
          <p:cNvSpPr/>
          <p:nvPr/>
        </p:nvSpPr>
        <p:spPr>
          <a:xfrm>
            <a:off x="9994583" y="3491032"/>
            <a:ext cx="3152299" cy="354330"/>
          </a:xfrm>
          <a:prstGeom prst="rect">
            <a:avLst/>
          </a:prstGeom>
          <a:noFill/>
          <a:ln/>
        </p:spPr>
        <p:txBody>
          <a:bodyPr wrap="none" rtlCol="0" anchor="t"/>
          <a:lstStyle/>
          <a:p>
            <a:pPr marL="0" indent="0">
              <a:lnSpc>
                <a:spcPts val="2791"/>
              </a:lnSpc>
              <a:buNone/>
            </a:pPr>
            <a:r>
              <a:rPr lang="en-US" sz="2800" b="1" dirty="0">
                <a:solidFill>
                  <a:srgbClr val="3B4E4E"/>
                </a:solidFill>
                <a:latin typeface="Syne" pitchFamily="34" charset="0"/>
                <a:ea typeface="Syne" pitchFamily="34" charset="-122"/>
                <a:cs typeface="Syne" pitchFamily="34" charset="-120"/>
              </a:rPr>
              <a:t>Syntactic Ambiguity</a:t>
            </a:r>
            <a:endParaRPr lang="en-US" sz="2800" dirty="0"/>
          </a:p>
        </p:txBody>
      </p:sp>
      <p:sp>
        <p:nvSpPr>
          <p:cNvPr id="13" name="Text 10"/>
          <p:cNvSpPr/>
          <p:nvPr/>
        </p:nvSpPr>
        <p:spPr>
          <a:xfrm>
            <a:off x="9994583" y="3981450"/>
            <a:ext cx="3842147" cy="725805"/>
          </a:xfrm>
          <a:prstGeom prst="rect">
            <a:avLst/>
          </a:prstGeom>
          <a:noFill/>
          <a:ln/>
        </p:spPr>
        <p:txBody>
          <a:bodyPr wrap="square" rtlCol="0" anchor="t"/>
          <a:lstStyle/>
          <a:p>
            <a:pPr marL="0" indent="0">
              <a:lnSpc>
                <a:spcPts val="2858"/>
              </a:lnSpc>
              <a:buNone/>
            </a:pPr>
            <a:r>
              <a:rPr lang="en-US" sz="2400" dirty="0">
                <a:solidFill>
                  <a:srgbClr val="3B4E4E"/>
                </a:solidFill>
                <a:latin typeface="Overpass" pitchFamily="34" charset="0"/>
                <a:ea typeface="Overpass" pitchFamily="34" charset="-122"/>
                <a:cs typeface="Overpass" pitchFamily="34" charset="-120"/>
              </a:rPr>
              <a:t>Sentence structure can be interpreted in different ways.</a:t>
            </a:r>
            <a:endParaRPr lang="en-US" sz="2400" dirty="0"/>
          </a:p>
        </p:txBody>
      </p:sp>
      <p:sp>
        <p:nvSpPr>
          <p:cNvPr id="14" name="Shape 11"/>
          <p:cNvSpPr/>
          <p:nvPr/>
        </p:nvSpPr>
        <p:spPr>
          <a:xfrm>
            <a:off x="4451390" y="5189220"/>
            <a:ext cx="510302" cy="510302"/>
          </a:xfrm>
          <a:prstGeom prst="roundRect">
            <a:avLst>
              <a:gd name="adj" fmla="val 20002"/>
            </a:avLst>
          </a:prstGeom>
          <a:solidFill>
            <a:srgbClr val="DDEEE6"/>
          </a:solidFill>
          <a:ln w="7620">
            <a:solidFill>
              <a:srgbClr val="C3D4CC"/>
            </a:solidFill>
            <a:prstDash val="solid"/>
          </a:ln>
        </p:spPr>
      </p:sp>
      <p:sp>
        <p:nvSpPr>
          <p:cNvPr id="15" name="Text 12"/>
          <p:cNvSpPr/>
          <p:nvPr/>
        </p:nvSpPr>
        <p:spPr>
          <a:xfrm>
            <a:off x="4597479" y="5274231"/>
            <a:ext cx="218123" cy="340281"/>
          </a:xfrm>
          <a:prstGeom prst="rect">
            <a:avLst/>
          </a:prstGeom>
          <a:noFill/>
          <a:ln/>
        </p:spPr>
        <p:txBody>
          <a:bodyPr wrap="none" rtlCol="0" anchor="t"/>
          <a:lstStyle/>
          <a:p>
            <a:pPr marL="0" indent="0" algn="ctr">
              <a:lnSpc>
                <a:spcPts val="2679"/>
              </a:lnSpc>
              <a:buNone/>
            </a:pPr>
            <a:r>
              <a:rPr lang="en-US" sz="2679" b="1" dirty="0">
                <a:solidFill>
                  <a:srgbClr val="3B4E4E"/>
                </a:solidFill>
                <a:latin typeface="Syne" pitchFamily="34" charset="0"/>
                <a:ea typeface="Syne" pitchFamily="34" charset="-122"/>
                <a:cs typeface="Syne" pitchFamily="34" charset="-120"/>
              </a:rPr>
              <a:t>3</a:t>
            </a:r>
            <a:endParaRPr lang="en-US" sz="2679" dirty="0"/>
          </a:p>
        </p:txBody>
      </p:sp>
      <p:sp>
        <p:nvSpPr>
          <p:cNvPr id="16" name="Text 13"/>
          <p:cNvSpPr/>
          <p:nvPr/>
        </p:nvSpPr>
        <p:spPr>
          <a:xfrm>
            <a:off x="5188506" y="5189220"/>
            <a:ext cx="3818692" cy="354330"/>
          </a:xfrm>
          <a:prstGeom prst="rect">
            <a:avLst/>
          </a:prstGeom>
          <a:noFill/>
          <a:ln/>
        </p:spPr>
        <p:txBody>
          <a:bodyPr wrap="none" rtlCol="0" anchor="t"/>
          <a:lstStyle/>
          <a:p>
            <a:pPr marL="0" indent="0">
              <a:lnSpc>
                <a:spcPts val="2791"/>
              </a:lnSpc>
              <a:buNone/>
            </a:pPr>
            <a:r>
              <a:rPr lang="en-US" sz="2800" b="1" dirty="0">
                <a:solidFill>
                  <a:srgbClr val="3B4E4E"/>
                </a:solidFill>
                <a:latin typeface="Syne" pitchFamily="34" charset="0"/>
                <a:ea typeface="Syne" pitchFamily="34" charset="-122"/>
                <a:cs typeface="Syne" pitchFamily="34" charset="-120"/>
              </a:rPr>
              <a:t>Contextual Dependency</a:t>
            </a:r>
            <a:endParaRPr lang="en-US" sz="2800" dirty="0"/>
          </a:p>
        </p:txBody>
      </p:sp>
      <p:sp>
        <p:nvSpPr>
          <p:cNvPr id="17" name="Text 14"/>
          <p:cNvSpPr/>
          <p:nvPr/>
        </p:nvSpPr>
        <p:spPr>
          <a:xfrm>
            <a:off x="5188506" y="5679638"/>
            <a:ext cx="8648105" cy="362903"/>
          </a:xfrm>
          <a:prstGeom prst="rect">
            <a:avLst/>
          </a:prstGeom>
          <a:noFill/>
          <a:ln/>
        </p:spPr>
        <p:txBody>
          <a:bodyPr wrap="none" rtlCol="0" anchor="t"/>
          <a:lstStyle/>
          <a:p>
            <a:pPr marL="0" indent="0">
              <a:lnSpc>
                <a:spcPts val="2858"/>
              </a:lnSpc>
              <a:buNone/>
            </a:pPr>
            <a:r>
              <a:rPr lang="en-US" sz="2400" dirty="0">
                <a:solidFill>
                  <a:srgbClr val="3B4E4E"/>
                </a:solidFill>
                <a:latin typeface="Overpass" pitchFamily="34" charset="0"/>
                <a:ea typeface="Overpass" pitchFamily="34" charset="-122"/>
                <a:cs typeface="Overpass" pitchFamily="34" charset="-120"/>
              </a:rPr>
              <a:t>Meaning depends on the surrounding text and situation.</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2622590" y="1071682"/>
            <a:ext cx="11082695" cy="2358510"/>
          </a:xfrm>
          <a:prstGeom prst="rect">
            <a:avLst/>
          </a:prstGeom>
          <a:noFill/>
          <a:ln/>
        </p:spPr>
        <p:txBody>
          <a:bodyPr wrap="none" rtlCol="0" anchor="t"/>
          <a:lstStyle/>
          <a:p>
            <a:pPr marL="0" indent="0">
              <a:lnSpc>
                <a:spcPts val="5581"/>
              </a:lnSpc>
              <a:buNone/>
            </a:pPr>
            <a:r>
              <a:rPr lang="en-US" sz="3600" b="1" dirty="0">
                <a:solidFill>
                  <a:srgbClr val="233939"/>
                </a:solidFill>
                <a:latin typeface="Times New Roman" panose="02020603050405020304" pitchFamily="18" charset="0"/>
                <a:ea typeface="Syne" pitchFamily="34" charset="-122"/>
                <a:cs typeface="Times New Roman" panose="02020603050405020304" pitchFamily="18" charset="0"/>
              </a:rPr>
              <a:t>Techniques for Resolving Ambiguity</a:t>
            </a:r>
            <a:endParaRPr lang="en-US" sz="3600" dirty="0">
              <a:latin typeface="Times New Roman" panose="02020603050405020304" pitchFamily="18" charset="0"/>
              <a:cs typeface="Times New Roman" panose="02020603050405020304" pitchFamily="18" charset="0"/>
            </a:endParaRPr>
          </a:p>
        </p:txBody>
      </p:sp>
      <p:sp>
        <p:nvSpPr>
          <p:cNvPr id="5" name="Text 3"/>
          <p:cNvSpPr/>
          <p:nvPr/>
        </p:nvSpPr>
        <p:spPr>
          <a:xfrm>
            <a:off x="793790" y="3997166"/>
            <a:ext cx="3333710" cy="354330"/>
          </a:xfrm>
          <a:prstGeom prst="rect">
            <a:avLst/>
          </a:prstGeom>
          <a:noFill/>
          <a:ln/>
        </p:spPr>
        <p:txBody>
          <a:bodyPr wrap="none" rtlCol="0" anchor="t"/>
          <a:lstStyle/>
          <a:p>
            <a:pPr marL="0" indent="0">
              <a:lnSpc>
                <a:spcPts val="2791"/>
              </a:lnSpc>
              <a:buNone/>
            </a:pPr>
            <a:r>
              <a:rPr lang="en-US" sz="2600" b="1" dirty="0">
                <a:solidFill>
                  <a:srgbClr val="233939"/>
                </a:solidFill>
                <a:latin typeface="Times New Roman" panose="02020603050405020304" pitchFamily="18" charset="0"/>
                <a:ea typeface="Syne" pitchFamily="34" charset="-122"/>
                <a:cs typeface="Times New Roman" panose="02020603050405020304" pitchFamily="18" charset="0"/>
              </a:rPr>
              <a:t>Syntactic</a:t>
            </a:r>
            <a:r>
              <a:rPr lang="en-US" sz="2600" b="1" dirty="0">
                <a:solidFill>
                  <a:srgbClr val="233939"/>
                </a:solidFill>
                <a:latin typeface="Syne" pitchFamily="34" charset="0"/>
                <a:ea typeface="Syne" pitchFamily="34" charset="-122"/>
                <a:cs typeface="Times New Roman" panose="02020603050405020304" pitchFamily="18" charset="0"/>
              </a:rPr>
              <a:t> </a:t>
            </a:r>
            <a:r>
              <a:rPr lang="en-US" sz="2600" b="1" dirty="0">
                <a:solidFill>
                  <a:srgbClr val="233939"/>
                </a:solidFill>
                <a:latin typeface="Times New Roman" panose="02020603050405020304" pitchFamily="18" charset="0"/>
                <a:ea typeface="Syne" pitchFamily="34" charset="-122"/>
                <a:cs typeface="Times New Roman" panose="02020603050405020304" pitchFamily="18" charset="0"/>
              </a:rPr>
              <a:t>Rules</a:t>
            </a:r>
            <a:endParaRPr lang="en-US" sz="2600" dirty="0">
              <a:latin typeface="Times New Roman" panose="02020603050405020304" pitchFamily="18" charset="0"/>
              <a:cs typeface="Times New Roman" panose="02020603050405020304" pitchFamily="18" charset="0"/>
            </a:endParaRPr>
          </a:p>
        </p:txBody>
      </p:sp>
      <p:sp>
        <p:nvSpPr>
          <p:cNvPr id="6" name="Text 4"/>
          <p:cNvSpPr/>
          <p:nvPr/>
        </p:nvSpPr>
        <p:spPr>
          <a:xfrm>
            <a:off x="793790" y="4578310"/>
            <a:ext cx="3978116" cy="725805"/>
          </a:xfrm>
          <a:prstGeom prst="rect">
            <a:avLst/>
          </a:prstGeom>
          <a:noFill/>
          <a:ln/>
        </p:spPr>
        <p:txBody>
          <a:bodyPr wrap="square" rtlCol="0" anchor="t"/>
          <a:lstStyle/>
          <a:p>
            <a:pPr marL="0" indent="0">
              <a:lnSpc>
                <a:spcPts val="2858"/>
              </a:lnSpc>
              <a:buNone/>
            </a:pPr>
            <a:r>
              <a:rPr lang="en-US" sz="2600" dirty="0">
                <a:solidFill>
                  <a:srgbClr val="3B4E4E"/>
                </a:solidFill>
                <a:latin typeface="Times New Roman" panose="02020603050405020304" pitchFamily="18" charset="0"/>
                <a:ea typeface="Overpass" pitchFamily="34" charset="-122"/>
                <a:cs typeface="Times New Roman" panose="02020603050405020304" pitchFamily="18" charset="0"/>
              </a:rPr>
              <a:t>Leveraging grammatical constraints to rule out invalid interpretations.</a:t>
            </a:r>
            <a:endParaRPr lang="en-US" sz="2600" dirty="0">
              <a:latin typeface="Times New Roman" panose="02020603050405020304" pitchFamily="18" charset="0"/>
              <a:cs typeface="Times New Roman" panose="02020603050405020304" pitchFamily="18" charset="0"/>
            </a:endParaRPr>
          </a:p>
        </p:txBody>
      </p:sp>
      <p:sp>
        <p:nvSpPr>
          <p:cNvPr id="7" name="Text 5"/>
          <p:cNvSpPr/>
          <p:nvPr/>
        </p:nvSpPr>
        <p:spPr>
          <a:xfrm>
            <a:off x="5332928" y="3997166"/>
            <a:ext cx="2843927" cy="354330"/>
          </a:xfrm>
          <a:prstGeom prst="rect">
            <a:avLst/>
          </a:prstGeom>
          <a:noFill/>
          <a:ln/>
        </p:spPr>
        <p:txBody>
          <a:bodyPr wrap="none" rtlCol="0" anchor="t"/>
          <a:lstStyle/>
          <a:p>
            <a:pPr marL="0" indent="0">
              <a:lnSpc>
                <a:spcPts val="2791"/>
              </a:lnSpc>
              <a:buNone/>
            </a:pPr>
            <a:r>
              <a:rPr lang="en-US" sz="2600" b="1" dirty="0">
                <a:solidFill>
                  <a:srgbClr val="233939"/>
                </a:solidFill>
                <a:latin typeface="Times New Roman" panose="02020603050405020304" pitchFamily="18" charset="0"/>
                <a:ea typeface="Syne" pitchFamily="34" charset="-122"/>
                <a:cs typeface="Times New Roman" panose="02020603050405020304" pitchFamily="18" charset="0"/>
              </a:rPr>
              <a:t>Semantic Analysis</a:t>
            </a:r>
            <a:endParaRPr lang="en-US" sz="2600" dirty="0">
              <a:latin typeface="Times New Roman" panose="02020603050405020304" pitchFamily="18" charset="0"/>
              <a:cs typeface="Times New Roman" panose="02020603050405020304" pitchFamily="18" charset="0"/>
            </a:endParaRPr>
          </a:p>
        </p:txBody>
      </p:sp>
      <p:sp>
        <p:nvSpPr>
          <p:cNvPr id="8" name="Text 6"/>
          <p:cNvSpPr/>
          <p:nvPr/>
        </p:nvSpPr>
        <p:spPr>
          <a:xfrm>
            <a:off x="5332928" y="4578310"/>
            <a:ext cx="3978116" cy="725805"/>
          </a:xfrm>
          <a:prstGeom prst="rect">
            <a:avLst/>
          </a:prstGeom>
          <a:noFill/>
          <a:ln/>
        </p:spPr>
        <p:txBody>
          <a:bodyPr wrap="square" rtlCol="0" anchor="t"/>
          <a:lstStyle/>
          <a:p>
            <a:pPr marL="0" indent="0">
              <a:lnSpc>
                <a:spcPts val="2858"/>
              </a:lnSpc>
              <a:buNone/>
            </a:pPr>
            <a:r>
              <a:rPr lang="en-US" sz="2400" dirty="0">
                <a:solidFill>
                  <a:srgbClr val="3B4E4E"/>
                </a:solidFill>
                <a:latin typeface="Times New Roman" panose="02020603050405020304" pitchFamily="18" charset="0"/>
                <a:ea typeface="Overpass" pitchFamily="34" charset="-122"/>
                <a:cs typeface="Times New Roman" panose="02020603050405020304" pitchFamily="18" charset="0"/>
              </a:rPr>
              <a:t>Using meaning and context to choose the most plausible parse.</a:t>
            </a:r>
            <a:endParaRPr lang="en-US" sz="2400" dirty="0">
              <a:latin typeface="Times New Roman" panose="02020603050405020304" pitchFamily="18" charset="0"/>
              <a:cs typeface="Times New Roman" panose="02020603050405020304" pitchFamily="18" charset="0"/>
            </a:endParaRPr>
          </a:p>
        </p:txBody>
      </p:sp>
      <p:sp>
        <p:nvSpPr>
          <p:cNvPr id="9" name="Text 7"/>
          <p:cNvSpPr/>
          <p:nvPr/>
        </p:nvSpPr>
        <p:spPr>
          <a:xfrm>
            <a:off x="9872067" y="3997166"/>
            <a:ext cx="3501033" cy="354330"/>
          </a:xfrm>
          <a:prstGeom prst="rect">
            <a:avLst/>
          </a:prstGeom>
          <a:noFill/>
          <a:ln/>
        </p:spPr>
        <p:txBody>
          <a:bodyPr wrap="none" rtlCol="0" anchor="t"/>
          <a:lstStyle/>
          <a:p>
            <a:pPr marL="0" indent="0">
              <a:lnSpc>
                <a:spcPts val="2791"/>
              </a:lnSpc>
              <a:buNone/>
            </a:pPr>
            <a:r>
              <a:rPr lang="en-US" sz="2800" b="1" dirty="0">
                <a:solidFill>
                  <a:srgbClr val="233939"/>
                </a:solidFill>
                <a:latin typeface="Times New Roman" panose="02020603050405020304" pitchFamily="18" charset="0"/>
                <a:ea typeface="Syne" pitchFamily="34" charset="-122"/>
                <a:cs typeface="Times New Roman" panose="02020603050405020304" pitchFamily="18" charset="0"/>
              </a:rPr>
              <a:t>Probabilistic Models</a:t>
            </a:r>
            <a:endParaRPr lang="en-US" sz="2800" dirty="0">
              <a:latin typeface="Times New Roman" panose="02020603050405020304" pitchFamily="18" charset="0"/>
              <a:cs typeface="Times New Roman" panose="02020603050405020304" pitchFamily="18" charset="0"/>
            </a:endParaRPr>
          </a:p>
        </p:txBody>
      </p:sp>
      <p:sp>
        <p:nvSpPr>
          <p:cNvPr id="10" name="Text 8"/>
          <p:cNvSpPr/>
          <p:nvPr/>
        </p:nvSpPr>
        <p:spPr>
          <a:xfrm>
            <a:off x="9872067" y="4578310"/>
            <a:ext cx="3978116" cy="725805"/>
          </a:xfrm>
          <a:prstGeom prst="rect">
            <a:avLst/>
          </a:prstGeom>
          <a:noFill/>
          <a:ln/>
        </p:spPr>
        <p:txBody>
          <a:bodyPr wrap="square" rtlCol="0" anchor="t"/>
          <a:lstStyle/>
          <a:p>
            <a:pPr marL="0" indent="0">
              <a:lnSpc>
                <a:spcPts val="2858"/>
              </a:lnSpc>
              <a:buNone/>
            </a:pPr>
            <a:r>
              <a:rPr lang="en-US" sz="2600" dirty="0">
                <a:solidFill>
                  <a:srgbClr val="3B4E4E"/>
                </a:solidFill>
                <a:latin typeface="Times New Roman" panose="02020603050405020304" pitchFamily="18" charset="0"/>
                <a:ea typeface="Overpass" pitchFamily="34" charset="-122"/>
                <a:cs typeface="Times New Roman" panose="02020603050405020304" pitchFamily="18" charset="0"/>
              </a:rPr>
              <a:t>Applying statistical techniques to assign likelihood to different parses.</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flipH="1">
            <a:off x="14630399" y="0"/>
            <a:ext cx="45719" cy="8229600"/>
          </a:xfrm>
          <a:prstGeom prst="rect">
            <a:avLst/>
          </a:prstGeom>
        </p:spPr>
      </p:pic>
      <p:sp>
        <p:nvSpPr>
          <p:cNvPr id="5" name="Text 2"/>
          <p:cNvSpPr/>
          <p:nvPr/>
        </p:nvSpPr>
        <p:spPr>
          <a:xfrm>
            <a:off x="793790" y="1048703"/>
            <a:ext cx="9385221" cy="1417558"/>
          </a:xfrm>
          <a:prstGeom prst="rect">
            <a:avLst/>
          </a:prstGeom>
          <a:noFill/>
          <a:ln/>
        </p:spPr>
        <p:txBody>
          <a:bodyPr wrap="square" rtlCol="0" anchor="t"/>
          <a:lstStyle/>
          <a:p>
            <a:pPr marL="0" indent="0">
              <a:lnSpc>
                <a:spcPts val="5581"/>
              </a:lnSpc>
              <a:buNone/>
            </a:pPr>
            <a:r>
              <a:rPr lang="en-US" sz="4465" b="1" dirty="0">
                <a:solidFill>
                  <a:srgbClr val="233939"/>
                </a:solidFill>
                <a:latin typeface="Syne" pitchFamily="34" charset="0"/>
                <a:ea typeface="Syne" pitchFamily="34" charset="-122"/>
                <a:cs typeface="Syne" pitchFamily="34" charset="-120"/>
              </a:rPr>
              <a:t>Leveraging Context and Semantics</a:t>
            </a:r>
            <a:endParaRPr lang="en-US" sz="4465" dirty="0"/>
          </a:p>
        </p:txBody>
      </p:sp>
      <p:sp>
        <p:nvSpPr>
          <p:cNvPr id="6" name="Shape 3"/>
          <p:cNvSpPr/>
          <p:nvPr/>
        </p:nvSpPr>
        <p:spPr>
          <a:xfrm>
            <a:off x="1111329" y="2806422"/>
            <a:ext cx="45363" cy="4374475"/>
          </a:xfrm>
          <a:prstGeom prst="roundRect">
            <a:avLst>
              <a:gd name="adj" fmla="val 225013"/>
            </a:avLst>
          </a:prstGeom>
          <a:solidFill>
            <a:srgbClr val="C3D4CC"/>
          </a:solidFill>
          <a:ln/>
        </p:spPr>
      </p:sp>
      <p:sp>
        <p:nvSpPr>
          <p:cNvPr id="7" name="Shape 4"/>
          <p:cNvSpPr/>
          <p:nvPr/>
        </p:nvSpPr>
        <p:spPr>
          <a:xfrm>
            <a:off x="1389102" y="3294043"/>
            <a:ext cx="793790" cy="45363"/>
          </a:xfrm>
          <a:prstGeom prst="roundRect">
            <a:avLst>
              <a:gd name="adj" fmla="val 225013"/>
            </a:avLst>
          </a:prstGeom>
          <a:solidFill>
            <a:srgbClr val="C3D4CC"/>
          </a:solidFill>
          <a:ln/>
        </p:spPr>
      </p:sp>
      <p:sp>
        <p:nvSpPr>
          <p:cNvPr id="8" name="Shape 5"/>
          <p:cNvSpPr/>
          <p:nvPr/>
        </p:nvSpPr>
        <p:spPr>
          <a:xfrm>
            <a:off x="878800" y="3061573"/>
            <a:ext cx="510302" cy="510302"/>
          </a:xfrm>
          <a:prstGeom prst="roundRect">
            <a:avLst>
              <a:gd name="adj" fmla="val 20002"/>
            </a:avLst>
          </a:prstGeom>
          <a:solidFill>
            <a:srgbClr val="DDEEE6"/>
          </a:solidFill>
          <a:ln w="7620">
            <a:solidFill>
              <a:srgbClr val="C3D4CC"/>
            </a:solidFill>
            <a:prstDash val="solid"/>
          </a:ln>
        </p:spPr>
      </p:sp>
      <p:sp>
        <p:nvSpPr>
          <p:cNvPr id="9" name="Text 6"/>
          <p:cNvSpPr/>
          <p:nvPr/>
        </p:nvSpPr>
        <p:spPr>
          <a:xfrm>
            <a:off x="1067514" y="3146584"/>
            <a:ext cx="132755" cy="340281"/>
          </a:xfrm>
          <a:prstGeom prst="rect">
            <a:avLst/>
          </a:prstGeom>
          <a:noFill/>
          <a:ln/>
        </p:spPr>
        <p:txBody>
          <a:bodyPr wrap="none" rtlCol="0" anchor="t"/>
          <a:lstStyle/>
          <a:p>
            <a:pPr marL="0" indent="0" algn="ctr">
              <a:lnSpc>
                <a:spcPts val="2679"/>
              </a:lnSpc>
              <a:buNone/>
            </a:pPr>
            <a:r>
              <a:rPr lang="en-US" sz="2679" b="1" dirty="0">
                <a:solidFill>
                  <a:srgbClr val="3B4E4E"/>
                </a:solidFill>
                <a:latin typeface="Syne" pitchFamily="34" charset="0"/>
                <a:ea typeface="Syne" pitchFamily="34" charset="-122"/>
                <a:cs typeface="Syne" pitchFamily="34" charset="-120"/>
              </a:rPr>
              <a:t>1</a:t>
            </a:r>
            <a:endParaRPr lang="en-US" sz="2679" dirty="0"/>
          </a:p>
        </p:txBody>
      </p:sp>
      <p:sp>
        <p:nvSpPr>
          <p:cNvPr id="10" name="Text 7"/>
          <p:cNvSpPr/>
          <p:nvPr/>
        </p:nvSpPr>
        <p:spPr>
          <a:xfrm>
            <a:off x="2381488" y="3033236"/>
            <a:ext cx="3267908" cy="354330"/>
          </a:xfrm>
          <a:prstGeom prst="rect">
            <a:avLst/>
          </a:prstGeom>
          <a:noFill/>
          <a:ln/>
        </p:spPr>
        <p:txBody>
          <a:bodyPr wrap="none" rtlCol="0" anchor="t"/>
          <a:lstStyle/>
          <a:p>
            <a:pPr marL="0" indent="0" algn="l">
              <a:lnSpc>
                <a:spcPts val="2791"/>
              </a:lnSpc>
              <a:buNone/>
            </a:pPr>
            <a:r>
              <a:rPr lang="en-US" sz="2233" b="1" dirty="0">
                <a:solidFill>
                  <a:srgbClr val="3B4E4E"/>
                </a:solidFill>
                <a:latin typeface="Syne" pitchFamily="34" charset="0"/>
                <a:ea typeface="Syne" pitchFamily="34" charset="-122"/>
                <a:cs typeface="Syne" pitchFamily="34" charset="-120"/>
              </a:rPr>
              <a:t>Anaphora Resolution</a:t>
            </a:r>
            <a:endParaRPr lang="en-US" sz="2233" dirty="0"/>
          </a:p>
        </p:txBody>
      </p:sp>
      <p:sp>
        <p:nvSpPr>
          <p:cNvPr id="11" name="Text 8"/>
          <p:cNvSpPr/>
          <p:nvPr/>
        </p:nvSpPr>
        <p:spPr>
          <a:xfrm>
            <a:off x="2381488" y="3523655"/>
            <a:ext cx="7797522" cy="362903"/>
          </a:xfrm>
          <a:prstGeom prst="rect">
            <a:avLst/>
          </a:prstGeom>
          <a:noFill/>
          <a:ln/>
        </p:spPr>
        <p:txBody>
          <a:bodyPr wrap="none" rtlCol="0" anchor="t"/>
          <a:lstStyle/>
          <a:p>
            <a:pPr marL="0" indent="0" algn="l">
              <a:lnSpc>
                <a:spcPts val="2858"/>
              </a:lnSpc>
              <a:buNone/>
            </a:pPr>
            <a:r>
              <a:rPr lang="en-US" sz="1786" dirty="0">
                <a:solidFill>
                  <a:srgbClr val="3B4E4E"/>
                </a:solidFill>
                <a:latin typeface="Overpass" pitchFamily="34" charset="0"/>
                <a:ea typeface="Overpass" pitchFamily="34" charset="-122"/>
                <a:cs typeface="Overpass" pitchFamily="34" charset="-120"/>
              </a:rPr>
              <a:t>Identifying references to previous entities in the text.</a:t>
            </a:r>
            <a:endParaRPr lang="en-US" sz="1786" dirty="0"/>
          </a:p>
        </p:txBody>
      </p:sp>
      <p:sp>
        <p:nvSpPr>
          <p:cNvPr id="12" name="Shape 9"/>
          <p:cNvSpPr/>
          <p:nvPr/>
        </p:nvSpPr>
        <p:spPr>
          <a:xfrm>
            <a:off x="1389102" y="4827806"/>
            <a:ext cx="793790" cy="45363"/>
          </a:xfrm>
          <a:prstGeom prst="roundRect">
            <a:avLst>
              <a:gd name="adj" fmla="val 225013"/>
            </a:avLst>
          </a:prstGeom>
          <a:solidFill>
            <a:srgbClr val="C3D4CC"/>
          </a:solidFill>
          <a:ln/>
        </p:spPr>
      </p:sp>
      <p:sp>
        <p:nvSpPr>
          <p:cNvPr id="13" name="Shape 10"/>
          <p:cNvSpPr/>
          <p:nvPr/>
        </p:nvSpPr>
        <p:spPr>
          <a:xfrm>
            <a:off x="878800" y="4595336"/>
            <a:ext cx="510302" cy="510302"/>
          </a:xfrm>
          <a:prstGeom prst="roundRect">
            <a:avLst>
              <a:gd name="adj" fmla="val 20002"/>
            </a:avLst>
          </a:prstGeom>
          <a:solidFill>
            <a:srgbClr val="DDEEE6"/>
          </a:solidFill>
          <a:ln w="7620">
            <a:solidFill>
              <a:srgbClr val="C3D4CC"/>
            </a:solidFill>
            <a:prstDash val="solid"/>
          </a:ln>
        </p:spPr>
      </p:sp>
      <p:sp>
        <p:nvSpPr>
          <p:cNvPr id="14" name="Text 11"/>
          <p:cNvSpPr/>
          <p:nvPr/>
        </p:nvSpPr>
        <p:spPr>
          <a:xfrm>
            <a:off x="1027748" y="4680347"/>
            <a:ext cx="212288" cy="340281"/>
          </a:xfrm>
          <a:prstGeom prst="rect">
            <a:avLst/>
          </a:prstGeom>
          <a:noFill/>
          <a:ln/>
        </p:spPr>
        <p:txBody>
          <a:bodyPr wrap="none" rtlCol="0" anchor="t"/>
          <a:lstStyle/>
          <a:p>
            <a:pPr marL="0" indent="0" algn="ctr">
              <a:lnSpc>
                <a:spcPts val="2679"/>
              </a:lnSpc>
              <a:buNone/>
            </a:pPr>
            <a:r>
              <a:rPr lang="en-US" sz="2679" b="1" dirty="0">
                <a:solidFill>
                  <a:srgbClr val="3B4E4E"/>
                </a:solidFill>
                <a:latin typeface="Syne" pitchFamily="34" charset="0"/>
                <a:ea typeface="Syne" pitchFamily="34" charset="-122"/>
                <a:cs typeface="Syne" pitchFamily="34" charset="-120"/>
              </a:rPr>
              <a:t>2</a:t>
            </a:r>
            <a:endParaRPr lang="en-US" sz="2679" dirty="0"/>
          </a:p>
        </p:txBody>
      </p:sp>
      <p:sp>
        <p:nvSpPr>
          <p:cNvPr id="15" name="Text 12"/>
          <p:cNvSpPr/>
          <p:nvPr/>
        </p:nvSpPr>
        <p:spPr>
          <a:xfrm>
            <a:off x="2381488" y="4566999"/>
            <a:ext cx="2881908" cy="354330"/>
          </a:xfrm>
          <a:prstGeom prst="rect">
            <a:avLst/>
          </a:prstGeom>
          <a:noFill/>
          <a:ln/>
        </p:spPr>
        <p:txBody>
          <a:bodyPr wrap="none" rtlCol="0" anchor="t"/>
          <a:lstStyle/>
          <a:p>
            <a:pPr marL="0" indent="0" algn="l">
              <a:lnSpc>
                <a:spcPts val="2791"/>
              </a:lnSpc>
              <a:buNone/>
            </a:pPr>
            <a:r>
              <a:rPr lang="en-US" sz="2233" b="1" dirty="0">
                <a:solidFill>
                  <a:srgbClr val="3B4E4E"/>
                </a:solidFill>
                <a:latin typeface="Syne" pitchFamily="34" charset="0"/>
                <a:ea typeface="Syne" pitchFamily="34" charset="-122"/>
                <a:cs typeface="Syne" pitchFamily="34" charset="-120"/>
              </a:rPr>
              <a:t>Discourse Analysis</a:t>
            </a:r>
            <a:endParaRPr lang="en-US" sz="2233" dirty="0"/>
          </a:p>
        </p:txBody>
      </p:sp>
      <p:sp>
        <p:nvSpPr>
          <p:cNvPr id="16" name="Text 13"/>
          <p:cNvSpPr/>
          <p:nvPr/>
        </p:nvSpPr>
        <p:spPr>
          <a:xfrm>
            <a:off x="2381488" y="5057418"/>
            <a:ext cx="7797522" cy="362903"/>
          </a:xfrm>
          <a:prstGeom prst="rect">
            <a:avLst/>
          </a:prstGeom>
          <a:noFill/>
          <a:ln/>
        </p:spPr>
        <p:txBody>
          <a:bodyPr wrap="none" rtlCol="0" anchor="t"/>
          <a:lstStyle/>
          <a:p>
            <a:pPr marL="0" indent="0" algn="l">
              <a:lnSpc>
                <a:spcPts val="2858"/>
              </a:lnSpc>
              <a:buNone/>
            </a:pPr>
            <a:r>
              <a:rPr lang="en-US" sz="1786" dirty="0">
                <a:solidFill>
                  <a:srgbClr val="3B4E4E"/>
                </a:solidFill>
                <a:latin typeface="Overpass" pitchFamily="34" charset="0"/>
                <a:ea typeface="Overpass" pitchFamily="34" charset="-122"/>
                <a:cs typeface="Overpass" pitchFamily="34" charset="-120"/>
              </a:rPr>
              <a:t>Examining the flow and structure of the language to infer meaning.</a:t>
            </a:r>
            <a:endParaRPr lang="en-US" sz="1786" dirty="0"/>
          </a:p>
        </p:txBody>
      </p:sp>
      <p:sp>
        <p:nvSpPr>
          <p:cNvPr id="17" name="Shape 14"/>
          <p:cNvSpPr/>
          <p:nvPr/>
        </p:nvSpPr>
        <p:spPr>
          <a:xfrm>
            <a:off x="1389102" y="6361569"/>
            <a:ext cx="793790" cy="45363"/>
          </a:xfrm>
          <a:prstGeom prst="roundRect">
            <a:avLst>
              <a:gd name="adj" fmla="val 225013"/>
            </a:avLst>
          </a:prstGeom>
          <a:solidFill>
            <a:srgbClr val="C3D4CC"/>
          </a:solidFill>
          <a:ln/>
        </p:spPr>
      </p:sp>
      <p:sp>
        <p:nvSpPr>
          <p:cNvPr id="18" name="Shape 15"/>
          <p:cNvSpPr/>
          <p:nvPr/>
        </p:nvSpPr>
        <p:spPr>
          <a:xfrm>
            <a:off x="878800" y="6129099"/>
            <a:ext cx="510302" cy="510302"/>
          </a:xfrm>
          <a:prstGeom prst="roundRect">
            <a:avLst>
              <a:gd name="adj" fmla="val 20002"/>
            </a:avLst>
          </a:prstGeom>
          <a:solidFill>
            <a:srgbClr val="DDEEE6"/>
          </a:solidFill>
          <a:ln w="7620">
            <a:solidFill>
              <a:srgbClr val="C3D4CC"/>
            </a:solidFill>
            <a:prstDash val="solid"/>
          </a:ln>
        </p:spPr>
      </p:sp>
      <p:sp>
        <p:nvSpPr>
          <p:cNvPr id="19" name="Text 16"/>
          <p:cNvSpPr/>
          <p:nvPr/>
        </p:nvSpPr>
        <p:spPr>
          <a:xfrm>
            <a:off x="1024890" y="6214110"/>
            <a:ext cx="218123" cy="340281"/>
          </a:xfrm>
          <a:prstGeom prst="rect">
            <a:avLst/>
          </a:prstGeom>
          <a:noFill/>
          <a:ln/>
        </p:spPr>
        <p:txBody>
          <a:bodyPr wrap="none" rtlCol="0" anchor="t"/>
          <a:lstStyle/>
          <a:p>
            <a:pPr marL="0" indent="0" algn="ctr">
              <a:lnSpc>
                <a:spcPts val="2679"/>
              </a:lnSpc>
              <a:buNone/>
            </a:pPr>
            <a:r>
              <a:rPr lang="en-US" sz="2679" b="1" dirty="0">
                <a:solidFill>
                  <a:srgbClr val="3B4E4E"/>
                </a:solidFill>
                <a:latin typeface="Syne" pitchFamily="34" charset="0"/>
                <a:ea typeface="Syne" pitchFamily="34" charset="-122"/>
                <a:cs typeface="Syne" pitchFamily="34" charset="-120"/>
              </a:rPr>
              <a:t>3</a:t>
            </a:r>
            <a:endParaRPr lang="en-US" sz="2679" dirty="0"/>
          </a:p>
        </p:txBody>
      </p:sp>
      <p:sp>
        <p:nvSpPr>
          <p:cNvPr id="20" name="Text 17"/>
          <p:cNvSpPr/>
          <p:nvPr/>
        </p:nvSpPr>
        <p:spPr>
          <a:xfrm>
            <a:off x="2381488" y="6100763"/>
            <a:ext cx="2835235" cy="354330"/>
          </a:xfrm>
          <a:prstGeom prst="rect">
            <a:avLst/>
          </a:prstGeom>
          <a:noFill/>
          <a:ln/>
        </p:spPr>
        <p:txBody>
          <a:bodyPr wrap="none" rtlCol="0" anchor="t"/>
          <a:lstStyle/>
          <a:p>
            <a:pPr marL="0" indent="0" algn="l">
              <a:lnSpc>
                <a:spcPts val="2791"/>
              </a:lnSpc>
              <a:buNone/>
            </a:pPr>
            <a:r>
              <a:rPr lang="en-US" sz="2233" b="1" dirty="0">
                <a:solidFill>
                  <a:srgbClr val="3B4E4E"/>
                </a:solidFill>
                <a:latin typeface="Syne" pitchFamily="34" charset="0"/>
                <a:ea typeface="Syne" pitchFamily="34" charset="-122"/>
                <a:cs typeface="Syne" pitchFamily="34" charset="-120"/>
              </a:rPr>
              <a:t>World Knowledge</a:t>
            </a:r>
            <a:endParaRPr lang="en-US" sz="2233" dirty="0"/>
          </a:p>
        </p:txBody>
      </p:sp>
      <p:sp>
        <p:nvSpPr>
          <p:cNvPr id="21" name="Text 18"/>
          <p:cNvSpPr/>
          <p:nvPr/>
        </p:nvSpPr>
        <p:spPr>
          <a:xfrm>
            <a:off x="2381488" y="6591181"/>
            <a:ext cx="7797522" cy="362903"/>
          </a:xfrm>
          <a:prstGeom prst="rect">
            <a:avLst/>
          </a:prstGeom>
          <a:noFill/>
          <a:ln/>
        </p:spPr>
        <p:txBody>
          <a:bodyPr wrap="none" rtlCol="0" anchor="t"/>
          <a:lstStyle/>
          <a:p>
            <a:pPr marL="0" indent="0" algn="l">
              <a:lnSpc>
                <a:spcPts val="2858"/>
              </a:lnSpc>
              <a:buNone/>
            </a:pPr>
            <a:r>
              <a:rPr lang="en-US" sz="1786" dirty="0">
                <a:solidFill>
                  <a:srgbClr val="3B4E4E"/>
                </a:solidFill>
                <a:latin typeface="Overpass" pitchFamily="34" charset="0"/>
                <a:ea typeface="Overpass" pitchFamily="34" charset="-122"/>
                <a:cs typeface="Overpass" pitchFamily="34" charset="-120"/>
              </a:rPr>
              <a:t>Applying common sense and domain-specific information to disambiguate.</a:t>
            </a:r>
            <a:endParaRPr lang="en-US" sz="178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793790" y="1735098"/>
            <a:ext cx="10664904" cy="708779"/>
          </a:xfrm>
          <a:prstGeom prst="rect">
            <a:avLst/>
          </a:prstGeom>
          <a:noFill/>
          <a:ln/>
        </p:spPr>
        <p:txBody>
          <a:bodyPr wrap="none" rtlCol="0" anchor="t"/>
          <a:lstStyle/>
          <a:p>
            <a:pPr marL="0" indent="0">
              <a:lnSpc>
                <a:spcPts val="5581"/>
              </a:lnSpc>
              <a:buNone/>
            </a:pPr>
            <a:r>
              <a:rPr lang="en-US" sz="4465" b="1" dirty="0">
                <a:solidFill>
                  <a:srgbClr val="233939"/>
                </a:solidFill>
                <a:latin typeface="Syne" pitchFamily="34" charset="0"/>
                <a:ea typeface="Syne" pitchFamily="34" charset="-122"/>
                <a:cs typeface="Syne" pitchFamily="34" charset="-120"/>
              </a:rPr>
              <a:t>Probabilistic Models for Ambiguity</a:t>
            </a:r>
            <a:endParaRPr lang="en-US" sz="4465" dirty="0"/>
          </a:p>
        </p:txBody>
      </p:sp>
      <p:sp>
        <p:nvSpPr>
          <p:cNvPr id="5" name="Shape 3"/>
          <p:cNvSpPr/>
          <p:nvPr/>
        </p:nvSpPr>
        <p:spPr>
          <a:xfrm>
            <a:off x="793790" y="2897505"/>
            <a:ext cx="6408063" cy="1685092"/>
          </a:xfrm>
          <a:prstGeom prst="roundRect">
            <a:avLst>
              <a:gd name="adj" fmla="val 6057"/>
            </a:avLst>
          </a:prstGeom>
          <a:solidFill>
            <a:srgbClr val="DDEEE6"/>
          </a:solidFill>
          <a:ln w="7620">
            <a:solidFill>
              <a:srgbClr val="C3D4CC"/>
            </a:solidFill>
            <a:prstDash val="solid"/>
          </a:ln>
        </p:spPr>
      </p:sp>
      <p:sp>
        <p:nvSpPr>
          <p:cNvPr id="6" name="Text 4"/>
          <p:cNvSpPr/>
          <p:nvPr/>
        </p:nvSpPr>
        <p:spPr>
          <a:xfrm>
            <a:off x="1028224" y="3131939"/>
            <a:ext cx="3604736" cy="354330"/>
          </a:xfrm>
          <a:prstGeom prst="rect">
            <a:avLst/>
          </a:prstGeom>
          <a:noFill/>
          <a:ln/>
        </p:spPr>
        <p:txBody>
          <a:bodyPr wrap="none" rtlCol="0" anchor="t"/>
          <a:lstStyle/>
          <a:p>
            <a:pPr marL="0" indent="0">
              <a:lnSpc>
                <a:spcPts val="2791"/>
              </a:lnSpc>
              <a:buNone/>
            </a:pPr>
            <a:r>
              <a:rPr lang="en-US" sz="2233" b="1" dirty="0">
                <a:solidFill>
                  <a:srgbClr val="3B4E4E"/>
                </a:solidFill>
                <a:latin typeface="Syne" pitchFamily="34" charset="0"/>
                <a:ea typeface="Syne" pitchFamily="34" charset="-122"/>
                <a:cs typeface="Syne" pitchFamily="34" charset="-120"/>
              </a:rPr>
              <a:t>Hidden Markov Models</a:t>
            </a:r>
            <a:endParaRPr lang="en-US" sz="2233" dirty="0"/>
          </a:p>
        </p:txBody>
      </p:sp>
      <p:sp>
        <p:nvSpPr>
          <p:cNvPr id="7" name="Text 5"/>
          <p:cNvSpPr/>
          <p:nvPr/>
        </p:nvSpPr>
        <p:spPr>
          <a:xfrm>
            <a:off x="1028224" y="3622358"/>
            <a:ext cx="5939195" cy="725805"/>
          </a:xfrm>
          <a:prstGeom prst="rect">
            <a:avLst/>
          </a:prstGeom>
          <a:noFill/>
          <a:ln/>
        </p:spPr>
        <p:txBody>
          <a:bodyPr wrap="square" rtlCol="0" anchor="t"/>
          <a:lstStyle/>
          <a:p>
            <a:pPr marL="0" indent="0">
              <a:lnSpc>
                <a:spcPts val="2858"/>
              </a:lnSpc>
              <a:buNone/>
            </a:pPr>
            <a:r>
              <a:rPr lang="en-US" sz="1786" dirty="0">
                <a:solidFill>
                  <a:srgbClr val="3B4E4E"/>
                </a:solidFill>
                <a:latin typeface="Overpass" pitchFamily="34" charset="0"/>
                <a:ea typeface="Overpass" pitchFamily="34" charset="-122"/>
                <a:cs typeface="Overpass" pitchFamily="34" charset="-120"/>
              </a:rPr>
              <a:t>Modeling the underlying structure of language to predict most likely parses.</a:t>
            </a:r>
            <a:endParaRPr lang="en-US" sz="1786" dirty="0"/>
          </a:p>
        </p:txBody>
      </p:sp>
      <p:sp>
        <p:nvSpPr>
          <p:cNvPr id="8" name="Shape 6"/>
          <p:cNvSpPr/>
          <p:nvPr/>
        </p:nvSpPr>
        <p:spPr>
          <a:xfrm>
            <a:off x="7428667" y="2897505"/>
            <a:ext cx="6408063" cy="1685092"/>
          </a:xfrm>
          <a:prstGeom prst="roundRect">
            <a:avLst>
              <a:gd name="adj" fmla="val 6057"/>
            </a:avLst>
          </a:prstGeom>
          <a:solidFill>
            <a:srgbClr val="DDEEE6"/>
          </a:solidFill>
          <a:ln w="7620">
            <a:solidFill>
              <a:srgbClr val="C3D4CC"/>
            </a:solidFill>
            <a:prstDash val="solid"/>
          </a:ln>
        </p:spPr>
      </p:sp>
      <p:sp>
        <p:nvSpPr>
          <p:cNvPr id="9" name="Text 7"/>
          <p:cNvSpPr/>
          <p:nvPr/>
        </p:nvSpPr>
        <p:spPr>
          <a:xfrm>
            <a:off x="7663101" y="3131939"/>
            <a:ext cx="2992993" cy="354330"/>
          </a:xfrm>
          <a:prstGeom prst="rect">
            <a:avLst/>
          </a:prstGeom>
          <a:noFill/>
          <a:ln/>
        </p:spPr>
        <p:txBody>
          <a:bodyPr wrap="none" rtlCol="0" anchor="t"/>
          <a:lstStyle/>
          <a:p>
            <a:pPr marL="0" indent="0">
              <a:lnSpc>
                <a:spcPts val="2791"/>
              </a:lnSpc>
              <a:buNone/>
            </a:pPr>
            <a:r>
              <a:rPr lang="en-US" sz="2233" b="1" dirty="0">
                <a:solidFill>
                  <a:srgbClr val="3B4E4E"/>
                </a:solidFill>
                <a:latin typeface="Syne" pitchFamily="34" charset="0"/>
                <a:ea typeface="Syne" pitchFamily="34" charset="-122"/>
                <a:cs typeface="Syne" pitchFamily="34" charset="-120"/>
              </a:rPr>
              <a:t>Bayesian Networks</a:t>
            </a:r>
            <a:endParaRPr lang="en-US" sz="2233" dirty="0"/>
          </a:p>
        </p:txBody>
      </p:sp>
      <p:sp>
        <p:nvSpPr>
          <p:cNvPr id="10" name="Text 8"/>
          <p:cNvSpPr/>
          <p:nvPr/>
        </p:nvSpPr>
        <p:spPr>
          <a:xfrm>
            <a:off x="7663101" y="3622358"/>
            <a:ext cx="5939195" cy="725805"/>
          </a:xfrm>
          <a:prstGeom prst="rect">
            <a:avLst/>
          </a:prstGeom>
          <a:noFill/>
          <a:ln/>
        </p:spPr>
        <p:txBody>
          <a:bodyPr wrap="square" rtlCol="0" anchor="t"/>
          <a:lstStyle/>
          <a:p>
            <a:pPr marL="0" indent="0">
              <a:lnSpc>
                <a:spcPts val="2858"/>
              </a:lnSpc>
              <a:buNone/>
            </a:pPr>
            <a:r>
              <a:rPr lang="en-US" sz="1786" dirty="0">
                <a:solidFill>
                  <a:srgbClr val="3B4E4E"/>
                </a:solidFill>
                <a:latin typeface="Overpass" pitchFamily="34" charset="0"/>
                <a:ea typeface="Overpass" pitchFamily="34" charset="-122"/>
                <a:cs typeface="Overpass" pitchFamily="34" charset="-120"/>
              </a:rPr>
              <a:t>Representing dependencies between linguistic elements to reason about ambiguity.</a:t>
            </a:r>
            <a:endParaRPr lang="en-US" sz="1786" dirty="0"/>
          </a:p>
        </p:txBody>
      </p:sp>
      <p:sp>
        <p:nvSpPr>
          <p:cNvPr id="11" name="Shape 9"/>
          <p:cNvSpPr/>
          <p:nvPr/>
        </p:nvSpPr>
        <p:spPr>
          <a:xfrm>
            <a:off x="793790" y="4809411"/>
            <a:ext cx="6408063" cy="1685092"/>
          </a:xfrm>
          <a:prstGeom prst="roundRect">
            <a:avLst>
              <a:gd name="adj" fmla="val 6057"/>
            </a:avLst>
          </a:prstGeom>
          <a:solidFill>
            <a:srgbClr val="DDEEE6"/>
          </a:solidFill>
          <a:ln w="7620">
            <a:solidFill>
              <a:srgbClr val="C3D4CC"/>
            </a:solidFill>
            <a:prstDash val="solid"/>
          </a:ln>
        </p:spPr>
      </p:sp>
      <p:sp>
        <p:nvSpPr>
          <p:cNvPr id="12" name="Text 10"/>
          <p:cNvSpPr/>
          <p:nvPr/>
        </p:nvSpPr>
        <p:spPr>
          <a:xfrm>
            <a:off x="1028224" y="5043845"/>
            <a:ext cx="2835235" cy="354330"/>
          </a:xfrm>
          <a:prstGeom prst="rect">
            <a:avLst/>
          </a:prstGeom>
          <a:noFill/>
          <a:ln/>
        </p:spPr>
        <p:txBody>
          <a:bodyPr wrap="none" rtlCol="0" anchor="t"/>
          <a:lstStyle/>
          <a:p>
            <a:pPr marL="0" indent="0">
              <a:lnSpc>
                <a:spcPts val="2791"/>
              </a:lnSpc>
              <a:buNone/>
            </a:pPr>
            <a:r>
              <a:rPr lang="en-US" sz="2233" b="1" dirty="0">
                <a:solidFill>
                  <a:srgbClr val="3B4E4E"/>
                </a:solidFill>
                <a:latin typeface="Syne" pitchFamily="34" charset="0"/>
                <a:ea typeface="Syne" pitchFamily="34" charset="-122"/>
                <a:cs typeface="Syne" pitchFamily="34" charset="-120"/>
              </a:rPr>
              <a:t>Neural Networks</a:t>
            </a:r>
            <a:endParaRPr lang="en-US" sz="2233" dirty="0"/>
          </a:p>
        </p:txBody>
      </p:sp>
      <p:sp>
        <p:nvSpPr>
          <p:cNvPr id="13" name="Text 11"/>
          <p:cNvSpPr/>
          <p:nvPr/>
        </p:nvSpPr>
        <p:spPr>
          <a:xfrm>
            <a:off x="1028224" y="5534263"/>
            <a:ext cx="5939195" cy="725805"/>
          </a:xfrm>
          <a:prstGeom prst="rect">
            <a:avLst/>
          </a:prstGeom>
          <a:noFill/>
          <a:ln/>
        </p:spPr>
        <p:txBody>
          <a:bodyPr wrap="square" rtlCol="0" anchor="t"/>
          <a:lstStyle/>
          <a:p>
            <a:pPr marL="0" indent="0">
              <a:lnSpc>
                <a:spcPts val="2858"/>
              </a:lnSpc>
              <a:buNone/>
            </a:pPr>
            <a:r>
              <a:rPr lang="en-US" sz="1786" dirty="0">
                <a:solidFill>
                  <a:srgbClr val="3B4E4E"/>
                </a:solidFill>
                <a:latin typeface="Overpass" pitchFamily="34" charset="0"/>
                <a:ea typeface="Overpass" pitchFamily="34" charset="-122"/>
                <a:cs typeface="Overpass" pitchFamily="34" charset="-120"/>
              </a:rPr>
              <a:t>Leveraging deep learning to learn patterns and representations from data.</a:t>
            </a:r>
            <a:endParaRPr lang="en-US" sz="1786" dirty="0"/>
          </a:p>
        </p:txBody>
      </p:sp>
      <p:sp>
        <p:nvSpPr>
          <p:cNvPr id="14" name="Shape 12"/>
          <p:cNvSpPr/>
          <p:nvPr/>
        </p:nvSpPr>
        <p:spPr>
          <a:xfrm>
            <a:off x="7428667" y="4809411"/>
            <a:ext cx="6408063" cy="1685092"/>
          </a:xfrm>
          <a:prstGeom prst="roundRect">
            <a:avLst>
              <a:gd name="adj" fmla="val 6057"/>
            </a:avLst>
          </a:prstGeom>
          <a:solidFill>
            <a:srgbClr val="DDEEE6"/>
          </a:solidFill>
          <a:ln w="7620">
            <a:solidFill>
              <a:srgbClr val="C3D4CC"/>
            </a:solidFill>
            <a:prstDash val="solid"/>
          </a:ln>
        </p:spPr>
      </p:sp>
      <p:sp>
        <p:nvSpPr>
          <p:cNvPr id="15" name="Text 13"/>
          <p:cNvSpPr/>
          <p:nvPr/>
        </p:nvSpPr>
        <p:spPr>
          <a:xfrm>
            <a:off x="7663101" y="5043845"/>
            <a:ext cx="3027521" cy="354330"/>
          </a:xfrm>
          <a:prstGeom prst="rect">
            <a:avLst/>
          </a:prstGeom>
          <a:noFill/>
          <a:ln/>
        </p:spPr>
        <p:txBody>
          <a:bodyPr wrap="none" rtlCol="0" anchor="t"/>
          <a:lstStyle/>
          <a:p>
            <a:pPr marL="0" indent="0">
              <a:lnSpc>
                <a:spcPts val="2791"/>
              </a:lnSpc>
              <a:buNone/>
            </a:pPr>
            <a:r>
              <a:rPr lang="en-US" sz="2233" b="1" dirty="0">
                <a:solidFill>
                  <a:srgbClr val="3B4E4E"/>
                </a:solidFill>
                <a:latin typeface="Syne" pitchFamily="34" charset="0"/>
                <a:ea typeface="Syne" pitchFamily="34" charset="-122"/>
                <a:cs typeface="Syne" pitchFamily="34" charset="-120"/>
              </a:rPr>
              <a:t>Ensemble Methods</a:t>
            </a:r>
            <a:endParaRPr lang="en-US" sz="2233" dirty="0"/>
          </a:p>
        </p:txBody>
      </p:sp>
      <p:sp>
        <p:nvSpPr>
          <p:cNvPr id="16" name="Text 14"/>
          <p:cNvSpPr/>
          <p:nvPr/>
        </p:nvSpPr>
        <p:spPr>
          <a:xfrm>
            <a:off x="7663101" y="5534263"/>
            <a:ext cx="5939195" cy="725805"/>
          </a:xfrm>
          <a:prstGeom prst="rect">
            <a:avLst/>
          </a:prstGeom>
          <a:noFill/>
          <a:ln/>
        </p:spPr>
        <p:txBody>
          <a:bodyPr wrap="square" rtlCol="0" anchor="t"/>
          <a:lstStyle/>
          <a:p>
            <a:pPr marL="0" indent="0">
              <a:lnSpc>
                <a:spcPts val="2858"/>
              </a:lnSpc>
              <a:buNone/>
            </a:pPr>
            <a:r>
              <a:rPr lang="en-US" sz="1786" dirty="0">
                <a:solidFill>
                  <a:srgbClr val="3B4E4E"/>
                </a:solidFill>
                <a:latin typeface="Overpass" pitchFamily="34" charset="0"/>
                <a:ea typeface="Overpass" pitchFamily="34" charset="-122"/>
                <a:cs typeface="Overpass" pitchFamily="34" charset="-120"/>
              </a:rPr>
              <a:t>Combining multiple models to increase robustness and accuracy.</a:t>
            </a:r>
            <a:endParaRPr lang="en-US" sz="178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0" y="0"/>
            <a:ext cx="45719" cy="8229600"/>
          </a:xfrm>
          <a:prstGeom prst="rect">
            <a:avLst/>
          </a:prstGeom>
        </p:spPr>
      </p:pic>
      <p:sp>
        <p:nvSpPr>
          <p:cNvPr id="5" name="Text 2"/>
          <p:cNvSpPr/>
          <p:nvPr/>
        </p:nvSpPr>
        <p:spPr>
          <a:xfrm>
            <a:off x="4430673" y="608290"/>
            <a:ext cx="9426654" cy="1380411"/>
          </a:xfrm>
          <a:prstGeom prst="rect">
            <a:avLst/>
          </a:prstGeom>
          <a:noFill/>
          <a:ln/>
        </p:spPr>
        <p:txBody>
          <a:bodyPr wrap="square" rtlCol="0" anchor="t"/>
          <a:lstStyle/>
          <a:p>
            <a:pPr marL="0" indent="0">
              <a:lnSpc>
                <a:spcPts val="5435"/>
              </a:lnSpc>
              <a:buNone/>
            </a:pPr>
            <a:r>
              <a:rPr lang="en-US" sz="4348" b="1" dirty="0">
                <a:solidFill>
                  <a:srgbClr val="233939"/>
                </a:solidFill>
                <a:latin typeface="Syne" pitchFamily="34" charset="0"/>
                <a:ea typeface="Syne" pitchFamily="34" charset="-122"/>
                <a:cs typeface="Syne" pitchFamily="34" charset="-120"/>
              </a:rPr>
              <a:t>Designing Robust Parsing Algorithms</a:t>
            </a:r>
            <a:endParaRPr lang="en-US" sz="4348" dirty="0"/>
          </a:p>
        </p:txBody>
      </p:sp>
      <p:pic>
        <p:nvPicPr>
          <p:cNvPr id="6" name="Image 1" descr="preencoded.png"/>
          <p:cNvPicPr>
            <a:picLocks noChangeAspect="1"/>
          </p:cNvPicPr>
          <p:nvPr/>
        </p:nvPicPr>
        <p:blipFill>
          <a:blip r:embed="rId4"/>
          <a:stretch>
            <a:fillRect/>
          </a:stretch>
        </p:blipFill>
        <p:spPr>
          <a:xfrm>
            <a:off x="4430673" y="2319933"/>
            <a:ext cx="1104424" cy="1767126"/>
          </a:xfrm>
          <a:prstGeom prst="rect">
            <a:avLst/>
          </a:prstGeom>
        </p:spPr>
      </p:pic>
      <p:sp>
        <p:nvSpPr>
          <p:cNvPr id="7" name="Text 3"/>
          <p:cNvSpPr/>
          <p:nvPr/>
        </p:nvSpPr>
        <p:spPr>
          <a:xfrm>
            <a:off x="5866328" y="2540794"/>
            <a:ext cx="2761178" cy="345043"/>
          </a:xfrm>
          <a:prstGeom prst="rect">
            <a:avLst/>
          </a:prstGeom>
          <a:noFill/>
          <a:ln/>
        </p:spPr>
        <p:txBody>
          <a:bodyPr wrap="none" rtlCol="0" anchor="t"/>
          <a:lstStyle/>
          <a:p>
            <a:pPr marL="0" indent="0" algn="l">
              <a:lnSpc>
                <a:spcPts val="2718"/>
              </a:lnSpc>
              <a:buNone/>
            </a:pPr>
            <a:r>
              <a:rPr lang="en-US" sz="2174" b="1" dirty="0">
                <a:solidFill>
                  <a:srgbClr val="3B4E4E"/>
                </a:solidFill>
                <a:latin typeface="Syne" pitchFamily="34" charset="0"/>
                <a:ea typeface="Syne" pitchFamily="34" charset="-122"/>
                <a:cs typeface="Syne" pitchFamily="34" charset="-120"/>
              </a:rPr>
              <a:t>Modular Design</a:t>
            </a:r>
            <a:endParaRPr lang="en-US" sz="2174" dirty="0"/>
          </a:p>
        </p:txBody>
      </p:sp>
      <p:sp>
        <p:nvSpPr>
          <p:cNvPr id="8" name="Text 4"/>
          <p:cNvSpPr/>
          <p:nvPr/>
        </p:nvSpPr>
        <p:spPr>
          <a:xfrm>
            <a:off x="5866328" y="3018353"/>
            <a:ext cx="7990999" cy="706755"/>
          </a:xfrm>
          <a:prstGeom prst="rect">
            <a:avLst/>
          </a:prstGeom>
          <a:noFill/>
          <a:ln/>
        </p:spPr>
        <p:txBody>
          <a:bodyPr wrap="square" rtlCol="0" anchor="t"/>
          <a:lstStyle/>
          <a:p>
            <a:pPr marL="0" indent="0" algn="l">
              <a:lnSpc>
                <a:spcPts val="2783"/>
              </a:lnSpc>
              <a:buNone/>
            </a:pPr>
            <a:r>
              <a:rPr lang="en-US" sz="1739" dirty="0">
                <a:solidFill>
                  <a:srgbClr val="3B4E4E"/>
                </a:solidFill>
                <a:latin typeface="Overpass" pitchFamily="34" charset="0"/>
                <a:ea typeface="Overpass" pitchFamily="34" charset="-122"/>
                <a:cs typeface="Overpass" pitchFamily="34" charset="-120"/>
              </a:rPr>
              <a:t>Separating concerns like tokenization, syntax analysis, and semantic interpretation.</a:t>
            </a:r>
            <a:endParaRPr lang="en-US" sz="1739" dirty="0"/>
          </a:p>
        </p:txBody>
      </p:sp>
      <p:pic>
        <p:nvPicPr>
          <p:cNvPr id="9" name="Image 2" descr="preencoded.png"/>
          <p:cNvPicPr>
            <a:picLocks noChangeAspect="1"/>
          </p:cNvPicPr>
          <p:nvPr/>
        </p:nvPicPr>
        <p:blipFill>
          <a:blip r:embed="rId5"/>
          <a:stretch>
            <a:fillRect/>
          </a:stretch>
        </p:blipFill>
        <p:spPr>
          <a:xfrm>
            <a:off x="4430673" y="4087058"/>
            <a:ext cx="1104424" cy="1767126"/>
          </a:xfrm>
          <a:prstGeom prst="rect">
            <a:avLst/>
          </a:prstGeom>
        </p:spPr>
      </p:pic>
      <p:sp>
        <p:nvSpPr>
          <p:cNvPr id="10" name="Text 5"/>
          <p:cNvSpPr/>
          <p:nvPr/>
        </p:nvSpPr>
        <p:spPr>
          <a:xfrm>
            <a:off x="5866328" y="4307919"/>
            <a:ext cx="2761178" cy="345043"/>
          </a:xfrm>
          <a:prstGeom prst="rect">
            <a:avLst/>
          </a:prstGeom>
          <a:noFill/>
          <a:ln/>
        </p:spPr>
        <p:txBody>
          <a:bodyPr wrap="none" rtlCol="0" anchor="t"/>
          <a:lstStyle/>
          <a:p>
            <a:pPr marL="0" indent="0" algn="l">
              <a:lnSpc>
                <a:spcPts val="2718"/>
              </a:lnSpc>
              <a:buNone/>
            </a:pPr>
            <a:r>
              <a:rPr lang="en-US" sz="2174" b="1" dirty="0">
                <a:solidFill>
                  <a:srgbClr val="3B4E4E"/>
                </a:solidFill>
                <a:latin typeface="Syne" pitchFamily="34" charset="0"/>
                <a:ea typeface="Syne" pitchFamily="34" charset="-122"/>
                <a:cs typeface="Syne" pitchFamily="34" charset="-120"/>
              </a:rPr>
              <a:t>Error Handling</a:t>
            </a:r>
            <a:endParaRPr lang="en-US" sz="2174" dirty="0"/>
          </a:p>
        </p:txBody>
      </p:sp>
      <p:sp>
        <p:nvSpPr>
          <p:cNvPr id="11" name="Text 6"/>
          <p:cNvSpPr/>
          <p:nvPr/>
        </p:nvSpPr>
        <p:spPr>
          <a:xfrm>
            <a:off x="5866328" y="4785479"/>
            <a:ext cx="7990999" cy="353378"/>
          </a:xfrm>
          <a:prstGeom prst="rect">
            <a:avLst/>
          </a:prstGeom>
          <a:noFill/>
          <a:ln/>
        </p:spPr>
        <p:txBody>
          <a:bodyPr wrap="none" rtlCol="0" anchor="t"/>
          <a:lstStyle/>
          <a:p>
            <a:pPr marL="0" indent="0" algn="l">
              <a:lnSpc>
                <a:spcPts val="2783"/>
              </a:lnSpc>
              <a:buNone/>
            </a:pPr>
            <a:r>
              <a:rPr lang="en-US" sz="1739" dirty="0">
                <a:solidFill>
                  <a:srgbClr val="3B4E4E"/>
                </a:solidFill>
                <a:latin typeface="Overpass" pitchFamily="34" charset="0"/>
                <a:ea typeface="Overpass" pitchFamily="34" charset="-122"/>
                <a:cs typeface="Overpass" pitchFamily="34" charset="-120"/>
              </a:rPr>
              <a:t>Gracefully handling unknown input and partial parses to avoid failures.</a:t>
            </a:r>
            <a:endParaRPr lang="en-US" sz="1739" dirty="0"/>
          </a:p>
        </p:txBody>
      </p:sp>
      <p:pic>
        <p:nvPicPr>
          <p:cNvPr id="12" name="Image 3" descr="preencoded.png"/>
          <p:cNvPicPr>
            <a:picLocks noChangeAspect="1"/>
          </p:cNvPicPr>
          <p:nvPr/>
        </p:nvPicPr>
        <p:blipFill>
          <a:blip r:embed="rId6"/>
          <a:stretch>
            <a:fillRect/>
          </a:stretch>
        </p:blipFill>
        <p:spPr>
          <a:xfrm>
            <a:off x="4430673" y="5854184"/>
            <a:ext cx="1104424" cy="1767126"/>
          </a:xfrm>
          <a:prstGeom prst="rect">
            <a:avLst/>
          </a:prstGeom>
        </p:spPr>
      </p:pic>
      <p:sp>
        <p:nvSpPr>
          <p:cNvPr id="13" name="Text 7"/>
          <p:cNvSpPr/>
          <p:nvPr/>
        </p:nvSpPr>
        <p:spPr>
          <a:xfrm>
            <a:off x="5866328" y="6075045"/>
            <a:ext cx="3397687" cy="345043"/>
          </a:xfrm>
          <a:prstGeom prst="rect">
            <a:avLst/>
          </a:prstGeom>
          <a:noFill/>
          <a:ln/>
        </p:spPr>
        <p:txBody>
          <a:bodyPr wrap="none" rtlCol="0" anchor="t"/>
          <a:lstStyle/>
          <a:p>
            <a:pPr marL="0" indent="0" algn="l">
              <a:lnSpc>
                <a:spcPts val="2718"/>
              </a:lnSpc>
              <a:buNone/>
            </a:pPr>
            <a:r>
              <a:rPr lang="en-US" sz="2174" b="1" dirty="0">
                <a:solidFill>
                  <a:srgbClr val="3B4E4E"/>
                </a:solidFill>
                <a:latin typeface="Syne" pitchFamily="34" charset="0"/>
                <a:ea typeface="Syne" pitchFamily="34" charset="-122"/>
                <a:cs typeface="Syne" pitchFamily="34" charset="-120"/>
              </a:rPr>
              <a:t>Efficient Computation</a:t>
            </a:r>
            <a:endParaRPr lang="en-US" sz="2174" dirty="0"/>
          </a:p>
        </p:txBody>
      </p:sp>
      <p:sp>
        <p:nvSpPr>
          <p:cNvPr id="14" name="Text 8"/>
          <p:cNvSpPr/>
          <p:nvPr/>
        </p:nvSpPr>
        <p:spPr>
          <a:xfrm>
            <a:off x="5866328" y="6552605"/>
            <a:ext cx="7990999" cy="353378"/>
          </a:xfrm>
          <a:prstGeom prst="rect">
            <a:avLst/>
          </a:prstGeom>
          <a:noFill/>
          <a:ln/>
        </p:spPr>
        <p:txBody>
          <a:bodyPr wrap="none" rtlCol="0" anchor="t"/>
          <a:lstStyle/>
          <a:p>
            <a:pPr marL="0" indent="0" algn="l">
              <a:lnSpc>
                <a:spcPts val="2783"/>
              </a:lnSpc>
              <a:buNone/>
            </a:pPr>
            <a:r>
              <a:rPr lang="en-US" sz="1739" dirty="0">
                <a:solidFill>
                  <a:srgbClr val="3B4E4E"/>
                </a:solidFill>
                <a:latin typeface="Overpass" pitchFamily="34" charset="0"/>
                <a:ea typeface="Overpass" pitchFamily="34" charset="-122"/>
                <a:cs typeface="Overpass" pitchFamily="34" charset="-120"/>
              </a:rPr>
              <a:t>Optimizing parsing algorithms for speed and scalability.</a:t>
            </a:r>
            <a:endParaRPr lang="en-US" sz="173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793790" y="2347079"/>
            <a:ext cx="8906113" cy="708779"/>
          </a:xfrm>
          <a:prstGeom prst="rect">
            <a:avLst/>
          </a:prstGeom>
          <a:noFill/>
          <a:ln/>
        </p:spPr>
        <p:txBody>
          <a:bodyPr wrap="none" rtlCol="0" anchor="t"/>
          <a:lstStyle/>
          <a:p>
            <a:pPr marL="0" indent="0">
              <a:lnSpc>
                <a:spcPts val="5581"/>
              </a:lnSpc>
              <a:buNone/>
            </a:pPr>
            <a:r>
              <a:rPr lang="en-US" sz="4465" b="1" dirty="0">
                <a:solidFill>
                  <a:srgbClr val="233939"/>
                </a:solidFill>
                <a:latin typeface="Syne" pitchFamily="34" charset="0"/>
                <a:ea typeface="Syne" pitchFamily="34" charset="-122"/>
                <a:cs typeface="Syne" pitchFamily="34" charset="-120"/>
              </a:rPr>
              <a:t>Evaluating Parsing Accuracy</a:t>
            </a:r>
            <a:endParaRPr lang="en-US" sz="4465" dirty="0"/>
          </a:p>
        </p:txBody>
      </p:sp>
      <p:pic>
        <p:nvPicPr>
          <p:cNvPr id="5" name="Image 0" descr="preencoded.png"/>
          <p:cNvPicPr>
            <a:picLocks noChangeAspect="1"/>
          </p:cNvPicPr>
          <p:nvPr/>
        </p:nvPicPr>
        <p:blipFill>
          <a:blip r:embed="rId3"/>
          <a:stretch>
            <a:fillRect/>
          </a:stretch>
        </p:blipFill>
        <p:spPr>
          <a:xfrm>
            <a:off x="793790" y="3509486"/>
            <a:ext cx="566976" cy="566976"/>
          </a:xfrm>
          <a:prstGeom prst="rect">
            <a:avLst/>
          </a:prstGeom>
        </p:spPr>
      </p:pic>
      <p:sp>
        <p:nvSpPr>
          <p:cNvPr id="6" name="Text 3"/>
          <p:cNvSpPr/>
          <p:nvPr/>
        </p:nvSpPr>
        <p:spPr>
          <a:xfrm>
            <a:off x="793790" y="4303276"/>
            <a:ext cx="2835235" cy="354330"/>
          </a:xfrm>
          <a:prstGeom prst="rect">
            <a:avLst/>
          </a:prstGeom>
          <a:noFill/>
          <a:ln/>
        </p:spPr>
        <p:txBody>
          <a:bodyPr wrap="none" rtlCol="0" anchor="t"/>
          <a:lstStyle/>
          <a:p>
            <a:pPr marL="0" indent="0" algn="l">
              <a:lnSpc>
                <a:spcPts val="2791"/>
              </a:lnSpc>
              <a:buNone/>
            </a:pPr>
            <a:r>
              <a:rPr lang="en-US" sz="2233" b="1" dirty="0">
                <a:solidFill>
                  <a:srgbClr val="3B4E4E"/>
                </a:solidFill>
                <a:latin typeface="Syne" pitchFamily="34" charset="0"/>
                <a:ea typeface="Syne" pitchFamily="34" charset="-122"/>
                <a:cs typeface="Syne" pitchFamily="34" charset="-120"/>
              </a:rPr>
              <a:t>Precision</a:t>
            </a:r>
            <a:endParaRPr lang="en-US" sz="2233" dirty="0"/>
          </a:p>
        </p:txBody>
      </p:sp>
      <p:sp>
        <p:nvSpPr>
          <p:cNvPr id="7" name="Text 4"/>
          <p:cNvSpPr/>
          <p:nvPr/>
        </p:nvSpPr>
        <p:spPr>
          <a:xfrm>
            <a:off x="793790" y="4793694"/>
            <a:ext cx="3005495" cy="725805"/>
          </a:xfrm>
          <a:prstGeom prst="rect">
            <a:avLst/>
          </a:prstGeom>
          <a:noFill/>
          <a:ln/>
        </p:spPr>
        <p:txBody>
          <a:bodyPr wrap="square" rtlCol="0" anchor="t"/>
          <a:lstStyle/>
          <a:p>
            <a:pPr marL="0" indent="0" algn="l">
              <a:lnSpc>
                <a:spcPts val="2858"/>
              </a:lnSpc>
              <a:buNone/>
            </a:pPr>
            <a:r>
              <a:rPr lang="en-US" sz="1786" dirty="0">
                <a:solidFill>
                  <a:srgbClr val="3B4E4E"/>
                </a:solidFill>
                <a:latin typeface="Overpass" pitchFamily="34" charset="0"/>
                <a:ea typeface="Overpass" pitchFamily="34" charset="-122"/>
                <a:cs typeface="Overpass" pitchFamily="34" charset="-120"/>
              </a:rPr>
              <a:t>Measures how many of the returned parses are correct.</a:t>
            </a:r>
            <a:endParaRPr lang="en-US" sz="1786" dirty="0"/>
          </a:p>
        </p:txBody>
      </p:sp>
      <p:pic>
        <p:nvPicPr>
          <p:cNvPr id="8" name="Image 1" descr="preencoded.png"/>
          <p:cNvPicPr>
            <a:picLocks noChangeAspect="1"/>
          </p:cNvPicPr>
          <p:nvPr/>
        </p:nvPicPr>
        <p:blipFill>
          <a:blip r:embed="rId4"/>
          <a:stretch>
            <a:fillRect/>
          </a:stretch>
        </p:blipFill>
        <p:spPr>
          <a:xfrm>
            <a:off x="4139446" y="3509486"/>
            <a:ext cx="566976" cy="566976"/>
          </a:xfrm>
          <a:prstGeom prst="rect">
            <a:avLst/>
          </a:prstGeom>
        </p:spPr>
      </p:pic>
      <p:sp>
        <p:nvSpPr>
          <p:cNvPr id="9" name="Text 5"/>
          <p:cNvSpPr/>
          <p:nvPr/>
        </p:nvSpPr>
        <p:spPr>
          <a:xfrm>
            <a:off x="4139446" y="4303276"/>
            <a:ext cx="2835235" cy="354330"/>
          </a:xfrm>
          <a:prstGeom prst="rect">
            <a:avLst/>
          </a:prstGeom>
          <a:noFill/>
          <a:ln/>
        </p:spPr>
        <p:txBody>
          <a:bodyPr wrap="none" rtlCol="0" anchor="t"/>
          <a:lstStyle/>
          <a:p>
            <a:pPr marL="0" indent="0" algn="l">
              <a:lnSpc>
                <a:spcPts val="2791"/>
              </a:lnSpc>
              <a:buNone/>
            </a:pPr>
            <a:r>
              <a:rPr lang="en-US" sz="2233" b="1" dirty="0">
                <a:solidFill>
                  <a:srgbClr val="3B4E4E"/>
                </a:solidFill>
                <a:latin typeface="Syne" pitchFamily="34" charset="0"/>
                <a:ea typeface="Syne" pitchFamily="34" charset="-122"/>
                <a:cs typeface="Syne" pitchFamily="34" charset="-120"/>
              </a:rPr>
              <a:t>Recall</a:t>
            </a:r>
            <a:endParaRPr lang="en-US" sz="2233" dirty="0"/>
          </a:p>
        </p:txBody>
      </p:sp>
      <p:sp>
        <p:nvSpPr>
          <p:cNvPr id="10" name="Text 6"/>
          <p:cNvSpPr/>
          <p:nvPr/>
        </p:nvSpPr>
        <p:spPr>
          <a:xfrm>
            <a:off x="4139446" y="4793694"/>
            <a:ext cx="3005614" cy="1088708"/>
          </a:xfrm>
          <a:prstGeom prst="rect">
            <a:avLst/>
          </a:prstGeom>
          <a:noFill/>
          <a:ln/>
        </p:spPr>
        <p:txBody>
          <a:bodyPr wrap="square" rtlCol="0" anchor="t"/>
          <a:lstStyle/>
          <a:p>
            <a:pPr marL="0" indent="0" algn="l">
              <a:lnSpc>
                <a:spcPts val="2858"/>
              </a:lnSpc>
              <a:buNone/>
            </a:pPr>
            <a:r>
              <a:rPr lang="en-US" sz="1786" dirty="0">
                <a:solidFill>
                  <a:srgbClr val="3B4E4E"/>
                </a:solidFill>
                <a:latin typeface="Overpass" pitchFamily="34" charset="0"/>
                <a:ea typeface="Overpass" pitchFamily="34" charset="-122"/>
                <a:cs typeface="Overpass" pitchFamily="34" charset="-120"/>
              </a:rPr>
              <a:t>Measures how many of the possible correct parses are found.</a:t>
            </a:r>
            <a:endParaRPr lang="en-US" sz="1786" dirty="0"/>
          </a:p>
        </p:txBody>
      </p:sp>
      <p:pic>
        <p:nvPicPr>
          <p:cNvPr id="11" name="Image 2" descr="preencoded.png"/>
          <p:cNvPicPr>
            <a:picLocks noChangeAspect="1"/>
          </p:cNvPicPr>
          <p:nvPr/>
        </p:nvPicPr>
        <p:blipFill>
          <a:blip r:embed="rId5"/>
          <a:stretch>
            <a:fillRect/>
          </a:stretch>
        </p:blipFill>
        <p:spPr>
          <a:xfrm>
            <a:off x="7485221" y="3509486"/>
            <a:ext cx="566976" cy="566976"/>
          </a:xfrm>
          <a:prstGeom prst="rect">
            <a:avLst/>
          </a:prstGeom>
        </p:spPr>
      </p:pic>
      <p:sp>
        <p:nvSpPr>
          <p:cNvPr id="12" name="Text 7"/>
          <p:cNvSpPr/>
          <p:nvPr/>
        </p:nvSpPr>
        <p:spPr>
          <a:xfrm>
            <a:off x="7485221" y="4303276"/>
            <a:ext cx="2835235" cy="354330"/>
          </a:xfrm>
          <a:prstGeom prst="rect">
            <a:avLst/>
          </a:prstGeom>
          <a:noFill/>
          <a:ln/>
        </p:spPr>
        <p:txBody>
          <a:bodyPr wrap="none" rtlCol="0" anchor="t"/>
          <a:lstStyle/>
          <a:p>
            <a:pPr marL="0" indent="0" algn="l">
              <a:lnSpc>
                <a:spcPts val="2791"/>
              </a:lnSpc>
              <a:buNone/>
            </a:pPr>
            <a:r>
              <a:rPr lang="en-US" sz="2233" b="1" dirty="0">
                <a:solidFill>
                  <a:srgbClr val="3B4E4E"/>
                </a:solidFill>
                <a:latin typeface="Syne" pitchFamily="34" charset="0"/>
                <a:ea typeface="Syne" pitchFamily="34" charset="-122"/>
                <a:cs typeface="Syne" pitchFamily="34" charset="-120"/>
              </a:rPr>
              <a:t>F1-Score</a:t>
            </a:r>
            <a:endParaRPr lang="en-US" sz="2233" dirty="0"/>
          </a:p>
        </p:txBody>
      </p:sp>
      <p:sp>
        <p:nvSpPr>
          <p:cNvPr id="13" name="Text 8"/>
          <p:cNvSpPr/>
          <p:nvPr/>
        </p:nvSpPr>
        <p:spPr>
          <a:xfrm>
            <a:off x="7485221" y="4793694"/>
            <a:ext cx="3005614" cy="725805"/>
          </a:xfrm>
          <a:prstGeom prst="rect">
            <a:avLst/>
          </a:prstGeom>
          <a:noFill/>
          <a:ln/>
        </p:spPr>
        <p:txBody>
          <a:bodyPr wrap="square" rtlCol="0" anchor="t"/>
          <a:lstStyle/>
          <a:p>
            <a:pPr marL="0" indent="0" algn="l">
              <a:lnSpc>
                <a:spcPts val="2858"/>
              </a:lnSpc>
              <a:buNone/>
            </a:pPr>
            <a:r>
              <a:rPr lang="en-US" sz="1786" dirty="0">
                <a:solidFill>
                  <a:srgbClr val="3B4E4E"/>
                </a:solidFill>
                <a:latin typeface="Overpass" pitchFamily="34" charset="0"/>
                <a:ea typeface="Overpass" pitchFamily="34" charset="-122"/>
                <a:cs typeface="Overpass" pitchFamily="34" charset="-120"/>
              </a:rPr>
              <a:t>Combines precision and recall into a single metric.</a:t>
            </a:r>
            <a:endParaRPr lang="en-US" sz="1786" dirty="0"/>
          </a:p>
        </p:txBody>
      </p:sp>
      <p:pic>
        <p:nvPicPr>
          <p:cNvPr id="14" name="Image 3" descr="preencoded.png"/>
          <p:cNvPicPr>
            <a:picLocks noChangeAspect="1"/>
          </p:cNvPicPr>
          <p:nvPr/>
        </p:nvPicPr>
        <p:blipFill>
          <a:blip r:embed="rId6"/>
          <a:stretch>
            <a:fillRect/>
          </a:stretch>
        </p:blipFill>
        <p:spPr>
          <a:xfrm>
            <a:off x="10830997" y="3509486"/>
            <a:ext cx="566976" cy="566976"/>
          </a:xfrm>
          <a:prstGeom prst="rect">
            <a:avLst/>
          </a:prstGeom>
        </p:spPr>
      </p:pic>
      <p:sp>
        <p:nvSpPr>
          <p:cNvPr id="15" name="Text 9"/>
          <p:cNvSpPr/>
          <p:nvPr/>
        </p:nvSpPr>
        <p:spPr>
          <a:xfrm>
            <a:off x="10830997" y="4303276"/>
            <a:ext cx="2835235" cy="354330"/>
          </a:xfrm>
          <a:prstGeom prst="rect">
            <a:avLst/>
          </a:prstGeom>
          <a:noFill/>
          <a:ln/>
        </p:spPr>
        <p:txBody>
          <a:bodyPr wrap="none" rtlCol="0" anchor="t"/>
          <a:lstStyle/>
          <a:p>
            <a:pPr marL="0" indent="0" algn="l">
              <a:lnSpc>
                <a:spcPts val="2791"/>
              </a:lnSpc>
              <a:buNone/>
            </a:pPr>
            <a:r>
              <a:rPr lang="en-US" sz="2233" b="1" dirty="0">
                <a:solidFill>
                  <a:srgbClr val="3B4E4E"/>
                </a:solidFill>
                <a:latin typeface="Syne" pitchFamily="34" charset="0"/>
                <a:ea typeface="Syne" pitchFamily="34" charset="-122"/>
                <a:cs typeface="Syne" pitchFamily="34" charset="-120"/>
              </a:rPr>
              <a:t>Latency</a:t>
            </a:r>
            <a:endParaRPr lang="en-US" sz="2233" dirty="0"/>
          </a:p>
        </p:txBody>
      </p:sp>
      <p:sp>
        <p:nvSpPr>
          <p:cNvPr id="16" name="Text 10"/>
          <p:cNvSpPr/>
          <p:nvPr/>
        </p:nvSpPr>
        <p:spPr>
          <a:xfrm>
            <a:off x="10830997" y="4793694"/>
            <a:ext cx="3005614" cy="1088708"/>
          </a:xfrm>
          <a:prstGeom prst="rect">
            <a:avLst/>
          </a:prstGeom>
          <a:noFill/>
          <a:ln/>
        </p:spPr>
        <p:txBody>
          <a:bodyPr wrap="square" rtlCol="0" anchor="t"/>
          <a:lstStyle/>
          <a:p>
            <a:pPr marL="0" indent="0" algn="l">
              <a:lnSpc>
                <a:spcPts val="2858"/>
              </a:lnSpc>
              <a:buNone/>
            </a:pPr>
            <a:r>
              <a:rPr lang="en-US" sz="1786" dirty="0">
                <a:solidFill>
                  <a:srgbClr val="3B4E4E"/>
                </a:solidFill>
                <a:latin typeface="Overpass" pitchFamily="34" charset="0"/>
                <a:ea typeface="Overpass" pitchFamily="34" charset="-122"/>
                <a:cs typeface="Overpass" pitchFamily="34" charset="-120"/>
              </a:rPr>
              <a:t>Measures the time taken to complete the parsing process.</a:t>
            </a:r>
            <a:endParaRPr lang="en-US" sz="178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flipH="1">
            <a:off x="14630399" y="0"/>
            <a:ext cx="45719" cy="8229600"/>
          </a:xfrm>
          <a:prstGeom prst="rect">
            <a:avLst/>
          </a:prstGeom>
        </p:spPr>
      </p:pic>
      <p:sp>
        <p:nvSpPr>
          <p:cNvPr id="5" name="Text 2"/>
          <p:cNvSpPr/>
          <p:nvPr/>
        </p:nvSpPr>
        <p:spPr>
          <a:xfrm>
            <a:off x="793790" y="723900"/>
            <a:ext cx="7556421" cy="3022282"/>
          </a:xfrm>
          <a:prstGeom prst="rect">
            <a:avLst/>
          </a:prstGeom>
          <a:noFill/>
          <a:ln/>
        </p:spPr>
        <p:txBody>
          <a:bodyPr wrap="square" rtlCol="0" anchor="t"/>
          <a:lstStyle/>
          <a:p>
            <a:pPr marL="0" indent="0">
              <a:lnSpc>
                <a:spcPts val="5581"/>
              </a:lnSpc>
              <a:buNone/>
            </a:pPr>
            <a:r>
              <a:rPr lang="en-US" sz="4465" b="1" dirty="0">
                <a:solidFill>
                  <a:srgbClr val="233939"/>
                </a:solidFill>
                <a:latin typeface="Syne" pitchFamily="34" charset="0"/>
                <a:ea typeface="Syne" pitchFamily="34" charset="-122"/>
                <a:cs typeface="Syne" pitchFamily="34" charset="-120"/>
              </a:rPr>
              <a:t>Conclusion and Future Directions:</a:t>
            </a:r>
            <a:endParaRPr lang="en-US" sz="4465" dirty="0"/>
          </a:p>
        </p:txBody>
      </p:sp>
      <p:sp>
        <p:nvSpPr>
          <p:cNvPr id="6" name="Text 3"/>
          <p:cNvSpPr/>
          <p:nvPr/>
        </p:nvSpPr>
        <p:spPr>
          <a:xfrm>
            <a:off x="793790" y="2781300"/>
            <a:ext cx="12122110" cy="3119557"/>
          </a:xfrm>
          <a:prstGeom prst="rect">
            <a:avLst/>
          </a:prstGeom>
          <a:noFill/>
          <a:ln/>
        </p:spPr>
        <p:txBody>
          <a:bodyPr wrap="square" rtlCol="0" anchor="t"/>
          <a:lstStyle/>
          <a:p>
            <a:pPr marL="0" indent="0">
              <a:lnSpc>
                <a:spcPts val="2858"/>
              </a:lnSpc>
              <a:buNone/>
            </a:pPr>
            <a:r>
              <a:rPr lang="en-US" sz="2600" dirty="0">
                <a:solidFill>
                  <a:srgbClr val="3B4E4E"/>
                </a:solidFill>
                <a:latin typeface="Times New Roman" panose="02020603050405020304" pitchFamily="18" charset="0"/>
                <a:ea typeface="Overpass" pitchFamily="34" charset="-122"/>
                <a:cs typeface="Times New Roman" panose="02020603050405020304" pitchFamily="18" charset="0"/>
              </a:rPr>
              <a:t>Ambiguity resolution is a fundamental challenge in grammar parsing that requires a combination of syntactic, semantic, and probabilistic techniques. As language models and computing power continue to advance, we can expect to see even more accurate and efficient parsing algorithms in the future.</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425</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Overpass</vt:lpstr>
      <vt:lpstr>Syne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Tippireddy abhinavreddy</cp:lastModifiedBy>
  <cp:revision>2</cp:revision>
  <dcterms:created xsi:type="dcterms:W3CDTF">2024-06-25T14:58:36Z</dcterms:created>
  <dcterms:modified xsi:type="dcterms:W3CDTF">2024-06-26T03:32:28Z</dcterms:modified>
</cp:coreProperties>
</file>