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8"/>
  </p:notesMasterIdLst>
  <p:sldIdLst>
    <p:sldId id="301" r:id="rId2"/>
    <p:sldId id="388" r:id="rId3"/>
    <p:sldId id="390" r:id="rId4"/>
    <p:sldId id="400" r:id="rId5"/>
    <p:sldId id="410" r:id="rId6"/>
    <p:sldId id="411" r:id="rId7"/>
    <p:sldId id="408" r:id="rId8"/>
    <p:sldId id="391" r:id="rId9"/>
    <p:sldId id="393" r:id="rId10"/>
    <p:sldId id="394" r:id="rId11"/>
    <p:sldId id="407" r:id="rId12"/>
    <p:sldId id="413" r:id="rId13"/>
    <p:sldId id="395" r:id="rId14"/>
    <p:sldId id="396" r:id="rId15"/>
    <p:sldId id="397" r:id="rId16"/>
    <p:sldId id="3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A003-C006-428D-86C0-09B619D14CFF}">
          <p14:sldIdLst>
            <p14:sldId id="301"/>
            <p14:sldId id="388"/>
            <p14:sldId id="390"/>
            <p14:sldId id="400"/>
            <p14:sldId id="410"/>
            <p14:sldId id="411"/>
            <p14:sldId id="408"/>
            <p14:sldId id="391"/>
            <p14:sldId id="393"/>
            <p14:sldId id="394"/>
            <p14:sldId id="407"/>
            <p14:sldId id="413"/>
            <p14:sldId id="395"/>
            <p14:sldId id="396"/>
            <p14:sldId id="397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14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4" autoAdjust="0"/>
    <p:restoredTop sz="94255" autoAdjust="0"/>
  </p:normalViewPr>
  <p:slideViewPr>
    <p:cSldViewPr snapToGrid="0">
      <p:cViewPr varScale="1">
        <p:scale>
          <a:sx n="75" d="100"/>
          <a:sy n="75" d="100"/>
        </p:scale>
        <p:origin x="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DA70-9A92-4AA8-906E-E9850823E1C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7B50-E105-47A8-808B-76B5CD0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1" y="2339223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60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5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735" y="51516"/>
            <a:ext cx="10504972" cy="4765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&lt;&lt;Slide Title&gt;&gt;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1104410"/>
            <a:ext cx="11629622" cy="5450936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530385" y="4097673"/>
            <a:ext cx="10515600" cy="2899233"/>
          </a:xfrm>
          <a:prstGeom prst="rect">
            <a:avLst/>
          </a:prstGeom>
        </p:spPr>
        <p:txBody>
          <a:bodyPr/>
          <a:lstStyle>
            <a:lvl1pPr algn="r">
              <a:defRPr sz="100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-371060" y="4105411"/>
            <a:ext cx="12404035" cy="1316446"/>
          </a:xfrm>
          <a:prstGeom prst="rect">
            <a:avLst/>
          </a:prstGeom>
        </p:spPr>
        <p:txBody>
          <a:bodyPr/>
          <a:lstStyle>
            <a:lvl1pPr algn="r">
              <a:defRPr sz="10000" b="1" baseline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558753" y="5408605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7F8E6-C5A3-D94C-B6D2-623BAF065E03}" type="datetimeFigureOut">
              <a:rPr lang="en-US">
                <a:solidFill>
                  <a:prstClr val="black"/>
                </a:solidFill>
              </a:rPr>
              <a:pPr/>
              <a:t>3/13/2019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22C4D-75AE-674A-BC05-DCC65DEF332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5C644C-9628-43DF-B8EF-50C16EE48ED1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rgbClr val="F3F3F3"/>
            </a:gs>
            <a:gs pos="48000">
              <a:srgbClr val="FAFAFA"/>
            </a:gs>
            <a:gs pos="27000">
              <a:srgbClr val="FDFDFD"/>
            </a:gs>
            <a:gs pos="67000">
              <a:srgbClr val="F4F4F4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" y="6566778"/>
            <a:ext cx="35317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63"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SLK Software Services Pvt. Ltd. All rights reserved.</a:t>
            </a:r>
          </a:p>
        </p:txBody>
      </p:sp>
      <p:sp>
        <p:nvSpPr>
          <p:cNvPr id="9" name="Text Placeholder 4"/>
          <p:cNvSpPr txBox="1">
            <a:spLocks/>
          </p:cNvSpPr>
          <p:nvPr userDrawn="1"/>
        </p:nvSpPr>
        <p:spPr>
          <a:xfrm>
            <a:off x="4381500" y="6576688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63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038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my_varray</a:t>
            </a:r>
            <a:r>
              <a:rPr lang="en-US" dirty="0" smtClean="0"/>
              <a:t> IS VARRAY(5) of NUMBER;</a:t>
            </a:r>
          </a:p>
          <a:p>
            <a:r>
              <a:rPr lang="en-US" dirty="0" err="1" smtClean="0"/>
              <a:t>Student_ids</a:t>
            </a:r>
            <a:r>
              <a:rPr lang="en-US" dirty="0" smtClean="0"/>
              <a:t> </a:t>
            </a:r>
            <a:r>
              <a:rPr lang="en-US" dirty="0" err="1" smtClean="0"/>
              <a:t>my_varrray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Select id into </a:t>
            </a:r>
            <a:r>
              <a:rPr lang="en-US" dirty="0" err="1" smtClean="0"/>
              <a:t>Student_ids</a:t>
            </a:r>
            <a:r>
              <a:rPr lang="en-US" dirty="0" smtClean="0"/>
              <a:t> from Student;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4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Index-by-tables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Associative arrays </a:t>
            </a:r>
            <a:r>
              <a:rPr lang="en-US" i="1" dirty="0" smtClean="0"/>
              <a:t>are non-persistent and </a:t>
            </a:r>
            <a:r>
              <a:rPr lang="en-US" i="1" dirty="0"/>
              <a:t>unbounded form of </a:t>
            </a:r>
            <a:r>
              <a:rPr lang="en-US" i="1" dirty="0" smtClean="0"/>
              <a:t>collection</a:t>
            </a:r>
          </a:p>
          <a:p>
            <a:r>
              <a:rPr lang="en-US" dirty="0"/>
              <a:t>Associative array stores data in Key-Value pairs where index number serves as the key and data stored into the cell serves as the value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altLang="en-US" dirty="0" smtClean="0">
                <a:latin typeface="Monaco"/>
              </a:rPr>
              <a:t>TYPE </a:t>
            </a:r>
            <a:r>
              <a:rPr lang="en-US" altLang="en-US" dirty="0" err="1" smtClean="0">
                <a:latin typeface="Monaco"/>
              </a:rPr>
              <a:t>aArray_name</a:t>
            </a:r>
            <a:r>
              <a:rPr lang="en-US" altLang="en-US" dirty="0" smtClean="0">
                <a:latin typeface="Monaco"/>
              </a:rPr>
              <a:t> </a:t>
            </a:r>
            <a:r>
              <a:rPr lang="en-US" altLang="en-US" b="1" dirty="0">
                <a:latin typeface="Monaco"/>
              </a:rPr>
              <a:t>IS</a:t>
            </a:r>
            <a:r>
              <a:rPr lang="en-US" altLang="en-US" sz="3200" dirty="0">
                <a:latin typeface="Monaco"/>
              </a:rPr>
              <a:t> </a:t>
            </a:r>
            <a:r>
              <a:rPr lang="en-US" altLang="en-US" b="1" dirty="0">
                <a:latin typeface="Monaco"/>
              </a:rPr>
              <a:t>TABLE</a:t>
            </a:r>
            <a:r>
              <a:rPr lang="en-US" altLang="en-US" sz="3200" dirty="0">
                <a:latin typeface="Monaco"/>
              </a:rPr>
              <a:t> </a:t>
            </a:r>
            <a:r>
              <a:rPr lang="en-US" altLang="en-US" b="1" dirty="0">
                <a:latin typeface="Monaco"/>
              </a:rPr>
              <a:t>OF</a:t>
            </a:r>
            <a:r>
              <a:rPr lang="en-US" altLang="en-US" sz="3200" dirty="0">
                <a:latin typeface="Monaco"/>
              </a:rPr>
              <a:t> </a:t>
            </a:r>
            <a:r>
              <a:rPr lang="en-US" altLang="en-US" dirty="0" err="1">
                <a:latin typeface="Monaco"/>
              </a:rPr>
              <a:t>element_datatype</a:t>
            </a:r>
            <a:r>
              <a:rPr lang="en-US" altLang="en-US" dirty="0">
                <a:latin typeface="Monaco"/>
              </a:rPr>
              <a:t> [Not</a:t>
            </a:r>
            <a:r>
              <a:rPr lang="en-US" altLang="en-US" sz="3200" dirty="0">
                <a:latin typeface="Monaco"/>
              </a:rPr>
              <a:t> </a:t>
            </a:r>
            <a:r>
              <a:rPr lang="en-US" altLang="en-US" dirty="0">
                <a:latin typeface="Monaco"/>
              </a:rPr>
              <a:t>Null]</a:t>
            </a:r>
            <a:endParaRPr lang="en-US" altLang="en-US" sz="36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latin typeface="Monaco"/>
              </a:rPr>
              <a:t>	INDEX</a:t>
            </a:r>
            <a:r>
              <a:rPr lang="en-US" altLang="en-US" sz="3200" dirty="0" smtClean="0">
                <a:latin typeface="Monaco"/>
              </a:rPr>
              <a:t> </a:t>
            </a:r>
            <a:r>
              <a:rPr lang="en-US" altLang="en-US" b="1" dirty="0">
                <a:latin typeface="Monaco"/>
              </a:rPr>
              <a:t>BY</a:t>
            </a:r>
            <a:r>
              <a:rPr lang="en-US" altLang="en-US" sz="3200" dirty="0">
                <a:latin typeface="Monaco"/>
              </a:rPr>
              <a:t> </a:t>
            </a:r>
            <a:r>
              <a:rPr lang="en-US" altLang="en-US" dirty="0" err="1">
                <a:latin typeface="Monaco"/>
              </a:rPr>
              <a:t>index_elements_datatype</a:t>
            </a:r>
            <a:r>
              <a:rPr lang="en-US" altLang="en-US" dirty="0">
                <a:latin typeface="Monaco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2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837710"/>
            <a:ext cx="11629622" cy="5450936"/>
          </a:xfrm>
        </p:spPr>
        <p:txBody>
          <a:bodyPr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/>
              <a:t>DECLARE</a:t>
            </a:r>
            <a:endParaRPr lang="en-US" altLang="en-US" sz="20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    TYPE books </a:t>
            </a:r>
            <a:r>
              <a:rPr lang="en-US" altLang="en-US" sz="2000" b="1" dirty="0"/>
              <a:t>IS</a:t>
            </a:r>
            <a:r>
              <a:rPr lang="en-US" altLang="en-US" sz="2000" dirty="0"/>
              <a:t> </a:t>
            </a:r>
            <a:r>
              <a:rPr lang="en-US" altLang="en-US" sz="2000" b="1" dirty="0"/>
              <a:t>TABLE</a:t>
            </a:r>
            <a:r>
              <a:rPr lang="en-US" altLang="en-US" sz="2000" dirty="0"/>
              <a:t> </a:t>
            </a:r>
            <a:r>
              <a:rPr lang="en-US" altLang="en-US" sz="2000" b="1" dirty="0"/>
              <a:t>OF</a:t>
            </a:r>
            <a:r>
              <a:rPr lang="en-US" altLang="en-US" sz="2000" dirty="0"/>
              <a:t> NUMBER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        </a:t>
            </a:r>
            <a:r>
              <a:rPr lang="en-US" altLang="en-US" sz="2000" b="1" dirty="0"/>
              <a:t>INDEX</a:t>
            </a:r>
            <a:r>
              <a:rPr lang="en-US" altLang="en-US" sz="2000" dirty="0"/>
              <a:t> </a:t>
            </a:r>
            <a:r>
              <a:rPr lang="en-US" altLang="en-US" sz="2000" b="1" dirty="0"/>
              <a:t>BY</a:t>
            </a:r>
            <a:r>
              <a:rPr lang="en-US" altLang="en-US" sz="2000" dirty="0"/>
              <a:t> VARCHAR2(20</a:t>
            </a:r>
            <a:r>
              <a:rPr lang="en-US" altLang="en-US" sz="2000" dirty="0" smtClean="0"/>
              <a:t>);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6"/>
                </a:solidFill>
              </a:rPr>
              <a:t>  </a:t>
            </a:r>
            <a:r>
              <a:rPr lang="en-US" altLang="en-US" sz="2000" dirty="0" smtClean="0">
                <a:solidFill>
                  <a:schemeClr val="accent6"/>
                </a:solidFill>
              </a:rPr>
              <a:t>      --</a:t>
            </a:r>
            <a:r>
              <a:rPr lang="en-IN" sz="2000" dirty="0" smtClean="0">
                <a:solidFill>
                  <a:schemeClr val="accent6"/>
                </a:solidFill>
              </a:rPr>
              <a:t>Create </a:t>
            </a:r>
            <a:r>
              <a:rPr lang="en-IN" sz="2000" dirty="0">
                <a:solidFill>
                  <a:schemeClr val="accent6"/>
                </a:solidFill>
              </a:rPr>
              <a:t>Associative Array </a:t>
            </a:r>
            <a:r>
              <a:rPr lang="en-IN" sz="2000" dirty="0" smtClean="0">
                <a:solidFill>
                  <a:schemeClr val="accent6"/>
                </a:solidFill>
              </a:rPr>
              <a:t>Variable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000" dirty="0" smtClean="0">
                <a:solidFill>
                  <a:schemeClr val="accent6"/>
                </a:solidFill>
              </a:rPr>
              <a:t>        </a:t>
            </a:r>
            <a:r>
              <a:rPr lang="en-US" altLang="en-US" sz="2000" dirty="0" err="1" smtClean="0"/>
              <a:t>isbn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Books;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/>
              <a:t>BEGIN</a:t>
            </a:r>
            <a:endParaRPr lang="en-US" altLang="en-US" sz="20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       </a:t>
            </a:r>
            <a:r>
              <a:rPr lang="en-US" altLang="en-US" sz="2000" dirty="0">
                <a:solidFill>
                  <a:schemeClr val="accent6"/>
                </a:solidFill>
              </a:rPr>
              <a:t> -- How to insert data into the associative array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        </a:t>
            </a:r>
            <a:r>
              <a:rPr lang="en-US" altLang="en-US" sz="2000" dirty="0" err="1"/>
              <a:t>isbn</a:t>
            </a:r>
            <a:r>
              <a:rPr lang="en-US" altLang="en-US" sz="2000" dirty="0"/>
              <a:t>('Oracle Database') := 1234;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        </a:t>
            </a:r>
            <a:r>
              <a:rPr lang="en-US" altLang="en-US" sz="2000" dirty="0" err="1"/>
              <a:t>isbn</a:t>
            </a:r>
            <a:r>
              <a:rPr lang="en-US" altLang="en-US" sz="2000" dirty="0"/>
              <a:t>('MySQL') := 9876;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        DBMS_OUTPUT.PUT_LINE('Value Before </a:t>
            </a:r>
            <a:r>
              <a:rPr lang="en-US" altLang="en-US" sz="2000" dirty="0" err="1"/>
              <a:t>Updation</a:t>
            </a:r>
            <a:r>
              <a:rPr lang="en-US" altLang="en-US" sz="2000" dirty="0"/>
              <a:t> '||</a:t>
            </a:r>
            <a:r>
              <a:rPr lang="en-US" altLang="en-US" sz="2000" dirty="0" err="1"/>
              <a:t>isbn</a:t>
            </a:r>
            <a:r>
              <a:rPr lang="en-US" altLang="en-US" sz="2000" dirty="0"/>
              <a:t>('MySQL'));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 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        </a:t>
            </a:r>
            <a:r>
              <a:rPr lang="en-US" altLang="en-US" sz="2000" dirty="0">
                <a:solidFill>
                  <a:schemeClr val="accent6"/>
                </a:solidFill>
              </a:rPr>
              <a:t>-- How to update data of associative array.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        </a:t>
            </a:r>
            <a:r>
              <a:rPr lang="en-US" altLang="en-US" sz="2000" dirty="0" err="1"/>
              <a:t>isbn</a:t>
            </a:r>
            <a:r>
              <a:rPr lang="en-US" altLang="en-US" sz="2000" dirty="0"/>
              <a:t>('MySQL') := 1010;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     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</a:t>
            </a:r>
            <a:r>
              <a:rPr lang="en-US" altLang="en-US" sz="2000" dirty="0" smtClean="0">
                <a:solidFill>
                  <a:schemeClr val="accent6"/>
                </a:solidFill>
              </a:rPr>
              <a:t>-- </a:t>
            </a:r>
            <a:r>
              <a:rPr lang="en-US" altLang="en-US" sz="2000" dirty="0">
                <a:solidFill>
                  <a:schemeClr val="accent6"/>
                </a:solidFill>
              </a:rPr>
              <a:t>how to retrieve data using key from associative array. </a:t>
            </a:r>
            <a:r>
              <a:rPr lang="en-US" altLang="en-US" sz="2000" dirty="0"/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        DBMS_OUTPUT.PUT_LINE('Value After </a:t>
            </a:r>
            <a:r>
              <a:rPr lang="en-US" altLang="en-US" sz="2000" dirty="0" err="1"/>
              <a:t>Updation</a:t>
            </a:r>
            <a:r>
              <a:rPr lang="en-US" altLang="en-US" sz="2000" dirty="0"/>
              <a:t> '||</a:t>
            </a:r>
            <a:r>
              <a:rPr lang="en-US" altLang="en-US" sz="2000" dirty="0" err="1"/>
              <a:t>isbn</a:t>
            </a:r>
            <a:r>
              <a:rPr lang="en-US" altLang="en-US" sz="2000" dirty="0"/>
              <a:t>('MySQL'));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/>
              <a:t>END</a:t>
            </a:r>
            <a:r>
              <a:rPr lang="en-US" altLang="en-US" sz="2000" dirty="0"/>
              <a:t>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/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0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Methods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844634"/>
              </p:ext>
            </p:extLst>
          </p:nvPr>
        </p:nvGraphicFramePr>
        <p:xfrm>
          <a:off x="158735" y="723900"/>
          <a:ext cx="11363325" cy="71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775"/>
                <a:gridCol w="3787775"/>
                <a:gridCol w="378777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Method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SYNTAX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EXISTS (n)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This method will return Boolean results. It will return 'TRUE' if the n</a:t>
                      </a:r>
                      <a:r>
                        <a:rPr lang="en-US" baseline="30000">
                          <a:effectLst/>
                        </a:rPr>
                        <a:t>th</a:t>
                      </a:r>
                      <a:r>
                        <a:rPr lang="en-US">
                          <a:effectLst/>
                        </a:rPr>
                        <a:t> element exists in that collection, else it will return FALSE. Only EXISTS functions can be used in uninitialized collection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</a:t>
                      </a:r>
                      <a:r>
                        <a:rPr lang="en-IN" dirty="0" err="1">
                          <a:effectLst/>
                        </a:rPr>
                        <a:t>collection_name</a:t>
                      </a:r>
                      <a:r>
                        <a:rPr lang="en-IN" dirty="0">
                          <a:effectLst/>
                        </a:rPr>
                        <a:t>&gt;.EXISTS(</a:t>
                      </a:r>
                      <a:r>
                        <a:rPr lang="en-IN" dirty="0" err="1">
                          <a:effectLst/>
                        </a:rPr>
                        <a:t>element_position</a:t>
                      </a:r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Gives the total count of the elements present in a collection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</a:t>
                      </a:r>
                      <a:r>
                        <a:rPr lang="en-IN" dirty="0" err="1">
                          <a:effectLst/>
                        </a:rPr>
                        <a:t>collection_name</a:t>
                      </a:r>
                      <a:r>
                        <a:rPr lang="en-IN" dirty="0">
                          <a:effectLst/>
                        </a:rPr>
                        <a:t>&gt;.COUNT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LIMIT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returns the maximum size of the collection. For Varray, it will return the fixed size that has been defined. For Nested table and Index-by-table, it gives NULL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</a:t>
                      </a:r>
                      <a:r>
                        <a:rPr lang="en-IN" dirty="0" err="1">
                          <a:effectLst/>
                        </a:rPr>
                        <a:t>collection_name</a:t>
                      </a:r>
                      <a:r>
                        <a:rPr lang="en-IN" dirty="0">
                          <a:effectLst/>
                        </a:rPr>
                        <a:t>&gt;.LIMIT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FIRST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value of the first index variable(subscript) of the collections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</a:t>
                      </a:r>
                      <a:r>
                        <a:rPr lang="en-IN" dirty="0" err="1">
                          <a:effectLst/>
                        </a:rPr>
                        <a:t>collection_name</a:t>
                      </a:r>
                      <a:r>
                        <a:rPr lang="en-IN" dirty="0">
                          <a:effectLst/>
                        </a:rPr>
                        <a:t>&gt;.FIRST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LAST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value of the last index variable(subscript) of the collections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</a:t>
                      </a:r>
                      <a:r>
                        <a:rPr lang="en-IN" dirty="0" err="1">
                          <a:effectLst/>
                        </a:rPr>
                        <a:t>collection_name</a:t>
                      </a:r>
                      <a:r>
                        <a:rPr lang="en-IN" dirty="0">
                          <a:effectLst/>
                        </a:rPr>
                        <a:t>&gt;.LAST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NEXT (n)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succeeds index variable in a collection of the n</a:t>
                      </a:r>
                      <a:r>
                        <a:rPr lang="en-US" baseline="30000">
                          <a:effectLst/>
                        </a:rPr>
                        <a:t>th</a:t>
                      </a:r>
                      <a:r>
                        <a:rPr lang="en-US">
                          <a:effectLst/>
                        </a:rPr>
                        <a:t> element. If there is no succeeds index value NULL is returned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</a:t>
                      </a:r>
                      <a:r>
                        <a:rPr lang="en-IN" dirty="0" err="1">
                          <a:effectLst/>
                        </a:rPr>
                        <a:t>collection_name</a:t>
                      </a:r>
                      <a:r>
                        <a:rPr lang="en-IN" dirty="0">
                          <a:effectLst/>
                        </a:rPr>
                        <a:t>&gt;.NEXT(n)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9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984164"/>
              </p:ext>
            </p:extLst>
          </p:nvPr>
        </p:nvGraphicFramePr>
        <p:xfrm>
          <a:off x="416483" y="1104410"/>
          <a:ext cx="1136332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775"/>
                <a:gridCol w="3787775"/>
                <a:gridCol w="378777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Method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SYNTAX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EXTEND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Extends one element in a collection at the end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</a:t>
                      </a:r>
                      <a:r>
                        <a:rPr lang="en-IN" dirty="0" err="1">
                          <a:effectLst/>
                        </a:rPr>
                        <a:t>collection_name</a:t>
                      </a:r>
                      <a:r>
                        <a:rPr lang="en-IN" dirty="0">
                          <a:effectLst/>
                        </a:rPr>
                        <a:t>&gt;.EXTEND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EXTEND (n)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Extends n elements at the end of a collection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</a:t>
                      </a:r>
                      <a:r>
                        <a:rPr lang="en-IN" dirty="0" err="1">
                          <a:effectLst/>
                        </a:rPr>
                        <a:t>collection_name</a:t>
                      </a:r>
                      <a:r>
                        <a:rPr lang="en-IN" dirty="0">
                          <a:effectLst/>
                        </a:rPr>
                        <a:t>&gt;.EXTEND(n)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TRIM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Removes one element from the end of the collection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</a:t>
                      </a:r>
                      <a:r>
                        <a:rPr lang="en-IN" dirty="0" err="1">
                          <a:effectLst/>
                        </a:rPr>
                        <a:t>collection_name</a:t>
                      </a:r>
                      <a:r>
                        <a:rPr lang="en-IN" dirty="0">
                          <a:effectLst/>
                        </a:rPr>
                        <a:t>&gt;.TRIM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Deletes all the elements from the collection. Makes the collection empty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&lt;collection_name&gt;.DELETE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DELETE (n)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Deletes the nth element from the collection. If the n</a:t>
                      </a:r>
                      <a:r>
                        <a:rPr lang="en-US" baseline="30000">
                          <a:effectLst/>
                        </a:rPr>
                        <a:t>th</a:t>
                      </a:r>
                      <a:r>
                        <a:rPr lang="en-US">
                          <a:effectLst/>
                        </a:rPr>
                        <a:t>element is NULL, then this will do nothing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</a:t>
                      </a:r>
                      <a:r>
                        <a:rPr lang="en-IN" dirty="0" err="1">
                          <a:effectLst/>
                        </a:rPr>
                        <a:t>collection_name</a:t>
                      </a:r>
                      <a:r>
                        <a:rPr lang="en-IN" dirty="0">
                          <a:effectLst/>
                        </a:rPr>
                        <a:t>&gt;.DELETE(n)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17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Collection Exceptions</a:t>
            </a:r>
            <a:br>
              <a:rPr lang="en-IN" b="0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4445559"/>
              </p:ext>
            </p:extLst>
          </p:nvPr>
        </p:nvGraphicFramePr>
        <p:xfrm>
          <a:off x="1168397" y="1104900"/>
          <a:ext cx="8813802" cy="5449888"/>
        </p:xfrm>
        <a:graphic>
          <a:graphicData uri="http://schemas.openxmlformats.org/drawingml/2006/table">
            <a:tbl>
              <a:tblPr/>
              <a:tblGrid>
                <a:gridCol w="4406901"/>
                <a:gridCol w="4406901"/>
              </a:tblGrid>
              <a:tr h="37959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Collection Exception</a:t>
                      </a:r>
                    </a:p>
                  </a:txBody>
                  <a:tcPr marL="67785" marR="67785" marT="67785" marB="677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Raised in Situations</a:t>
                      </a:r>
                    </a:p>
                  </a:txBody>
                  <a:tcPr marL="67785" marR="67785" marT="67785" marB="677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236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COLLECTION_IS_NULL</a:t>
                      </a:r>
                    </a:p>
                  </a:txBody>
                  <a:tcPr marL="67785" marR="67785" marT="67785" marB="677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You try to operate on an atomically null collection.</a:t>
                      </a:r>
                    </a:p>
                  </a:txBody>
                  <a:tcPr marL="67785" marR="67785" marT="67785" marB="677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16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NO_DATA_FOUND</a:t>
                      </a:r>
                    </a:p>
                  </a:txBody>
                  <a:tcPr marL="67785" marR="67785" marT="67785" marB="677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 subscript designates an element that was deleted, or a nonexistent element of an associative array.</a:t>
                      </a:r>
                    </a:p>
                  </a:txBody>
                  <a:tcPr marL="67785" marR="67785" marT="67785" marB="677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6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SUBSCRIPT_BEYOND_COUNT</a:t>
                      </a:r>
                    </a:p>
                  </a:txBody>
                  <a:tcPr marL="67785" marR="67785" marT="67785" marB="677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 subscript exceeds the number of elements in a collection.</a:t>
                      </a:r>
                    </a:p>
                  </a:txBody>
                  <a:tcPr marL="67785" marR="67785" marT="67785" marB="677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SUBSCRIPT_OUTSIDE_LIMIT</a:t>
                      </a:r>
                    </a:p>
                  </a:txBody>
                  <a:tcPr marL="67785" marR="67785" marT="67785" marB="677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 subscript is outside the allowed range.</a:t>
                      </a:r>
                    </a:p>
                  </a:txBody>
                  <a:tcPr marL="67785" marR="67785" marT="67785" marB="677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7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VALUE_ERROR</a:t>
                      </a:r>
                    </a:p>
                  </a:txBody>
                  <a:tcPr marL="67785" marR="67785" marT="67785" marB="677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 subscript is null or not convertible to the key type. This exception might occur if the key is defined as a </a:t>
                      </a:r>
                      <a:r>
                        <a:rPr lang="en-US" sz="1600" b="1" dirty="0">
                          <a:effectLst/>
                        </a:rPr>
                        <a:t>PLS_INTEGER</a:t>
                      </a:r>
                      <a:r>
                        <a:rPr lang="en-US" sz="1600" dirty="0">
                          <a:effectLst/>
                        </a:rPr>
                        <a:t> range, and the subscript is outside this range.</a:t>
                      </a:r>
                    </a:p>
                  </a:txBody>
                  <a:tcPr marL="67785" marR="67785" marT="67785" marB="677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2572" y="4250376"/>
            <a:ext cx="12404035" cy="131644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18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Collection is an ordered group of elements of particular data types. It can be a collection of simple data type or complex data type (like user-defined or record types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Classification:</a:t>
            </a:r>
            <a:endParaRPr lang="en-US" dirty="0"/>
          </a:p>
          <a:p>
            <a:r>
              <a:rPr lang="en-US" dirty="0" smtClean="0"/>
              <a:t>Index-by-tables </a:t>
            </a:r>
            <a:r>
              <a:rPr lang="en-US" dirty="0"/>
              <a:t>(also known as Associative Array)</a:t>
            </a:r>
          </a:p>
          <a:p>
            <a:r>
              <a:rPr lang="en-US" dirty="0"/>
              <a:t>Nested tables</a:t>
            </a:r>
          </a:p>
          <a:p>
            <a:r>
              <a:rPr lang="en-US" dirty="0" err="1"/>
              <a:t>Varrays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3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tables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are one dimensional structure which are persistent and unbounded in nature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nested_table_name</a:t>
            </a:r>
            <a:r>
              <a:rPr lang="en-US" dirty="0" smtClean="0"/>
              <a:t> IS TABLE OF </a:t>
            </a:r>
            <a:r>
              <a:rPr lang="en-US" dirty="0" err="1" smtClean="0"/>
              <a:t>element_type</a:t>
            </a:r>
            <a:r>
              <a:rPr lang="en-US" dirty="0" smtClean="0"/>
              <a:t> (NOT NULL);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54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SERVEROUTPUT ON; </a:t>
            </a:r>
            <a:endParaRPr lang="en-US" altLang="en-US" sz="2000" dirty="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en-US" sz="2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my_nested_table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var_nt</a:t>
            </a: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my_nested_table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altLang="en-US" sz="2000" dirty="0" err="1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my_nested_table</a:t>
            </a: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(9,18,27,36,45,54,63,72,81,90);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('Value Stored at index 1 in NT is ' ||</a:t>
            </a:r>
            <a:r>
              <a:rPr lang="en-US" altLang="en-US" sz="2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var_nt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(1)); DBMS_OUTPUT.PUT_LINE ('Value Stored at index 2 in NT is ' ||</a:t>
            </a:r>
            <a:r>
              <a:rPr lang="en-US" altLang="en-US" sz="2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var_nt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(2)); DBMS_OUTPUT.PUT_LINE ('Value Stored at index 3 in NT is ' ||</a:t>
            </a:r>
            <a:r>
              <a:rPr lang="en-US" altLang="en-US" sz="2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var_nt</a:t>
            </a:r>
            <a:r>
              <a:rPr lang="en-US" alt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(3)); END; </a:t>
            </a:r>
            <a:endParaRPr lang="en-US" altLang="en-US" sz="2000" dirty="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46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SET</a:t>
            </a:r>
            <a:r>
              <a:rPr lang="en-US" altLang="en-US" dirty="0"/>
              <a:t> SERVEROUTPUT </a:t>
            </a:r>
            <a:r>
              <a:rPr lang="en-US" altLang="en-US" b="1" dirty="0"/>
              <a:t>ON</a:t>
            </a:r>
            <a:r>
              <a:rPr lang="en-US" altLang="en-US" dirty="0"/>
              <a:t>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DECLARE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  TYPE </a:t>
            </a:r>
            <a:r>
              <a:rPr lang="en-US" altLang="en-US" dirty="0" err="1"/>
              <a:t>my_nested_table</a:t>
            </a:r>
            <a:r>
              <a:rPr lang="en-US" altLang="en-US" dirty="0"/>
              <a:t>   </a:t>
            </a:r>
            <a:r>
              <a:rPr lang="en-US" altLang="en-US" b="1" dirty="0"/>
              <a:t>IS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r>
              <a:rPr lang="en-US" altLang="en-US" dirty="0"/>
              <a:t> </a:t>
            </a:r>
            <a:r>
              <a:rPr lang="en-US" altLang="en-US" b="1" dirty="0"/>
              <a:t>OF</a:t>
            </a:r>
            <a:r>
              <a:rPr lang="en-US" altLang="en-US" dirty="0"/>
              <a:t> number;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  </a:t>
            </a:r>
            <a:r>
              <a:rPr lang="en-US" altLang="en-US" dirty="0" err="1"/>
              <a:t>var_nt</a:t>
            </a:r>
            <a:r>
              <a:rPr lang="en-US" altLang="en-US" dirty="0"/>
              <a:t>  </a:t>
            </a:r>
            <a:r>
              <a:rPr lang="en-US" altLang="en-US" dirty="0" err="1"/>
              <a:t>my_nested_table</a:t>
            </a:r>
            <a:r>
              <a:rPr lang="en-US" altLang="en-US" dirty="0"/>
              <a:t> :=  </a:t>
            </a:r>
            <a:r>
              <a:rPr lang="en-US" altLang="en-US" dirty="0" err="1"/>
              <a:t>my_nested_table</a:t>
            </a:r>
            <a:r>
              <a:rPr lang="en-US" altLang="en-US" dirty="0"/>
              <a:t> (9,18,27,36,45,54,63,72,81,90);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BEGIN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  </a:t>
            </a:r>
            <a:r>
              <a:rPr lang="en-US" altLang="en-US" b="1" dirty="0"/>
              <a:t>FOR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IN 1..var_nt.COUNT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  LOOP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    DBMS_OUTPUT.PUT_LINE ('Value stored at index '||</a:t>
            </a:r>
            <a:r>
              <a:rPr lang="en-US" altLang="en-US" dirty="0" err="1"/>
              <a:t>i</a:t>
            </a:r>
            <a:r>
              <a:rPr lang="en-US" altLang="en-US" dirty="0"/>
              <a:t>||'is '||</a:t>
            </a:r>
            <a:r>
              <a:rPr lang="en-US" altLang="en-US" dirty="0" err="1"/>
              <a:t>var_nt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  </a:t>
            </a:r>
            <a:r>
              <a:rPr lang="en-US" altLang="en-US" b="1" dirty="0"/>
              <a:t>END</a:t>
            </a:r>
            <a:r>
              <a:rPr lang="en-US" altLang="en-US" dirty="0"/>
              <a:t> LOOP;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/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2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table using primitive </a:t>
            </a:r>
            <a:r>
              <a:rPr lang="en-US" dirty="0" err="1"/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SET</a:t>
            </a:r>
            <a:r>
              <a:rPr lang="en-US" altLang="en-US" dirty="0"/>
              <a:t> SERVEROUTPUT </a:t>
            </a:r>
            <a:r>
              <a:rPr lang="en-US" altLang="en-US" b="1" dirty="0"/>
              <a:t>ON</a:t>
            </a:r>
            <a:r>
              <a:rPr lang="en-US" altLang="en-US" dirty="0"/>
              <a:t>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CREATE</a:t>
            </a:r>
            <a:r>
              <a:rPr lang="en-US" altLang="en-US" dirty="0"/>
              <a:t> OR REPLACE TYPE </a:t>
            </a:r>
            <a:r>
              <a:rPr lang="en-US" altLang="en-US" dirty="0" err="1"/>
              <a:t>my_nested_table</a:t>
            </a:r>
            <a:r>
              <a:rPr lang="en-US" altLang="en-US" dirty="0"/>
              <a:t> </a:t>
            </a:r>
            <a:r>
              <a:rPr lang="en-US" altLang="en-US" b="1" dirty="0"/>
              <a:t>IS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r>
              <a:rPr lang="en-US" altLang="en-US" dirty="0"/>
              <a:t> </a:t>
            </a:r>
            <a:r>
              <a:rPr lang="en-US" altLang="en-US" b="1" dirty="0"/>
              <a:t>OF</a:t>
            </a:r>
            <a:r>
              <a:rPr lang="en-US" altLang="en-US" dirty="0"/>
              <a:t> VARCHAR2 (10);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/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CREATE TABLE </a:t>
            </a:r>
            <a:r>
              <a:rPr lang="en-US" altLang="en-US" dirty="0" err="1"/>
              <a:t>my_subject</a:t>
            </a:r>
            <a:r>
              <a:rPr lang="en-US" altLang="en-US" dirty="0"/>
              <a:t>(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      </a:t>
            </a:r>
            <a:r>
              <a:rPr lang="en-US" altLang="en-US" dirty="0" err="1"/>
              <a:t>sub_id</a:t>
            </a:r>
            <a:r>
              <a:rPr lang="en-US" altLang="en-US" dirty="0"/>
              <a:t>        NUMBER,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      </a:t>
            </a:r>
            <a:r>
              <a:rPr lang="en-US" altLang="en-US" dirty="0" err="1"/>
              <a:t>sub_name</a:t>
            </a:r>
            <a:r>
              <a:rPr lang="en-US" altLang="en-US" dirty="0"/>
              <a:t>      VARCHAR2 (20),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      </a:t>
            </a:r>
            <a:r>
              <a:rPr lang="en-US" altLang="en-US" dirty="0" err="1"/>
              <a:t>sub_schedule_day</a:t>
            </a:r>
            <a:r>
              <a:rPr lang="en-US" altLang="en-US" dirty="0"/>
              <a:t>    </a:t>
            </a:r>
            <a:r>
              <a:rPr lang="en-US" altLang="en-US" dirty="0" err="1"/>
              <a:t>my_nested_table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) NESTED TABLE </a:t>
            </a:r>
            <a:r>
              <a:rPr lang="en-US" altLang="en-US" dirty="0" err="1"/>
              <a:t>sub_schedule_day</a:t>
            </a:r>
            <a:r>
              <a:rPr lang="en-US" altLang="en-US" dirty="0"/>
              <a:t> STORE AS </a:t>
            </a:r>
            <a:r>
              <a:rPr lang="en-US" altLang="en-US" dirty="0" err="1"/>
              <a:t>nested_tab_space</a:t>
            </a:r>
            <a:r>
              <a:rPr lang="en-US" altLang="en-US" dirty="0"/>
              <a:t>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INSERT</a:t>
            </a:r>
            <a:r>
              <a:rPr lang="en-US" altLang="en-US" dirty="0"/>
              <a:t> </a:t>
            </a:r>
            <a:r>
              <a:rPr lang="en-US" altLang="en-US" b="1" dirty="0"/>
              <a:t>INTO</a:t>
            </a:r>
            <a:r>
              <a:rPr lang="en-US" altLang="en-US" dirty="0"/>
              <a:t> </a:t>
            </a:r>
            <a:r>
              <a:rPr lang="en-US" altLang="en-US" dirty="0" err="1"/>
              <a:t>my_subject</a:t>
            </a:r>
            <a:r>
              <a:rPr lang="en-US" altLang="en-US" dirty="0"/>
              <a:t> (</a:t>
            </a:r>
            <a:r>
              <a:rPr lang="en-US" altLang="en-US" dirty="0" err="1"/>
              <a:t>sub_id</a:t>
            </a:r>
            <a:r>
              <a:rPr lang="en-US" altLang="en-US" dirty="0"/>
              <a:t>, </a:t>
            </a:r>
            <a:r>
              <a:rPr lang="en-US" altLang="en-US" dirty="0" err="1"/>
              <a:t>sub_name</a:t>
            </a:r>
            <a:r>
              <a:rPr lang="en-US" altLang="en-US" dirty="0"/>
              <a:t>, </a:t>
            </a:r>
            <a:r>
              <a:rPr lang="en-US" altLang="en-US" dirty="0" err="1"/>
              <a:t>sub_schedule_day</a:t>
            </a:r>
            <a:r>
              <a:rPr lang="en-US" altLang="en-US" dirty="0"/>
              <a:t>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VALUES</a:t>
            </a:r>
            <a:r>
              <a:rPr lang="en-US" altLang="en-US" dirty="0"/>
              <a:t> (101, '</a:t>
            </a:r>
            <a:r>
              <a:rPr lang="en-US" altLang="en-US" dirty="0" err="1"/>
              <a:t>Maths</a:t>
            </a:r>
            <a:r>
              <a:rPr lang="en-US" altLang="en-US" dirty="0"/>
              <a:t>', </a:t>
            </a:r>
            <a:r>
              <a:rPr lang="en-US" altLang="en-US" dirty="0" err="1"/>
              <a:t>my_nested_table</a:t>
            </a:r>
            <a:r>
              <a:rPr lang="en-US" altLang="en-US" dirty="0"/>
              <a:t>('</a:t>
            </a:r>
            <a:r>
              <a:rPr lang="en-US" altLang="en-US" dirty="0" err="1"/>
              <a:t>mon</a:t>
            </a:r>
            <a:r>
              <a:rPr lang="en-US" altLang="en-US" dirty="0"/>
              <a:t>', 'Fri'));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SELECT</a:t>
            </a:r>
            <a:r>
              <a:rPr lang="en-US" altLang="en-US" dirty="0"/>
              <a:t> *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dirty="0" err="1"/>
              <a:t>my_subject</a:t>
            </a:r>
            <a:r>
              <a:rPr lang="en-US" altLang="en-US" dirty="0"/>
              <a:t>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38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table using user defined </a:t>
            </a:r>
            <a:r>
              <a:rPr lang="en-US" dirty="0" err="1"/>
              <a:t>datatype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SET</a:t>
            </a:r>
            <a:r>
              <a:rPr lang="en-US" altLang="en-US" dirty="0"/>
              <a:t> SERVEROUTPUT </a:t>
            </a:r>
            <a:r>
              <a:rPr lang="en-US" altLang="en-US" b="1" dirty="0"/>
              <a:t>ON</a:t>
            </a:r>
            <a:r>
              <a:rPr lang="en-US" altLang="en-US" dirty="0"/>
              <a:t>; </a:t>
            </a:r>
            <a:endParaRPr lang="en-US" altLang="en-US" b="1" dirty="0" smtClean="0">
              <a:latin typeface="Monac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latin typeface="Monaco"/>
              </a:rPr>
              <a:t>CREATE</a:t>
            </a:r>
            <a:r>
              <a:rPr lang="en-US" altLang="en-US" dirty="0" smtClean="0">
                <a:latin typeface="Monaco"/>
              </a:rPr>
              <a:t> </a:t>
            </a:r>
            <a:r>
              <a:rPr lang="en-US" altLang="en-US" dirty="0">
                <a:latin typeface="Monaco"/>
              </a:rPr>
              <a:t>OR REPLACE TYPE </a:t>
            </a:r>
            <a:r>
              <a:rPr lang="en-US" altLang="en-US" dirty="0" err="1">
                <a:latin typeface="Monaco"/>
              </a:rPr>
              <a:t>object_type</a:t>
            </a:r>
            <a:r>
              <a:rPr lang="en-US" altLang="en-US" dirty="0">
                <a:latin typeface="Monaco"/>
              </a:rPr>
              <a:t> </a:t>
            </a:r>
            <a:r>
              <a:rPr lang="en-US" altLang="en-US" b="1" dirty="0">
                <a:latin typeface="Monaco"/>
              </a:rPr>
              <a:t>AS</a:t>
            </a:r>
            <a:r>
              <a:rPr lang="en-US" altLang="en-US" dirty="0">
                <a:latin typeface="Monaco"/>
              </a:rPr>
              <a:t> OBJECT (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Monaco"/>
              </a:rPr>
              <a:t>  </a:t>
            </a:r>
            <a:r>
              <a:rPr lang="en-US" altLang="en-US" dirty="0" err="1">
                <a:latin typeface="Monaco"/>
              </a:rPr>
              <a:t>obj_id</a:t>
            </a:r>
            <a:r>
              <a:rPr lang="en-US" altLang="en-US" dirty="0">
                <a:latin typeface="Monaco"/>
              </a:rPr>
              <a:t>  NUMBER,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Monaco"/>
              </a:rPr>
              <a:t>  </a:t>
            </a:r>
            <a:r>
              <a:rPr lang="en-US" altLang="en-US" dirty="0" err="1">
                <a:latin typeface="Monaco"/>
              </a:rPr>
              <a:t>obj_name</a:t>
            </a:r>
            <a:r>
              <a:rPr lang="en-US" altLang="en-US" dirty="0">
                <a:latin typeface="Monaco"/>
              </a:rPr>
              <a:t>  VARCHAR2(10)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Monaco"/>
              </a:rPr>
              <a:t>);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Monaco"/>
              </a:rPr>
              <a:t>/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Monaco"/>
              </a:rPr>
              <a:t>CREATE</a:t>
            </a:r>
            <a:r>
              <a:rPr lang="en-US" altLang="en-US" dirty="0">
                <a:latin typeface="Monaco"/>
              </a:rPr>
              <a:t> OR REPLACE TYPE </a:t>
            </a:r>
            <a:r>
              <a:rPr lang="en-US" altLang="en-US" dirty="0" err="1">
                <a:latin typeface="Monaco"/>
              </a:rPr>
              <a:t>My_NT</a:t>
            </a:r>
            <a:r>
              <a:rPr lang="en-US" altLang="en-US" dirty="0">
                <a:latin typeface="Monaco"/>
              </a:rPr>
              <a:t> </a:t>
            </a:r>
            <a:r>
              <a:rPr lang="en-US" altLang="en-US" b="1" dirty="0">
                <a:latin typeface="Monaco"/>
              </a:rPr>
              <a:t>IS</a:t>
            </a:r>
            <a:r>
              <a:rPr lang="en-US" altLang="en-US" dirty="0">
                <a:latin typeface="Monaco"/>
              </a:rPr>
              <a:t> </a:t>
            </a:r>
            <a:r>
              <a:rPr lang="en-US" altLang="en-US" b="1" dirty="0">
                <a:latin typeface="Monaco"/>
              </a:rPr>
              <a:t>TABLE</a:t>
            </a:r>
            <a:r>
              <a:rPr lang="en-US" altLang="en-US" dirty="0">
                <a:latin typeface="Monaco"/>
              </a:rPr>
              <a:t> </a:t>
            </a:r>
            <a:r>
              <a:rPr lang="en-US" altLang="en-US" b="1" dirty="0">
                <a:latin typeface="Monaco"/>
              </a:rPr>
              <a:t>OF</a:t>
            </a:r>
            <a:r>
              <a:rPr lang="en-US" altLang="en-US" dirty="0">
                <a:latin typeface="Monaco"/>
              </a:rPr>
              <a:t> </a:t>
            </a:r>
            <a:r>
              <a:rPr lang="en-US" altLang="en-US" dirty="0" err="1">
                <a:latin typeface="Monaco"/>
              </a:rPr>
              <a:t>object_type</a:t>
            </a:r>
            <a:r>
              <a:rPr lang="en-US" altLang="en-US" dirty="0">
                <a:latin typeface="Monaco"/>
              </a:rPr>
              <a:t>;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Monaco"/>
              </a:rPr>
              <a:t>/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Monaco"/>
              </a:rPr>
              <a:t>CREATE</a:t>
            </a:r>
            <a:r>
              <a:rPr lang="en-US" altLang="en-US" dirty="0">
                <a:latin typeface="Monaco"/>
              </a:rPr>
              <a:t> </a:t>
            </a:r>
            <a:r>
              <a:rPr lang="en-US" altLang="en-US" b="1" dirty="0">
                <a:latin typeface="Monaco"/>
              </a:rPr>
              <a:t>TABLE</a:t>
            </a:r>
            <a:r>
              <a:rPr lang="en-US" altLang="en-US" dirty="0">
                <a:latin typeface="Monaco"/>
              </a:rPr>
              <a:t> </a:t>
            </a:r>
            <a:r>
              <a:rPr lang="en-US" altLang="en-US" dirty="0" err="1">
                <a:latin typeface="Monaco"/>
              </a:rPr>
              <a:t>Base_Table</a:t>
            </a:r>
            <a:r>
              <a:rPr lang="en-US" altLang="en-US" dirty="0">
                <a:latin typeface="Monaco"/>
              </a:rPr>
              <a:t>(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Monaco"/>
              </a:rPr>
              <a:t>  </a:t>
            </a:r>
            <a:r>
              <a:rPr lang="en-US" altLang="en-US" dirty="0" err="1">
                <a:latin typeface="Monaco"/>
              </a:rPr>
              <a:t>tab_id</a:t>
            </a:r>
            <a:r>
              <a:rPr lang="en-US" altLang="en-US" dirty="0">
                <a:latin typeface="Monaco"/>
              </a:rPr>
              <a:t>  NUMBER,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Monaco"/>
              </a:rPr>
              <a:t>  </a:t>
            </a:r>
            <a:r>
              <a:rPr lang="en-US" altLang="en-US" dirty="0" err="1">
                <a:latin typeface="Monaco"/>
              </a:rPr>
              <a:t>tab_ele</a:t>
            </a:r>
            <a:r>
              <a:rPr lang="en-US" altLang="en-US" dirty="0">
                <a:latin typeface="Monaco"/>
              </a:rPr>
              <a:t> </a:t>
            </a:r>
            <a:r>
              <a:rPr lang="en-US" altLang="en-US" dirty="0" err="1">
                <a:latin typeface="Monaco"/>
              </a:rPr>
              <a:t>My_NT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Monaco"/>
              </a:rPr>
              <a:t>)NESTED </a:t>
            </a:r>
            <a:r>
              <a:rPr lang="en-US" altLang="en-US" b="1" dirty="0">
                <a:latin typeface="Monaco"/>
              </a:rPr>
              <a:t>TABLE</a:t>
            </a:r>
            <a:r>
              <a:rPr lang="en-US" altLang="en-US" dirty="0">
                <a:latin typeface="Monaco"/>
              </a:rPr>
              <a:t> </a:t>
            </a:r>
            <a:r>
              <a:rPr lang="en-US" altLang="en-US" dirty="0" err="1">
                <a:latin typeface="Monaco"/>
              </a:rPr>
              <a:t>tab_ele</a:t>
            </a:r>
            <a:r>
              <a:rPr lang="en-US" altLang="en-US" dirty="0">
                <a:latin typeface="Monaco"/>
              </a:rPr>
              <a:t> STORE </a:t>
            </a:r>
            <a:r>
              <a:rPr lang="en-US" altLang="en-US" b="1" dirty="0">
                <a:latin typeface="Monaco"/>
              </a:rPr>
              <a:t>AS</a:t>
            </a:r>
            <a:r>
              <a:rPr lang="en-US" altLang="en-US" dirty="0">
                <a:latin typeface="Monaco"/>
              </a:rPr>
              <a:t> stor_tab_1;</a:t>
            </a:r>
            <a:endParaRPr lang="en-US" alt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Monaco"/>
              </a:rPr>
              <a:t>/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latin typeface="Monac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latin typeface="Monac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Varrays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Varray</a:t>
            </a:r>
            <a:r>
              <a:rPr lang="en-US" dirty="0"/>
              <a:t> is a collection method in which the size of the array is fixed. The array size cannot be exceeded than its fixed value. </a:t>
            </a:r>
            <a:endParaRPr lang="en-US" dirty="0" smtClean="0"/>
          </a:p>
          <a:p>
            <a:r>
              <a:rPr lang="en-US" dirty="0"/>
              <a:t>Populated sequentially starting with the subscript </a:t>
            </a:r>
            <a:r>
              <a:rPr lang="en-US" dirty="0" smtClean="0"/>
              <a:t>'1‘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22222"/>
                </a:solidFill>
                <a:latin typeface="Monaco"/>
              </a:rPr>
              <a:t>TYPE &lt;</a:t>
            </a:r>
            <a:r>
              <a:rPr lang="en-US" altLang="en-US" dirty="0" err="1">
                <a:solidFill>
                  <a:srgbClr val="222222"/>
                </a:solidFill>
                <a:latin typeface="Monaco"/>
              </a:rPr>
              <a:t>type_name</a:t>
            </a:r>
            <a:r>
              <a:rPr lang="en-US" altLang="en-US" dirty="0">
                <a:solidFill>
                  <a:srgbClr val="222222"/>
                </a:solidFill>
                <a:latin typeface="Monaco"/>
              </a:rPr>
              <a:t>&gt; IS VARRAY (&lt;SIZE&gt;) OF &lt;DATA_TYPE&gt;;</a:t>
            </a:r>
            <a:r>
              <a:rPr lang="en-US" altLang="en-US" sz="4000" dirty="0"/>
              <a:t> </a:t>
            </a:r>
            <a:endParaRPr lang="en-US" altLang="en-US" sz="4000" dirty="0" smtClean="0"/>
          </a:p>
          <a:p>
            <a:pPr marL="0" indent="0"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38840"/>
              </p:ext>
            </p:extLst>
          </p:nvPr>
        </p:nvGraphicFramePr>
        <p:xfrm>
          <a:off x="1182117" y="4531360"/>
          <a:ext cx="8458208" cy="853440"/>
        </p:xfrm>
        <a:graphic>
          <a:graphicData uri="http://schemas.openxmlformats.org/drawingml/2006/table">
            <a:tbl>
              <a:tblPr/>
              <a:tblGrid>
                <a:gridCol w="1057276"/>
                <a:gridCol w="1057276"/>
                <a:gridCol w="1057276"/>
                <a:gridCol w="1057276"/>
                <a:gridCol w="1057276"/>
                <a:gridCol w="1057276"/>
                <a:gridCol w="1057276"/>
                <a:gridCol w="105727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Subscript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204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3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3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A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2A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2E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2E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D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3D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2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B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2B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0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306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Value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F8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F8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Xyz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E0F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0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Dfv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E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4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0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Sde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04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E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Cxs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0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Vbc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F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0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Nhu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2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3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A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Qwe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3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8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B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7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435" y="0"/>
            <a:ext cx="11629622" cy="54509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1:</a:t>
            </a:r>
          </a:p>
          <a:p>
            <a:pPr marL="0" indent="0">
              <a:buNone/>
            </a:pPr>
            <a:r>
              <a:rPr lang="en-US" dirty="0"/>
              <a:t>CREATE OR REPLACE TYPE </a:t>
            </a:r>
            <a:r>
              <a:rPr lang="en-US" dirty="0" err="1"/>
              <a:t>T_new_type_t</a:t>
            </a:r>
            <a:r>
              <a:rPr lang="en-US" dirty="0"/>
              <a:t>  IS    VARRAY(10) OF VARCHAR2 (100</a:t>
            </a:r>
            <a:r>
              <a:rPr lang="en-US" dirty="0" smtClean="0"/>
              <a:t>);</a:t>
            </a:r>
          </a:p>
          <a:p>
            <a:pPr fontAlgn="base"/>
            <a:r>
              <a:rPr lang="en-IN" dirty="0"/>
              <a:t>DECLARE</a:t>
            </a:r>
          </a:p>
          <a:p>
            <a:pPr fontAlgn="base"/>
            <a:r>
              <a:rPr lang="en-IN" dirty="0"/>
              <a:t>Name  </a:t>
            </a:r>
            <a:r>
              <a:rPr lang="en-IN" dirty="0" err="1"/>
              <a:t>T_new_type</a:t>
            </a:r>
            <a:r>
              <a:rPr lang="en-IN" dirty="0"/>
              <a:t>:= </a:t>
            </a:r>
            <a:r>
              <a:rPr lang="en-IN" dirty="0" err="1"/>
              <a:t>T_new_type</a:t>
            </a:r>
            <a:r>
              <a:rPr lang="en-IN" dirty="0"/>
              <a:t> ();</a:t>
            </a:r>
          </a:p>
          <a:p>
            <a:pPr fontAlgn="base"/>
            <a:r>
              <a:rPr lang="en-IN" dirty="0"/>
              <a:t>BEGIN    </a:t>
            </a:r>
            <a:r>
              <a:rPr lang="en-IN" dirty="0" err="1"/>
              <a:t>Name.EXTEND</a:t>
            </a:r>
            <a:r>
              <a:rPr lang="en-IN" dirty="0"/>
              <a:t> (4);</a:t>
            </a:r>
          </a:p>
          <a:p>
            <a:pPr fontAlgn="base"/>
            <a:r>
              <a:rPr lang="en-IN" dirty="0"/>
              <a:t>Name (1) := ‘</a:t>
            </a:r>
            <a:r>
              <a:rPr lang="en-IN" dirty="0" err="1"/>
              <a:t>Sreenu</a:t>
            </a:r>
            <a:r>
              <a:rPr lang="en-IN" dirty="0"/>
              <a:t>’;</a:t>
            </a:r>
          </a:p>
          <a:p>
            <a:pPr fontAlgn="base"/>
            <a:r>
              <a:rPr lang="en-IN" dirty="0"/>
              <a:t>Name (2) := ‘Amit’;</a:t>
            </a:r>
          </a:p>
          <a:p>
            <a:pPr fontAlgn="base"/>
            <a:r>
              <a:rPr lang="en-IN" dirty="0"/>
              <a:t>Name (3) := ‘</a:t>
            </a:r>
            <a:r>
              <a:rPr lang="en-IN" dirty="0" err="1"/>
              <a:t>Sonali</a:t>
            </a:r>
            <a:r>
              <a:rPr lang="en-IN" dirty="0"/>
              <a:t>’;</a:t>
            </a:r>
          </a:p>
          <a:p>
            <a:pPr fontAlgn="base"/>
            <a:r>
              <a:rPr lang="en-IN" dirty="0"/>
              <a:t>Name (4) := ‘</a:t>
            </a:r>
            <a:r>
              <a:rPr lang="en-IN" dirty="0" err="1"/>
              <a:t>Sukruta</a:t>
            </a:r>
            <a:r>
              <a:rPr lang="en-IN" dirty="0"/>
              <a:t>’;</a:t>
            </a:r>
          </a:p>
          <a:p>
            <a:pPr fontAlgn="base"/>
            <a:r>
              <a:rPr lang="en-IN" dirty="0"/>
              <a:t>FOR </a:t>
            </a:r>
            <a:r>
              <a:rPr lang="en-IN" dirty="0" err="1"/>
              <a:t>v_name</a:t>
            </a:r>
            <a:r>
              <a:rPr lang="en-IN" dirty="0"/>
              <a:t> IN 1 .. </a:t>
            </a:r>
            <a:r>
              <a:rPr lang="en-IN" dirty="0" err="1"/>
              <a:t>Name.COUNT</a:t>
            </a:r>
            <a:endParaRPr lang="en-IN" dirty="0"/>
          </a:p>
          <a:p>
            <a:pPr fontAlgn="base"/>
            <a:r>
              <a:rPr lang="en-IN" dirty="0"/>
              <a:t>LOOP</a:t>
            </a:r>
          </a:p>
          <a:p>
            <a:pPr fontAlgn="base"/>
            <a:r>
              <a:rPr lang="en-IN" dirty="0" err="1"/>
              <a:t>DBMS_OUTPUT.put_line</a:t>
            </a:r>
            <a:r>
              <a:rPr lang="en-IN" dirty="0"/>
              <a:t> (Name (</a:t>
            </a:r>
            <a:r>
              <a:rPr lang="en-IN" dirty="0" err="1"/>
              <a:t>v_name</a:t>
            </a:r>
            <a:r>
              <a:rPr lang="en-IN" dirty="0"/>
              <a:t>));</a:t>
            </a:r>
          </a:p>
          <a:p>
            <a:pPr fontAlgn="base"/>
            <a:r>
              <a:rPr lang="en-IN" dirty="0"/>
              <a:t>END LOOP;</a:t>
            </a:r>
          </a:p>
          <a:p>
            <a:pPr fontAlgn="base"/>
            <a:r>
              <a:rPr lang="en-IN" dirty="0"/>
              <a:t>END;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8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12039</TotalTime>
  <Words>627</Words>
  <Application>Microsoft Office PowerPoint</Application>
  <PresentationFormat>Widescreen</PresentationFormat>
  <Paragraphs>191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Courier New</vt:lpstr>
      <vt:lpstr>Monaco</vt:lpstr>
      <vt:lpstr>1_Office Theme</vt:lpstr>
      <vt:lpstr>PowerPoint Presentation</vt:lpstr>
      <vt:lpstr>Collection</vt:lpstr>
      <vt:lpstr>Nested tables </vt:lpstr>
      <vt:lpstr>Example</vt:lpstr>
      <vt:lpstr>PowerPoint Presentation</vt:lpstr>
      <vt:lpstr>Nested table using primitive datatypes</vt:lpstr>
      <vt:lpstr>Nested table using user defined datatype</vt:lpstr>
      <vt:lpstr>Varrays </vt:lpstr>
      <vt:lpstr>PowerPoint Presentation</vt:lpstr>
      <vt:lpstr>Example 2:</vt:lpstr>
      <vt:lpstr>Index-by-tables</vt:lpstr>
      <vt:lpstr>Example</vt:lpstr>
      <vt:lpstr>Collection Methods </vt:lpstr>
      <vt:lpstr>Collection Methods </vt:lpstr>
      <vt:lpstr>Collection Exceptions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Praveen Kumar</dc:creator>
  <cp:lastModifiedBy>Mobinabanu Aptabahmed Gadawale</cp:lastModifiedBy>
  <cp:revision>214</cp:revision>
  <dcterms:created xsi:type="dcterms:W3CDTF">2018-08-06T00:03:43Z</dcterms:created>
  <dcterms:modified xsi:type="dcterms:W3CDTF">2019-03-13T05:19:04Z</dcterms:modified>
</cp:coreProperties>
</file>