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1" r:id="rId2"/>
    <p:sldId id="304" r:id="rId3"/>
    <p:sldId id="313" r:id="rId4"/>
    <p:sldId id="305" r:id="rId5"/>
    <p:sldId id="306" r:id="rId6"/>
    <p:sldId id="307" r:id="rId7"/>
    <p:sldId id="308" r:id="rId8"/>
    <p:sldId id="310" r:id="rId9"/>
    <p:sldId id="311" r:id="rId10"/>
    <p:sldId id="314" r:id="rId11"/>
    <p:sldId id="315" r:id="rId12"/>
    <p:sldId id="316" r:id="rId13"/>
    <p:sldId id="318" r:id="rId14"/>
    <p:sldId id="319" r:id="rId15"/>
    <p:sldId id="329" r:id="rId16"/>
    <p:sldId id="320" r:id="rId17"/>
    <p:sldId id="321" r:id="rId18"/>
    <p:sldId id="323" r:id="rId19"/>
    <p:sldId id="324" r:id="rId20"/>
    <p:sldId id="325" r:id="rId21"/>
    <p:sldId id="326" r:id="rId22"/>
    <p:sldId id="328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04"/>
            <p14:sldId id="313"/>
            <p14:sldId id="305"/>
            <p14:sldId id="306"/>
            <p14:sldId id="307"/>
            <p14:sldId id="308"/>
            <p14:sldId id="310"/>
            <p14:sldId id="311"/>
            <p14:sldId id="314"/>
            <p14:sldId id="315"/>
            <p14:sldId id="316"/>
            <p14:sldId id="318"/>
            <p14:sldId id="319"/>
            <p14:sldId id="329"/>
            <p14:sldId id="320"/>
            <p14:sldId id="321"/>
            <p14:sldId id="323"/>
            <p14:sldId id="324"/>
            <p14:sldId id="325"/>
            <p14:sldId id="326"/>
            <p14:sldId id="328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6" autoAdjust="0"/>
    <p:restoredTop sz="94255" autoAdjust="0"/>
  </p:normalViewPr>
  <p:slideViewPr>
    <p:cSldViewPr snapToGrid="0">
      <p:cViewPr varScale="1">
        <p:scale>
          <a:sx n="78" d="100"/>
          <a:sy n="78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2/28/2019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Parameter Modes in PL/SQL Subprograms</a:t>
            </a:r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676405"/>
            <a:ext cx="11754222" cy="5878941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313131"/>
                </a:solidFill>
              </a:rPr>
              <a:t>IN,</a:t>
            </a:r>
            <a:r>
              <a:rPr lang="en-US" altLang="en-US" b="1" dirty="0">
                <a:solidFill>
                  <a:srgbClr val="313131"/>
                </a:solidFill>
              </a:rPr>
              <a:t> OUT,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313131"/>
                </a:solidFill>
              </a:rPr>
              <a:t>IN OUT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DECLARE 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a </a:t>
            </a:r>
            <a:r>
              <a:rPr lang="en-US" altLang="en-US" sz="2000" dirty="0">
                <a:solidFill>
                  <a:srgbClr val="313131"/>
                </a:solidFill>
              </a:rPr>
              <a:t>number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b </a:t>
            </a:r>
            <a:r>
              <a:rPr lang="en-US" altLang="en-US" sz="2000" dirty="0">
                <a:solidFill>
                  <a:srgbClr val="313131"/>
                </a:solidFill>
              </a:rPr>
              <a:t>number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c </a:t>
            </a:r>
            <a:r>
              <a:rPr lang="en-US" altLang="en-US" sz="2000" dirty="0">
                <a:solidFill>
                  <a:srgbClr val="313131"/>
                </a:solidFill>
              </a:rPr>
              <a:t>number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PROCEDURE </a:t>
            </a:r>
            <a:r>
              <a:rPr lang="en-US" altLang="en-US" sz="2000" dirty="0" err="1">
                <a:solidFill>
                  <a:srgbClr val="313131"/>
                </a:solidFill>
              </a:rPr>
              <a:t>findMin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>
                <a:solidFill>
                  <a:srgbClr val="313131"/>
                </a:solidFill>
              </a:rPr>
              <a:t>x IN number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y IN number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z OUT number</a:t>
            </a:r>
            <a:r>
              <a:rPr lang="en-US" altLang="en-US" sz="2000" dirty="0">
                <a:solidFill>
                  <a:srgbClr val="666600"/>
                </a:solidFill>
              </a:rPr>
              <a:t>)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</a:rPr>
              <a:t>IS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BEGIN</a:t>
            </a:r>
            <a:r>
              <a:rPr lang="en-US" altLang="en-US" sz="2000" dirty="0">
                <a:solidFill>
                  <a:srgbClr val="313131"/>
                </a:solidFill>
              </a:rPr>
              <a:t> IF x </a:t>
            </a:r>
            <a:r>
              <a:rPr lang="en-US" altLang="en-US" sz="2000" dirty="0">
                <a:solidFill>
                  <a:srgbClr val="666600"/>
                </a:solidFill>
              </a:rPr>
              <a:t>&lt;</a:t>
            </a:r>
            <a:r>
              <a:rPr lang="en-US" altLang="en-US" sz="2000" dirty="0">
                <a:solidFill>
                  <a:srgbClr val="313131"/>
                </a:solidFill>
              </a:rPr>
              <a:t> y THEN z</a:t>
            </a:r>
            <a:r>
              <a:rPr lang="en-US" altLang="en-US" sz="2000" dirty="0">
                <a:solidFill>
                  <a:srgbClr val="666600"/>
                </a:solidFill>
              </a:rPr>
              <a:t>:=</a:t>
            </a:r>
            <a:r>
              <a:rPr lang="en-US" altLang="en-US" sz="2000" dirty="0">
                <a:solidFill>
                  <a:srgbClr val="313131"/>
                </a:solidFill>
              </a:rPr>
              <a:t> x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ELSE z</a:t>
            </a:r>
            <a:r>
              <a:rPr lang="en-US" altLang="en-US" sz="2000" dirty="0">
                <a:solidFill>
                  <a:srgbClr val="666600"/>
                </a:solidFill>
              </a:rPr>
              <a:t>:=</a:t>
            </a:r>
            <a:r>
              <a:rPr lang="en-US" altLang="en-US" sz="2000" dirty="0">
                <a:solidFill>
                  <a:srgbClr val="313131"/>
                </a:solidFill>
              </a:rPr>
              <a:t> y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END</a:t>
            </a:r>
            <a:r>
              <a:rPr lang="en-US" altLang="en-US" sz="2000" dirty="0">
                <a:solidFill>
                  <a:srgbClr val="313131"/>
                </a:solidFill>
              </a:rPr>
              <a:t> IF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END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BEGIN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a</a:t>
            </a:r>
            <a:r>
              <a:rPr lang="en-US" altLang="en-US" sz="2000" dirty="0">
                <a:solidFill>
                  <a:srgbClr val="666600"/>
                </a:solidFill>
              </a:rPr>
              <a:t>:=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23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b</a:t>
            </a:r>
            <a:r>
              <a:rPr lang="en-US" altLang="en-US" sz="2000" dirty="0">
                <a:solidFill>
                  <a:srgbClr val="666600"/>
                </a:solidFill>
              </a:rPr>
              <a:t>:=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45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findMin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>
                <a:solidFill>
                  <a:srgbClr val="313131"/>
                </a:solidFill>
              </a:rPr>
              <a:t>a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b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c</a:t>
            </a:r>
            <a:r>
              <a:rPr lang="en-US" altLang="en-US" sz="2000" dirty="0">
                <a:solidFill>
                  <a:srgbClr val="666600"/>
                </a:solidFill>
              </a:rPr>
              <a:t>);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313131"/>
                </a:solidFill>
              </a:rPr>
              <a:t>dbms_output</a:t>
            </a:r>
            <a:r>
              <a:rPr lang="en-US" alt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altLang="en-US" sz="2000" dirty="0" err="1" smtClean="0">
                <a:solidFill>
                  <a:srgbClr val="313131"/>
                </a:solidFill>
              </a:rPr>
              <a:t>put_line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>
                <a:solidFill>
                  <a:srgbClr val="008800"/>
                </a:solidFill>
              </a:rPr>
              <a:t>' Minimum of (23, 45) : '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||</a:t>
            </a:r>
            <a:r>
              <a:rPr lang="en-US" altLang="en-US" sz="2000" dirty="0">
                <a:solidFill>
                  <a:srgbClr val="313131"/>
                </a:solidFill>
              </a:rPr>
              <a:t> c</a:t>
            </a:r>
            <a:r>
              <a:rPr lang="en-US" altLang="en-US" sz="2000" dirty="0" smtClean="0">
                <a:solidFill>
                  <a:srgbClr val="6666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END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/</a:t>
            </a:r>
            <a:r>
              <a:rPr lang="en-US" altLang="en-US" sz="2000" dirty="0"/>
              <a:t>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0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Methods for Passing Parameters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704989"/>
            <a:ext cx="11629622" cy="5450936"/>
          </a:xfrm>
        </p:spPr>
        <p:txBody>
          <a:bodyPr/>
          <a:lstStyle/>
          <a:p>
            <a:r>
              <a:rPr lang="en-US" dirty="0"/>
              <a:t>Positional </a:t>
            </a:r>
            <a:r>
              <a:rPr lang="en-US" dirty="0" smtClean="0"/>
              <a:t>notation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313131"/>
                </a:solidFill>
              </a:rPr>
              <a:t>findMin</a:t>
            </a:r>
            <a:r>
              <a:rPr lang="en-US" altLang="en-US" dirty="0">
                <a:solidFill>
                  <a:srgbClr val="313131"/>
                </a:solidFill>
              </a:rPr>
              <a:t>(a, b, c, d);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Named </a:t>
            </a:r>
            <a:r>
              <a:rPr lang="en-US" dirty="0" smtClean="0"/>
              <a:t>notation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313131"/>
                </a:solidFill>
              </a:rPr>
              <a:t>findMin</a:t>
            </a:r>
            <a:r>
              <a:rPr lang="en-US" altLang="en-US" dirty="0">
                <a:solidFill>
                  <a:srgbClr val="313131"/>
                </a:solidFill>
              </a:rPr>
              <a:t>(x =&gt; a, y =&gt; b, z =&gt; c, m =&gt; d);</a:t>
            </a:r>
          </a:p>
          <a:p>
            <a:endParaRPr lang="en-US" dirty="0"/>
          </a:p>
          <a:p>
            <a:r>
              <a:rPr lang="en-US" dirty="0"/>
              <a:t>Mixed notation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313131"/>
                </a:solidFill>
              </a:rPr>
              <a:t>findMin</a:t>
            </a:r>
            <a:r>
              <a:rPr lang="en-US" altLang="en-US" dirty="0" smtClean="0">
                <a:solidFill>
                  <a:srgbClr val="313131"/>
                </a:solidFill>
              </a:rPr>
              <a:t>(a</a:t>
            </a:r>
            <a:r>
              <a:rPr lang="en-US" altLang="en-US" dirty="0">
                <a:solidFill>
                  <a:srgbClr val="313131"/>
                </a:solidFill>
              </a:rPr>
              <a:t>, b, c, m =&gt; d);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a Function</a:t>
            </a:r>
          </a:p>
          <a:p>
            <a:endParaRPr lang="en-US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CREATE </a:t>
            </a:r>
            <a:r>
              <a:rPr lang="en-US" altLang="en-US" dirty="0">
                <a:solidFill>
                  <a:srgbClr val="313131"/>
                </a:solidFill>
              </a:rPr>
              <a:t>[OR REPLACE] FUNCTION </a:t>
            </a:r>
            <a:r>
              <a:rPr lang="en-US" altLang="en-US" dirty="0" err="1" smtClean="0">
                <a:solidFill>
                  <a:srgbClr val="313131"/>
                </a:solidFill>
              </a:rPr>
              <a:t>function_name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313131"/>
                </a:solidFill>
              </a:rPr>
              <a:t>[(</a:t>
            </a:r>
            <a:r>
              <a:rPr lang="en-US" altLang="en-US" dirty="0" err="1">
                <a:solidFill>
                  <a:srgbClr val="313131"/>
                </a:solidFill>
              </a:rPr>
              <a:t>parameter_name</a:t>
            </a:r>
            <a:r>
              <a:rPr lang="en-US" altLang="en-US" dirty="0">
                <a:solidFill>
                  <a:srgbClr val="313131"/>
                </a:solidFill>
              </a:rPr>
              <a:t> [IN | OUT | IN OUT] type [, </a:t>
            </a:r>
            <a:r>
              <a:rPr lang="en-US" altLang="en-US" dirty="0" smtClean="0">
                <a:solidFill>
                  <a:srgbClr val="313131"/>
                </a:solidFill>
              </a:rPr>
              <a:t>...])]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313131"/>
                </a:solidFill>
              </a:rPr>
              <a:t>RETURN </a:t>
            </a:r>
            <a:r>
              <a:rPr lang="en-US" altLang="en-US" dirty="0" err="1" smtClean="0">
                <a:solidFill>
                  <a:srgbClr val="313131"/>
                </a:solidFill>
              </a:rPr>
              <a:t>return_datatype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313131"/>
                </a:solidFill>
              </a:rPr>
              <a:t>{IS | AS} 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BEGIN </a:t>
            </a:r>
            <a:r>
              <a:rPr lang="en-US" altLang="en-US" dirty="0">
                <a:solidFill>
                  <a:srgbClr val="313131"/>
                </a:solidFill>
              </a:rPr>
              <a:t>&lt; </a:t>
            </a:r>
            <a:r>
              <a:rPr lang="en-US" altLang="en-US" dirty="0" err="1">
                <a:solidFill>
                  <a:srgbClr val="313131"/>
                </a:solidFill>
              </a:rPr>
              <a:t>function_body</a:t>
            </a:r>
            <a:r>
              <a:rPr lang="en-US" altLang="en-US" dirty="0">
                <a:solidFill>
                  <a:srgbClr val="313131"/>
                </a:solidFill>
              </a:rPr>
              <a:t> &gt; 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END </a:t>
            </a:r>
            <a:r>
              <a:rPr lang="en-US" altLang="en-US" dirty="0">
                <a:solidFill>
                  <a:srgbClr val="313131"/>
                </a:solidFill>
              </a:rPr>
              <a:t>[</a:t>
            </a:r>
            <a:r>
              <a:rPr lang="en-US" altLang="en-US" dirty="0" err="1">
                <a:solidFill>
                  <a:srgbClr val="313131"/>
                </a:solidFill>
              </a:rPr>
              <a:t>function_name</a:t>
            </a:r>
            <a:r>
              <a:rPr lang="en-US" altLang="en-US" dirty="0">
                <a:solidFill>
                  <a:srgbClr val="313131"/>
                </a:solidFill>
              </a:rPr>
              <a:t>];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6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313131"/>
                </a:solidFill>
              </a:rPr>
              <a:t>CREATE OR REPLACE FUNCTION </a:t>
            </a:r>
            <a:r>
              <a:rPr lang="en-US" altLang="en-US" sz="2000" dirty="0" err="1">
                <a:solidFill>
                  <a:srgbClr val="313131"/>
                </a:solidFill>
              </a:rPr>
              <a:t>totalCustomers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RETURN </a:t>
            </a:r>
            <a:r>
              <a:rPr lang="en-US" altLang="en-US" sz="2000" dirty="0">
                <a:solidFill>
                  <a:srgbClr val="313131"/>
                </a:solidFill>
              </a:rPr>
              <a:t>number IS total number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>
                <a:solidFill>
                  <a:srgbClr val="006666"/>
                </a:solidFill>
              </a:rPr>
              <a:t>2</a:t>
            </a:r>
            <a:r>
              <a:rPr lang="en-US" altLang="en-US" sz="2000" dirty="0">
                <a:solidFill>
                  <a:srgbClr val="666600"/>
                </a:solidFill>
              </a:rPr>
              <a:t>)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:=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6666"/>
                </a:solidFill>
              </a:rPr>
              <a:t>0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BEGIN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SELECT </a:t>
            </a:r>
            <a:r>
              <a:rPr lang="en-US" altLang="en-US" sz="2000" dirty="0">
                <a:solidFill>
                  <a:srgbClr val="313131"/>
                </a:solidFill>
              </a:rPr>
              <a:t>count</a:t>
            </a:r>
            <a:r>
              <a:rPr lang="en-US" altLang="en-US" sz="2000" dirty="0">
                <a:solidFill>
                  <a:srgbClr val="666600"/>
                </a:solidFill>
              </a:rPr>
              <a:t>(*)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into</a:t>
            </a:r>
            <a:r>
              <a:rPr lang="en-US" altLang="en-US" sz="2000" dirty="0">
                <a:solidFill>
                  <a:srgbClr val="313131"/>
                </a:solidFill>
              </a:rPr>
              <a:t> total FROM customers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RETURN total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END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smtClean="0">
                <a:solidFill>
                  <a:srgbClr val="666600"/>
                </a:solidFill>
              </a:rPr>
              <a:t>/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313131"/>
                </a:solidFill>
              </a:rPr>
              <a:t>DECLARE c number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>
                <a:solidFill>
                  <a:srgbClr val="006666"/>
                </a:solidFill>
              </a:rPr>
              <a:t>2</a:t>
            </a:r>
            <a:r>
              <a:rPr lang="en-US" altLang="en-US" sz="2000" dirty="0" smtClean="0">
                <a:solidFill>
                  <a:srgbClr val="6666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BEGIN</a:t>
            </a:r>
            <a:r>
              <a:rPr lang="en-US" altLang="en-US" sz="2000" dirty="0">
                <a:solidFill>
                  <a:srgbClr val="313131"/>
                </a:solidFill>
              </a:rPr>
              <a:t> c </a:t>
            </a:r>
            <a:r>
              <a:rPr lang="en-US" altLang="en-US" sz="2000" dirty="0">
                <a:solidFill>
                  <a:srgbClr val="666600"/>
                </a:solidFill>
              </a:rPr>
              <a:t>:=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totalCustomers</a:t>
            </a:r>
            <a:r>
              <a:rPr lang="en-US" altLang="en-US" sz="2000" dirty="0" smtClean="0">
                <a:solidFill>
                  <a:srgbClr val="6666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dbms_output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313131"/>
                </a:solidFill>
              </a:rPr>
              <a:t>put_line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>
                <a:solidFill>
                  <a:srgbClr val="008800"/>
                </a:solidFill>
              </a:rPr>
              <a:t>'Total no. of Customers: '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||</a:t>
            </a:r>
            <a:r>
              <a:rPr lang="en-US" altLang="en-US" sz="2000" dirty="0">
                <a:solidFill>
                  <a:srgbClr val="313131"/>
                </a:solidFill>
              </a:rPr>
              <a:t> c</a:t>
            </a:r>
            <a:r>
              <a:rPr lang="en-US" altLang="en-US" sz="2000" dirty="0" smtClean="0">
                <a:solidFill>
                  <a:srgbClr val="6666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END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/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22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688932"/>
            <a:ext cx="11903828" cy="6012492"/>
          </a:xfrm>
        </p:spPr>
        <p:txBody>
          <a:bodyPr/>
          <a:lstStyle/>
          <a:p>
            <a:r>
              <a:rPr lang="en-US" sz="2000" dirty="0"/>
              <a:t>A package will have two mandatory parts </a:t>
            </a:r>
            <a:r>
              <a:rPr lang="en-US" sz="2000" dirty="0" smtClean="0"/>
              <a:t>−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Package </a:t>
            </a:r>
            <a:r>
              <a:rPr lang="en-US" sz="2000" dirty="0" smtClean="0"/>
              <a:t>specification</a:t>
            </a:r>
            <a:endParaRPr lang="en-US" sz="2000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313131"/>
                </a:solidFill>
              </a:rPr>
              <a:t>CREATE PACKAGE </a:t>
            </a:r>
            <a:r>
              <a:rPr lang="en-US" altLang="en-US" sz="2000" dirty="0" err="1">
                <a:solidFill>
                  <a:srgbClr val="313131"/>
                </a:solidFill>
              </a:rPr>
              <a:t>cust_sal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</a:rPr>
              <a:t>AS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PROCEDURE </a:t>
            </a:r>
            <a:r>
              <a:rPr lang="en-US" altLang="en-US" sz="2000" dirty="0" err="1">
                <a:solidFill>
                  <a:srgbClr val="313131"/>
                </a:solidFill>
              </a:rPr>
              <a:t>find_sal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 err="1">
                <a:solidFill>
                  <a:srgbClr val="313131"/>
                </a:solidFill>
              </a:rPr>
              <a:t>c_id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customers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313131"/>
                </a:solidFill>
              </a:rPr>
              <a:t>id</a:t>
            </a:r>
            <a:r>
              <a:rPr lang="en-US" altLang="en-US" sz="2000" dirty="0" err="1">
                <a:solidFill>
                  <a:srgbClr val="666600"/>
                </a:solidFill>
              </a:rPr>
              <a:t>%</a:t>
            </a:r>
            <a:r>
              <a:rPr lang="en-US" altLang="en-US" sz="2000" dirty="0" err="1">
                <a:solidFill>
                  <a:srgbClr val="313131"/>
                </a:solidFill>
              </a:rPr>
              <a:t>type</a:t>
            </a:r>
            <a:r>
              <a:rPr lang="en-US" altLang="en-US" sz="2000" dirty="0">
                <a:solidFill>
                  <a:srgbClr val="666600"/>
                </a:solidFill>
              </a:rPr>
              <a:t>);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END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cust_sal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/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sz="2000" dirty="0"/>
              <a:t>Package body or </a:t>
            </a:r>
            <a:r>
              <a:rPr lang="en-US" sz="2000" dirty="0" smtClean="0"/>
              <a:t>definition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313131"/>
                </a:solidFill>
              </a:rPr>
              <a:t>CREATE OR REPLACE PACKAGE BODY </a:t>
            </a:r>
            <a:r>
              <a:rPr lang="en-US" altLang="en-US" sz="2000" dirty="0" err="1">
                <a:solidFill>
                  <a:srgbClr val="313131"/>
                </a:solidFill>
              </a:rPr>
              <a:t>cust_sal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</a:rPr>
              <a:t>AS 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PROCEDURE </a:t>
            </a:r>
            <a:r>
              <a:rPr lang="en-US" altLang="en-US" sz="2000" dirty="0" err="1">
                <a:solidFill>
                  <a:srgbClr val="313131"/>
                </a:solidFill>
              </a:rPr>
              <a:t>find_sal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 err="1">
                <a:solidFill>
                  <a:srgbClr val="313131"/>
                </a:solidFill>
              </a:rPr>
              <a:t>c_id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customers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313131"/>
                </a:solidFill>
              </a:rPr>
              <a:t>id</a:t>
            </a:r>
            <a:r>
              <a:rPr lang="en-US" altLang="en-US" sz="2000" dirty="0" err="1">
                <a:solidFill>
                  <a:srgbClr val="666600"/>
                </a:solidFill>
              </a:rPr>
              <a:t>%</a:t>
            </a:r>
            <a:r>
              <a:rPr lang="en-US" altLang="en-US" sz="2000" dirty="0" err="1">
                <a:solidFill>
                  <a:srgbClr val="313131"/>
                </a:solidFill>
              </a:rPr>
              <a:t>TYPE</a:t>
            </a:r>
            <a:r>
              <a:rPr lang="en-US" altLang="en-US" sz="2000" dirty="0">
                <a:solidFill>
                  <a:srgbClr val="666600"/>
                </a:solidFill>
              </a:rPr>
              <a:t>)</a:t>
            </a:r>
            <a:r>
              <a:rPr lang="en-US" altLang="en-US" sz="2000" dirty="0">
                <a:solidFill>
                  <a:srgbClr val="313131"/>
                </a:solidFill>
              </a:rPr>
              <a:t> IS </a:t>
            </a:r>
            <a:r>
              <a:rPr lang="en-US" altLang="en-US" sz="2000" dirty="0" err="1">
                <a:solidFill>
                  <a:srgbClr val="313131"/>
                </a:solidFill>
              </a:rPr>
              <a:t>c_sal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customers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313131"/>
                </a:solidFill>
              </a:rPr>
              <a:t>salary</a:t>
            </a:r>
            <a:r>
              <a:rPr lang="en-US" altLang="en-US" sz="2000" dirty="0" err="1">
                <a:solidFill>
                  <a:srgbClr val="666600"/>
                </a:solidFill>
              </a:rPr>
              <a:t>%</a:t>
            </a:r>
            <a:r>
              <a:rPr lang="en-US" altLang="en-US" sz="2000" dirty="0" err="1">
                <a:solidFill>
                  <a:srgbClr val="313131"/>
                </a:solidFill>
              </a:rPr>
              <a:t>TYPE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BEGIN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SELECT salary INTO </a:t>
            </a:r>
            <a:r>
              <a:rPr lang="en-US" altLang="en-US" sz="2000" dirty="0" err="1">
                <a:solidFill>
                  <a:srgbClr val="313131"/>
                </a:solidFill>
              </a:rPr>
              <a:t>c_sal</a:t>
            </a:r>
            <a:r>
              <a:rPr lang="en-US" altLang="en-US" sz="2000" dirty="0">
                <a:solidFill>
                  <a:srgbClr val="313131"/>
                </a:solidFill>
              </a:rPr>
              <a:t> FROM customers WHERE id </a:t>
            </a:r>
            <a:r>
              <a:rPr lang="en-US" altLang="en-US" sz="2000" dirty="0">
                <a:solidFill>
                  <a:srgbClr val="666600"/>
                </a:solidFill>
              </a:rPr>
              <a:t>=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c_id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313131"/>
                </a:solidFill>
              </a:rPr>
              <a:t>dbms_output</a:t>
            </a:r>
            <a:r>
              <a:rPr lang="en-US" alt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altLang="en-US" sz="2000" dirty="0" err="1" smtClean="0">
                <a:solidFill>
                  <a:srgbClr val="313131"/>
                </a:solidFill>
              </a:rPr>
              <a:t>put_line</a:t>
            </a:r>
            <a:r>
              <a:rPr lang="en-US" altLang="en-US" sz="2000" dirty="0">
                <a:solidFill>
                  <a:srgbClr val="666600"/>
                </a:solidFill>
              </a:rPr>
              <a:t>(</a:t>
            </a:r>
            <a:r>
              <a:rPr lang="en-US" altLang="en-US" sz="2000" dirty="0">
                <a:solidFill>
                  <a:srgbClr val="008800"/>
                </a:solidFill>
              </a:rPr>
              <a:t>'Salary: '</a:t>
            </a:r>
            <a:r>
              <a:rPr lang="en-US" altLang="en-US" sz="2000" dirty="0">
                <a:solidFill>
                  <a:srgbClr val="666600"/>
                </a:solidFill>
              </a:rPr>
              <a:t>||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c_sal</a:t>
            </a:r>
            <a:r>
              <a:rPr lang="en-US" altLang="en-US" sz="2000" dirty="0">
                <a:solidFill>
                  <a:srgbClr val="666600"/>
                </a:solidFill>
              </a:rPr>
              <a:t>);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END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find_sal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END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cust_sal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/</a:t>
            </a:r>
            <a:r>
              <a:rPr lang="en-US" altLang="en-US" sz="2000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procedures without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6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Implicit cursors</a:t>
            </a:r>
          </a:p>
          <a:p>
            <a:r>
              <a:rPr lang="en-IN" dirty="0"/>
              <a:t>Explicit cursors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85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/>
              <a:t>Cursors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Attributes </a:t>
            </a:r>
            <a:r>
              <a:rPr lang="en-IN" u="sng" dirty="0" smtClean="0"/>
              <a:t>: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dirty="0" smtClean="0"/>
              <a:t>%FOUND</a:t>
            </a:r>
          </a:p>
          <a:p>
            <a:r>
              <a:rPr lang="en-IN" dirty="0">
                <a:solidFill>
                  <a:srgbClr val="000000"/>
                </a:solidFill>
              </a:rPr>
              <a:t>%</a:t>
            </a:r>
            <a:r>
              <a:rPr lang="en-IN" dirty="0" smtClean="0">
                <a:solidFill>
                  <a:srgbClr val="000000"/>
                </a:solidFill>
              </a:rPr>
              <a:t>NOTFOUND</a:t>
            </a:r>
          </a:p>
          <a:p>
            <a:r>
              <a:rPr lang="en-IN" dirty="0"/>
              <a:t>%</a:t>
            </a:r>
            <a:r>
              <a:rPr lang="en-IN" dirty="0" smtClean="0"/>
              <a:t>ISOPEN</a:t>
            </a:r>
          </a:p>
          <a:p>
            <a:r>
              <a:rPr lang="en-IN" dirty="0">
                <a:solidFill>
                  <a:srgbClr val="000000"/>
                </a:solidFill>
              </a:rPr>
              <a:t>%ROWCOUNT</a:t>
            </a:r>
          </a:p>
          <a:p>
            <a:endParaRPr lang="en-IN" b="1" dirty="0" smtClean="0"/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9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DECLARE </a:t>
            </a:r>
            <a:endParaRPr lang="en-US" altLang="en-US" dirty="0" smtClean="0">
              <a:solidFill>
                <a:srgbClr val="313131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313131"/>
                </a:solidFill>
                <a:latin typeface="Menlo"/>
              </a:rPr>
              <a:t>total_rows</a:t>
            </a: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number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006666"/>
                </a:solidFill>
                <a:latin typeface="Menlo"/>
              </a:rPr>
              <a:t>2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);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endParaRPr lang="en-US" altLang="en-US" dirty="0" smtClean="0">
              <a:solidFill>
                <a:srgbClr val="313131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88"/>
                </a:solidFill>
                <a:latin typeface="Menlo"/>
              </a:rPr>
              <a:t>BEGIN</a:t>
            </a: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UPDATE customers SET salary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salary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+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Menlo"/>
              </a:rPr>
              <a:t>500</a:t>
            </a:r>
            <a:r>
              <a:rPr lang="en-US" altLang="en-US" dirty="0" smtClean="0">
                <a:solidFill>
                  <a:srgbClr val="6666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IF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sql</a:t>
            </a:r>
            <a:r>
              <a:rPr lang="en-US" altLang="en-US" dirty="0" err="1">
                <a:solidFill>
                  <a:srgbClr val="666600"/>
                </a:solidFill>
                <a:latin typeface="Menlo"/>
              </a:rPr>
              <a:t>%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notfound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THEN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dbms_output</a:t>
            </a:r>
            <a:r>
              <a:rPr lang="en-US" altLang="en-US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put_line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Menlo"/>
              </a:rPr>
              <a:t>'no customers selected</a:t>
            </a:r>
            <a:r>
              <a:rPr lang="en-US" altLang="en-US" dirty="0" smtClean="0">
                <a:solidFill>
                  <a:srgbClr val="008800"/>
                </a:solidFill>
                <a:latin typeface="Menlo"/>
              </a:rPr>
              <a:t>'</a:t>
            </a:r>
            <a:r>
              <a:rPr lang="en-US" altLang="en-US" dirty="0" smtClean="0">
                <a:solidFill>
                  <a:srgbClr val="6666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ELSIF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sql</a:t>
            </a:r>
            <a:r>
              <a:rPr lang="en-US" altLang="en-US" dirty="0" err="1">
                <a:solidFill>
                  <a:srgbClr val="666600"/>
                </a:solidFill>
                <a:latin typeface="Menlo"/>
              </a:rPr>
              <a:t>%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found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THEN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total_rows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:=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sql</a:t>
            </a:r>
            <a:r>
              <a:rPr lang="en-US" altLang="en-US" dirty="0" err="1">
                <a:solidFill>
                  <a:srgbClr val="666600"/>
                </a:solidFill>
                <a:latin typeface="Menlo"/>
              </a:rPr>
              <a:t>%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rowcount</a:t>
            </a:r>
            <a:r>
              <a:rPr lang="en-US" altLang="en-US" dirty="0" smtClean="0">
                <a:solidFill>
                  <a:srgbClr val="6666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dbms_output</a:t>
            </a:r>
            <a:r>
              <a:rPr lang="en-US" altLang="en-US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put_line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total_rows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||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8800"/>
                </a:solidFill>
                <a:latin typeface="Menlo"/>
              </a:rPr>
              <a:t>' customers selected '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);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endParaRPr lang="en-US" altLang="en-US" dirty="0" smtClean="0">
              <a:solidFill>
                <a:srgbClr val="313131"/>
              </a:solidFill>
              <a:latin typeface="Menlo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88"/>
                </a:solidFill>
                <a:latin typeface="Menlo"/>
              </a:rPr>
              <a:t>END</a:t>
            </a: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IF</a:t>
            </a:r>
            <a:r>
              <a:rPr lang="en-US" altLang="en-US" dirty="0" smtClean="0">
                <a:solidFill>
                  <a:srgbClr val="6666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Menlo"/>
              </a:rPr>
              <a:t>END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/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8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Explicit Cursors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Explicit </a:t>
            </a:r>
            <a:r>
              <a:rPr lang="en-US" dirty="0"/>
              <a:t>cursors are programmer-defined cursors for gaining more control over the </a:t>
            </a:r>
            <a:r>
              <a:rPr lang="en-US" b="1" dirty="0"/>
              <a:t>context area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313131"/>
                </a:solidFill>
              </a:rPr>
              <a:t>CURSOR </a:t>
            </a:r>
            <a:r>
              <a:rPr lang="en-US" altLang="en-US" dirty="0" err="1">
                <a:solidFill>
                  <a:srgbClr val="313131"/>
                </a:solidFill>
              </a:rPr>
              <a:t>cursor_name</a:t>
            </a:r>
            <a:r>
              <a:rPr lang="en-US" altLang="en-US" dirty="0">
                <a:solidFill>
                  <a:srgbClr val="313131"/>
                </a:solidFill>
              </a:rPr>
              <a:t> IS </a:t>
            </a:r>
            <a:r>
              <a:rPr lang="en-US" altLang="en-US" dirty="0" err="1">
                <a:solidFill>
                  <a:srgbClr val="313131"/>
                </a:solidFill>
              </a:rPr>
              <a:t>select_statement</a:t>
            </a:r>
            <a:r>
              <a:rPr lang="en-US" altLang="en-US" dirty="0">
                <a:solidFill>
                  <a:srgbClr val="313131"/>
                </a:solidFill>
              </a:rPr>
              <a:t>; 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6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4" y="2487489"/>
            <a:ext cx="10504972" cy="1899159"/>
          </a:xfrm>
        </p:spPr>
        <p:txBody>
          <a:bodyPr/>
          <a:lstStyle/>
          <a:p>
            <a:pPr algn="ctr"/>
            <a:r>
              <a:rPr lang="en-IN" sz="3200" b="0" dirty="0" smtClean="0"/>
              <a:t>           </a:t>
            </a:r>
            <a:r>
              <a:rPr lang="en-US" sz="3200" b="0" dirty="0"/>
              <a:t>P</a:t>
            </a:r>
            <a:r>
              <a:rPr lang="en-US" sz="3200" b="0" dirty="0" smtClean="0"/>
              <a:t>rocedural language</a:t>
            </a:r>
            <a:br>
              <a:rPr lang="en-US" sz="3200" b="0" dirty="0" smtClean="0"/>
            </a:br>
            <a:r>
              <a:rPr lang="en-US" sz="3200" b="0" dirty="0" smtClean="0"/>
              <a:t>     extension </a:t>
            </a:r>
            <a:r>
              <a:rPr lang="en-US" sz="3200" b="0" dirty="0"/>
              <a:t>to 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/>
              <a:t>            Structured </a:t>
            </a:r>
            <a:r>
              <a:rPr lang="en-US" sz="3200" b="0" dirty="0"/>
              <a:t>Query Language </a:t>
            </a:r>
            <a:r>
              <a:rPr lang="en-IN" sz="3200" b="0" dirty="0"/>
              <a:t/>
            </a:r>
            <a:br>
              <a:rPr lang="en-IN" sz="3200" b="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02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Declaring the cursor for initializing the </a:t>
            </a:r>
            <a:r>
              <a:rPr lang="en-US" dirty="0" smtClean="0"/>
              <a:t>memory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313131"/>
                </a:solidFill>
              </a:rPr>
              <a:t>CURSOR </a:t>
            </a:r>
            <a:r>
              <a:rPr lang="en-US" altLang="en-US" dirty="0" err="1">
                <a:solidFill>
                  <a:srgbClr val="313131"/>
                </a:solidFill>
              </a:rPr>
              <a:t>c_customers</a:t>
            </a:r>
            <a:r>
              <a:rPr lang="en-US" altLang="en-US" dirty="0">
                <a:solidFill>
                  <a:srgbClr val="313131"/>
                </a:solidFill>
              </a:rPr>
              <a:t> IS SELECT id</a:t>
            </a:r>
            <a:r>
              <a:rPr lang="en-US" altLang="en-US" dirty="0">
                <a:solidFill>
                  <a:srgbClr val="666600"/>
                </a:solidFill>
              </a:rPr>
              <a:t>,</a:t>
            </a:r>
            <a:r>
              <a:rPr lang="en-US" altLang="en-US" dirty="0">
                <a:solidFill>
                  <a:srgbClr val="313131"/>
                </a:solidFill>
              </a:rPr>
              <a:t> name</a:t>
            </a:r>
            <a:r>
              <a:rPr lang="en-US" altLang="en-US" dirty="0">
                <a:solidFill>
                  <a:srgbClr val="666600"/>
                </a:solidFill>
              </a:rPr>
              <a:t>,</a:t>
            </a:r>
            <a:r>
              <a:rPr lang="en-US" altLang="en-US" dirty="0">
                <a:solidFill>
                  <a:srgbClr val="313131"/>
                </a:solidFill>
              </a:rPr>
              <a:t> address FROM customers</a:t>
            </a:r>
            <a:r>
              <a:rPr lang="en-US" altLang="en-US" dirty="0">
                <a:solidFill>
                  <a:srgbClr val="666600"/>
                </a:solidFill>
              </a:rPr>
              <a:t>;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endParaRPr lang="en-US" alt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Opening the cursor for allocating the </a:t>
            </a:r>
            <a:r>
              <a:rPr lang="en-US" dirty="0" smtClean="0"/>
              <a:t>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313131"/>
                </a:solidFill>
              </a:rPr>
              <a:t>OPEN </a:t>
            </a:r>
            <a:r>
              <a:rPr lang="en-US" altLang="en-US" dirty="0" err="1">
                <a:solidFill>
                  <a:srgbClr val="313131"/>
                </a:solidFill>
              </a:rPr>
              <a:t>c_customers</a:t>
            </a:r>
            <a:r>
              <a:rPr lang="en-US" altLang="en-US" dirty="0">
                <a:solidFill>
                  <a:srgbClr val="666600"/>
                </a:solidFill>
              </a:rPr>
              <a:t>;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92" y="1104410"/>
            <a:ext cx="11629622" cy="5450936"/>
          </a:xfrm>
        </p:spPr>
        <p:txBody>
          <a:bodyPr/>
          <a:lstStyle/>
          <a:p>
            <a:r>
              <a:rPr lang="en-US" dirty="0"/>
              <a:t>Fetching the cursor for retrieving the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313131"/>
                </a:solidFill>
              </a:rPr>
              <a:t>FETCH </a:t>
            </a:r>
            <a:r>
              <a:rPr lang="en-US" altLang="en-US" dirty="0" err="1">
                <a:solidFill>
                  <a:srgbClr val="313131"/>
                </a:solidFill>
              </a:rPr>
              <a:t>c_customers</a:t>
            </a:r>
            <a:r>
              <a:rPr lang="en-US" altLang="en-US" dirty="0">
                <a:solidFill>
                  <a:srgbClr val="313131"/>
                </a:solidFill>
              </a:rPr>
              <a:t> INTO </a:t>
            </a:r>
            <a:r>
              <a:rPr lang="en-US" altLang="en-US" dirty="0" err="1">
                <a:solidFill>
                  <a:srgbClr val="313131"/>
                </a:solidFill>
              </a:rPr>
              <a:t>c_id</a:t>
            </a:r>
            <a:r>
              <a:rPr lang="en-US" altLang="en-US" dirty="0">
                <a:solidFill>
                  <a:srgbClr val="666600"/>
                </a:solidFill>
              </a:rPr>
              <a:t>,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r>
              <a:rPr lang="en-US" altLang="en-US" dirty="0" err="1">
                <a:solidFill>
                  <a:srgbClr val="313131"/>
                </a:solidFill>
              </a:rPr>
              <a:t>c_name</a:t>
            </a:r>
            <a:r>
              <a:rPr lang="en-US" altLang="en-US" dirty="0">
                <a:solidFill>
                  <a:srgbClr val="666600"/>
                </a:solidFill>
              </a:rPr>
              <a:t>,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r>
              <a:rPr lang="en-US" altLang="en-US" dirty="0" err="1">
                <a:solidFill>
                  <a:srgbClr val="313131"/>
                </a:solidFill>
              </a:rPr>
              <a:t>c_addr</a:t>
            </a:r>
            <a:r>
              <a:rPr lang="en-US" altLang="en-US" dirty="0">
                <a:solidFill>
                  <a:srgbClr val="666600"/>
                </a:solidFill>
              </a:rPr>
              <a:t>;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Closing the cursor to release the allocated </a:t>
            </a:r>
            <a:r>
              <a:rPr lang="en-US" dirty="0" smtClean="0"/>
              <a:t>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313131"/>
                </a:solidFill>
              </a:rPr>
              <a:t>CLOSE </a:t>
            </a:r>
            <a:r>
              <a:rPr lang="en-US" altLang="en-US" dirty="0" err="1">
                <a:solidFill>
                  <a:srgbClr val="313131"/>
                </a:solidFill>
              </a:rPr>
              <a:t>c_customers</a:t>
            </a:r>
            <a:r>
              <a:rPr lang="en-US" altLang="en-US" dirty="0">
                <a:solidFill>
                  <a:srgbClr val="666600"/>
                </a:solidFill>
              </a:rPr>
              <a:t>;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6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DECLARE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c_id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customers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313131"/>
                </a:solidFill>
              </a:rPr>
              <a:t>id</a:t>
            </a:r>
            <a:r>
              <a:rPr lang="en-US" altLang="en-US" sz="2000" dirty="0" err="1">
                <a:solidFill>
                  <a:srgbClr val="666600"/>
                </a:solidFill>
              </a:rPr>
              <a:t>%</a:t>
            </a:r>
            <a:r>
              <a:rPr lang="en-US" altLang="en-US" sz="2000" dirty="0" err="1">
                <a:solidFill>
                  <a:srgbClr val="313131"/>
                </a:solidFill>
              </a:rPr>
              <a:t>type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c_name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customerS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7F0055"/>
                </a:solidFill>
              </a:rPr>
              <a:t>No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313131"/>
                </a:solidFill>
              </a:rPr>
              <a:t>ame</a:t>
            </a:r>
            <a:r>
              <a:rPr lang="en-US" altLang="en-US" sz="2000" dirty="0" err="1">
                <a:solidFill>
                  <a:srgbClr val="666600"/>
                </a:solidFill>
              </a:rPr>
              <a:t>%</a:t>
            </a:r>
            <a:r>
              <a:rPr lang="en-US" altLang="en-US" sz="2000" dirty="0" err="1">
                <a:solidFill>
                  <a:srgbClr val="313131"/>
                </a:solidFill>
              </a:rPr>
              <a:t>type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c_addr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customers</a:t>
            </a:r>
            <a:r>
              <a:rPr lang="en-US" altLang="en-US" sz="2000" dirty="0" err="1">
                <a:solidFill>
                  <a:srgbClr val="666600"/>
                </a:solidFill>
              </a:rPr>
              <a:t>.</a:t>
            </a:r>
            <a:r>
              <a:rPr lang="en-US" altLang="en-US" sz="2000" dirty="0" err="1">
                <a:solidFill>
                  <a:srgbClr val="313131"/>
                </a:solidFill>
              </a:rPr>
              <a:t>address</a:t>
            </a:r>
            <a:r>
              <a:rPr lang="en-US" altLang="en-US" sz="2000" dirty="0" err="1">
                <a:solidFill>
                  <a:srgbClr val="666600"/>
                </a:solidFill>
              </a:rPr>
              <a:t>%</a:t>
            </a:r>
            <a:r>
              <a:rPr lang="en-US" altLang="en-US" sz="2000" dirty="0" err="1">
                <a:solidFill>
                  <a:srgbClr val="313131"/>
                </a:solidFill>
              </a:rPr>
              <a:t>type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CURSOR </a:t>
            </a:r>
            <a:r>
              <a:rPr lang="en-US" altLang="en-US" sz="2000" dirty="0" err="1">
                <a:solidFill>
                  <a:srgbClr val="313131"/>
                </a:solidFill>
              </a:rPr>
              <a:t>c_customers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is</a:t>
            </a:r>
            <a:r>
              <a:rPr lang="en-US" altLang="en-US" sz="2000" dirty="0">
                <a:solidFill>
                  <a:srgbClr val="313131"/>
                </a:solidFill>
              </a:rPr>
              <a:t> SELECT id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name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address FROM customers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BEGIN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OPEN </a:t>
            </a:r>
            <a:r>
              <a:rPr lang="en-US" altLang="en-US" sz="2000" dirty="0" err="1">
                <a:solidFill>
                  <a:srgbClr val="313131"/>
                </a:solidFill>
              </a:rPr>
              <a:t>c_customers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LOOP </a:t>
            </a:r>
            <a:r>
              <a:rPr lang="en-US" altLang="en-US" sz="2000" dirty="0">
                <a:solidFill>
                  <a:srgbClr val="313131"/>
                </a:solidFill>
              </a:rPr>
              <a:t>FETCH </a:t>
            </a:r>
            <a:r>
              <a:rPr lang="en-US" altLang="en-US" sz="2000" dirty="0" err="1">
                <a:solidFill>
                  <a:srgbClr val="313131"/>
                </a:solidFill>
              </a:rPr>
              <a:t>c_customers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into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c_id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c_name</a:t>
            </a:r>
            <a:r>
              <a:rPr lang="en-US" altLang="en-US" sz="2000" dirty="0">
                <a:solidFill>
                  <a:srgbClr val="666600"/>
                </a:solidFill>
              </a:rPr>
              <a:t>,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c_addr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EXIT WHEN </a:t>
            </a:r>
            <a:r>
              <a:rPr lang="en-US" altLang="en-US" sz="2000" dirty="0" err="1">
                <a:solidFill>
                  <a:srgbClr val="313131"/>
                </a:solidFill>
              </a:rPr>
              <a:t>c_customers</a:t>
            </a:r>
            <a:r>
              <a:rPr lang="en-US" altLang="en-US" sz="2000" dirty="0" err="1">
                <a:solidFill>
                  <a:srgbClr val="666600"/>
                </a:solidFill>
              </a:rPr>
              <a:t>%</a:t>
            </a:r>
            <a:r>
              <a:rPr lang="en-US" altLang="en-US" sz="2000" dirty="0" err="1">
                <a:solidFill>
                  <a:srgbClr val="313131"/>
                </a:solidFill>
              </a:rPr>
              <a:t>notfound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313131"/>
                </a:solidFill>
              </a:rPr>
              <a:t>dbms_output</a:t>
            </a:r>
            <a:r>
              <a:rPr lang="en-US" alt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altLang="en-US" sz="2000" dirty="0" err="1" smtClean="0">
                <a:solidFill>
                  <a:srgbClr val="313131"/>
                </a:solidFill>
              </a:rPr>
              <a:t>put_line</a:t>
            </a:r>
            <a:r>
              <a:rPr lang="en-US" altLang="en-US" sz="2000" dirty="0" smtClean="0">
                <a:solidFill>
                  <a:srgbClr val="666600"/>
                </a:solidFill>
              </a:rPr>
              <a:t>(</a:t>
            </a:r>
            <a:r>
              <a:rPr lang="en-US" altLang="en-US" sz="2000" dirty="0" err="1" smtClean="0">
                <a:solidFill>
                  <a:srgbClr val="313131"/>
                </a:solidFill>
              </a:rPr>
              <a:t>c_id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||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8800"/>
                </a:solidFill>
              </a:rPr>
              <a:t>' '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||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c_name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||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8800"/>
                </a:solidFill>
              </a:rPr>
              <a:t>' '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666600"/>
                </a:solidFill>
              </a:rPr>
              <a:t>||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</a:rPr>
              <a:t>c_addr</a:t>
            </a:r>
            <a:r>
              <a:rPr lang="en-US" altLang="en-US" sz="2000" dirty="0">
                <a:solidFill>
                  <a:srgbClr val="666600"/>
                </a:solidFill>
              </a:rPr>
              <a:t>);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88"/>
                </a:solidFill>
              </a:rPr>
              <a:t>END</a:t>
            </a: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LOOP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313131"/>
                </a:solidFill>
              </a:rPr>
              <a:t>CLOSE </a:t>
            </a:r>
            <a:r>
              <a:rPr lang="en-US" altLang="en-US" sz="2000" dirty="0" err="1">
                <a:solidFill>
                  <a:srgbClr val="313131"/>
                </a:solidFill>
              </a:rPr>
              <a:t>c_customers</a:t>
            </a:r>
            <a:r>
              <a:rPr lang="en-US" altLang="en-US" sz="2000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313131"/>
                </a:solidFill>
              </a:rPr>
              <a:t> </a:t>
            </a:r>
            <a:r>
              <a:rPr lang="en-US" altLang="en-US" sz="2000" dirty="0">
                <a:solidFill>
                  <a:srgbClr val="000088"/>
                </a:solidFill>
              </a:rPr>
              <a:t>END</a:t>
            </a:r>
            <a:r>
              <a:rPr lang="en-US" altLang="en-US" sz="2000" dirty="0">
                <a:solidFill>
                  <a:srgbClr val="666600"/>
                </a:solidFill>
              </a:rPr>
              <a:t>;</a:t>
            </a:r>
            <a:r>
              <a:rPr lang="en-US" altLang="en-US" sz="2000" dirty="0">
                <a:solidFill>
                  <a:srgbClr val="313131"/>
                </a:solidFill>
              </a:rPr>
              <a:t> </a:t>
            </a:r>
            <a:endParaRPr lang="en-US" altLang="en-US" sz="20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666600"/>
                </a:solidFill>
              </a:rPr>
              <a:t>/</a:t>
            </a: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824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PL/SQL is a completely portable, high-performance transaction-processing language</a:t>
            </a:r>
            <a:r>
              <a:rPr lang="en-US" dirty="0" smtClean="0"/>
              <a:t>.</a:t>
            </a:r>
          </a:p>
          <a:p>
            <a:r>
              <a:rPr lang="en-US" dirty="0"/>
              <a:t>PL/SQL can also directly be called from the command-line SQL*Plus </a:t>
            </a:r>
            <a:r>
              <a:rPr lang="en-US" dirty="0" smtClean="0"/>
              <a:t>interface</a:t>
            </a:r>
          </a:p>
          <a:p>
            <a:r>
              <a:rPr lang="en-US" dirty="0"/>
              <a:t>PL/SQL provides high security </a:t>
            </a:r>
            <a:r>
              <a:rPr lang="en-US" dirty="0" smtClean="0"/>
              <a:t>level</a:t>
            </a:r>
          </a:p>
          <a:p>
            <a:r>
              <a:rPr lang="en-US" dirty="0"/>
              <a:t>PL/SQL provides access to predefined SQL packages.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5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SQL/PLSQL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0352990"/>
              </p:ext>
            </p:extLst>
          </p:nvPr>
        </p:nvGraphicFramePr>
        <p:xfrm>
          <a:off x="1878902" y="814191"/>
          <a:ext cx="7828768" cy="5743025"/>
        </p:xfrm>
        <a:graphic>
          <a:graphicData uri="http://schemas.openxmlformats.org/drawingml/2006/table">
            <a:tbl>
              <a:tblPr/>
              <a:tblGrid>
                <a:gridCol w="3914384"/>
                <a:gridCol w="3914384"/>
              </a:tblGrid>
              <a:tr h="737913"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  <a:p>
                      <a:pPr algn="l" fontAlgn="t"/>
                      <a:r>
                        <a:rPr lang="en-IN" sz="1800" b="1">
                          <a:effectLst/>
                        </a:rPr>
                        <a:t>SQL</a:t>
                      </a:r>
                      <a:endParaRPr lang="en-IN" sz="1800">
                        <a:effectLst/>
                      </a:endParaRP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8094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  <a:p>
                      <a:pPr algn="l" fontAlgn="t"/>
                      <a:r>
                        <a:rPr lang="en-IN" sz="1800" b="1">
                          <a:effectLst/>
                        </a:rPr>
                        <a:t>PL/SQL</a:t>
                      </a:r>
                      <a:endParaRPr lang="en-IN" sz="1800">
                        <a:effectLst/>
                      </a:endParaRP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B04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26730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SQL is a single query that is used to perform DML and DDL operations.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504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PL/SQL is a block of codes that used to write the entire program blocks/ procedure/ function, etc.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009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548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It is declarative, that defines what need to be done, rather than how things need to be done.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906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PL/SQL is procedural that defines how the things needs to be done.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E00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9095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Execute as a single statement.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D02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3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Execute as a whole block.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E0C3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7913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Mainly used to manipulate data.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A052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Mainly used to create an application.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20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7913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Interaction with a Database server.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F02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No interaction with the database server.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209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7913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Cannot contain PL/SQL code in it.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600A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6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9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It is an extension of SQL, so that it can contain SQL inside it.</a:t>
                      </a:r>
                    </a:p>
                  </a:txBody>
                  <a:tcPr marL="76116" marR="76116" marT="76116" marB="76116">
                    <a:lnL w="12700" cap="flat" cmpd="sng" algn="ctr">
                      <a:solidFill>
                        <a:srgbClr val="F06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6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927326"/>
            <a:ext cx="11629622" cy="5450936"/>
          </a:xfrm>
        </p:spPr>
        <p:txBody>
          <a:bodyPr/>
          <a:lstStyle/>
          <a:p>
            <a:r>
              <a:rPr lang="en-IN" dirty="0" smtClean="0"/>
              <a:t>Declarations</a:t>
            </a:r>
          </a:p>
          <a:p>
            <a:r>
              <a:rPr lang="en-IN" dirty="0"/>
              <a:t>Executable </a:t>
            </a:r>
            <a:r>
              <a:rPr lang="en-IN" dirty="0" smtClean="0"/>
              <a:t>Commands</a:t>
            </a:r>
          </a:p>
          <a:p>
            <a:r>
              <a:rPr lang="en-IN" dirty="0"/>
              <a:t>Exception </a:t>
            </a:r>
            <a:r>
              <a:rPr lang="en-IN" dirty="0" smtClean="0"/>
              <a:t>Handling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653" y="1104410"/>
            <a:ext cx="11629622" cy="5450936"/>
          </a:xfrm>
        </p:spPr>
        <p:txBody>
          <a:bodyPr/>
          <a:lstStyle/>
          <a:p>
            <a:r>
              <a:rPr lang="en-US" altLang="en-US" sz="2800" dirty="0"/>
              <a:t>DECLARE &lt;declarations section&gt; BEGIN &lt;executable command(s)&gt; EXCEPTION &lt;exception handling&gt; END</a:t>
            </a:r>
            <a:r>
              <a:rPr lang="en-US" altLang="en-US" sz="2800" dirty="0" smtClean="0"/>
              <a:t>;</a:t>
            </a:r>
          </a:p>
          <a:p>
            <a:endParaRPr lang="en-US" altLang="en-US" sz="2800" dirty="0"/>
          </a:p>
          <a:p>
            <a:r>
              <a:rPr lang="en-US" altLang="en-US" sz="2800" dirty="0" smtClean="0"/>
              <a:t> </a:t>
            </a:r>
            <a:r>
              <a:rPr lang="en-US" altLang="en-US" sz="2800" dirty="0"/>
              <a:t>DECLARE message varchar2(20):= 'Hello, World!'; BEGIN </a:t>
            </a:r>
            <a:r>
              <a:rPr lang="en-US" altLang="en-US" sz="2800" dirty="0" err="1"/>
              <a:t>dbms_output.put_line</a:t>
            </a:r>
            <a:r>
              <a:rPr lang="en-US" altLang="en-US" sz="2800" dirty="0"/>
              <a:t>(message); END; / </a:t>
            </a:r>
          </a:p>
          <a:p>
            <a:endParaRPr lang="en-US" alt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78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subprogram can be created −</a:t>
            </a:r>
          </a:p>
          <a:p>
            <a:r>
              <a:rPr lang="en-US" dirty="0"/>
              <a:t>At the schema level</a:t>
            </a:r>
          </a:p>
          <a:p>
            <a:r>
              <a:rPr lang="en-US" dirty="0"/>
              <a:t>Inside a package</a:t>
            </a:r>
          </a:p>
          <a:p>
            <a:r>
              <a:rPr lang="en-US" dirty="0"/>
              <a:t>Inside a PL/SQL block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Creating a Procedure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13131"/>
                </a:solidFill>
              </a:rPr>
              <a:t>CREATE </a:t>
            </a:r>
            <a:r>
              <a:rPr lang="en-US" altLang="en-US" dirty="0">
                <a:solidFill>
                  <a:srgbClr val="666600"/>
                </a:solidFill>
              </a:rPr>
              <a:t>[</a:t>
            </a:r>
            <a:r>
              <a:rPr lang="en-US" altLang="en-US" dirty="0">
                <a:solidFill>
                  <a:srgbClr val="313131"/>
                </a:solidFill>
              </a:rPr>
              <a:t>OR REPLACE</a:t>
            </a:r>
            <a:r>
              <a:rPr lang="en-US" altLang="en-US" dirty="0">
                <a:solidFill>
                  <a:srgbClr val="666600"/>
                </a:solidFill>
              </a:rPr>
              <a:t>]</a:t>
            </a:r>
            <a:r>
              <a:rPr lang="en-US" altLang="en-US" dirty="0">
                <a:solidFill>
                  <a:srgbClr val="313131"/>
                </a:solidFill>
              </a:rPr>
              <a:t> PROCEDURE </a:t>
            </a:r>
            <a:r>
              <a:rPr lang="en-US" altLang="en-US" dirty="0" err="1" smtClean="0">
                <a:solidFill>
                  <a:srgbClr val="313131"/>
                </a:solidFill>
              </a:rPr>
              <a:t>procedure_name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666600"/>
                </a:solidFill>
              </a:rPr>
              <a:t>[(</a:t>
            </a:r>
            <a:r>
              <a:rPr lang="en-US" altLang="en-US" dirty="0" err="1">
                <a:solidFill>
                  <a:srgbClr val="313131"/>
                </a:solidFill>
              </a:rPr>
              <a:t>parameter_name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666600"/>
                </a:solidFill>
              </a:rPr>
              <a:t>[</a:t>
            </a:r>
            <a:r>
              <a:rPr lang="en-US" altLang="en-US" dirty="0">
                <a:solidFill>
                  <a:srgbClr val="313131"/>
                </a:solidFill>
              </a:rPr>
              <a:t>IN </a:t>
            </a:r>
            <a:r>
              <a:rPr lang="en-US" altLang="en-US" dirty="0">
                <a:solidFill>
                  <a:srgbClr val="666600"/>
                </a:solidFill>
              </a:rPr>
              <a:t>|</a:t>
            </a:r>
            <a:r>
              <a:rPr lang="en-US" altLang="en-US" dirty="0">
                <a:solidFill>
                  <a:srgbClr val="313131"/>
                </a:solidFill>
              </a:rPr>
              <a:t> OUT </a:t>
            </a:r>
            <a:r>
              <a:rPr lang="en-US" altLang="en-US" dirty="0">
                <a:solidFill>
                  <a:srgbClr val="666600"/>
                </a:solidFill>
              </a:rPr>
              <a:t>|</a:t>
            </a:r>
            <a:r>
              <a:rPr lang="en-US" altLang="en-US" dirty="0">
                <a:solidFill>
                  <a:srgbClr val="313131"/>
                </a:solidFill>
              </a:rPr>
              <a:t> IN OUT</a:t>
            </a:r>
            <a:r>
              <a:rPr lang="en-US" altLang="en-US" dirty="0">
                <a:solidFill>
                  <a:srgbClr val="666600"/>
                </a:solidFill>
              </a:rPr>
              <a:t>]</a:t>
            </a:r>
            <a:r>
              <a:rPr lang="en-US" altLang="en-US" dirty="0">
                <a:solidFill>
                  <a:srgbClr val="313131"/>
                </a:solidFill>
              </a:rPr>
              <a:t> type </a:t>
            </a:r>
            <a:r>
              <a:rPr lang="en-US" altLang="en-US" dirty="0">
                <a:solidFill>
                  <a:srgbClr val="666600"/>
                </a:solidFill>
              </a:rPr>
              <a:t>[,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666600"/>
                </a:solidFill>
              </a:rPr>
              <a:t>...])]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666600"/>
                </a:solidFill>
              </a:rPr>
              <a:t>{</a:t>
            </a:r>
            <a:r>
              <a:rPr lang="en-US" altLang="en-US" dirty="0">
                <a:solidFill>
                  <a:srgbClr val="313131"/>
                </a:solidFill>
              </a:rPr>
              <a:t>IS </a:t>
            </a:r>
            <a:r>
              <a:rPr lang="en-US" altLang="en-US" dirty="0">
                <a:solidFill>
                  <a:srgbClr val="666600"/>
                </a:solidFill>
              </a:rPr>
              <a:t>|</a:t>
            </a:r>
            <a:r>
              <a:rPr lang="en-US" altLang="en-US" dirty="0">
                <a:solidFill>
                  <a:srgbClr val="313131"/>
                </a:solidFill>
              </a:rPr>
              <a:t> AS</a:t>
            </a:r>
            <a:r>
              <a:rPr lang="en-US" altLang="en-US" dirty="0" smtClean="0">
                <a:solidFill>
                  <a:srgbClr val="666600"/>
                </a:solidFill>
              </a:rPr>
              <a:t>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000088"/>
                </a:solidFill>
              </a:rPr>
              <a:t>BEGIN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666600"/>
                </a:solidFill>
              </a:rPr>
              <a:t>&lt;</a:t>
            </a: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 err="1">
                <a:solidFill>
                  <a:srgbClr val="313131"/>
                </a:solidFill>
              </a:rPr>
              <a:t>procedure_body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r>
              <a:rPr lang="en-US" altLang="en-US" dirty="0" smtClean="0">
                <a:solidFill>
                  <a:srgbClr val="666600"/>
                </a:solidFill>
              </a:rPr>
              <a:t>&gt;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>
                <a:solidFill>
                  <a:srgbClr val="000088"/>
                </a:solidFill>
              </a:rPr>
              <a:t>END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r>
              <a:rPr lang="en-US" altLang="en-US" dirty="0" err="1">
                <a:solidFill>
                  <a:srgbClr val="313131"/>
                </a:solidFill>
              </a:rPr>
              <a:t>procedure_name</a:t>
            </a:r>
            <a:r>
              <a:rPr lang="en-US" altLang="en-US" dirty="0">
                <a:solidFill>
                  <a:srgbClr val="666600"/>
                </a:solidFill>
              </a:rPr>
              <a:t>;</a:t>
            </a:r>
            <a:r>
              <a:rPr lang="en-US" altLang="en-US" dirty="0"/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313131"/>
                </a:solidFill>
              </a:rPr>
              <a:t>CREATE OR REPLACE PROCEDURE </a:t>
            </a:r>
            <a:r>
              <a:rPr lang="en-US" altLang="en-US" dirty="0" smtClean="0">
                <a:solidFill>
                  <a:srgbClr val="313131"/>
                </a:solidFill>
              </a:rPr>
              <a:t>greetings AS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88"/>
                </a:solidFill>
              </a:rPr>
              <a:t>BEGIN</a:t>
            </a:r>
            <a:r>
              <a:rPr lang="en-US" altLang="en-US" dirty="0" smtClean="0">
                <a:solidFill>
                  <a:srgbClr val="313131"/>
                </a:solidFill>
              </a:rPr>
              <a:t> </a:t>
            </a:r>
            <a:r>
              <a:rPr lang="en-US" altLang="en-US" dirty="0" err="1">
                <a:solidFill>
                  <a:srgbClr val="313131"/>
                </a:solidFill>
              </a:rPr>
              <a:t>dbms_output</a:t>
            </a:r>
            <a:r>
              <a:rPr lang="en-US" altLang="en-US" dirty="0" err="1">
                <a:solidFill>
                  <a:srgbClr val="666600"/>
                </a:solidFill>
              </a:rPr>
              <a:t>.</a:t>
            </a:r>
            <a:r>
              <a:rPr lang="en-US" altLang="en-US" dirty="0" err="1">
                <a:solidFill>
                  <a:srgbClr val="313131"/>
                </a:solidFill>
              </a:rPr>
              <a:t>put_line</a:t>
            </a:r>
            <a:r>
              <a:rPr lang="en-US" altLang="en-US" dirty="0">
                <a:solidFill>
                  <a:srgbClr val="666600"/>
                </a:solidFill>
              </a:rPr>
              <a:t>(</a:t>
            </a:r>
            <a:r>
              <a:rPr lang="en-US" altLang="en-US" dirty="0">
                <a:solidFill>
                  <a:srgbClr val="008800"/>
                </a:solidFill>
              </a:rPr>
              <a:t>'Hello World!'</a:t>
            </a:r>
            <a:r>
              <a:rPr lang="en-US" altLang="en-US" dirty="0">
                <a:solidFill>
                  <a:srgbClr val="666600"/>
                </a:solidFill>
              </a:rPr>
              <a:t>);</a:t>
            </a:r>
            <a:r>
              <a:rPr lang="en-US" altLang="en-US" dirty="0">
                <a:solidFill>
                  <a:srgbClr val="313131"/>
                </a:solidFill>
              </a:rPr>
              <a:t> </a:t>
            </a:r>
            <a:endParaRPr lang="en-US" altLang="en-US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88"/>
                </a:solidFill>
              </a:rPr>
              <a:t>END</a:t>
            </a:r>
            <a:r>
              <a:rPr lang="en-US" altLang="en-US" dirty="0" smtClean="0">
                <a:solidFill>
                  <a:srgbClr val="6666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666600"/>
                </a:solidFill>
              </a:rPr>
              <a:t>/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8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Executing a Standalone Procedure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Execute greetings;</a:t>
            </a:r>
          </a:p>
          <a:p>
            <a:r>
              <a:rPr lang="en-US" altLang="en-US" dirty="0"/>
              <a:t>BEGIN greetings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/>
              <a:t>END;</a:t>
            </a:r>
          </a:p>
          <a:p>
            <a:pPr marL="0" indent="0">
              <a:buNone/>
            </a:pPr>
            <a:r>
              <a:rPr lang="en-US" altLang="en-US" dirty="0" smtClean="0"/>
              <a:t>/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u="sng" dirty="0" smtClean="0"/>
              <a:t>OUTPUT: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Hello </a:t>
            </a: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World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PL/SQL procedure successfully completed.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7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12173</TotalTime>
  <Words>810</Words>
  <Application>Microsoft Office PowerPoint</Application>
  <PresentationFormat>Widescreen</PresentationFormat>
  <Paragraphs>195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Menlo</vt:lpstr>
      <vt:lpstr>1_Office Theme</vt:lpstr>
      <vt:lpstr>PowerPoint Presentation</vt:lpstr>
      <vt:lpstr>           Procedural language      extension to              Structured Query Language  </vt:lpstr>
      <vt:lpstr>Introduction</vt:lpstr>
      <vt:lpstr>Difference between SQL/PLSQL</vt:lpstr>
      <vt:lpstr>PL/SQL BLOCK</vt:lpstr>
      <vt:lpstr>Example</vt:lpstr>
      <vt:lpstr>Procedures</vt:lpstr>
      <vt:lpstr>Creating a Procedure </vt:lpstr>
      <vt:lpstr>Executing a Standalone Procedure </vt:lpstr>
      <vt:lpstr>Parameter Modes in PL/SQL Subprograms </vt:lpstr>
      <vt:lpstr>Methods for Passing Parameters </vt:lpstr>
      <vt:lpstr>Functions</vt:lpstr>
      <vt:lpstr>Example</vt:lpstr>
      <vt:lpstr>Packages</vt:lpstr>
      <vt:lpstr>Independent procedures without packages</vt:lpstr>
      <vt:lpstr>cursors</vt:lpstr>
      <vt:lpstr>Implicit Cursors</vt:lpstr>
      <vt:lpstr>Example</vt:lpstr>
      <vt:lpstr>Explicit Cursors </vt:lpstr>
      <vt:lpstr>Steps</vt:lpstr>
      <vt:lpstr>PowerPoint Presentation</vt:lpstr>
      <vt:lpstr>Example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G Kavyashri</cp:lastModifiedBy>
  <cp:revision>225</cp:revision>
  <dcterms:created xsi:type="dcterms:W3CDTF">2018-08-06T00:03:43Z</dcterms:created>
  <dcterms:modified xsi:type="dcterms:W3CDTF">2019-02-28T09:58:20Z</dcterms:modified>
</cp:coreProperties>
</file>