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01" r:id="rId2"/>
    <p:sldId id="304" r:id="rId3"/>
    <p:sldId id="306" r:id="rId4"/>
    <p:sldId id="308" r:id="rId5"/>
    <p:sldId id="309" r:id="rId6"/>
    <p:sldId id="311" r:id="rId7"/>
    <p:sldId id="312" r:id="rId8"/>
    <p:sldId id="313" r:id="rId9"/>
    <p:sldId id="314" r:id="rId10"/>
    <p:sldId id="316" r:id="rId11"/>
    <p:sldId id="318" r:id="rId12"/>
    <p:sldId id="320" r:id="rId13"/>
    <p:sldId id="323" r:id="rId14"/>
    <p:sldId id="321" r:id="rId15"/>
    <p:sldId id="324" r:id="rId16"/>
    <p:sldId id="325" r:id="rId17"/>
    <p:sldId id="326"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8A003-C006-428D-86C0-09B619D14CFF}">
          <p14:sldIdLst>
            <p14:sldId id="301"/>
            <p14:sldId id="304"/>
            <p14:sldId id="306"/>
            <p14:sldId id="308"/>
            <p14:sldId id="309"/>
            <p14:sldId id="311"/>
            <p14:sldId id="312"/>
            <p14:sldId id="313"/>
            <p14:sldId id="314"/>
            <p14:sldId id="316"/>
            <p14:sldId id="318"/>
            <p14:sldId id="320"/>
            <p14:sldId id="323"/>
            <p14:sldId id="321"/>
            <p14:sldId id="324"/>
            <p14:sldId id="325"/>
            <p14:sldId id="326"/>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314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6" autoAdjust="0"/>
    <p:restoredTop sz="94255" autoAdjust="0"/>
  </p:normalViewPr>
  <p:slideViewPr>
    <p:cSldViewPr snapToGrid="0">
      <p:cViewPr varScale="1">
        <p:scale>
          <a:sx n="78" d="100"/>
          <a:sy n="78" d="100"/>
        </p:scale>
        <p:origin x="108" y="726"/>
      </p:cViewPr>
      <p:guideLst/>
    </p:cSldViewPr>
  </p:slideViewPr>
  <p:notesTextViewPr>
    <p:cViewPr>
      <p:scale>
        <a:sx n="1" d="1"/>
        <a:sy n="1" d="1"/>
      </p:scale>
      <p:origin x="0" y="0"/>
    </p:cViewPr>
  </p:notesTextViewPr>
  <p:sorterViewPr>
    <p:cViewPr>
      <p:scale>
        <a:sx n="100" d="100"/>
        <a:sy n="100" d="100"/>
      </p:scale>
      <p:origin x="0" y="-12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1DA70-9A92-4AA8-906E-E9850823E1C4}"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A7B50-E105-47A8-808B-76B5CD0ED6DE}" type="slidenum">
              <a:rPr lang="en-US" smtClean="0"/>
              <a:t>‹#›</a:t>
            </a:fld>
            <a:endParaRPr lang="en-US"/>
          </a:p>
        </p:txBody>
      </p:sp>
    </p:spTree>
    <p:extLst>
      <p:ext uri="{BB962C8B-B14F-4D97-AF65-F5344CB8AC3E}">
        <p14:creationId xmlns:p14="http://schemas.microsoft.com/office/powerpoint/2010/main" val="286846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CD759-98A0-4B3F-8C90-4FE6D7B6646A}" type="slidenum">
              <a:rPr lang="en-US" smtClean="0"/>
              <a:t>1</a:t>
            </a:fld>
            <a:endParaRPr lang="en-US"/>
          </a:p>
        </p:txBody>
      </p:sp>
    </p:spTree>
    <p:extLst>
      <p:ext uri="{BB962C8B-B14F-4D97-AF65-F5344CB8AC3E}">
        <p14:creationId xmlns:p14="http://schemas.microsoft.com/office/powerpoint/2010/main" val="224817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Main slide with log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6221" y="2339223"/>
            <a:ext cx="2179559" cy="2179556"/>
          </a:xfrm>
          <a:prstGeom prst="rect">
            <a:avLst/>
          </a:prstGeom>
        </p:spPr>
      </p:pic>
      <p:sp>
        <p:nvSpPr>
          <p:cNvPr id="12" name="Title 11"/>
          <p:cNvSpPr>
            <a:spLocks noGrp="1"/>
          </p:cNvSpPr>
          <p:nvPr>
            <p:ph type="title" hasCustomPrompt="1"/>
          </p:nvPr>
        </p:nvSpPr>
        <p:spPr>
          <a:xfrm>
            <a:off x="838200" y="4225160"/>
            <a:ext cx="10515600" cy="441445"/>
          </a:xfrm>
          <a:prstGeom prst="rect">
            <a:avLst/>
          </a:prstGeom>
        </p:spPr>
        <p:txBody>
          <a:bodyPr/>
          <a:lstStyle>
            <a:lvl1pPr algn="ctr">
              <a:defRPr sz="3200" b="1" spc="300">
                <a:solidFill>
                  <a:schemeClr val="tx1">
                    <a:lumMod val="75000"/>
                    <a:lumOff val="25000"/>
                  </a:schemeClr>
                </a:solidFill>
                <a:latin typeface="Century Gothic" panose="020B0502020202020204" pitchFamily="34" charset="0"/>
              </a:defRPr>
            </a:lvl1pPr>
          </a:lstStyle>
          <a:p>
            <a:r>
              <a:rPr lang="en-US" dirty="0"/>
              <a:t>MAIN TITLE</a:t>
            </a:r>
          </a:p>
        </p:txBody>
      </p:sp>
      <p:sp>
        <p:nvSpPr>
          <p:cNvPr id="15" name="Text Placeholder 14"/>
          <p:cNvSpPr>
            <a:spLocks noGrp="1"/>
          </p:cNvSpPr>
          <p:nvPr>
            <p:ph type="body" sz="quarter" idx="10" hasCustomPrompt="1"/>
          </p:nvPr>
        </p:nvSpPr>
        <p:spPr>
          <a:xfrm>
            <a:off x="838200" y="4666868"/>
            <a:ext cx="10515600" cy="914400"/>
          </a:xfrm>
          <a:prstGeom prst="rect">
            <a:avLst/>
          </a:prstGeom>
        </p:spPr>
        <p:txBody>
          <a:bodyPr/>
          <a:lstStyle>
            <a:lvl1pPr marL="0" indent="0" algn="ctr">
              <a:buNone/>
              <a:defRPr b="1">
                <a:solidFill>
                  <a:schemeClr val="tx1">
                    <a:lumMod val="75000"/>
                    <a:lumOff val="25000"/>
                  </a:schemeClr>
                </a:solidFill>
                <a:latin typeface="Century Gothic" panose="020B0502020202020204" pitchFamily="34" charset="0"/>
              </a:defRPr>
            </a:lvl1pPr>
          </a:lstStyle>
          <a:p>
            <a:pPr lvl="0"/>
            <a:r>
              <a:rPr lang="en-US" dirty="0"/>
              <a:t>SUBTITLE</a:t>
            </a:r>
          </a:p>
        </p:txBody>
      </p:sp>
    </p:spTree>
    <p:extLst>
      <p:ext uri="{BB962C8B-B14F-4D97-AF65-F5344CB8AC3E}">
        <p14:creationId xmlns:p14="http://schemas.microsoft.com/office/powerpoint/2010/main" val="353546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ub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735" y="51516"/>
            <a:ext cx="10504972" cy="476518"/>
          </a:xfrm>
          <a:prstGeom prst="rect">
            <a:avLst/>
          </a:prstGeom>
        </p:spPr>
        <p:txBody>
          <a:bodyPr/>
          <a:lstStyle>
            <a:lvl1pPr>
              <a:defRPr sz="3600" b="1">
                <a:solidFill>
                  <a:schemeClr val="bg1">
                    <a:lumMod val="50000"/>
                  </a:schemeClr>
                </a:solidFill>
                <a:latin typeface="Century Gothic" panose="020B0502020202020204" pitchFamily="34" charset="0"/>
              </a:defRPr>
            </a:lvl1pPr>
          </a:lstStyle>
          <a:p>
            <a:r>
              <a:rPr lang="en-US" dirty="0"/>
              <a:t>&lt;&lt;Slide Title&gt;&gt;</a:t>
            </a:r>
          </a:p>
        </p:txBody>
      </p:sp>
      <p:sp>
        <p:nvSpPr>
          <p:cNvPr id="3" name="Content Placeholder 2"/>
          <p:cNvSpPr>
            <a:spLocks noGrp="1"/>
          </p:cNvSpPr>
          <p:nvPr>
            <p:ph sz="half" idx="1"/>
          </p:nvPr>
        </p:nvSpPr>
        <p:spPr>
          <a:xfrm>
            <a:off x="283335" y="1104410"/>
            <a:ext cx="11629622" cy="5450936"/>
          </a:xfrm>
          <a:prstGeom prst="rect">
            <a:avLst/>
          </a:prstGeom>
        </p:spPr>
        <p:txBody>
          <a:bodyPr/>
          <a:lstStyle>
            <a:lvl1pPr>
              <a:defRPr sz="2400" b="0">
                <a:latin typeface="Century Gothic" panose="020B0502020202020204" pitchFamily="34" charset="0"/>
              </a:defRPr>
            </a:lvl1pPr>
            <a:lvl2pPr>
              <a:defRPr sz="2400" b="0">
                <a:latin typeface="Century Gothic" panose="020B0502020202020204" pitchFamily="34" charset="0"/>
              </a:defRPr>
            </a:lvl2pPr>
            <a:lvl3pPr>
              <a:defRPr sz="2400" b="0">
                <a:latin typeface="Century Gothic" panose="020B0502020202020204" pitchFamily="34" charset="0"/>
              </a:defRPr>
            </a:lvl3pPr>
            <a:lvl4pPr>
              <a:defRPr sz="2400" b="0">
                <a:latin typeface="Century Gothic" panose="020B0502020202020204" pitchFamily="34" charset="0"/>
              </a:defRPr>
            </a:lvl4pPr>
            <a:lvl5pPr>
              <a:defRPr sz="2400" b="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
          <p:cNvSpPr>
            <a:spLocks noGrp="1"/>
          </p:cNvSpPr>
          <p:nvPr userDrawn="1"/>
        </p:nvSpPr>
        <p:spPr>
          <a:xfrm>
            <a:off x="11646960" y="6566772"/>
            <a:ext cx="529933" cy="246221"/>
          </a:xfrm>
          <a:prstGeom prst="rect">
            <a:avLst/>
          </a:prstGeom>
        </p:spPr>
        <p:txBody>
          <a:bodyPr anchor="ctr">
            <a:spAutoFit/>
          </a:bodyPr>
          <a:lstStyle>
            <a:defPPr>
              <a:defRPr lang="en-US"/>
            </a:defPPr>
            <a:lvl1pPr marL="0" algn="r" defTabSz="914400" rtl="0" eaLnBrk="1" latinLnBrk="0" hangingPunct="1">
              <a:defRPr sz="1100" b="1" kern="1200">
                <a:solidFill>
                  <a:srgbClr val="7030A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ACD1569-816F-457A-A9AE-4FE564801E0D}" type="slidenum">
              <a:rPr lang="en-IN" sz="1000" b="0" smtClean="0">
                <a:solidFill>
                  <a:prstClr val="white">
                    <a:lumMod val="65000"/>
                  </a:prstClr>
                </a:solidFill>
                <a:latin typeface="Arial" pitchFamily="34" charset="0"/>
                <a:cs typeface="Arial" pitchFamily="34" charset="0"/>
              </a:rPr>
              <a:pPr>
                <a:defRPr/>
              </a:pPr>
              <a:t>‹#›</a:t>
            </a:fld>
            <a:endParaRPr lang="en-IN" sz="1000" b="0" dirty="0">
              <a:solidFill>
                <a:prstClr val="white">
                  <a:lumMod val="65000"/>
                </a:prstClr>
              </a:solidFill>
              <a:latin typeface="Arial" pitchFamily="34" charset="0"/>
              <a:cs typeface="Arial" pitchFamily="34" charset="0"/>
            </a:endParaRPr>
          </a:p>
        </p:txBody>
      </p:sp>
      <p:sp>
        <p:nvSpPr>
          <p:cNvPr id="7" name="Rectangle 6"/>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Tree>
    <p:extLst>
      <p:ext uri="{BB962C8B-B14F-4D97-AF65-F5344CB8AC3E}">
        <p14:creationId xmlns:p14="http://schemas.microsoft.com/office/powerpoint/2010/main" val="1546914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ub slides">
    <p:spTree>
      <p:nvGrpSpPr>
        <p:cNvPr id="1" name=""/>
        <p:cNvGrpSpPr/>
        <p:nvPr/>
      </p:nvGrpSpPr>
      <p:grpSpPr>
        <a:xfrm>
          <a:off x="0" y="0"/>
          <a:ext cx="0" cy="0"/>
          <a:chOff x="0" y="0"/>
          <a:chExt cx="0" cy="0"/>
        </a:xfrm>
      </p:grpSpPr>
      <p:sp>
        <p:nvSpPr>
          <p:cNvPr id="7" name="Rectangle 6"/>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
        <p:nvSpPr>
          <p:cNvPr id="4" name="Slide Number Placeholder 1"/>
          <p:cNvSpPr>
            <a:spLocks noGrp="1"/>
          </p:cNvSpPr>
          <p:nvPr userDrawn="1"/>
        </p:nvSpPr>
        <p:spPr>
          <a:xfrm>
            <a:off x="11646960" y="6566772"/>
            <a:ext cx="529933" cy="246221"/>
          </a:xfrm>
          <a:prstGeom prst="rect">
            <a:avLst/>
          </a:prstGeom>
        </p:spPr>
        <p:txBody>
          <a:bodyPr anchor="ctr">
            <a:spAutoFit/>
          </a:bodyPr>
          <a:lstStyle>
            <a:defPPr>
              <a:defRPr lang="en-US"/>
            </a:defPPr>
            <a:lvl1pPr marL="0" algn="r" defTabSz="914400" rtl="0" eaLnBrk="1" latinLnBrk="0" hangingPunct="1">
              <a:defRPr sz="1100" b="1" kern="1200">
                <a:solidFill>
                  <a:srgbClr val="7030A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ACD1569-816F-457A-A9AE-4FE564801E0D}" type="slidenum">
              <a:rPr lang="en-IN" sz="1000" b="0" smtClean="0">
                <a:solidFill>
                  <a:prstClr val="white">
                    <a:lumMod val="65000"/>
                  </a:prstClr>
                </a:solidFill>
                <a:latin typeface="Arial" pitchFamily="34" charset="0"/>
                <a:cs typeface="Arial" pitchFamily="34" charset="0"/>
              </a:rPr>
              <a:pPr>
                <a:defRPr/>
              </a:pPr>
              <a:t>‹#›</a:t>
            </a:fld>
            <a:endParaRPr lang="en-IN" sz="1000" b="0" dirty="0">
              <a:solidFill>
                <a:prstClr val="white">
                  <a:lumMod val="65000"/>
                </a:prstClr>
              </a:solidFill>
              <a:latin typeface="Arial" pitchFamily="34" charset="0"/>
              <a:cs typeface="Arial" pitchFamily="34" charset="0"/>
            </a:endParaRPr>
          </a:p>
        </p:txBody>
      </p:sp>
    </p:spTree>
    <p:extLst>
      <p:ext uri="{BB962C8B-B14F-4D97-AF65-F5344CB8AC3E}">
        <p14:creationId xmlns:p14="http://schemas.microsoft.com/office/powerpoint/2010/main" val="3444991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parator title">
    <p:spTree>
      <p:nvGrpSpPr>
        <p:cNvPr id="1" name=""/>
        <p:cNvGrpSpPr/>
        <p:nvPr/>
      </p:nvGrpSpPr>
      <p:grpSpPr>
        <a:xfrm>
          <a:off x="0" y="0"/>
          <a:ext cx="0" cy="0"/>
          <a:chOff x="0" y="0"/>
          <a:chExt cx="0" cy="0"/>
        </a:xfrm>
      </p:grpSpPr>
      <p:sp>
        <p:nvSpPr>
          <p:cNvPr id="7" name="Rectangle 6"/>
          <p:cNvSpPr/>
          <p:nvPr userDrawn="1"/>
        </p:nvSpPr>
        <p:spPr>
          <a:xfrm>
            <a:off x="1" y="4332862"/>
            <a:ext cx="12192000" cy="9284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2160" dirty="0">
              <a:solidFill>
                <a:prstClr val="white"/>
              </a:solidFill>
            </a:endParaRPr>
          </a:p>
        </p:txBody>
      </p:sp>
      <p:sp>
        <p:nvSpPr>
          <p:cNvPr id="9" name="Title 8"/>
          <p:cNvSpPr>
            <a:spLocks noGrp="1"/>
          </p:cNvSpPr>
          <p:nvPr>
            <p:ph type="title" hasCustomPrompt="1"/>
          </p:nvPr>
        </p:nvSpPr>
        <p:spPr>
          <a:xfrm>
            <a:off x="1530385" y="4097673"/>
            <a:ext cx="10515600" cy="2899233"/>
          </a:xfrm>
          <a:prstGeom prst="rect">
            <a:avLst/>
          </a:prstGeom>
        </p:spPr>
        <p:txBody>
          <a:bodyPr/>
          <a:lstStyle>
            <a:lvl1pPr algn="r">
              <a:defRPr sz="10000" b="1">
                <a:solidFill>
                  <a:schemeClr val="bg2">
                    <a:lumMod val="90000"/>
                  </a:schemeClr>
                </a:solidFill>
                <a:latin typeface="Century Gothic" panose="020B0502020202020204" pitchFamily="34" charset="0"/>
              </a:defRPr>
            </a:lvl1pPr>
          </a:lstStyle>
          <a:p>
            <a:r>
              <a:rPr lang="en-US" dirty="0"/>
              <a:t>SEPARATOR</a:t>
            </a:r>
          </a:p>
        </p:txBody>
      </p:sp>
      <p:sp>
        <p:nvSpPr>
          <p:cNvPr id="5" name="Rectangle 4"/>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Tree>
    <p:extLst>
      <p:ext uri="{BB962C8B-B14F-4D97-AF65-F5344CB8AC3E}">
        <p14:creationId xmlns:p14="http://schemas.microsoft.com/office/powerpoint/2010/main" val="17221806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7" name="Rectangle 6"/>
          <p:cNvSpPr/>
          <p:nvPr userDrawn="1"/>
        </p:nvSpPr>
        <p:spPr>
          <a:xfrm>
            <a:off x="1" y="4332862"/>
            <a:ext cx="12192000" cy="9284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2160" dirty="0">
              <a:solidFill>
                <a:prstClr val="white"/>
              </a:solidFill>
            </a:endParaRPr>
          </a:p>
        </p:txBody>
      </p:sp>
      <p:sp>
        <p:nvSpPr>
          <p:cNvPr id="5" name="Title 4"/>
          <p:cNvSpPr>
            <a:spLocks noGrp="1"/>
          </p:cNvSpPr>
          <p:nvPr>
            <p:ph type="title" hasCustomPrompt="1"/>
          </p:nvPr>
        </p:nvSpPr>
        <p:spPr>
          <a:xfrm>
            <a:off x="-371060" y="4105411"/>
            <a:ext cx="12404035" cy="1316446"/>
          </a:xfrm>
          <a:prstGeom prst="rect">
            <a:avLst/>
          </a:prstGeom>
        </p:spPr>
        <p:txBody>
          <a:bodyPr/>
          <a:lstStyle>
            <a:lvl1pPr algn="r">
              <a:defRPr sz="10000" b="1" baseline="0">
                <a:solidFill>
                  <a:schemeClr val="bg2">
                    <a:lumMod val="90000"/>
                  </a:schemeClr>
                </a:solidFill>
                <a:latin typeface="Century Gothic" panose="020B0502020202020204" pitchFamily="34" charset="0"/>
              </a:defRPr>
            </a:lvl1pPr>
          </a:lstStyle>
          <a:p>
            <a:pPr lvl="0"/>
            <a:r>
              <a:rPr lang="en-US" dirty="0"/>
              <a:t>THANK YOU</a:t>
            </a:r>
            <a:br>
              <a:rPr lang="en-US" dirty="0"/>
            </a:br>
            <a:endParaRPr lang="en-US" dirty="0"/>
          </a:p>
        </p:txBody>
      </p:sp>
      <p:sp>
        <p:nvSpPr>
          <p:cNvPr id="6" name="Rectangle 5"/>
          <p:cNvSpPr/>
          <p:nvPr userDrawn="1"/>
        </p:nvSpPr>
        <p:spPr>
          <a:xfrm>
            <a:off x="10558753" y="5408605"/>
            <a:ext cx="1326467" cy="1003073"/>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434641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857F8E6-C5A3-D94C-B6D2-623BAF065E03}" type="datetimeFigureOut">
              <a:rPr lang="en-US">
                <a:solidFill>
                  <a:prstClr val="black"/>
                </a:solidFill>
              </a:rPr>
              <a:pPr/>
              <a:t>3/6/2019</a:t>
            </a:fld>
            <a:endParaRPr lang="en-US"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7922C4D-75AE-674A-BC05-DCC65DEF3325}"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8604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65C644C-9628-43DF-B8EF-50C16EE48ED1}" type="datetime1">
              <a:rPr lang="en-US" smtClean="0"/>
              <a:t>3/6/2019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2015 SLK Software services PVT LTD. All rights reserved</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791E492-F8C7-4CA3-8E56-DC7FF196B9EA}" type="slidenum">
              <a:rPr lang="en-US" smtClean="0"/>
              <a:t>‹#›</a:t>
            </a:fld>
            <a:endParaRPr lang="en-US" dirty="0"/>
          </a:p>
        </p:txBody>
      </p:sp>
    </p:spTree>
    <p:extLst>
      <p:ext uri="{BB962C8B-B14F-4D97-AF65-F5344CB8AC3E}">
        <p14:creationId xmlns:p14="http://schemas.microsoft.com/office/powerpoint/2010/main" val="941227308"/>
      </p:ext>
    </p:ext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7000">
              <a:srgbClr val="F3F3F3"/>
            </a:gs>
            <a:gs pos="48000">
              <a:srgbClr val="FAFAFA"/>
            </a:gs>
            <a:gs pos="27000">
              <a:srgbClr val="FDFDFD"/>
            </a:gs>
            <a:gs pos="67000">
              <a:srgbClr val="F4F4F4"/>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TextBox 7"/>
          <p:cNvSpPr txBox="1"/>
          <p:nvPr userDrawn="1"/>
        </p:nvSpPr>
        <p:spPr>
          <a:xfrm>
            <a:off x="3" y="6566778"/>
            <a:ext cx="3531736" cy="246221"/>
          </a:xfrm>
          <a:prstGeom prst="rect">
            <a:avLst/>
          </a:prstGeom>
          <a:noFill/>
        </p:spPr>
        <p:txBody>
          <a:bodyPr wrap="none">
            <a:spAutoFit/>
          </a:bodyPr>
          <a:lstStyle/>
          <a:p>
            <a:pPr defTabSz="914363">
              <a:defRPr/>
            </a:pPr>
            <a:r>
              <a:rPr lang="en-US" sz="1000" dirty="0">
                <a:solidFill>
                  <a:prstClr val="white">
                    <a:lumMod val="65000"/>
                  </a:prstClr>
                </a:solidFill>
                <a:latin typeface="Arial" panose="020B0604020202020204" pitchFamily="34" charset="0"/>
                <a:cs typeface="Arial" panose="020B0604020202020204" pitchFamily="34" charset="0"/>
              </a:rPr>
              <a:t>© 2016 SLK Software Services Pvt. Ltd. All rights reserved.</a:t>
            </a:r>
          </a:p>
        </p:txBody>
      </p:sp>
      <p:sp>
        <p:nvSpPr>
          <p:cNvPr id="9" name="Text Placeholder 4"/>
          <p:cNvSpPr txBox="1">
            <a:spLocks/>
          </p:cNvSpPr>
          <p:nvPr userDrawn="1"/>
        </p:nvSpPr>
        <p:spPr>
          <a:xfrm>
            <a:off x="4381500" y="6576688"/>
            <a:ext cx="3429000" cy="236311"/>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3">
              <a:buFont typeface="Arial" charset="0"/>
              <a:buNone/>
              <a:defRPr/>
            </a:pPr>
            <a:r>
              <a:rPr lang="en-US" sz="1000" dirty="0">
                <a:solidFill>
                  <a:srgbClr val="8064A2">
                    <a:lumMod val="60000"/>
                    <a:lumOff val="40000"/>
                  </a:srgbClr>
                </a:solidFill>
                <a:latin typeface="Arial" pitchFamily="34" charset="0"/>
                <a:cs typeface="Arial" pitchFamily="34" charset="0"/>
              </a:rPr>
              <a:t>Confidential Information</a:t>
            </a:r>
          </a:p>
        </p:txBody>
      </p:sp>
    </p:spTree>
    <p:extLst>
      <p:ext uri="{BB962C8B-B14F-4D97-AF65-F5344CB8AC3E}">
        <p14:creationId xmlns:p14="http://schemas.microsoft.com/office/powerpoint/2010/main" val="3203883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9" r:id="rId6"/>
    <p:sldLayoutId id="2147483674" r:id="rId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ftr="0" dt="0"/>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plsql/plsql_while_loop.htm" TargetMode="External"/><Relationship Id="rId2" Type="http://schemas.openxmlformats.org/officeDocument/2006/relationships/hyperlink" Target="https://www.tutorialspoint.com/plsql/plsql_basic_loop.htm" TargetMode="External"/><Relationship Id="rId1" Type="http://schemas.openxmlformats.org/officeDocument/2006/relationships/slideLayout" Target="../slideLayouts/slideLayout2.xml"/><Relationship Id="rId5" Type="http://schemas.openxmlformats.org/officeDocument/2006/relationships/hyperlink" Target="https://www.tutorialspoint.com/plsql/plsql_nested_loops.htm" TargetMode="External"/><Relationship Id="rId4" Type="http://schemas.openxmlformats.org/officeDocument/2006/relationships/hyperlink" Target="https://www.tutorialspoint.com/plsql/plsql_for_loop.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plsql/plsql_continue_statement.htm" TargetMode="External"/><Relationship Id="rId2" Type="http://schemas.openxmlformats.org/officeDocument/2006/relationships/hyperlink" Target="https://www.tutorialspoint.com/plsql/plsql_exit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lsql/plsql_goto_statement.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13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Cursor-Based Records</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dirty="0" smtClean="0">
                <a:solidFill>
                  <a:srgbClr val="313131"/>
                </a:solidFill>
              </a:rPr>
              <a:t>DECLARE</a:t>
            </a:r>
          </a:p>
          <a:p>
            <a:pPr marL="0" indent="0">
              <a:buNone/>
            </a:pPr>
            <a:r>
              <a:rPr lang="en-US" altLang="en-US" dirty="0" smtClean="0">
                <a:solidFill>
                  <a:srgbClr val="313131"/>
                </a:solidFill>
              </a:rPr>
              <a:t> </a:t>
            </a:r>
            <a:r>
              <a:rPr lang="en-US" altLang="en-US" dirty="0">
                <a:solidFill>
                  <a:srgbClr val="313131"/>
                </a:solidFill>
              </a:rPr>
              <a:t>CURSOR </a:t>
            </a:r>
            <a:r>
              <a:rPr lang="en-US" altLang="en-US" dirty="0" err="1">
                <a:solidFill>
                  <a:srgbClr val="313131"/>
                </a:solidFill>
              </a:rPr>
              <a:t>customer_cur</a:t>
            </a:r>
            <a:r>
              <a:rPr lang="en-US" altLang="en-US" dirty="0">
                <a:solidFill>
                  <a:srgbClr val="313131"/>
                </a:solidFill>
              </a:rPr>
              <a:t> </a:t>
            </a:r>
            <a:r>
              <a:rPr lang="en-US" altLang="en-US" dirty="0">
                <a:solidFill>
                  <a:srgbClr val="000088"/>
                </a:solidFill>
              </a:rPr>
              <a:t>is</a:t>
            </a:r>
            <a:r>
              <a:rPr lang="en-US" altLang="en-US" dirty="0">
                <a:solidFill>
                  <a:srgbClr val="313131"/>
                </a:solidFill>
              </a:rPr>
              <a:t> SELECT id</a:t>
            </a:r>
            <a:r>
              <a:rPr lang="en-US" altLang="en-US" dirty="0">
                <a:solidFill>
                  <a:srgbClr val="666600"/>
                </a:solidFill>
              </a:rPr>
              <a:t>,</a:t>
            </a:r>
            <a:r>
              <a:rPr lang="en-US" altLang="en-US" dirty="0">
                <a:solidFill>
                  <a:srgbClr val="313131"/>
                </a:solidFill>
              </a:rPr>
              <a:t> name</a:t>
            </a:r>
            <a:r>
              <a:rPr lang="en-US" altLang="en-US" dirty="0">
                <a:solidFill>
                  <a:srgbClr val="666600"/>
                </a:solidFill>
              </a:rPr>
              <a:t>,</a:t>
            </a:r>
            <a:r>
              <a:rPr lang="en-US" altLang="en-US" dirty="0">
                <a:solidFill>
                  <a:srgbClr val="313131"/>
                </a:solidFill>
              </a:rPr>
              <a:t> address FROM customers</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a:solidFill>
                  <a:srgbClr val="313131"/>
                </a:solidFill>
              </a:rPr>
              <a:t> </a:t>
            </a:r>
            <a:r>
              <a:rPr lang="en-US" altLang="en-US" dirty="0" err="1">
                <a:solidFill>
                  <a:srgbClr val="313131"/>
                </a:solidFill>
              </a:rPr>
              <a:t>customer_cur</a:t>
            </a:r>
            <a:r>
              <a:rPr lang="en-US" altLang="en-US" dirty="0" err="1">
                <a:solidFill>
                  <a:srgbClr val="666600"/>
                </a:solidFill>
              </a:rPr>
              <a:t>%</a:t>
            </a:r>
            <a:r>
              <a:rPr lang="en-US" altLang="en-US" dirty="0" err="1">
                <a:solidFill>
                  <a:srgbClr val="313131"/>
                </a:solidFill>
              </a:rPr>
              <a:t>rowtype</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smtClean="0">
                <a:solidFill>
                  <a:srgbClr val="000088"/>
                </a:solidFill>
              </a:rPr>
              <a:t>BEGIN</a:t>
            </a:r>
          </a:p>
          <a:p>
            <a:pPr marL="0" indent="0">
              <a:buNone/>
            </a:pPr>
            <a:r>
              <a:rPr lang="en-US" altLang="en-US" dirty="0" smtClean="0">
                <a:solidFill>
                  <a:srgbClr val="313131"/>
                </a:solidFill>
              </a:rPr>
              <a:t> </a:t>
            </a:r>
            <a:r>
              <a:rPr lang="en-US" altLang="en-US" dirty="0">
                <a:solidFill>
                  <a:srgbClr val="313131"/>
                </a:solidFill>
              </a:rPr>
              <a:t>OPEN </a:t>
            </a:r>
            <a:r>
              <a:rPr lang="en-US" altLang="en-US" dirty="0" err="1">
                <a:solidFill>
                  <a:srgbClr val="313131"/>
                </a:solidFill>
              </a:rPr>
              <a:t>customer_cur</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a:solidFill>
                  <a:srgbClr val="313131"/>
                </a:solidFill>
              </a:rPr>
              <a:t>LOOP FETCH </a:t>
            </a:r>
            <a:r>
              <a:rPr lang="en-US" altLang="en-US" dirty="0" err="1">
                <a:solidFill>
                  <a:srgbClr val="313131"/>
                </a:solidFill>
              </a:rPr>
              <a:t>customer_cur</a:t>
            </a:r>
            <a:r>
              <a:rPr lang="en-US" altLang="en-US" dirty="0">
                <a:solidFill>
                  <a:srgbClr val="313131"/>
                </a:solidFill>
              </a:rPr>
              <a:t> </a:t>
            </a:r>
            <a:r>
              <a:rPr lang="en-US" altLang="en-US" dirty="0">
                <a:solidFill>
                  <a:srgbClr val="000088"/>
                </a:solidFill>
              </a:rPr>
              <a:t>into</a:t>
            </a:r>
            <a:r>
              <a:rPr lang="en-US" altLang="en-US" dirty="0">
                <a:solidFill>
                  <a:srgbClr val="313131"/>
                </a:solidFill>
              </a:rPr>
              <a:t> </a:t>
            </a:r>
            <a:r>
              <a:rPr lang="en-US" altLang="en-US" dirty="0" err="1">
                <a:solidFill>
                  <a:srgbClr val="313131"/>
                </a:solidFill>
              </a:rPr>
              <a:t>customer_rec</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313131"/>
                </a:solidFill>
              </a:rPr>
              <a:t>EXIT </a:t>
            </a:r>
            <a:r>
              <a:rPr lang="en-US" altLang="en-US" dirty="0">
                <a:solidFill>
                  <a:srgbClr val="313131"/>
                </a:solidFill>
              </a:rPr>
              <a:t>WHEN </a:t>
            </a:r>
            <a:r>
              <a:rPr lang="en-US" altLang="en-US" dirty="0" err="1">
                <a:solidFill>
                  <a:srgbClr val="313131"/>
                </a:solidFill>
              </a:rPr>
              <a:t>customer_cur</a:t>
            </a:r>
            <a:r>
              <a:rPr lang="en-US" altLang="en-US" dirty="0" err="1">
                <a:solidFill>
                  <a:srgbClr val="666600"/>
                </a:solidFill>
              </a:rPr>
              <a:t>%</a:t>
            </a:r>
            <a:r>
              <a:rPr lang="en-US" altLang="en-US" dirty="0" err="1">
                <a:solidFill>
                  <a:srgbClr val="313131"/>
                </a:solidFill>
              </a:rPr>
              <a:t>notfound</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err="1" smtClean="0">
                <a:solidFill>
                  <a:srgbClr val="313131"/>
                </a:solidFill>
              </a:rPr>
              <a:t>DBMS_OUTPUT</a:t>
            </a:r>
            <a:r>
              <a:rPr lang="en-US" altLang="en-US" dirty="0" err="1" smtClean="0">
                <a:solidFill>
                  <a:srgbClr val="666600"/>
                </a:solidFill>
              </a:rPr>
              <a:t>.</a:t>
            </a:r>
            <a:r>
              <a:rPr lang="en-US" altLang="en-US" dirty="0" err="1" smtClean="0">
                <a:solidFill>
                  <a:srgbClr val="313131"/>
                </a:solidFill>
              </a:rPr>
              <a:t>put_line</a:t>
            </a:r>
            <a:r>
              <a:rPr lang="en-US" altLang="en-US" dirty="0" smtClean="0">
                <a:solidFill>
                  <a:srgbClr val="666600"/>
                </a:solidFill>
              </a:rPr>
              <a:t>(</a:t>
            </a:r>
            <a:r>
              <a:rPr lang="en-US" altLang="en-US" dirty="0" smtClean="0">
                <a:solidFill>
                  <a:srgbClr val="313131"/>
                </a:solidFill>
              </a:rPr>
              <a:t>customer_rec</a:t>
            </a:r>
            <a:r>
              <a:rPr lang="en-US" altLang="en-US" dirty="0" smtClean="0">
                <a:solidFill>
                  <a:srgbClr val="666600"/>
                </a:solidFill>
              </a:rPr>
              <a:t>.</a:t>
            </a:r>
            <a:r>
              <a:rPr lang="en-US" altLang="en-US" dirty="0" smtClean="0">
                <a:solidFill>
                  <a:srgbClr val="313131"/>
                </a:solidFill>
              </a:rPr>
              <a:t>id </a:t>
            </a:r>
            <a:r>
              <a:rPr lang="en-US" altLang="en-US" dirty="0" smtClean="0">
                <a:solidFill>
                  <a:srgbClr val="666600"/>
                </a:solidFill>
              </a:rPr>
              <a:t>||</a:t>
            </a:r>
            <a:r>
              <a:rPr lang="en-US" altLang="en-US" dirty="0" smtClean="0">
                <a:solidFill>
                  <a:srgbClr val="313131"/>
                </a:solidFill>
              </a:rPr>
              <a:t> </a:t>
            </a:r>
            <a:r>
              <a:rPr lang="en-US" altLang="en-US" dirty="0" smtClean="0">
                <a:solidFill>
                  <a:srgbClr val="008800"/>
                </a:solidFill>
              </a:rPr>
              <a:t>' '</a:t>
            </a:r>
            <a:r>
              <a:rPr lang="en-US" altLang="en-US" dirty="0" smtClean="0">
                <a:solidFill>
                  <a:srgbClr val="313131"/>
                </a:solidFill>
              </a:rPr>
              <a:t> </a:t>
            </a:r>
            <a:r>
              <a:rPr lang="en-US" altLang="en-US" dirty="0" smtClean="0">
                <a:solidFill>
                  <a:srgbClr val="666600"/>
                </a:solidFill>
              </a:rPr>
              <a:t>||</a:t>
            </a:r>
            <a:r>
              <a:rPr lang="en-US" altLang="en-US" dirty="0" smtClean="0">
                <a:solidFill>
                  <a:srgbClr val="313131"/>
                </a:solidFill>
              </a:rPr>
              <a:t> customer_rec</a:t>
            </a:r>
            <a:r>
              <a:rPr lang="en-US" altLang="en-US" dirty="0" smtClean="0">
                <a:solidFill>
                  <a:srgbClr val="666600"/>
                </a:solidFill>
              </a:rPr>
              <a:t>.</a:t>
            </a:r>
            <a:r>
              <a:rPr lang="en-US" altLang="en-US" dirty="0" smtClean="0">
                <a:solidFill>
                  <a:srgbClr val="313131"/>
                </a:solidFill>
              </a:rPr>
              <a:t>name</a:t>
            </a:r>
            <a:r>
              <a:rPr lang="en-US" altLang="en-US" dirty="0" smtClean="0">
                <a:solidFill>
                  <a:srgbClr val="666600"/>
                </a:solidFill>
              </a:rPr>
              <a:t>);</a:t>
            </a:r>
            <a:r>
              <a:rPr lang="en-US" altLang="en-US" dirty="0" smtClean="0">
                <a:solidFill>
                  <a:srgbClr val="313131"/>
                </a:solidFill>
              </a:rPr>
              <a:t> </a:t>
            </a:r>
          </a:p>
          <a:p>
            <a:pPr marL="0" indent="0">
              <a:buNone/>
            </a:pPr>
            <a:r>
              <a:rPr lang="en-US" altLang="en-US" dirty="0" smtClean="0">
                <a:solidFill>
                  <a:srgbClr val="000088"/>
                </a:solidFill>
              </a:rPr>
              <a:t>END</a:t>
            </a:r>
            <a:r>
              <a:rPr lang="en-US" altLang="en-US" dirty="0" smtClean="0">
                <a:solidFill>
                  <a:srgbClr val="313131"/>
                </a:solidFill>
              </a:rPr>
              <a:t> </a:t>
            </a:r>
            <a:r>
              <a:rPr lang="en-US" altLang="en-US" dirty="0">
                <a:solidFill>
                  <a:srgbClr val="313131"/>
                </a:solidFill>
              </a:rPr>
              <a:t>LOOP</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END</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666600"/>
                </a:solidFill>
              </a:rPr>
              <a:t>/</a:t>
            </a:r>
            <a:r>
              <a:rPr lang="en-US" altLang="en-US" dirty="0" smtClean="0"/>
              <a:t> </a:t>
            </a:r>
            <a:endParaRPr lang="en-US" altLang="en-US" dirty="0"/>
          </a:p>
          <a:p>
            <a:endParaRPr lang="en-IN" dirty="0"/>
          </a:p>
        </p:txBody>
      </p:sp>
    </p:spTree>
    <p:extLst>
      <p:ext uri="{BB962C8B-B14F-4D97-AF65-F5344CB8AC3E}">
        <p14:creationId xmlns:p14="http://schemas.microsoft.com/office/powerpoint/2010/main" val="101894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User-Defined Records</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dirty="0">
                <a:solidFill>
                  <a:srgbClr val="313131"/>
                </a:solidFill>
              </a:rPr>
              <a:t>TYPE </a:t>
            </a:r>
            <a:r>
              <a:rPr lang="en-US" altLang="en-US" dirty="0" err="1" smtClean="0">
                <a:solidFill>
                  <a:srgbClr val="313131"/>
                </a:solidFill>
              </a:rPr>
              <a:t>type_name</a:t>
            </a:r>
            <a:r>
              <a:rPr lang="en-US" altLang="en-US" dirty="0" smtClean="0">
                <a:solidFill>
                  <a:srgbClr val="313131"/>
                </a:solidFill>
              </a:rPr>
              <a:t> </a:t>
            </a:r>
            <a:r>
              <a:rPr lang="en-US" altLang="en-US" dirty="0">
                <a:solidFill>
                  <a:srgbClr val="313131"/>
                </a:solidFill>
              </a:rPr>
              <a:t>IS </a:t>
            </a:r>
            <a:r>
              <a:rPr lang="en-US" altLang="en-US" dirty="0" smtClean="0">
                <a:solidFill>
                  <a:srgbClr val="313131"/>
                </a:solidFill>
              </a:rPr>
              <a:t>RECORD(</a:t>
            </a:r>
          </a:p>
          <a:p>
            <a:pPr marL="0" indent="0">
              <a:buNone/>
            </a:pPr>
            <a:r>
              <a:rPr lang="en-US" altLang="en-US" dirty="0" smtClean="0">
                <a:solidFill>
                  <a:srgbClr val="313131"/>
                </a:solidFill>
              </a:rPr>
              <a:t>field_name1 datatype1,</a:t>
            </a:r>
          </a:p>
          <a:p>
            <a:pPr marL="0" indent="0">
              <a:buNone/>
            </a:pPr>
            <a:r>
              <a:rPr lang="en-US" altLang="en-US" dirty="0" smtClean="0">
                <a:solidFill>
                  <a:srgbClr val="313131"/>
                </a:solidFill>
              </a:rPr>
              <a:t>field_name2 datatype2,</a:t>
            </a:r>
          </a:p>
          <a:p>
            <a:pPr marL="0" indent="0">
              <a:buNone/>
            </a:pPr>
            <a:r>
              <a:rPr lang="en-US" altLang="en-US" dirty="0" smtClean="0">
                <a:solidFill>
                  <a:srgbClr val="313131"/>
                </a:solidFill>
              </a:rPr>
              <a:t>.</a:t>
            </a:r>
          </a:p>
          <a:p>
            <a:pPr marL="0" indent="0">
              <a:buNone/>
            </a:pPr>
            <a:r>
              <a:rPr lang="en-US" altLang="en-US" dirty="0" smtClean="0">
                <a:solidFill>
                  <a:srgbClr val="313131"/>
                </a:solidFill>
              </a:rPr>
              <a:t>.</a:t>
            </a:r>
          </a:p>
          <a:p>
            <a:pPr marL="0" indent="0">
              <a:buNone/>
            </a:pPr>
            <a:r>
              <a:rPr lang="en-US" altLang="en-US" dirty="0" smtClean="0">
                <a:solidFill>
                  <a:srgbClr val="313131"/>
                </a:solidFill>
              </a:rPr>
              <a:t>.</a:t>
            </a:r>
          </a:p>
          <a:p>
            <a:pPr marL="0" indent="0">
              <a:buNone/>
            </a:pPr>
            <a:r>
              <a:rPr lang="en-US" altLang="en-US" dirty="0" err="1" smtClean="0">
                <a:solidFill>
                  <a:srgbClr val="313131"/>
                </a:solidFill>
              </a:rPr>
              <a:t>field_nameN</a:t>
            </a:r>
            <a:r>
              <a:rPr lang="en-US" altLang="en-US" dirty="0" smtClean="0">
                <a:solidFill>
                  <a:srgbClr val="313131"/>
                </a:solidFill>
              </a:rPr>
              <a:t> </a:t>
            </a:r>
            <a:r>
              <a:rPr lang="en-US" altLang="en-US" dirty="0" err="1" smtClean="0">
                <a:solidFill>
                  <a:srgbClr val="313131"/>
                </a:solidFill>
              </a:rPr>
              <a:t>datatypeN</a:t>
            </a:r>
            <a:r>
              <a:rPr lang="en-US" altLang="en-US" dirty="0" smtClean="0">
                <a:solidFill>
                  <a:srgbClr val="313131"/>
                </a:solidFill>
              </a:rPr>
              <a:t>);</a:t>
            </a:r>
          </a:p>
          <a:p>
            <a:pPr marL="0" indent="0">
              <a:buNone/>
            </a:pPr>
            <a:r>
              <a:rPr lang="en-US" altLang="en-US" dirty="0" smtClean="0">
                <a:solidFill>
                  <a:srgbClr val="313131"/>
                </a:solidFill>
              </a:rPr>
              <a:t> </a:t>
            </a:r>
            <a:r>
              <a:rPr lang="en-US" altLang="en-US" dirty="0">
                <a:solidFill>
                  <a:srgbClr val="313131"/>
                </a:solidFill>
              </a:rPr>
              <a:t>record-name </a:t>
            </a:r>
            <a:r>
              <a:rPr lang="en-US" altLang="en-US" dirty="0" err="1">
                <a:solidFill>
                  <a:srgbClr val="313131"/>
                </a:solidFill>
              </a:rPr>
              <a:t>type_name</a:t>
            </a:r>
            <a:r>
              <a:rPr lang="en-US" altLang="en-US" dirty="0">
                <a:solidFill>
                  <a:srgbClr val="313131"/>
                </a:solidFill>
              </a:rPr>
              <a:t>;</a:t>
            </a:r>
            <a:r>
              <a:rPr lang="en-US" altLang="en-US" dirty="0"/>
              <a:t> </a:t>
            </a:r>
          </a:p>
          <a:p>
            <a:endParaRPr lang="en-IN" dirty="0"/>
          </a:p>
        </p:txBody>
      </p:sp>
    </p:spTree>
    <p:extLst>
      <p:ext uri="{BB962C8B-B14F-4D97-AF65-F5344CB8AC3E}">
        <p14:creationId xmlns:p14="http://schemas.microsoft.com/office/powerpoint/2010/main" val="8887815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half" idx="1"/>
          </p:nvPr>
        </p:nvSpPr>
        <p:spPr/>
        <p:txBody>
          <a:bodyPr/>
          <a:lstStyle/>
          <a:p>
            <a:pPr marL="0" indent="0">
              <a:buNone/>
            </a:pPr>
            <a:r>
              <a:rPr lang="en-US" altLang="en-US" sz="2000" dirty="0">
                <a:solidFill>
                  <a:srgbClr val="313131"/>
                </a:solidFill>
              </a:rPr>
              <a:t>DECLARE</a:t>
            </a:r>
          </a:p>
          <a:p>
            <a:pPr marL="0" indent="0">
              <a:buNone/>
            </a:pPr>
            <a:r>
              <a:rPr lang="en-US" altLang="en-US" sz="2000" dirty="0">
                <a:solidFill>
                  <a:srgbClr val="313131"/>
                </a:solidFill>
              </a:rPr>
              <a:t> TYPE </a:t>
            </a:r>
            <a:r>
              <a:rPr lang="en-US" altLang="en-US" sz="2000" dirty="0" err="1" smtClean="0">
                <a:solidFill>
                  <a:srgbClr val="313131"/>
                </a:solidFill>
              </a:rPr>
              <a:t>rv_dept</a:t>
            </a:r>
            <a:r>
              <a:rPr lang="en-US" altLang="en-US" sz="2000" dirty="0" smtClean="0">
                <a:solidFill>
                  <a:srgbClr val="313131"/>
                </a:solidFill>
              </a:rPr>
              <a:t> IS </a:t>
            </a:r>
            <a:r>
              <a:rPr lang="en-US" altLang="en-US" sz="2000" dirty="0">
                <a:solidFill>
                  <a:srgbClr val="313131"/>
                </a:solidFill>
              </a:rPr>
              <a:t>RECORD</a:t>
            </a:r>
            <a:r>
              <a:rPr lang="en-US" altLang="en-US" sz="2000" dirty="0" smtClean="0">
                <a:solidFill>
                  <a:srgbClr val="313131"/>
                </a:solidFill>
              </a:rPr>
              <a:t>(</a:t>
            </a:r>
          </a:p>
          <a:p>
            <a:pPr marL="0" indent="0">
              <a:buNone/>
            </a:pPr>
            <a:r>
              <a:rPr lang="en-US" altLang="en-US" sz="2000" dirty="0" err="1">
                <a:solidFill>
                  <a:srgbClr val="313131"/>
                </a:solidFill>
              </a:rPr>
              <a:t>f</a:t>
            </a:r>
            <a:r>
              <a:rPr lang="en-US" altLang="en-US" sz="2000" dirty="0" err="1" smtClean="0">
                <a:solidFill>
                  <a:srgbClr val="313131"/>
                </a:solidFill>
              </a:rPr>
              <a:t>_name</a:t>
            </a:r>
            <a:r>
              <a:rPr lang="en-US" altLang="en-US" sz="2000" dirty="0" smtClean="0">
                <a:solidFill>
                  <a:srgbClr val="313131"/>
                </a:solidFill>
              </a:rPr>
              <a:t> varchar2(20),</a:t>
            </a:r>
          </a:p>
          <a:p>
            <a:pPr marL="0" indent="0">
              <a:buNone/>
            </a:pPr>
            <a:r>
              <a:rPr lang="en-US" altLang="en-US" sz="2000" dirty="0" err="1">
                <a:solidFill>
                  <a:srgbClr val="313131"/>
                </a:solidFill>
              </a:rPr>
              <a:t>d</a:t>
            </a:r>
            <a:r>
              <a:rPr lang="en-US" altLang="en-US" sz="2000" dirty="0" err="1" smtClean="0">
                <a:solidFill>
                  <a:srgbClr val="313131"/>
                </a:solidFill>
              </a:rPr>
              <a:t>_name</a:t>
            </a:r>
            <a:r>
              <a:rPr lang="en-US" altLang="en-US" sz="2000" dirty="0" smtClean="0">
                <a:solidFill>
                  <a:srgbClr val="313131"/>
                </a:solidFill>
              </a:rPr>
              <a:t> </a:t>
            </a:r>
            <a:r>
              <a:rPr lang="en-US" altLang="en-US" sz="2000" dirty="0" err="1" smtClean="0">
                <a:solidFill>
                  <a:srgbClr val="313131"/>
                </a:solidFill>
              </a:rPr>
              <a:t>departments.department_name%TYPE</a:t>
            </a:r>
            <a:r>
              <a:rPr lang="en-US" altLang="en-US" sz="2000" dirty="0" smtClean="0">
                <a:solidFill>
                  <a:srgbClr val="313131"/>
                </a:solidFill>
              </a:rPr>
              <a:t> </a:t>
            </a:r>
          </a:p>
          <a:p>
            <a:pPr marL="0" indent="0">
              <a:buNone/>
            </a:pPr>
            <a:r>
              <a:rPr lang="en-US" altLang="en-US" sz="2000" dirty="0" smtClean="0">
                <a:solidFill>
                  <a:srgbClr val="313131"/>
                </a:solidFill>
              </a:rPr>
              <a:t>);</a:t>
            </a:r>
            <a:endParaRPr lang="en-US" altLang="en-US" sz="2000" dirty="0">
              <a:solidFill>
                <a:srgbClr val="313131"/>
              </a:solidFill>
            </a:endParaRPr>
          </a:p>
          <a:p>
            <a:pPr marL="0" indent="0">
              <a:buNone/>
            </a:pPr>
            <a:r>
              <a:rPr lang="en-US" altLang="en-US" sz="2000" dirty="0" smtClean="0">
                <a:solidFill>
                  <a:srgbClr val="000088"/>
                </a:solidFill>
              </a:rPr>
              <a:t>BEGIN</a:t>
            </a:r>
            <a:endParaRPr lang="en-US" altLang="en-US" sz="2000" dirty="0">
              <a:solidFill>
                <a:srgbClr val="000088"/>
              </a:solidFill>
            </a:endParaRPr>
          </a:p>
          <a:p>
            <a:pPr marL="0" indent="0">
              <a:buNone/>
            </a:pPr>
            <a:r>
              <a:rPr lang="en-US" altLang="en-US" sz="2000" dirty="0">
                <a:solidFill>
                  <a:srgbClr val="313131"/>
                </a:solidFill>
              </a:rPr>
              <a:t> SELECT </a:t>
            </a:r>
            <a:r>
              <a:rPr lang="en-US" altLang="en-US" sz="2000" dirty="0" err="1" smtClean="0">
                <a:solidFill>
                  <a:srgbClr val="313131"/>
                </a:solidFill>
              </a:rPr>
              <a:t>first_name</a:t>
            </a:r>
            <a:r>
              <a:rPr lang="en-US" altLang="en-US" sz="2000" dirty="0" smtClean="0">
                <a:solidFill>
                  <a:srgbClr val="313131"/>
                </a:solidFill>
              </a:rPr>
              <a:t>,</a:t>
            </a:r>
            <a:r>
              <a:rPr lang="en-US" altLang="en-US" sz="2000" dirty="0">
                <a:solidFill>
                  <a:srgbClr val="313131"/>
                </a:solidFill>
              </a:rPr>
              <a:t> </a:t>
            </a:r>
            <a:r>
              <a:rPr lang="en-US" altLang="en-US" sz="2000" dirty="0" err="1">
                <a:solidFill>
                  <a:srgbClr val="313131"/>
                </a:solidFill>
              </a:rPr>
              <a:t>department_name</a:t>
            </a:r>
            <a:r>
              <a:rPr lang="en-US" altLang="en-US" sz="2000" dirty="0" smtClean="0">
                <a:solidFill>
                  <a:srgbClr val="313131"/>
                </a:solidFill>
              </a:rPr>
              <a:t> </a:t>
            </a:r>
            <a:r>
              <a:rPr lang="en-US" altLang="en-US" sz="2000" dirty="0" smtClean="0">
                <a:solidFill>
                  <a:srgbClr val="000088"/>
                </a:solidFill>
              </a:rPr>
              <a:t>into</a:t>
            </a:r>
            <a:r>
              <a:rPr lang="en-US" altLang="en-US" sz="2000" dirty="0" smtClean="0">
                <a:solidFill>
                  <a:srgbClr val="313131"/>
                </a:solidFill>
              </a:rPr>
              <a:t> var1.</a:t>
            </a:r>
            <a:r>
              <a:rPr lang="en-US" altLang="en-US" sz="2000" dirty="0">
                <a:solidFill>
                  <a:srgbClr val="313131"/>
                </a:solidFill>
              </a:rPr>
              <a:t> </a:t>
            </a:r>
            <a:r>
              <a:rPr lang="en-US" altLang="en-US" sz="2000" dirty="0" err="1" smtClean="0">
                <a:solidFill>
                  <a:srgbClr val="313131"/>
                </a:solidFill>
              </a:rPr>
              <a:t>f_name</a:t>
            </a:r>
            <a:r>
              <a:rPr lang="en-US" altLang="en-US" sz="2000" dirty="0" smtClean="0">
                <a:solidFill>
                  <a:srgbClr val="313131"/>
                </a:solidFill>
              </a:rPr>
              <a:t>, var1.d_name</a:t>
            </a:r>
          </a:p>
          <a:p>
            <a:pPr marL="0" indent="0">
              <a:buNone/>
            </a:pPr>
            <a:r>
              <a:rPr lang="en-US" altLang="en-US" sz="2000" dirty="0" smtClean="0">
                <a:solidFill>
                  <a:srgbClr val="313131"/>
                </a:solidFill>
              </a:rPr>
              <a:t> FROM employees JOIN departments USING (</a:t>
            </a:r>
            <a:r>
              <a:rPr lang="en-US" altLang="en-US" sz="2000" dirty="0" err="1" smtClean="0">
                <a:solidFill>
                  <a:srgbClr val="313131"/>
                </a:solidFill>
              </a:rPr>
              <a:t>department_id</a:t>
            </a:r>
            <a:r>
              <a:rPr lang="en-US" altLang="en-US" sz="2000" dirty="0" smtClean="0">
                <a:solidFill>
                  <a:srgbClr val="313131"/>
                </a:solidFill>
              </a:rPr>
              <a:t>)</a:t>
            </a:r>
          </a:p>
          <a:p>
            <a:pPr marL="0" indent="0">
              <a:buNone/>
            </a:pPr>
            <a:r>
              <a:rPr lang="en-US" altLang="en-US" sz="2000" dirty="0" smtClean="0">
                <a:solidFill>
                  <a:srgbClr val="313131"/>
                </a:solidFill>
              </a:rPr>
              <a:t> WHERE </a:t>
            </a:r>
            <a:r>
              <a:rPr lang="en-US" altLang="en-US" sz="2000" dirty="0" err="1" smtClean="0">
                <a:solidFill>
                  <a:srgbClr val="313131"/>
                </a:solidFill>
              </a:rPr>
              <a:t>employee_id</a:t>
            </a:r>
            <a:r>
              <a:rPr lang="en-US" altLang="en-US" sz="2000" dirty="0" smtClean="0">
                <a:solidFill>
                  <a:srgbClr val="313131"/>
                </a:solidFill>
              </a:rPr>
              <a:t>=100;</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666600"/>
                </a:solidFill>
              </a:rPr>
              <a:t>(</a:t>
            </a:r>
            <a:r>
              <a:rPr lang="en-US" altLang="en-US" sz="2000" dirty="0">
                <a:solidFill>
                  <a:srgbClr val="313131"/>
                </a:solidFill>
              </a:rPr>
              <a:t>var1. </a:t>
            </a:r>
            <a:r>
              <a:rPr lang="en-US" altLang="en-US" sz="2000" dirty="0" err="1">
                <a:solidFill>
                  <a:srgbClr val="313131"/>
                </a:solidFill>
              </a:rPr>
              <a:t>f_name</a:t>
            </a:r>
            <a:r>
              <a:rPr lang="en-US" altLang="en-US" sz="2000" dirty="0">
                <a:solidFill>
                  <a:srgbClr val="313131"/>
                </a:solidFill>
              </a:rPr>
              <a:t> </a:t>
            </a:r>
            <a:r>
              <a:rPr lang="en-US" altLang="en-US" sz="2000" dirty="0" smtClean="0">
                <a:solidFill>
                  <a:srgbClr val="666600"/>
                </a:solidFill>
              </a:rPr>
              <a:t>||</a:t>
            </a:r>
            <a:r>
              <a:rPr lang="en-US" altLang="en-US" sz="2000" dirty="0" smtClean="0">
                <a:solidFill>
                  <a:srgbClr val="313131"/>
                </a:solidFill>
              </a:rPr>
              <a:t> </a:t>
            </a:r>
            <a:r>
              <a:rPr lang="en-US" altLang="en-US" sz="2000" dirty="0">
                <a:solidFill>
                  <a:srgbClr val="008800"/>
                </a:solidFill>
              </a:rPr>
              <a:t>' '</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var1.d_name</a:t>
            </a:r>
            <a:r>
              <a:rPr lang="en-US" altLang="en-US" sz="2000" dirty="0" smtClean="0">
                <a:solidFill>
                  <a:srgbClr val="666600"/>
                </a:solidFill>
              </a:rPr>
              <a:t>);</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666600"/>
                </a:solidFill>
              </a:rPr>
              <a:t>/</a:t>
            </a:r>
            <a:r>
              <a:rPr lang="en-US" altLang="en-US" sz="2000" dirty="0" smtClean="0"/>
              <a:t> </a:t>
            </a:r>
            <a:endParaRPr lang="en-US" altLang="en-US" sz="2000" dirty="0"/>
          </a:p>
          <a:p>
            <a:endParaRPr lang="en-IN" dirty="0"/>
          </a:p>
        </p:txBody>
      </p:sp>
    </p:spTree>
    <p:extLst>
      <p:ext uri="{BB962C8B-B14F-4D97-AF65-F5344CB8AC3E}">
        <p14:creationId xmlns:p14="http://schemas.microsoft.com/office/powerpoint/2010/main" val="35556164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endParaRPr lang="en-US" altLang="en-US" dirty="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r>
              <a:rPr lang="en-US" altLang="en-US" dirty="0" smtClean="0">
                <a:solidFill>
                  <a:srgbClr val="000000"/>
                </a:solidFill>
                <a:latin typeface="Verdana" panose="020B0604030504040204" pitchFamily="34" charset="0"/>
              </a:rPr>
              <a:t>System-defined </a:t>
            </a:r>
            <a:r>
              <a:rPr lang="en-US" altLang="en-US" dirty="0">
                <a:solidFill>
                  <a:srgbClr val="000000"/>
                </a:solidFill>
                <a:latin typeface="Verdana" panose="020B0604030504040204" pitchFamily="34" charset="0"/>
              </a:rPr>
              <a:t>exceptions</a:t>
            </a:r>
          </a:p>
          <a:p>
            <a:pPr marL="0" lvl="0" indent="0" defTabSz="914400" eaLnBrk="0" fontAlgn="base" hangingPunct="0">
              <a:lnSpc>
                <a:spcPct val="100000"/>
              </a:lnSpc>
              <a:spcBef>
                <a:spcPct val="0"/>
              </a:spcBef>
              <a:spcAft>
                <a:spcPct val="0"/>
              </a:spcAft>
              <a:buFontTx/>
              <a:buChar char="•"/>
            </a:pPr>
            <a:endParaRPr lang="en-US" altLang="en-US" dirty="0" smtClean="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endParaRPr lang="en-US" altLang="en-US" dirty="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r>
              <a:rPr lang="en-US" altLang="en-US" dirty="0" smtClean="0">
                <a:solidFill>
                  <a:srgbClr val="000000"/>
                </a:solidFill>
                <a:latin typeface="Verdana" panose="020B0604030504040204" pitchFamily="34" charset="0"/>
              </a:rPr>
              <a:t>User-defined exceptions:</a:t>
            </a:r>
          </a:p>
          <a:p>
            <a:pPr marL="0" lvl="0" indent="0" defTabSz="914400" eaLnBrk="0" fontAlgn="base" hangingPunct="0">
              <a:lnSpc>
                <a:spcPct val="100000"/>
              </a:lnSpc>
              <a:spcBef>
                <a:spcPct val="0"/>
              </a:spcBef>
              <a:spcAft>
                <a:spcPct val="0"/>
              </a:spcAft>
              <a:buNone/>
            </a:pPr>
            <a:endParaRPr lang="en-US" altLang="en-US" sz="3600" dirty="0" smtClean="0">
              <a:solidFill>
                <a:srgbClr val="000000"/>
              </a:solidFill>
              <a:latin typeface="Verdana" panose="020B0604030504040204" pitchFamily="34" charset="0"/>
            </a:endParaRPr>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solidFill>
                  <a:srgbClr val="000000"/>
                </a:solidFill>
              </a:rPr>
              <a:t>Declare a variabl</a:t>
            </a:r>
            <a:r>
              <a:rPr lang="en-US" altLang="en-US" dirty="0" smtClean="0"/>
              <a:t>e of exception </a:t>
            </a:r>
            <a:r>
              <a:rPr lang="en-US" altLang="en-US" dirty="0" err="1" smtClean="0"/>
              <a:t>datatype</a:t>
            </a:r>
            <a:endParaRPr lang="en-US" altLang="en-US" dirty="0" smtClean="0"/>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t>Raise the exception</a:t>
            </a:r>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t>Handle the exception </a:t>
            </a:r>
          </a:p>
          <a:p>
            <a:pPr marL="0" lvl="0" indent="0" defTabSz="914400" eaLnBrk="0" fontAlgn="base" hangingPunct="0">
              <a:lnSpc>
                <a:spcPct val="100000"/>
              </a:lnSpc>
              <a:spcBef>
                <a:spcPct val="0"/>
              </a:spcBef>
              <a:spcAft>
                <a:spcPct val="0"/>
              </a:spcAft>
              <a:buNone/>
            </a:pPr>
            <a:endParaRPr lang="en-US" altLang="en-US" dirty="0"/>
          </a:p>
          <a:p>
            <a:endParaRPr lang="en-IN" dirty="0"/>
          </a:p>
        </p:txBody>
      </p:sp>
    </p:spTree>
    <p:extLst>
      <p:ext uri="{BB962C8B-B14F-4D97-AF65-F5344CB8AC3E}">
        <p14:creationId xmlns:p14="http://schemas.microsoft.com/office/powerpoint/2010/main" val="29265610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Declare User-defined exception </a:t>
            </a:r>
            <a:endParaRPr lang="en-IN" dirty="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Using variable of EXCEPTION type</a:t>
            </a:r>
          </a:p>
          <a:p>
            <a:pPr marL="457200" indent="-457200">
              <a:buFont typeface="+mj-lt"/>
              <a:buAutoNum type="arabicPeriod"/>
            </a:pPr>
            <a:r>
              <a:rPr lang="en-US" dirty="0" smtClean="0"/>
              <a:t>Using PRAGMA EXCEPTION_INIT function </a:t>
            </a:r>
          </a:p>
          <a:p>
            <a:pPr marL="457200" indent="-457200">
              <a:buFont typeface="+mj-lt"/>
              <a:buAutoNum type="arabicPeriod"/>
            </a:pPr>
            <a:r>
              <a:rPr lang="en-US" dirty="0" smtClean="0"/>
              <a:t>Using RAISE_APPLICATION_ERROR method</a:t>
            </a:r>
          </a:p>
          <a:p>
            <a:pPr marL="0" indent="0">
              <a:buNone/>
            </a:pPr>
            <a:endParaRPr lang="en-IN" dirty="0"/>
          </a:p>
        </p:txBody>
      </p:sp>
    </p:spTree>
    <p:extLst>
      <p:ext uri="{BB962C8B-B14F-4D97-AF65-F5344CB8AC3E}">
        <p14:creationId xmlns:p14="http://schemas.microsoft.com/office/powerpoint/2010/main" val="3083275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r>
              <a:rPr lang="en-US" dirty="0" err="1"/>
              <a:t>Using</a:t>
            </a:r>
            <a:r>
              <a:rPr lang="en-US" dirty="0"/>
              <a:t> variable of EXCEPTION type</a:t>
            </a:r>
            <a:br>
              <a:rPr lang="en-US" dirty="0"/>
            </a:br>
            <a:endParaRPr lang="en-IN" dirty="0"/>
          </a:p>
        </p:txBody>
      </p:sp>
      <p:sp>
        <p:nvSpPr>
          <p:cNvPr id="3" name="Content Placeholder 2"/>
          <p:cNvSpPr>
            <a:spLocks noGrp="1"/>
          </p:cNvSpPr>
          <p:nvPr>
            <p:ph sz="half" idx="1"/>
          </p:nvPr>
        </p:nvSpPr>
        <p:spPr>
          <a:xfrm>
            <a:off x="158735" y="654908"/>
            <a:ext cx="11754222" cy="5900438"/>
          </a:xfrm>
        </p:spPr>
        <p:txBody>
          <a:bodyPr/>
          <a:lstStyle/>
          <a:p>
            <a:pPr marL="0" indent="0">
              <a:buNone/>
            </a:pPr>
            <a:r>
              <a:rPr lang="en-US" sz="2000" dirty="0" smtClean="0"/>
              <a:t>DECLARE </a:t>
            </a:r>
          </a:p>
          <a:p>
            <a:pPr marL="0" indent="0">
              <a:buNone/>
            </a:pPr>
            <a:r>
              <a:rPr lang="en-US" sz="2000" dirty="0" err="1" smtClean="0"/>
              <a:t>var_dividend</a:t>
            </a:r>
            <a:r>
              <a:rPr lang="en-US" sz="2000" dirty="0" smtClean="0"/>
              <a:t> number:=24;</a:t>
            </a:r>
          </a:p>
          <a:p>
            <a:pPr marL="0" indent="0">
              <a:buNone/>
            </a:pPr>
            <a:r>
              <a:rPr lang="en-US" sz="2000" dirty="0" err="1"/>
              <a:t>v</a:t>
            </a:r>
            <a:r>
              <a:rPr lang="en-US" sz="2000" dirty="0" err="1" smtClean="0"/>
              <a:t>ar_divisor</a:t>
            </a:r>
            <a:r>
              <a:rPr lang="en-US" sz="2000" dirty="0" smtClean="0"/>
              <a:t> </a:t>
            </a:r>
            <a:r>
              <a:rPr lang="en-US" sz="2000" dirty="0"/>
              <a:t>number</a:t>
            </a:r>
            <a:r>
              <a:rPr lang="en-US" sz="2000" dirty="0" smtClean="0"/>
              <a:t>:=</a:t>
            </a:r>
            <a:r>
              <a:rPr lang="en-US" sz="2000" dirty="0"/>
              <a:t>0</a:t>
            </a:r>
            <a:r>
              <a:rPr lang="en-US" sz="2000" dirty="0" smtClean="0"/>
              <a:t>;</a:t>
            </a:r>
            <a:endParaRPr lang="en-US" sz="2000" dirty="0"/>
          </a:p>
          <a:p>
            <a:pPr marL="0" indent="0">
              <a:buNone/>
            </a:pPr>
            <a:r>
              <a:rPr lang="en-US" sz="2000" dirty="0" err="1"/>
              <a:t>v</a:t>
            </a:r>
            <a:r>
              <a:rPr lang="en-US" sz="2000" dirty="0" err="1" smtClean="0"/>
              <a:t>ar_result</a:t>
            </a:r>
            <a:r>
              <a:rPr lang="en-US" sz="2000" dirty="0" smtClean="0"/>
              <a:t> number;</a:t>
            </a:r>
          </a:p>
          <a:p>
            <a:pPr marL="0" indent="0">
              <a:buNone/>
            </a:pPr>
            <a:r>
              <a:rPr lang="en-US" sz="2000" dirty="0" err="1"/>
              <a:t>e</a:t>
            </a:r>
            <a:r>
              <a:rPr lang="en-US" sz="2000" dirty="0" err="1" smtClean="0"/>
              <a:t>x_DivZero</a:t>
            </a:r>
            <a:r>
              <a:rPr lang="en-US" sz="2000" dirty="0" smtClean="0"/>
              <a:t> EXCEPTION;</a:t>
            </a:r>
          </a:p>
          <a:p>
            <a:pPr marL="0" indent="0">
              <a:buNone/>
            </a:pPr>
            <a:r>
              <a:rPr lang="en-US" sz="2000" dirty="0" smtClean="0"/>
              <a:t>BEGIN</a:t>
            </a:r>
          </a:p>
          <a:p>
            <a:pPr marL="0" indent="0">
              <a:buNone/>
            </a:pPr>
            <a:r>
              <a:rPr lang="en-US" sz="2000" dirty="0" smtClean="0"/>
              <a:t>IF </a:t>
            </a:r>
            <a:r>
              <a:rPr lang="en-US" sz="2000" dirty="0" err="1" smtClean="0"/>
              <a:t>var_divisor</a:t>
            </a:r>
            <a:r>
              <a:rPr lang="en-US" sz="2000" dirty="0" smtClean="0"/>
              <a:t>=0 THEN</a:t>
            </a:r>
          </a:p>
          <a:p>
            <a:pPr marL="0" indent="0">
              <a:buNone/>
            </a:pPr>
            <a:r>
              <a:rPr lang="en-US" sz="2000" dirty="0" smtClean="0"/>
              <a:t>RAISE </a:t>
            </a:r>
            <a:r>
              <a:rPr lang="en-US" sz="2000" dirty="0" err="1" smtClean="0"/>
              <a:t>ex_DivZero</a:t>
            </a:r>
            <a:r>
              <a:rPr lang="en-US" sz="2000" dirty="0" smtClean="0"/>
              <a:t>;</a:t>
            </a:r>
          </a:p>
          <a:p>
            <a:pPr marL="0" indent="0">
              <a:buNone/>
            </a:pPr>
            <a:r>
              <a:rPr lang="en-US" sz="2000" dirty="0" smtClean="0"/>
              <a:t>END IF;</a:t>
            </a:r>
          </a:p>
          <a:p>
            <a:pPr marL="0" indent="0">
              <a:buNone/>
            </a:pPr>
            <a:r>
              <a:rPr lang="en-US" sz="2000" dirty="0" err="1"/>
              <a:t>v</a:t>
            </a:r>
            <a:r>
              <a:rPr lang="en-US" sz="2000" dirty="0" err="1" smtClean="0"/>
              <a:t>ar_result</a:t>
            </a:r>
            <a:r>
              <a:rPr lang="en-US" sz="2000" dirty="0" smtClean="0"/>
              <a:t>:= </a:t>
            </a:r>
            <a:r>
              <a:rPr lang="en-US" sz="2000" dirty="0" err="1" smtClean="0"/>
              <a:t>var_dividend</a:t>
            </a:r>
            <a:r>
              <a:rPr lang="en-US" sz="2000" dirty="0" smtClean="0"/>
              <a:t>/</a:t>
            </a:r>
            <a:r>
              <a:rPr lang="en-US" sz="2000" dirty="0" err="1" smtClean="0"/>
              <a:t>var_divisor</a:t>
            </a:r>
            <a:r>
              <a:rPr lang="en-US" sz="2000" dirty="0" smtClean="0"/>
              <a:t>;</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(‘Result=‘||</a:t>
            </a:r>
            <a:r>
              <a:rPr lang="en-US" altLang="en-US" sz="2000" dirty="0" err="1" smtClean="0">
                <a:solidFill>
                  <a:srgbClr val="313131"/>
                </a:solidFill>
              </a:rPr>
              <a:t>var_result</a:t>
            </a:r>
            <a:r>
              <a:rPr lang="en-US" altLang="en-US" sz="2000" dirty="0" smtClean="0">
                <a:solidFill>
                  <a:srgbClr val="313131"/>
                </a:solidFill>
              </a:rPr>
              <a:t>);</a:t>
            </a:r>
          </a:p>
          <a:p>
            <a:pPr marL="0" indent="0">
              <a:buNone/>
            </a:pPr>
            <a:r>
              <a:rPr lang="en-US" altLang="en-US" sz="2000" dirty="0" smtClean="0">
                <a:solidFill>
                  <a:srgbClr val="313131"/>
                </a:solidFill>
              </a:rPr>
              <a:t>EXCEPTION WHEN </a:t>
            </a:r>
            <a:r>
              <a:rPr lang="en-US" altLang="en-US" sz="2000" dirty="0" err="1" smtClean="0">
                <a:solidFill>
                  <a:srgbClr val="313131"/>
                </a:solidFill>
              </a:rPr>
              <a:t>ex_DivZero</a:t>
            </a:r>
            <a:r>
              <a:rPr lang="en-US" altLang="en-US" sz="2000" dirty="0" smtClean="0">
                <a:solidFill>
                  <a:srgbClr val="313131"/>
                </a:solidFill>
              </a:rPr>
              <a:t> THEN</a:t>
            </a:r>
            <a:endParaRPr lang="en-US" altLang="en-US" sz="2000" dirty="0">
              <a:solidFill>
                <a:srgbClr val="313131"/>
              </a:solidFill>
            </a:endParaRP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666600"/>
                </a:solidFill>
              </a:rPr>
              <a:t>(‘ERROR!- Divisor is zero’);</a:t>
            </a:r>
            <a:endParaRPr lang="en-US" altLang="en-US" sz="2000" dirty="0">
              <a:solidFill>
                <a:srgbClr val="313131"/>
              </a:solidFill>
            </a:endParaRPr>
          </a:p>
          <a:p>
            <a:pPr marL="0" indent="0">
              <a:buNone/>
            </a:pPr>
            <a:r>
              <a:rPr lang="en-US" altLang="en-US" sz="2000" dirty="0">
                <a:solidFill>
                  <a:srgbClr val="000088"/>
                </a:solidFill>
              </a:rPr>
              <a:t>END</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a:solidFill>
                  <a:srgbClr val="313131"/>
                </a:solidFill>
              </a:rPr>
              <a:t>/</a:t>
            </a:r>
          </a:p>
          <a:p>
            <a:pPr marL="0" indent="0">
              <a:buNone/>
            </a:pPr>
            <a:endParaRPr lang="en-US" sz="2000" dirty="0" smtClean="0"/>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2814218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34" y="51516"/>
            <a:ext cx="11754223" cy="476518"/>
          </a:xfrm>
        </p:spPr>
        <p:txBody>
          <a:bodyPr/>
          <a:lstStyle/>
          <a:p>
            <a:r>
              <a:rPr lang="en-US" dirty="0" err="1" smtClean="0"/>
              <a:t>Example:</a:t>
            </a:r>
            <a:r>
              <a:rPr lang="en-US" dirty="0" err="1"/>
              <a:t>Using</a:t>
            </a:r>
            <a:r>
              <a:rPr lang="en-US" dirty="0"/>
              <a:t> RAISE_APPLICATION_ERROR method</a:t>
            </a:r>
            <a:br>
              <a:rPr lang="en-US" dirty="0"/>
            </a:br>
            <a:endParaRPr lang="en-IN" dirty="0"/>
          </a:p>
        </p:txBody>
      </p:sp>
      <p:sp>
        <p:nvSpPr>
          <p:cNvPr id="3" name="Content Placeholder 2"/>
          <p:cNvSpPr>
            <a:spLocks noGrp="1"/>
          </p:cNvSpPr>
          <p:nvPr>
            <p:ph sz="half" idx="1"/>
          </p:nvPr>
        </p:nvSpPr>
        <p:spPr/>
        <p:txBody>
          <a:bodyPr/>
          <a:lstStyle/>
          <a:p>
            <a:pPr marL="0" indent="0">
              <a:buNone/>
            </a:pPr>
            <a:r>
              <a:rPr lang="en-US" sz="2000" dirty="0" smtClean="0"/>
              <a:t>ACCEPT </a:t>
            </a:r>
            <a:r>
              <a:rPr lang="en-US" sz="2000" dirty="0" err="1" smtClean="0"/>
              <a:t>var_age</a:t>
            </a:r>
            <a:r>
              <a:rPr lang="en-US" sz="2000" dirty="0" smtClean="0"/>
              <a:t> NUMBER PROMPT ‘</a:t>
            </a:r>
            <a:r>
              <a:rPr lang="en-US" sz="2000" dirty="0"/>
              <a:t>W</a:t>
            </a:r>
            <a:r>
              <a:rPr lang="en-US" sz="2000" dirty="0" smtClean="0"/>
              <a:t>hat is your AGE?’;</a:t>
            </a:r>
          </a:p>
          <a:p>
            <a:pPr marL="0" indent="0">
              <a:buNone/>
            </a:pPr>
            <a:r>
              <a:rPr lang="en-US" sz="2000" dirty="0" smtClean="0"/>
              <a:t>DECLARE</a:t>
            </a:r>
          </a:p>
          <a:p>
            <a:pPr marL="0" indent="0">
              <a:buNone/>
            </a:pPr>
            <a:r>
              <a:rPr lang="en-US" sz="2000" dirty="0"/>
              <a:t>a</a:t>
            </a:r>
            <a:r>
              <a:rPr lang="en-US" sz="2000" dirty="0" smtClean="0"/>
              <a:t>ge NUMBER := $</a:t>
            </a:r>
            <a:r>
              <a:rPr lang="en-US" sz="2000" dirty="0" err="1" smtClean="0"/>
              <a:t>var_age</a:t>
            </a:r>
            <a:r>
              <a:rPr lang="en-US" sz="2000" dirty="0" smtClean="0"/>
              <a:t>;</a:t>
            </a:r>
          </a:p>
          <a:p>
            <a:pPr marL="0" indent="0">
              <a:buNone/>
            </a:pPr>
            <a:r>
              <a:rPr lang="en-US" sz="2000" dirty="0" smtClean="0"/>
              <a:t>BEGIN</a:t>
            </a:r>
          </a:p>
          <a:p>
            <a:pPr marL="0" indent="0">
              <a:buNone/>
            </a:pPr>
            <a:r>
              <a:rPr lang="en-US" sz="2000" dirty="0" smtClean="0"/>
              <a:t>IF age&lt;18 THEN</a:t>
            </a:r>
          </a:p>
          <a:p>
            <a:pPr marL="0" indent="0">
              <a:buNone/>
            </a:pPr>
            <a:r>
              <a:rPr lang="en-US" sz="2000" dirty="0" smtClean="0"/>
              <a:t>RAISE_APPLICATION_ERROR(-20008,’You should be 18 or above’);</a:t>
            </a:r>
          </a:p>
          <a:p>
            <a:pPr marL="0" indent="0">
              <a:buNone/>
            </a:pPr>
            <a:r>
              <a:rPr lang="en-US" sz="2000" dirty="0" smtClean="0"/>
              <a:t>END IF;</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(‘sure’);</a:t>
            </a:r>
          </a:p>
          <a:p>
            <a:pPr marL="0" indent="0">
              <a:buNone/>
            </a:pPr>
            <a:r>
              <a:rPr lang="en-US" sz="2000" dirty="0" smtClean="0">
                <a:solidFill>
                  <a:srgbClr val="313131"/>
                </a:solidFill>
              </a:rPr>
              <a:t>EXCEPTION WHEN others THEN</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(SQLERRM);</a:t>
            </a:r>
          </a:p>
          <a:p>
            <a:pPr marL="0" indent="0">
              <a:buNone/>
            </a:pPr>
            <a:r>
              <a:rPr lang="en-US" altLang="en-US" sz="2000" dirty="0" smtClean="0">
                <a:solidFill>
                  <a:srgbClr val="313131"/>
                </a:solidFill>
              </a:rPr>
              <a:t>END;</a:t>
            </a:r>
          </a:p>
          <a:p>
            <a:pPr marL="0" indent="0">
              <a:buNone/>
            </a:pPr>
            <a:r>
              <a:rPr lang="en-US" altLang="en-US" sz="2000" dirty="0">
                <a:solidFill>
                  <a:srgbClr val="313131"/>
                </a:solidFill>
              </a:rPr>
              <a:t>/</a:t>
            </a:r>
          </a:p>
          <a:p>
            <a:pPr marL="0" indent="0">
              <a:buNone/>
            </a:pPr>
            <a:endParaRPr lang="en-US" sz="2000" dirty="0" smtClean="0">
              <a:solidFill>
                <a:srgbClr val="313131"/>
              </a:solidFill>
            </a:endParaRPr>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6747166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07" y="0"/>
            <a:ext cx="11172411" cy="476518"/>
          </a:xfrm>
        </p:spPr>
        <p:txBody>
          <a:bodyPr/>
          <a:lstStyle/>
          <a:p>
            <a:r>
              <a:rPr lang="en-US" dirty="0" err="1" smtClean="0"/>
              <a:t>Example:</a:t>
            </a:r>
            <a:r>
              <a:rPr lang="en-US" dirty="0" err="1"/>
              <a:t>Using</a:t>
            </a:r>
            <a:r>
              <a:rPr lang="en-US" dirty="0"/>
              <a:t> PRAGMA EXCEPTION_INIT function </a:t>
            </a:r>
            <a:br>
              <a:rPr lang="en-US" dirty="0"/>
            </a:br>
            <a:endParaRPr lang="en-IN" dirty="0"/>
          </a:p>
        </p:txBody>
      </p:sp>
      <p:sp>
        <p:nvSpPr>
          <p:cNvPr id="3" name="Content Placeholder 2"/>
          <p:cNvSpPr>
            <a:spLocks noGrp="1"/>
          </p:cNvSpPr>
          <p:nvPr>
            <p:ph sz="half" idx="1"/>
          </p:nvPr>
        </p:nvSpPr>
        <p:spPr/>
        <p:txBody>
          <a:bodyPr/>
          <a:lstStyle/>
          <a:p>
            <a:pPr marL="0" indent="0">
              <a:buNone/>
            </a:pPr>
            <a:r>
              <a:rPr lang="en-US" sz="2000" dirty="0" smtClean="0"/>
              <a:t>DECLARE </a:t>
            </a:r>
          </a:p>
          <a:p>
            <a:pPr marL="0" indent="0">
              <a:buNone/>
            </a:pPr>
            <a:r>
              <a:rPr lang="en-US" sz="2000" dirty="0" err="1" smtClean="0"/>
              <a:t>ex_age</a:t>
            </a:r>
            <a:r>
              <a:rPr lang="en-US" sz="2000" dirty="0" smtClean="0"/>
              <a:t> EXCEPTION;</a:t>
            </a:r>
          </a:p>
          <a:p>
            <a:pPr marL="0" indent="0">
              <a:buNone/>
            </a:pPr>
            <a:r>
              <a:rPr lang="en-US" sz="2000" dirty="0" smtClean="0"/>
              <a:t>age NUMBER:= 17;</a:t>
            </a:r>
          </a:p>
          <a:p>
            <a:pPr marL="0" indent="0">
              <a:buNone/>
            </a:pPr>
            <a:r>
              <a:rPr lang="en-US" sz="2000" dirty="0" smtClean="0"/>
              <a:t>PRAGMA EXCEPTION_INIT(</a:t>
            </a:r>
            <a:r>
              <a:rPr lang="en-US" sz="2000" dirty="0" err="1" smtClean="0"/>
              <a:t>ex_age</a:t>
            </a:r>
            <a:r>
              <a:rPr lang="en-US" sz="2000" dirty="0" smtClean="0"/>
              <a:t>, -20008);</a:t>
            </a:r>
          </a:p>
          <a:p>
            <a:pPr marL="0" indent="0">
              <a:buNone/>
            </a:pPr>
            <a:r>
              <a:rPr lang="en-US" sz="2000" dirty="0" smtClean="0"/>
              <a:t>BEGIN</a:t>
            </a:r>
            <a:endParaRPr lang="en-US" sz="2000" dirty="0"/>
          </a:p>
          <a:p>
            <a:pPr marL="0" indent="0">
              <a:buNone/>
            </a:pPr>
            <a:r>
              <a:rPr lang="en-US" sz="2000" dirty="0"/>
              <a:t>IF age&lt;18 THEN</a:t>
            </a:r>
          </a:p>
          <a:p>
            <a:pPr marL="0" indent="0">
              <a:buNone/>
            </a:pPr>
            <a:r>
              <a:rPr lang="en-US" sz="2000" dirty="0"/>
              <a:t>RAISE_APPLICATION_ERROR(-20008,’You should be 18 or above’);</a:t>
            </a:r>
          </a:p>
          <a:p>
            <a:pPr marL="0" indent="0">
              <a:buNone/>
            </a:pPr>
            <a:r>
              <a:rPr lang="en-US" sz="2000" dirty="0"/>
              <a:t>END IF;</a:t>
            </a:r>
          </a:p>
          <a:p>
            <a:pPr marL="0" indent="0">
              <a:buNone/>
            </a:pP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313131"/>
                </a:solidFill>
              </a:rPr>
              <a:t>(‘sure’);</a:t>
            </a:r>
          </a:p>
          <a:p>
            <a:pPr marL="0" indent="0">
              <a:buNone/>
            </a:pPr>
            <a:r>
              <a:rPr lang="en-US" sz="2000" dirty="0">
                <a:solidFill>
                  <a:srgbClr val="313131"/>
                </a:solidFill>
              </a:rPr>
              <a:t>EXCEPTION WHEN </a:t>
            </a:r>
            <a:r>
              <a:rPr lang="en-US" sz="2000" dirty="0" err="1" smtClean="0">
                <a:solidFill>
                  <a:srgbClr val="313131"/>
                </a:solidFill>
              </a:rPr>
              <a:t>ex_age</a:t>
            </a:r>
            <a:r>
              <a:rPr lang="en-US" sz="2000" dirty="0" smtClean="0">
                <a:solidFill>
                  <a:srgbClr val="313131"/>
                </a:solidFill>
              </a:rPr>
              <a:t> </a:t>
            </a:r>
            <a:r>
              <a:rPr lang="en-US" sz="2000" dirty="0">
                <a:solidFill>
                  <a:srgbClr val="313131"/>
                </a:solidFill>
              </a:rPr>
              <a:t>THEN</a:t>
            </a:r>
          </a:p>
          <a:p>
            <a:pPr marL="0" indent="0">
              <a:buNone/>
            </a:pP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313131"/>
                </a:solidFill>
              </a:rPr>
              <a:t>(SQLERRM);</a:t>
            </a:r>
          </a:p>
          <a:p>
            <a:pPr marL="0" indent="0">
              <a:buNone/>
            </a:pPr>
            <a:r>
              <a:rPr lang="en-US" altLang="en-US" sz="2000" dirty="0">
                <a:solidFill>
                  <a:srgbClr val="313131"/>
                </a:solidFill>
              </a:rPr>
              <a:t>END;</a:t>
            </a:r>
          </a:p>
          <a:p>
            <a:pPr marL="0" indent="0">
              <a:buNone/>
            </a:pPr>
            <a:r>
              <a:rPr lang="en-US" altLang="en-US" sz="2000" dirty="0">
                <a:solidFill>
                  <a:srgbClr val="313131"/>
                </a:solidFill>
              </a:rPr>
              <a:t>/</a:t>
            </a:r>
          </a:p>
          <a:p>
            <a:pPr marL="0" indent="0">
              <a:buNone/>
            </a:pPr>
            <a:endParaRPr lang="en-US" sz="2000" dirty="0">
              <a:solidFill>
                <a:srgbClr val="313131"/>
              </a:solidFill>
            </a:endParaRPr>
          </a:p>
          <a:p>
            <a:pPr marL="0" indent="0">
              <a:buNone/>
            </a:pPr>
            <a:endParaRPr lang="en-US"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6977546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572" y="4250376"/>
            <a:ext cx="12404035" cy="1316446"/>
          </a:xfrm>
        </p:spPr>
        <p:txBody>
          <a:bodyPr/>
          <a:lstStyle/>
          <a:p>
            <a:r>
              <a:rPr lang="en-US" sz="8000" dirty="0"/>
              <a:t>Thank You</a:t>
            </a:r>
          </a:p>
        </p:txBody>
      </p:sp>
    </p:spTree>
    <p:extLst>
      <p:ext uri="{BB962C8B-B14F-4D97-AF65-F5344CB8AC3E}">
        <p14:creationId xmlns:p14="http://schemas.microsoft.com/office/powerpoint/2010/main" val="5717466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4" y="2487489"/>
            <a:ext cx="10504972" cy="1899159"/>
          </a:xfrm>
        </p:spPr>
        <p:txBody>
          <a:bodyPr/>
          <a:lstStyle/>
          <a:p>
            <a:pPr algn="ctr"/>
            <a:r>
              <a:rPr lang="en-IN" sz="3200" b="0" dirty="0" smtClean="0"/>
              <a:t>           </a:t>
            </a:r>
            <a:r>
              <a:rPr lang="en-US" sz="3200" b="0" dirty="0"/>
              <a:t>P</a:t>
            </a:r>
            <a:r>
              <a:rPr lang="en-US" sz="3200" b="0" dirty="0" smtClean="0"/>
              <a:t>rocedural language</a:t>
            </a:r>
            <a:br>
              <a:rPr lang="en-US" sz="3200" b="0" dirty="0" smtClean="0"/>
            </a:br>
            <a:r>
              <a:rPr lang="en-US" sz="3200" b="0" dirty="0" smtClean="0"/>
              <a:t>     extension </a:t>
            </a:r>
            <a:r>
              <a:rPr lang="en-US" sz="3200" b="0" dirty="0"/>
              <a:t>to </a:t>
            </a:r>
            <a:r>
              <a:rPr lang="en-US" sz="3200" b="0" dirty="0" smtClean="0"/>
              <a:t/>
            </a:r>
            <a:br>
              <a:rPr lang="en-US" sz="3200" b="0" dirty="0" smtClean="0"/>
            </a:br>
            <a:r>
              <a:rPr lang="en-US" sz="3200" b="0" dirty="0" smtClean="0"/>
              <a:t>            Structured </a:t>
            </a:r>
            <a:r>
              <a:rPr lang="en-US" sz="3200" b="0" dirty="0"/>
              <a:t>Query Language </a:t>
            </a:r>
            <a:r>
              <a:rPr lang="en-IN" sz="3200" b="0" dirty="0"/>
              <a:t/>
            </a:r>
            <a:br>
              <a:rPr lang="en-IN" sz="3200" b="0" dirty="0"/>
            </a:br>
            <a:endParaRPr lang="en-IN" sz="3200" dirty="0"/>
          </a:p>
        </p:txBody>
      </p:sp>
    </p:spTree>
    <p:extLst>
      <p:ext uri="{BB962C8B-B14F-4D97-AF65-F5344CB8AC3E}">
        <p14:creationId xmlns:p14="http://schemas.microsoft.com/office/powerpoint/2010/main" val="9802796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examples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Arial" panose="020B0604020202020204" pitchFamily="34" charset="0"/>
              </a:rPr>
              <a:t>1. Get </a:t>
            </a:r>
            <a:r>
              <a:rPr lang="en-US" altLang="en-US" dirty="0">
                <a:solidFill>
                  <a:srgbClr val="323232"/>
                </a:solidFill>
                <a:cs typeface="Arial" panose="020B0604020202020204" pitchFamily="34" charset="0"/>
              </a:rPr>
              <a:t>the last name for a specific employee ID (the primary key in the employees table):</a:t>
            </a:r>
            <a:endParaRPr lang="en-US" altLang="en-US" dirty="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a:solidFill>
                  <a:srgbClr val="323232"/>
                </a:solidFill>
                <a:cs typeface="Courier New" panose="02070309020205020404" pitchFamily="49" charset="0"/>
              </a:rPr>
              <a:t>DECLARE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err="1" smtClean="0">
                <a:solidFill>
                  <a:srgbClr val="323232"/>
                </a:solidFill>
                <a:cs typeface="Courier New" panose="02070309020205020404" pitchFamily="49" charset="0"/>
              </a:rPr>
              <a:t>l_last_name</a:t>
            </a:r>
            <a:r>
              <a:rPr lang="en-US" altLang="en-US" dirty="0" smtClean="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employees.last_name%TYPE</a:t>
            </a:r>
            <a:r>
              <a:rPr lang="en-US" altLang="en-US" dirty="0">
                <a:solidFill>
                  <a:srgbClr val="323232"/>
                </a:solidFill>
                <a:cs typeface="Courier New" panose="02070309020205020404" pitchFamily="49" charset="0"/>
              </a:rPr>
              <a:t>;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BEGIN</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SELECT </a:t>
            </a:r>
            <a:r>
              <a:rPr lang="en-US" altLang="en-US" dirty="0" err="1">
                <a:solidFill>
                  <a:srgbClr val="323232"/>
                </a:solidFill>
                <a:cs typeface="Courier New" panose="02070309020205020404" pitchFamily="49" charset="0"/>
              </a:rPr>
              <a:t>last_name</a:t>
            </a:r>
            <a:r>
              <a:rPr lang="en-US" altLang="en-US" dirty="0">
                <a:solidFill>
                  <a:srgbClr val="323232"/>
                </a:solidFill>
                <a:cs typeface="Courier New" panose="02070309020205020404" pitchFamily="49" charset="0"/>
              </a:rPr>
              <a:t> INTO </a:t>
            </a:r>
            <a:r>
              <a:rPr lang="en-US" altLang="en-US" dirty="0" err="1">
                <a:solidFill>
                  <a:srgbClr val="323232"/>
                </a:solidFill>
                <a:cs typeface="Courier New" panose="02070309020205020404" pitchFamily="49" charset="0"/>
              </a:rPr>
              <a:t>l_last_name</a:t>
            </a:r>
            <a:r>
              <a:rPr lang="en-US" altLang="en-US" dirty="0">
                <a:solidFill>
                  <a:srgbClr val="323232"/>
                </a:solidFill>
                <a:cs typeface="Courier New" panose="02070309020205020404" pitchFamily="49" charset="0"/>
              </a:rPr>
              <a:t> FROM employees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WHERE </a:t>
            </a:r>
            <a:r>
              <a:rPr lang="en-US" altLang="en-US" dirty="0" err="1">
                <a:solidFill>
                  <a:srgbClr val="323232"/>
                </a:solidFill>
                <a:cs typeface="Courier New" panose="02070309020205020404" pitchFamily="49" charset="0"/>
              </a:rPr>
              <a:t>employee_id</a:t>
            </a:r>
            <a:r>
              <a:rPr lang="en-US" altLang="en-US" dirty="0">
                <a:solidFill>
                  <a:srgbClr val="323232"/>
                </a:solidFill>
                <a:cs typeface="Courier New" panose="02070309020205020404" pitchFamily="49" charset="0"/>
              </a:rPr>
              <a:t> = 138;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err="1" smtClean="0">
                <a:solidFill>
                  <a:srgbClr val="323232"/>
                </a:solidFill>
                <a:cs typeface="Courier New" panose="02070309020205020404" pitchFamily="49" charset="0"/>
              </a:rPr>
              <a:t>DBMS_OUTPUT.put_line</a:t>
            </a: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l_last_name</a:t>
            </a:r>
            <a:r>
              <a:rPr lang="en-US" altLang="en-US" dirty="0">
                <a:solidFill>
                  <a:srgbClr val="323232"/>
                </a:solidFill>
                <a:cs typeface="Courier New" panose="02070309020205020404" pitchFamily="49" charset="0"/>
              </a:rPr>
              <a:t>);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END</a:t>
            </a:r>
            <a:r>
              <a:rPr lang="en-US" altLang="en-US" dirty="0">
                <a:solidFill>
                  <a:srgbClr val="323232"/>
                </a:solidFill>
                <a:cs typeface="Courier New" panose="02070309020205020404" pitchFamily="49" charset="0"/>
              </a:rPr>
              <a:t>;</a:t>
            </a:r>
            <a:r>
              <a:rPr lang="en-US" altLang="en-US" dirty="0"/>
              <a:t> </a:t>
            </a:r>
            <a:endParaRPr lang="en-US" altLang="en-US" dirty="0" smtClean="0"/>
          </a:p>
          <a:p>
            <a:pPr marL="0" lvl="0" indent="0" defTabSz="914400" eaLnBrk="0" fontAlgn="base" hangingPunct="0">
              <a:lnSpc>
                <a:spcPct val="100000"/>
              </a:lnSpc>
              <a:spcBef>
                <a:spcPct val="0"/>
              </a:spcBef>
              <a:spcAft>
                <a:spcPct val="0"/>
              </a:spcAft>
              <a:buNone/>
            </a:pPr>
            <a:r>
              <a:rPr lang="en-US" altLang="en-US" dirty="0"/>
              <a:t>/</a:t>
            </a:r>
          </a:p>
          <a:p>
            <a:endParaRPr lang="en-IN" dirty="0"/>
          </a:p>
        </p:txBody>
      </p:sp>
    </p:spTree>
    <p:extLst>
      <p:ext uri="{BB962C8B-B14F-4D97-AF65-F5344CB8AC3E}">
        <p14:creationId xmlns:p14="http://schemas.microsoft.com/office/powerpoint/2010/main" val="2799324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Arial" panose="020B0604020202020204" pitchFamily="34" charset="0"/>
              </a:rPr>
              <a:t>2. Fetch </a:t>
            </a:r>
            <a:r>
              <a:rPr lang="en-US" altLang="en-US" dirty="0">
                <a:solidFill>
                  <a:srgbClr val="323232"/>
                </a:solidFill>
                <a:cs typeface="Arial" panose="020B0604020202020204" pitchFamily="34" charset="0"/>
              </a:rPr>
              <a:t>an entire row from the employees table for a specific employee ID</a:t>
            </a:r>
            <a:r>
              <a:rPr lang="en-US" altLang="en-US" dirty="0" smtClean="0">
                <a:solidFill>
                  <a:srgbClr val="323232"/>
                </a:solidFill>
                <a:cs typeface="Arial" panose="020B0604020202020204" pitchFamily="34" charset="0"/>
              </a:rPr>
              <a:t>:</a:t>
            </a:r>
          </a:p>
          <a:p>
            <a:pPr marL="0" lvl="0" indent="0" defTabSz="914400" eaLnBrk="0" fontAlgn="base" hangingPunct="0">
              <a:lnSpc>
                <a:spcPct val="100000"/>
              </a:lnSpc>
              <a:spcBef>
                <a:spcPct val="0"/>
              </a:spcBef>
              <a:spcAft>
                <a:spcPct val="0"/>
              </a:spcAft>
              <a:buNone/>
            </a:pPr>
            <a:endParaRPr lang="en-US" altLang="en-US" dirty="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DECLARE</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l_employee</a:t>
            </a:r>
            <a:r>
              <a:rPr lang="en-US" altLang="en-US" dirty="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employees%ROWTYPE</a:t>
            </a:r>
            <a:r>
              <a:rPr lang="en-US" altLang="en-US" dirty="0" smtClean="0">
                <a:solidFill>
                  <a:srgbClr val="323232"/>
                </a:solidFill>
                <a:cs typeface="Courier New" panose="02070309020205020404" pitchFamily="49" charset="0"/>
              </a:rPr>
              <a:t>;</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BEGIN</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SELECT * INTO </a:t>
            </a:r>
            <a:r>
              <a:rPr lang="en-US" altLang="en-US" dirty="0" err="1">
                <a:solidFill>
                  <a:srgbClr val="323232"/>
                </a:solidFill>
                <a:cs typeface="Courier New" panose="02070309020205020404" pitchFamily="49" charset="0"/>
              </a:rPr>
              <a:t>l_employee</a:t>
            </a:r>
            <a:r>
              <a:rPr lang="en-US" altLang="en-US" dirty="0">
                <a:solidFill>
                  <a:srgbClr val="323232"/>
                </a:solidFill>
                <a:cs typeface="Courier New" panose="02070309020205020404" pitchFamily="49" charset="0"/>
              </a:rPr>
              <a:t> FROM </a:t>
            </a:r>
            <a:r>
              <a:rPr lang="en-US" altLang="en-US" dirty="0" smtClean="0">
                <a:solidFill>
                  <a:srgbClr val="323232"/>
                </a:solidFill>
                <a:cs typeface="Courier New" panose="02070309020205020404" pitchFamily="49" charset="0"/>
              </a:rPr>
              <a:t>employees</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WHERE </a:t>
            </a:r>
            <a:r>
              <a:rPr lang="en-US" altLang="en-US" dirty="0" err="1">
                <a:solidFill>
                  <a:srgbClr val="323232"/>
                </a:solidFill>
                <a:cs typeface="Courier New" panose="02070309020205020404" pitchFamily="49" charset="0"/>
              </a:rPr>
              <a:t>employee_id</a:t>
            </a:r>
            <a:r>
              <a:rPr lang="en-US" altLang="en-US" dirty="0">
                <a:solidFill>
                  <a:srgbClr val="323232"/>
                </a:solidFill>
                <a:cs typeface="Courier New" panose="02070309020205020404" pitchFamily="49" charset="0"/>
              </a:rPr>
              <a:t> = 138</a:t>
            </a:r>
            <a:r>
              <a:rPr lang="en-US" altLang="en-US" dirty="0" smtClean="0">
                <a:solidFill>
                  <a:srgbClr val="323232"/>
                </a:solidFill>
                <a:cs typeface="Courier New" panose="02070309020205020404" pitchFamily="49" charset="0"/>
              </a:rPr>
              <a:t>;</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DBMS_OUTPUT.put_line</a:t>
            </a:r>
            <a:r>
              <a:rPr lang="en-US" altLang="en-US" dirty="0">
                <a:solidFill>
                  <a:srgbClr val="323232"/>
                </a:solidFill>
                <a:cs typeface="Courier New" panose="02070309020205020404" pitchFamily="49" charset="0"/>
              </a:rPr>
              <a:t> ( </a:t>
            </a:r>
            <a:r>
              <a:rPr lang="en-US" altLang="en-US" dirty="0" err="1">
                <a:solidFill>
                  <a:srgbClr val="323232"/>
                </a:solidFill>
                <a:cs typeface="Courier New" panose="02070309020205020404" pitchFamily="49" charset="0"/>
              </a:rPr>
              <a:t>l_employee.last_name</a:t>
            </a:r>
            <a:r>
              <a:rPr lang="en-US" altLang="en-US" dirty="0">
                <a:solidFill>
                  <a:srgbClr val="323232"/>
                </a:solidFill>
                <a:cs typeface="Courier New" panose="02070309020205020404" pitchFamily="49" charset="0"/>
              </a:rPr>
              <a:t>);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END</a:t>
            </a:r>
            <a:r>
              <a:rPr lang="en-US" altLang="en-US" dirty="0">
                <a:solidFill>
                  <a:srgbClr val="323232"/>
                </a:solidFill>
                <a:cs typeface="Courier New" panose="02070309020205020404" pitchFamily="49" charset="0"/>
              </a:rPr>
              <a:t>;</a:t>
            </a:r>
            <a:r>
              <a:rPr lang="en-US" altLang="en-US" dirty="0"/>
              <a:t> </a:t>
            </a:r>
          </a:p>
          <a:p>
            <a:endParaRPr lang="en-IN" dirty="0"/>
          </a:p>
        </p:txBody>
      </p:sp>
    </p:spTree>
    <p:extLst>
      <p:ext uri="{BB962C8B-B14F-4D97-AF65-F5344CB8AC3E}">
        <p14:creationId xmlns:p14="http://schemas.microsoft.com/office/powerpoint/2010/main" val="9566855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IN"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96990224"/>
              </p:ext>
            </p:extLst>
          </p:nvPr>
        </p:nvGraphicFramePr>
        <p:xfrm>
          <a:off x="593124" y="1198604"/>
          <a:ext cx="9341708" cy="5339056"/>
        </p:xfrm>
        <a:graphic>
          <a:graphicData uri="http://schemas.openxmlformats.org/drawingml/2006/table">
            <a:tbl>
              <a:tblPr/>
              <a:tblGrid>
                <a:gridCol w="1482811"/>
                <a:gridCol w="7858897"/>
              </a:tblGrid>
              <a:tr h="302119">
                <a:tc>
                  <a:txBody>
                    <a:bodyPr/>
                    <a:lstStyle/>
                    <a:p>
                      <a:pPr algn="ctr" fontAlgn="t"/>
                      <a:r>
                        <a:rPr lang="en-IN" sz="1300">
                          <a:effectLst/>
                        </a:rPr>
                        <a:t>S.No</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300">
                          <a:effectLst/>
                        </a:rPr>
                        <a:t>Loop Type &amp; Description</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833672">
                <a:tc>
                  <a:txBody>
                    <a:bodyPr/>
                    <a:lstStyle/>
                    <a:p>
                      <a:pPr algn="ctr" fontAlgn="ctr"/>
                      <a:r>
                        <a:rPr lang="en-IN" sz="1300">
                          <a:effectLst/>
                        </a:rPr>
                        <a:t>1</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dirty="0">
                          <a:solidFill>
                            <a:srgbClr val="313131"/>
                          </a:solidFill>
                          <a:effectLst/>
                          <a:hlinkClick r:id="rId2" tooltip="Basic loop in PL/SQL"/>
                        </a:rPr>
                        <a:t>PL/SQL Basic </a:t>
                      </a:r>
                      <a:r>
                        <a:rPr lang="en-US" sz="1300" b="1" u="none" strike="noStrike" dirty="0" err="1">
                          <a:solidFill>
                            <a:srgbClr val="313131"/>
                          </a:solidFill>
                          <a:effectLst/>
                          <a:hlinkClick r:id="rId2" tooltip="Basic loop in PL/SQL"/>
                        </a:rPr>
                        <a:t>LOOP</a:t>
                      </a:r>
                      <a:r>
                        <a:rPr lang="en-US" sz="1300" dirty="0" err="1">
                          <a:solidFill>
                            <a:srgbClr val="000000"/>
                          </a:solidFill>
                          <a:effectLst/>
                        </a:rPr>
                        <a:t>In</a:t>
                      </a:r>
                      <a:r>
                        <a:rPr lang="en-US" sz="1300" dirty="0">
                          <a:solidFill>
                            <a:srgbClr val="000000"/>
                          </a:solidFill>
                          <a:effectLst/>
                        </a:rPr>
                        <a:t> this loop structure, sequence of statements is enclosed between the LOOP and the END LOOP statements. At each iteration, the sequence of statements is executed and then control resumes at the top of the loop.</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57984">
                <a:tc>
                  <a:txBody>
                    <a:bodyPr/>
                    <a:lstStyle/>
                    <a:p>
                      <a:pPr algn="ctr" fontAlgn="ctr"/>
                      <a:r>
                        <a:rPr lang="en-IN" sz="1300">
                          <a:effectLst/>
                        </a:rPr>
                        <a:t>2</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a:solidFill>
                            <a:srgbClr val="313131"/>
                          </a:solidFill>
                          <a:effectLst/>
                          <a:hlinkClick r:id="rId3" tooltip="While loop in Pl/SQL"/>
                        </a:rPr>
                        <a:t>PL/SQL WHILE LOOP</a:t>
                      </a:r>
                      <a:r>
                        <a:rPr lang="en-US" sz="1300">
                          <a:solidFill>
                            <a:srgbClr val="000000"/>
                          </a:solidFill>
                          <a:effectLst/>
                        </a:rPr>
                        <a:t>Repeats a statement or group of statements while a given condition is true. It tests the condition before executing the loop body.</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66089">
                <a:tc>
                  <a:txBody>
                    <a:bodyPr/>
                    <a:lstStyle/>
                    <a:p>
                      <a:pPr algn="ctr" fontAlgn="ctr"/>
                      <a:r>
                        <a:rPr lang="en-IN" sz="1300">
                          <a:effectLst/>
                        </a:rPr>
                        <a:t>3</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a:solidFill>
                            <a:srgbClr val="313131"/>
                          </a:solidFill>
                          <a:effectLst/>
                          <a:hlinkClick r:id="rId4" tooltip="For loop in PL/SQL"/>
                        </a:rPr>
                        <a:t>PL/SQL FOR LOOP</a:t>
                      </a:r>
                      <a:r>
                        <a:rPr lang="en-US" sz="1300">
                          <a:solidFill>
                            <a:srgbClr val="000000"/>
                          </a:solidFill>
                          <a:effectLst/>
                        </a:rPr>
                        <a:t>Execute a sequence of statements multiple times and abbreviates the code that manages the loop variable.</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4193">
                <a:tc>
                  <a:txBody>
                    <a:bodyPr/>
                    <a:lstStyle/>
                    <a:p>
                      <a:pPr algn="ctr" fontAlgn="ctr"/>
                      <a:r>
                        <a:rPr lang="en-IN" sz="1300">
                          <a:effectLst/>
                        </a:rPr>
                        <a:t>4</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dirty="0">
                          <a:solidFill>
                            <a:srgbClr val="313131"/>
                          </a:solidFill>
                          <a:effectLst/>
                          <a:hlinkClick r:id="rId5" tooltip="Nested loops in PL/SQL"/>
                        </a:rPr>
                        <a:t>Nested loops in PL/</a:t>
                      </a:r>
                      <a:r>
                        <a:rPr lang="en-US" sz="1300" b="1" u="none" strike="noStrike" dirty="0" err="1">
                          <a:solidFill>
                            <a:srgbClr val="313131"/>
                          </a:solidFill>
                          <a:effectLst/>
                          <a:hlinkClick r:id="rId5" tooltip="Nested loops in PL/SQL"/>
                        </a:rPr>
                        <a:t>SQL</a:t>
                      </a:r>
                      <a:r>
                        <a:rPr lang="en-US" sz="1300" dirty="0" err="1">
                          <a:solidFill>
                            <a:srgbClr val="000000"/>
                          </a:solidFill>
                          <a:effectLst/>
                        </a:rPr>
                        <a:t>You</a:t>
                      </a:r>
                      <a:r>
                        <a:rPr lang="en-US" sz="1300" dirty="0">
                          <a:solidFill>
                            <a:srgbClr val="000000"/>
                          </a:solidFill>
                          <a:effectLst/>
                        </a:rPr>
                        <a:t> can use one or more loop inside any another basic loop, while, or for loop.</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091489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Labelling </a:t>
            </a:r>
            <a:r>
              <a:rPr lang="en-IN" b="0" dirty="0"/>
              <a:t>a PL/SQL Loop</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sz="2000" dirty="0" smtClean="0">
                <a:solidFill>
                  <a:srgbClr val="313131"/>
                </a:solidFill>
              </a:rPr>
              <a:t>DECLARE</a:t>
            </a:r>
          </a:p>
          <a:p>
            <a:pPr marL="0" indent="0">
              <a:buNone/>
            </a:pPr>
            <a:r>
              <a:rPr lang="en-US" altLang="en-US" sz="2000" dirty="0" smtClean="0">
                <a:solidFill>
                  <a:srgbClr val="313131"/>
                </a:solidFill>
              </a:rPr>
              <a:t> </a:t>
            </a:r>
            <a:r>
              <a:rPr lang="en-US" altLang="en-US" sz="2000" dirty="0" err="1">
                <a:solidFill>
                  <a:srgbClr val="313131"/>
                </a:solidFill>
              </a:rPr>
              <a:t>i</a:t>
            </a:r>
            <a:r>
              <a:rPr lang="en-US" altLang="en-US" sz="2000" dirty="0">
                <a:solidFill>
                  <a:srgbClr val="313131"/>
                </a:solidFill>
              </a:rPr>
              <a:t> number</a:t>
            </a:r>
            <a:r>
              <a:rPr lang="en-US" altLang="en-US" sz="2000" dirty="0">
                <a:solidFill>
                  <a:srgbClr val="666600"/>
                </a:solidFill>
              </a:rPr>
              <a:t>(</a:t>
            </a:r>
            <a:r>
              <a:rPr lang="en-US" altLang="en-US" sz="2000" dirty="0">
                <a:solidFill>
                  <a:srgbClr val="006666"/>
                </a:solidFill>
              </a:rPr>
              <a:t>1</a:t>
            </a:r>
            <a:r>
              <a:rPr lang="en-US" altLang="en-US" sz="2000" dirty="0" smtClean="0">
                <a:solidFill>
                  <a:srgbClr val="666600"/>
                </a:solidFill>
              </a:rPr>
              <a:t>);</a:t>
            </a:r>
          </a:p>
          <a:p>
            <a:pPr marL="0" indent="0">
              <a:buNone/>
            </a:pPr>
            <a:r>
              <a:rPr lang="en-US" altLang="en-US" sz="2000" dirty="0" smtClean="0">
                <a:solidFill>
                  <a:srgbClr val="313131"/>
                </a:solidFill>
              </a:rPr>
              <a:t> </a:t>
            </a:r>
            <a:r>
              <a:rPr lang="en-US" altLang="en-US" sz="2000" dirty="0">
                <a:solidFill>
                  <a:srgbClr val="313131"/>
                </a:solidFill>
              </a:rPr>
              <a:t>j number</a:t>
            </a:r>
            <a:r>
              <a:rPr lang="en-US" altLang="en-US" sz="2000" dirty="0">
                <a:solidFill>
                  <a:srgbClr val="666600"/>
                </a:solidFill>
              </a:rPr>
              <a:t>(</a:t>
            </a:r>
            <a:r>
              <a:rPr lang="en-US" altLang="en-US" sz="2000" dirty="0">
                <a:solidFill>
                  <a:srgbClr val="006666"/>
                </a:solidFill>
              </a:rPr>
              <a:t>1</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BEGIN</a:t>
            </a:r>
            <a:r>
              <a:rPr lang="en-US" altLang="en-US" sz="2000" dirty="0" smtClean="0">
                <a:solidFill>
                  <a:srgbClr val="313131"/>
                </a:solidFill>
              </a:rPr>
              <a:t> </a:t>
            </a:r>
          </a:p>
          <a:p>
            <a:pPr marL="0" indent="0">
              <a:buNone/>
            </a:pPr>
            <a:r>
              <a:rPr lang="en-US" altLang="en-US" sz="2000" dirty="0" smtClean="0">
                <a:solidFill>
                  <a:srgbClr val="666600"/>
                </a:solidFill>
              </a:rPr>
              <a:t>&lt;&lt;</a:t>
            </a:r>
            <a:r>
              <a:rPr lang="en-US" altLang="en-US" sz="2000" dirty="0" smtClean="0">
                <a:solidFill>
                  <a:srgbClr val="313131"/>
                </a:solidFill>
              </a:rPr>
              <a:t> </a:t>
            </a:r>
            <a:r>
              <a:rPr lang="en-US" altLang="en-US" sz="2000" dirty="0" err="1">
                <a:solidFill>
                  <a:srgbClr val="313131"/>
                </a:solidFill>
              </a:rPr>
              <a:t>outer_loop</a:t>
            </a:r>
            <a:r>
              <a:rPr lang="en-US" altLang="en-US" sz="2000" dirty="0">
                <a:solidFill>
                  <a:srgbClr val="313131"/>
                </a:solidFill>
              </a:rPr>
              <a:t> </a:t>
            </a:r>
            <a:r>
              <a:rPr lang="en-US" altLang="en-US" sz="2000" dirty="0" smtClean="0">
                <a:solidFill>
                  <a:srgbClr val="666600"/>
                </a:solidFill>
              </a:rPr>
              <a:t>&gt;&gt;</a:t>
            </a:r>
          </a:p>
          <a:p>
            <a:pPr marL="0" indent="0">
              <a:buNone/>
            </a:pPr>
            <a:r>
              <a:rPr lang="en-US" altLang="en-US" sz="2000" dirty="0" smtClean="0">
                <a:solidFill>
                  <a:srgbClr val="313131"/>
                </a:solidFill>
              </a:rPr>
              <a:t> </a:t>
            </a:r>
            <a:r>
              <a:rPr lang="en-US" altLang="en-US" sz="2000" dirty="0">
                <a:solidFill>
                  <a:srgbClr val="313131"/>
                </a:solidFill>
              </a:rPr>
              <a:t>FOR </a:t>
            </a:r>
            <a:r>
              <a:rPr lang="en-US" altLang="en-US" sz="2000" dirty="0" err="1">
                <a:solidFill>
                  <a:srgbClr val="313131"/>
                </a:solidFill>
              </a:rPr>
              <a:t>i</a:t>
            </a:r>
            <a:r>
              <a:rPr lang="en-US" altLang="en-US" sz="2000" dirty="0">
                <a:solidFill>
                  <a:srgbClr val="313131"/>
                </a:solidFill>
              </a:rPr>
              <a:t> IN </a:t>
            </a:r>
            <a:r>
              <a:rPr lang="en-US" altLang="en-US" sz="2000" dirty="0">
                <a:solidFill>
                  <a:srgbClr val="006666"/>
                </a:solidFill>
              </a:rPr>
              <a:t>1.</a:t>
            </a:r>
            <a:r>
              <a:rPr lang="en-US" altLang="en-US" sz="2000" dirty="0">
                <a:solidFill>
                  <a:srgbClr val="666600"/>
                </a:solidFill>
              </a:rPr>
              <a:t>.</a:t>
            </a:r>
            <a:r>
              <a:rPr lang="en-US" altLang="en-US" sz="2000" dirty="0">
                <a:solidFill>
                  <a:srgbClr val="006666"/>
                </a:solidFill>
              </a:rPr>
              <a:t>3</a:t>
            </a:r>
            <a:r>
              <a:rPr lang="en-US" altLang="en-US" sz="2000" dirty="0">
                <a:solidFill>
                  <a:srgbClr val="313131"/>
                </a:solidFill>
              </a:rPr>
              <a:t> LOOP </a:t>
            </a:r>
            <a:endParaRPr lang="en-US" altLang="en-US" sz="2000" dirty="0" smtClean="0">
              <a:solidFill>
                <a:srgbClr val="313131"/>
              </a:solidFill>
            </a:endParaRPr>
          </a:p>
          <a:p>
            <a:pPr marL="0" indent="0">
              <a:buNone/>
            </a:pPr>
            <a:r>
              <a:rPr lang="en-US" altLang="en-US" sz="2000" dirty="0" smtClean="0">
                <a:solidFill>
                  <a:srgbClr val="666600"/>
                </a:solidFill>
              </a:rPr>
              <a:t>&lt;&lt;</a:t>
            </a:r>
            <a:r>
              <a:rPr lang="en-US" altLang="en-US" sz="2000" dirty="0" smtClean="0">
                <a:solidFill>
                  <a:srgbClr val="313131"/>
                </a:solidFill>
              </a:rPr>
              <a:t> </a:t>
            </a:r>
            <a:r>
              <a:rPr lang="en-US" altLang="en-US" sz="2000" dirty="0" err="1">
                <a:solidFill>
                  <a:srgbClr val="313131"/>
                </a:solidFill>
              </a:rPr>
              <a:t>inner_loop</a:t>
            </a:r>
            <a:r>
              <a:rPr lang="en-US" altLang="en-US" sz="2000" dirty="0">
                <a:solidFill>
                  <a:srgbClr val="313131"/>
                </a:solidFill>
              </a:rPr>
              <a:t> </a:t>
            </a:r>
            <a:r>
              <a:rPr lang="en-US" altLang="en-US" sz="2000" dirty="0" smtClean="0">
                <a:solidFill>
                  <a:srgbClr val="666600"/>
                </a:solidFill>
              </a:rPr>
              <a:t>&gt;&gt;</a:t>
            </a:r>
          </a:p>
          <a:p>
            <a:pPr marL="0" indent="0">
              <a:buNone/>
            </a:pPr>
            <a:r>
              <a:rPr lang="en-US" altLang="en-US" sz="2000" dirty="0" smtClean="0">
                <a:solidFill>
                  <a:srgbClr val="313131"/>
                </a:solidFill>
              </a:rPr>
              <a:t> </a:t>
            </a:r>
            <a:r>
              <a:rPr lang="en-US" altLang="en-US" sz="2000" dirty="0">
                <a:solidFill>
                  <a:srgbClr val="313131"/>
                </a:solidFill>
              </a:rPr>
              <a:t>FOR j IN </a:t>
            </a:r>
            <a:r>
              <a:rPr lang="en-US" altLang="en-US" sz="2000" dirty="0">
                <a:solidFill>
                  <a:srgbClr val="006666"/>
                </a:solidFill>
              </a:rPr>
              <a:t>1.</a:t>
            </a:r>
            <a:r>
              <a:rPr lang="en-US" altLang="en-US" sz="2000" dirty="0">
                <a:solidFill>
                  <a:srgbClr val="666600"/>
                </a:solidFill>
              </a:rPr>
              <a:t>.</a:t>
            </a:r>
            <a:r>
              <a:rPr lang="en-US" altLang="en-US" sz="2000" dirty="0">
                <a:solidFill>
                  <a:srgbClr val="006666"/>
                </a:solidFill>
              </a:rPr>
              <a:t>3</a:t>
            </a:r>
            <a:r>
              <a:rPr lang="en-US" altLang="en-US" sz="2000" dirty="0">
                <a:solidFill>
                  <a:srgbClr val="313131"/>
                </a:solidFill>
              </a:rPr>
              <a:t> </a:t>
            </a:r>
            <a:r>
              <a:rPr lang="en-US" altLang="en-US" sz="2000" dirty="0" smtClean="0">
                <a:solidFill>
                  <a:srgbClr val="313131"/>
                </a:solidFill>
              </a:rPr>
              <a:t>LOOP</a:t>
            </a:r>
          </a:p>
          <a:p>
            <a:pPr marL="0" indent="0">
              <a:buNone/>
            </a:pPr>
            <a:r>
              <a:rPr lang="en-US" altLang="en-US" sz="2000" dirty="0" smtClean="0">
                <a:solidFill>
                  <a:srgbClr val="313131"/>
                </a:solidFill>
              </a:rPr>
              <a:t> </a:t>
            </a: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666600"/>
                </a:solidFill>
              </a:rPr>
              <a:t>(</a:t>
            </a:r>
            <a:r>
              <a:rPr lang="en-US" altLang="en-US" sz="2000" dirty="0">
                <a:solidFill>
                  <a:srgbClr val="008800"/>
                </a:solidFill>
              </a:rPr>
              <a:t>'</a:t>
            </a:r>
            <a:r>
              <a:rPr lang="en-US" altLang="en-US" sz="2000" dirty="0" err="1">
                <a:solidFill>
                  <a:srgbClr val="008800"/>
                </a:solidFill>
              </a:rPr>
              <a:t>i</a:t>
            </a:r>
            <a:r>
              <a:rPr lang="en-US" altLang="en-US" sz="2000" dirty="0">
                <a:solidFill>
                  <a:srgbClr val="008800"/>
                </a:solidFill>
              </a:rPr>
              <a:t> is: '</a:t>
            </a:r>
            <a:r>
              <a:rPr lang="en-US" altLang="en-US" sz="2000" dirty="0">
                <a:solidFill>
                  <a:srgbClr val="666600"/>
                </a:solidFill>
              </a:rPr>
              <a:t>||</a:t>
            </a:r>
            <a:r>
              <a:rPr lang="en-US" altLang="en-US" sz="2000" dirty="0">
                <a:solidFill>
                  <a:srgbClr val="313131"/>
                </a:solidFill>
              </a:rPr>
              <a:t> </a:t>
            </a:r>
            <a:r>
              <a:rPr lang="en-US" altLang="en-US" sz="2000" dirty="0" err="1">
                <a:solidFill>
                  <a:srgbClr val="313131"/>
                </a:solidFill>
              </a:rPr>
              <a:t>i</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a:t>
            </a:r>
            <a:r>
              <a:rPr lang="en-US" altLang="en-US" sz="2000" dirty="0">
                <a:solidFill>
                  <a:srgbClr val="008800"/>
                </a:solidFill>
              </a:rPr>
              <a:t>' and j is: '</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j</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313131"/>
                </a:solidFill>
              </a:rPr>
              <a:t> </a:t>
            </a:r>
            <a:r>
              <a:rPr lang="en-US" altLang="en-US" sz="2000" dirty="0">
                <a:solidFill>
                  <a:srgbClr val="313131"/>
                </a:solidFill>
              </a:rPr>
              <a:t>loop </a:t>
            </a:r>
            <a:r>
              <a:rPr lang="en-US" altLang="en-US" sz="2000" dirty="0" err="1">
                <a:solidFill>
                  <a:srgbClr val="313131"/>
                </a:solidFill>
              </a:rPr>
              <a:t>inner_loop</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313131"/>
                </a:solidFill>
              </a:rPr>
              <a:t> </a:t>
            </a:r>
            <a:r>
              <a:rPr lang="en-US" altLang="en-US" sz="2000" dirty="0">
                <a:solidFill>
                  <a:srgbClr val="313131"/>
                </a:solidFill>
              </a:rPr>
              <a:t>loop </a:t>
            </a:r>
            <a:r>
              <a:rPr lang="en-US" altLang="en-US" sz="2000" dirty="0" err="1">
                <a:solidFill>
                  <a:srgbClr val="313131"/>
                </a:solidFill>
              </a:rPr>
              <a:t>outer_loop</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666600"/>
                </a:solidFill>
              </a:rPr>
              <a:t>;</a:t>
            </a:r>
          </a:p>
          <a:p>
            <a:pPr marL="0" indent="0">
              <a:buNone/>
            </a:pPr>
            <a:r>
              <a:rPr lang="en-US" altLang="en-US" sz="2000" dirty="0" smtClean="0">
                <a:solidFill>
                  <a:srgbClr val="313131"/>
                </a:solidFill>
              </a:rPr>
              <a:t> </a:t>
            </a:r>
            <a:r>
              <a:rPr lang="en-US" altLang="en-US" sz="2000" dirty="0">
                <a:solidFill>
                  <a:srgbClr val="666600"/>
                </a:solidFill>
              </a:rPr>
              <a:t>/</a:t>
            </a:r>
            <a:r>
              <a:rPr lang="en-US" altLang="en-US" sz="2000" dirty="0"/>
              <a:t> </a:t>
            </a:r>
          </a:p>
          <a:p>
            <a:pPr marL="0" indent="0">
              <a:buNone/>
            </a:pPr>
            <a:endParaRPr lang="en-IN" sz="2000" dirty="0"/>
          </a:p>
        </p:txBody>
      </p:sp>
    </p:spTree>
    <p:extLst>
      <p:ext uri="{BB962C8B-B14F-4D97-AF65-F5344CB8AC3E}">
        <p14:creationId xmlns:p14="http://schemas.microsoft.com/office/powerpoint/2010/main" val="41399733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Loop </a:t>
            </a:r>
            <a:r>
              <a:rPr lang="en-IN" b="0" dirty="0"/>
              <a:t>Control Statements</a:t>
            </a:r>
            <a:br>
              <a:rPr lang="en-IN" b="0" dirty="0"/>
            </a:br>
            <a:endParaRPr lang="en-IN"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52254188"/>
              </p:ext>
            </p:extLst>
          </p:nvPr>
        </p:nvGraphicFramePr>
        <p:xfrm>
          <a:off x="1132745" y="1378675"/>
          <a:ext cx="9049223" cy="4379574"/>
        </p:xfrm>
        <a:graphic>
          <a:graphicData uri="http://schemas.openxmlformats.org/drawingml/2006/table">
            <a:tbl>
              <a:tblPr/>
              <a:tblGrid>
                <a:gridCol w="2080012"/>
                <a:gridCol w="6969211"/>
              </a:tblGrid>
              <a:tr h="557400">
                <a:tc>
                  <a:txBody>
                    <a:bodyPr/>
                    <a:lstStyle/>
                    <a:p>
                      <a:pPr algn="ctr" fontAlgn="t"/>
                      <a:r>
                        <a:rPr lang="en-IN" dirty="0" err="1">
                          <a:effectLst/>
                        </a:rPr>
                        <a:t>S.No</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Control Statement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74058">
                <a:tc>
                  <a:txBody>
                    <a:bodyPr/>
                    <a:lstStyle/>
                    <a:p>
                      <a:pPr algn="ctr" fontAlgn="ctr"/>
                      <a:r>
                        <a:rPr lang="en-IN">
                          <a:effectLst/>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a:solidFill>
                            <a:srgbClr val="313131"/>
                          </a:solidFill>
                          <a:effectLst/>
                          <a:hlinkClick r:id="rId2" tooltip="Exit statement in PL/SQL"/>
                        </a:rPr>
                        <a:t>EXIT statement</a:t>
                      </a:r>
                      <a:r>
                        <a:rPr lang="en-US">
                          <a:solidFill>
                            <a:srgbClr val="000000"/>
                          </a:solidFill>
                          <a:effectLst/>
                        </a:rPr>
                        <a:t>The Exit statement completes the loop and control passes to the statement immediately after the END LOOP.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4058">
                <a:tc>
                  <a:txBody>
                    <a:bodyPr/>
                    <a:lstStyle/>
                    <a:p>
                      <a:pPr algn="ctr" fontAlgn="ctr"/>
                      <a:r>
                        <a:rPr lang="en-IN">
                          <a:effectLst/>
                        </a:rPr>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a:solidFill>
                            <a:srgbClr val="313131"/>
                          </a:solidFill>
                          <a:effectLst/>
                          <a:hlinkClick r:id="rId3" tooltip="Continue statement in PL/SQL"/>
                        </a:rPr>
                        <a:t>CONTINUE statement</a:t>
                      </a:r>
                      <a:r>
                        <a:rPr lang="en-US">
                          <a:solidFill>
                            <a:srgbClr val="000000"/>
                          </a:solidFill>
                          <a:effectLst/>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4058">
                <a:tc>
                  <a:txBody>
                    <a:bodyPr/>
                    <a:lstStyle/>
                    <a:p>
                      <a:pPr algn="ctr" fontAlgn="ctr"/>
                      <a:r>
                        <a:rPr lang="en-IN">
                          <a:effectLst/>
                        </a:rPr>
                        <a:t>3</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a:solidFill>
                            <a:srgbClr val="313131"/>
                          </a:solidFill>
                          <a:effectLst/>
                          <a:hlinkClick r:id="rId4" tooltip="GOTO statement in PL/SQL"/>
                        </a:rPr>
                        <a:t>GOTO </a:t>
                      </a:r>
                      <a:r>
                        <a:rPr lang="en-US" b="1" u="none" strike="noStrike" dirty="0" smtClean="0">
                          <a:solidFill>
                            <a:srgbClr val="313131"/>
                          </a:solidFill>
                          <a:effectLst/>
                          <a:hlinkClick r:id="rId4" tooltip="GOTO statement in PL/SQL"/>
                        </a:rPr>
                        <a:t>statement</a:t>
                      </a:r>
                      <a:r>
                        <a:rPr lang="en-US" b="1" u="none" strike="noStrike" dirty="0" smtClean="0">
                          <a:solidFill>
                            <a:srgbClr val="313131"/>
                          </a:solidFill>
                          <a:effectLst/>
                        </a:rPr>
                        <a:t> </a:t>
                      </a:r>
                      <a:r>
                        <a:rPr lang="en-US" dirty="0" smtClean="0">
                          <a:solidFill>
                            <a:srgbClr val="000000"/>
                          </a:solidFill>
                          <a:effectLst/>
                        </a:rPr>
                        <a:t>Transfers </a:t>
                      </a:r>
                      <a:r>
                        <a:rPr lang="en-US" dirty="0">
                          <a:solidFill>
                            <a:srgbClr val="000000"/>
                          </a:solidFill>
                          <a:effectLst/>
                        </a:rPr>
                        <a:t>control to the labeled statement. Though it is not advised to use the GOTO statement in your program.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78238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a:t>
            </a:r>
            <a:endParaRPr lang="en-IN" dirty="0"/>
          </a:p>
        </p:txBody>
      </p:sp>
      <p:sp>
        <p:nvSpPr>
          <p:cNvPr id="3" name="Content Placeholder 2"/>
          <p:cNvSpPr>
            <a:spLocks noGrp="1"/>
          </p:cNvSpPr>
          <p:nvPr>
            <p:ph sz="half" idx="1"/>
          </p:nvPr>
        </p:nvSpPr>
        <p:spPr/>
        <p:txBody>
          <a:bodyPr/>
          <a:lstStyle/>
          <a:p>
            <a:pPr marL="0" indent="0">
              <a:buNone/>
            </a:pPr>
            <a:r>
              <a:rPr lang="en-US" dirty="0"/>
              <a:t>A </a:t>
            </a:r>
            <a:r>
              <a:rPr lang="en-US" b="1" dirty="0"/>
              <a:t>record</a:t>
            </a:r>
            <a:r>
              <a:rPr lang="en-US" dirty="0"/>
              <a:t> is a data structure that can hold data items of different kinds</a:t>
            </a:r>
            <a:r>
              <a:rPr lang="en-US" dirty="0" smtClean="0"/>
              <a:t>.</a:t>
            </a:r>
          </a:p>
          <a:p>
            <a:pPr marL="0" indent="0">
              <a:buNone/>
            </a:pPr>
            <a:endParaRPr lang="en-US" dirty="0" smtClean="0"/>
          </a:p>
          <a:p>
            <a:pPr marL="0" indent="0">
              <a:buNone/>
            </a:pPr>
            <a:r>
              <a:rPr lang="en-US" dirty="0"/>
              <a:t>PL/SQL can handle the following types of records −</a:t>
            </a:r>
          </a:p>
          <a:p>
            <a:r>
              <a:rPr lang="en-US" dirty="0"/>
              <a:t>Table-based</a:t>
            </a:r>
          </a:p>
          <a:p>
            <a:r>
              <a:rPr lang="en-US" dirty="0"/>
              <a:t>Cursor-based records</a:t>
            </a:r>
          </a:p>
          <a:p>
            <a:r>
              <a:rPr lang="en-US" dirty="0"/>
              <a:t>User-defined records</a:t>
            </a:r>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959637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Table-Based Records</a:t>
            </a:r>
            <a:br>
              <a:rPr lang="en-IN" b="0" dirty="0"/>
            </a:br>
            <a:endParaRPr lang="en-IN" dirty="0"/>
          </a:p>
        </p:txBody>
      </p:sp>
      <p:sp>
        <p:nvSpPr>
          <p:cNvPr id="3" name="Content Placeholder 2"/>
          <p:cNvSpPr>
            <a:spLocks noGrp="1"/>
          </p:cNvSpPr>
          <p:nvPr>
            <p:ph sz="half" idx="1"/>
          </p:nvPr>
        </p:nvSpPr>
        <p:spPr/>
        <p:txBody>
          <a:bodyPr/>
          <a:lstStyle/>
          <a:p>
            <a:r>
              <a:rPr lang="en-US" dirty="0" smtClean="0"/>
              <a:t>Syntax:</a:t>
            </a:r>
          </a:p>
          <a:p>
            <a:pPr marL="0" indent="0">
              <a:buNone/>
            </a:pPr>
            <a:r>
              <a:rPr lang="en-US" dirty="0" err="1"/>
              <a:t>v</a:t>
            </a:r>
            <a:r>
              <a:rPr lang="en-US" dirty="0" err="1" smtClean="0"/>
              <a:t>ariable_name</a:t>
            </a:r>
            <a:r>
              <a:rPr lang="en-US" dirty="0" smtClean="0"/>
              <a:t> </a:t>
            </a:r>
            <a:r>
              <a:rPr lang="en-US" dirty="0" err="1" smtClean="0"/>
              <a:t>table_name%ROWTYPE</a:t>
            </a:r>
            <a:endParaRPr lang="en-US" dirty="0" smtClean="0"/>
          </a:p>
          <a:p>
            <a:r>
              <a:rPr lang="en-US" dirty="0" smtClean="0"/>
              <a:t>Example:</a:t>
            </a:r>
          </a:p>
          <a:p>
            <a:pPr marL="0" indent="0">
              <a:buNone/>
            </a:pPr>
            <a:r>
              <a:rPr lang="en-US" altLang="en-US" dirty="0" smtClean="0">
                <a:solidFill>
                  <a:srgbClr val="313131"/>
                </a:solidFill>
              </a:rPr>
              <a:t>DECLARE</a:t>
            </a:r>
          </a:p>
          <a:p>
            <a:pPr marL="0" indent="0">
              <a:buNone/>
            </a:pPr>
            <a:r>
              <a:rPr lang="en-US" altLang="en-US" dirty="0" smtClean="0">
                <a:solidFill>
                  <a:srgbClr val="313131"/>
                </a:solidFill>
              </a:rPr>
              <a:t> </a:t>
            </a:r>
            <a:r>
              <a:rPr lang="en-US" altLang="en-US" dirty="0" err="1">
                <a:solidFill>
                  <a:srgbClr val="313131"/>
                </a:solidFill>
              </a:rPr>
              <a:t>customer_rec</a:t>
            </a:r>
            <a:r>
              <a:rPr lang="en-US" altLang="en-US" dirty="0">
                <a:solidFill>
                  <a:srgbClr val="313131"/>
                </a:solidFill>
              </a:rPr>
              <a:t> </a:t>
            </a:r>
            <a:r>
              <a:rPr lang="en-US" altLang="en-US" dirty="0" err="1">
                <a:solidFill>
                  <a:srgbClr val="313131"/>
                </a:solidFill>
              </a:rPr>
              <a:t>customers</a:t>
            </a:r>
            <a:r>
              <a:rPr lang="en-US" altLang="en-US" dirty="0" err="1">
                <a:solidFill>
                  <a:srgbClr val="666600"/>
                </a:solidFill>
              </a:rPr>
              <a:t>%</a:t>
            </a:r>
            <a:r>
              <a:rPr lang="en-US" altLang="en-US" dirty="0" err="1">
                <a:solidFill>
                  <a:srgbClr val="313131"/>
                </a:solidFill>
              </a:rPr>
              <a:t>rowtype</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BEGIN</a:t>
            </a:r>
          </a:p>
          <a:p>
            <a:pPr marL="0" indent="0">
              <a:buNone/>
            </a:pPr>
            <a:r>
              <a:rPr lang="en-US" altLang="en-US" dirty="0" smtClean="0">
                <a:solidFill>
                  <a:srgbClr val="313131"/>
                </a:solidFill>
              </a:rPr>
              <a:t> </a:t>
            </a:r>
            <a:r>
              <a:rPr lang="en-US" altLang="en-US" dirty="0">
                <a:solidFill>
                  <a:srgbClr val="313131"/>
                </a:solidFill>
              </a:rPr>
              <a:t>SELECT </a:t>
            </a:r>
            <a:r>
              <a:rPr lang="en-US" altLang="en-US" dirty="0">
                <a:solidFill>
                  <a:srgbClr val="666600"/>
                </a:solidFill>
              </a:rPr>
              <a:t>*</a:t>
            </a:r>
            <a:r>
              <a:rPr lang="en-US" altLang="en-US" dirty="0">
                <a:solidFill>
                  <a:srgbClr val="313131"/>
                </a:solidFill>
              </a:rPr>
              <a:t> </a:t>
            </a:r>
            <a:r>
              <a:rPr lang="en-US" altLang="en-US" dirty="0">
                <a:solidFill>
                  <a:srgbClr val="000088"/>
                </a:solidFill>
              </a:rPr>
              <a:t>into</a:t>
            </a:r>
            <a:r>
              <a:rPr lang="en-US" altLang="en-US" dirty="0">
                <a:solidFill>
                  <a:srgbClr val="313131"/>
                </a:solidFill>
              </a:rPr>
              <a:t> </a:t>
            </a:r>
            <a:r>
              <a:rPr lang="en-US" altLang="en-US" dirty="0" err="1">
                <a:solidFill>
                  <a:srgbClr val="313131"/>
                </a:solidFill>
              </a:rPr>
              <a:t>customer_rec</a:t>
            </a:r>
            <a:r>
              <a:rPr lang="en-US" altLang="en-US" dirty="0">
                <a:solidFill>
                  <a:srgbClr val="313131"/>
                </a:solidFill>
              </a:rPr>
              <a:t> FROM customers WHERE id </a:t>
            </a:r>
            <a:r>
              <a:rPr lang="en-US" altLang="en-US" dirty="0">
                <a:solidFill>
                  <a:srgbClr val="666600"/>
                </a:solidFill>
              </a:rPr>
              <a:t>=</a:t>
            </a:r>
            <a:r>
              <a:rPr lang="en-US" altLang="en-US" dirty="0">
                <a:solidFill>
                  <a:srgbClr val="313131"/>
                </a:solidFill>
              </a:rPr>
              <a:t> </a:t>
            </a:r>
            <a:r>
              <a:rPr lang="en-US" altLang="en-US" dirty="0">
                <a:solidFill>
                  <a:srgbClr val="006666"/>
                </a:solidFill>
              </a:rPr>
              <a:t>5</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ID: '</a:t>
            </a:r>
            <a:r>
              <a:rPr lang="en-US" altLang="en-US" dirty="0">
                <a:solidFill>
                  <a:srgbClr val="313131"/>
                </a:solidFill>
              </a:rPr>
              <a:t> </a:t>
            </a:r>
            <a:r>
              <a:rPr lang="en-US" altLang="en-US" dirty="0">
                <a:solidFill>
                  <a:srgbClr val="666600"/>
                </a:solidFill>
              </a:rPr>
              <a:t>||</a:t>
            </a:r>
            <a:r>
              <a:rPr lang="en-US" altLang="en-US" dirty="0">
                <a:solidFill>
                  <a:srgbClr val="313131"/>
                </a:solidFill>
              </a:rPr>
              <a:t> customer_rec</a:t>
            </a:r>
            <a:r>
              <a:rPr lang="en-US" altLang="en-US" dirty="0">
                <a:solidFill>
                  <a:srgbClr val="666600"/>
                </a:solidFill>
              </a:rPr>
              <a:t>.</a:t>
            </a:r>
            <a:r>
              <a:rPr lang="en-US" altLang="en-US" dirty="0">
                <a:solidFill>
                  <a:srgbClr val="313131"/>
                </a:solidFill>
              </a:rPr>
              <a:t>id</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Name: '</a:t>
            </a:r>
            <a:r>
              <a:rPr lang="en-US" altLang="en-US" dirty="0">
                <a:solidFill>
                  <a:srgbClr val="313131"/>
                </a:solidFill>
              </a:rPr>
              <a:t> </a:t>
            </a:r>
            <a:r>
              <a:rPr lang="en-US" altLang="en-US" dirty="0">
                <a:solidFill>
                  <a:srgbClr val="666600"/>
                </a:solidFill>
              </a:rPr>
              <a:t>||</a:t>
            </a:r>
            <a:r>
              <a:rPr lang="en-US" altLang="en-US" dirty="0">
                <a:solidFill>
                  <a:srgbClr val="313131"/>
                </a:solidFill>
              </a:rPr>
              <a:t> customer_rec</a:t>
            </a:r>
            <a:r>
              <a:rPr lang="en-US" altLang="en-US" dirty="0">
                <a:solidFill>
                  <a:srgbClr val="666600"/>
                </a:solidFill>
              </a:rPr>
              <a:t>.</a:t>
            </a:r>
            <a:r>
              <a:rPr lang="en-US" altLang="en-US" dirty="0">
                <a:solidFill>
                  <a:srgbClr val="313131"/>
                </a:solidFill>
              </a:rPr>
              <a:t>name</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Address: '</a:t>
            </a:r>
            <a:r>
              <a:rPr lang="en-US" altLang="en-US" dirty="0">
                <a:solidFill>
                  <a:srgbClr val="313131"/>
                </a:solidFill>
              </a:rPr>
              <a:t> </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err="1">
                <a:solidFill>
                  <a:srgbClr val="666600"/>
                </a:solidFill>
              </a:rPr>
              <a:t>.</a:t>
            </a:r>
            <a:r>
              <a:rPr lang="en-US" altLang="en-US" dirty="0" err="1">
                <a:solidFill>
                  <a:srgbClr val="313131"/>
                </a:solidFill>
              </a:rPr>
              <a:t>address</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Salary: '</a:t>
            </a:r>
            <a:r>
              <a:rPr lang="en-US" altLang="en-US" dirty="0">
                <a:solidFill>
                  <a:srgbClr val="313131"/>
                </a:solidFill>
              </a:rPr>
              <a:t> </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err="1">
                <a:solidFill>
                  <a:srgbClr val="666600"/>
                </a:solidFill>
              </a:rPr>
              <a:t>.</a:t>
            </a:r>
            <a:r>
              <a:rPr lang="en-US" altLang="en-US" dirty="0" err="1">
                <a:solidFill>
                  <a:srgbClr val="313131"/>
                </a:solidFill>
              </a:rPr>
              <a:t>salary</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END</a:t>
            </a:r>
            <a:r>
              <a:rPr lang="en-US" altLang="en-US" dirty="0">
                <a:solidFill>
                  <a:srgbClr val="666600"/>
                </a:solidFill>
              </a:rPr>
              <a:t>;</a:t>
            </a:r>
            <a:r>
              <a:rPr lang="en-US" altLang="en-US" dirty="0">
                <a:solidFill>
                  <a:srgbClr val="313131"/>
                </a:solidFill>
              </a:rPr>
              <a:t> </a:t>
            </a:r>
            <a:r>
              <a:rPr lang="en-US" altLang="en-US" dirty="0">
                <a:solidFill>
                  <a:srgbClr val="666600"/>
                </a:solidFill>
              </a:rPr>
              <a:t>/</a:t>
            </a:r>
            <a:r>
              <a:rPr lang="en-US" altLang="en-US" dirty="0"/>
              <a:t> </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3232743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12235</TotalTime>
  <Words>735</Words>
  <Application>Microsoft Office PowerPoint</Application>
  <PresentationFormat>Widescreen</PresentationFormat>
  <Paragraphs>167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Century Gothic</vt:lpstr>
      <vt:lpstr>Courier New</vt:lpstr>
      <vt:lpstr>Verdana</vt:lpstr>
      <vt:lpstr>1_Office Theme</vt:lpstr>
      <vt:lpstr>PowerPoint Presentation</vt:lpstr>
      <vt:lpstr>           Procedural language      extension to              Structured Query Language  </vt:lpstr>
      <vt:lpstr>Cursor examples</vt:lpstr>
      <vt:lpstr>PowerPoint Presentation</vt:lpstr>
      <vt:lpstr>Loops</vt:lpstr>
      <vt:lpstr>Labelling a PL/SQL Loop </vt:lpstr>
      <vt:lpstr>Loop Control Statements </vt:lpstr>
      <vt:lpstr>Records</vt:lpstr>
      <vt:lpstr>Table-Based Records </vt:lpstr>
      <vt:lpstr>Cursor-Based Records </vt:lpstr>
      <vt:lpstr>User-Defined Records </vt:lpstr>
      <vt:lpstr>Example</vt:lpstr>
      <vt:lpstr>Exceptions</vt:lpstr>
      <vt:lpstr>Declare User-defined exception </vt:lpstr>
      <vt:lpstr>Example:Using variable of EXCEPTION type </vt:lpstr>
      <vt:lpstr>Example:Using RAISE_APPLICATION_ERROR method </vt:lpstr>
      <vt:lpstr>Example:Using PRAGMA EXCEPTION_INIT function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Praveen Kumar</dc:creator>
  <cp:lastModifiedBy>G Kavyashri</cp:lastModifiedBy>
  <cp:revision>245</cp:revision>
  <dcterms:created xsi:type="dcterms:W3CDTF">2018-08-06T00:03:43Z</dcterms:created>
  <dcterms:modified xsi:type="dcterms:W3CDTF">2019-03-06T10:09:36Z</dcterms:modified>
</cp:coreProperties>
</file>