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192">
          <p15:clr>
            <a:srgbClr val="A4A3A4"/>
          </p15:clr>
        </p15:guide>
        <p15:guide id="2" orient="horz" pos="1009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1" autoAdjust="0"/>
    <p:restoredTop sz="94660"/>
  </p:normalViewPr>
  <p:slideViewPr>
    <p:cSldViewPr snapToGrid="0">
      <p:cViewPr varScale="1">
        <p:scale>
          <a:sx n="31" d="100"/>
          <a:sy n="31" d="100"/>
        </p:scale>
        <p:origin x="308" y="16"/>
      </p:cViewPr>
      <p:guideLst>
        <p:guide orient="horz" pos="5192"/>
        <p:guide orient="horz" pos="1009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6363" y="692150"/>
            <a:ext cx="69294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1E29DD-97D2-4C65-B85D-5B8AD61BAF17}" type="slidenum">
              <a:rPr lang="en-US"/>
              <a:pPr/>
              <a:t>‹#›</a:t>
            </a:fld>
            <a:endParaRPr lang="en-US"/>
          </a:p>
        </p:txBody>
      </p:sp>
    </p:spTree>
    <p:extLst>
      <p:ext uri="{BB962C8B-B14F-4D97-AF65-F5344CB8AC3E}">
        <p14:creationId xmlns:p14="http://schemas.microsoft.com/office/powerpoint/2010/main" val="39213021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F074-3981-483C-AF05-8E7A29E57E95}"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7249120" y="16151788"/>
            <a:ext cx="3013710" cy="154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0270142" y="16066545"/>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98B3571D-1C9B-4763-BEE3-760215CB8856}"/>
              </a:ext>
            </a:extLst>
          </p:cNvPr>
          <p:cNvSpPr txBox="1"/>
          <p:nvPr userDrawn="1"/>
        </p:nvSpPr>
        <p:spPr>
          <a:xfrm>
            <a:off x="-40481" y="16352533"/>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www.postersession.com/order/" TargetMode="External"/><Relationship Id="rId7" Type="http://schemas.openxmlformats.org/officeDocument/2006/relationships/hyperlink" Target="https://ieeexplore.ieee.org/abstract/document/6359626/"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eeexplore.ieee.org/abstract/document/7026918/" TargetMode="External"/><Relationship Id="rId5" Type="http://schemas.openxmlformats.org/officeDocument/2006/relationships/hyperlink" Target="https://www.sciencedirect.com/science/article/pii/S0965997822002629#:~:text=Machine%20learning%20is%20used%20to,distinct%20types%20of%20skin%20disorders" TargetMode="External"/><Relationship Id="rId10" Type="http://schemas.openxmlformats.org/officeDocument/2006/relationships/image" Target="../media/image4.png"/><Relationship Id="rId4" Type="http://schemas.openxmlformats.org/officeDocument/2006/relationships/hyperlink" Target="https://www.kaggle.com/datasets/ismailpromus/skin-diseases-image-dataset?resource=download"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558625" y="3036584"/>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8588375" y="3064793"/>
            <a:ext cx="7772400" cy="129753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9" name="AutoShape 31"/>
          <p:cNvSpPr>
            <a:spLocks noChangeArrowheads="1"/>
          </p:cNvSpPr>
          <p:nvPr/>
        </p:nvSpPr>
        <p:spPr bwMode="auto">
          <a:xfrm>
            <a:off x="165735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4572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847725" y="4448363"/>
            <a:ext cx="7381875" cy="11271212"/>
          </a:xfrm>
          <a:prstGeom prst="rect">
            <a:avLst/>
          </a:prstGeom>
          <a:noFill/>
          <a:ln w="9525">
            <a:noFill/>
            <a:miter lim="800000"/>
            <a:headEnd/>
            <a:tailEnd/>
          </a:ln>
          <a:effectLst/>
        </p:spPr>
        <p:txBody>
          <a:bodyPr wrap="square" lIns="52247" tIns="26123" rIns="52247" bIns="26123">
            <a:spAutoFit/>
          </a:bodyPr>
          <a:lstStyle/>
          <a:p>
            <a:pPr algn="l" defTabSz="2508250" eaLnBrk="0" hangingPunct="0">
              <a:lnSpc>
                <a:spcPct val="90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Problem Statement</a:t>
            </a:r>
            <a:r>
              <a:rPr lang="en-US" sz="3200" dirty="0">
                <a:latin typeface="Times New Roman" panose="02020603050405020304" pitchFamily="18" charset="0"/>
                <a:ea typeface="Calibri" panose="020F0502020204030204" pitchFamily="34" charset="0"/>
                <a:cs typeface="Times New Roman" panose="02020603050405020304" pitchFamily="18" charset="0"/>
              </a:rPr>
              <a:t>:</a:t>
            </a:r>
          </a:p>
          <a:p>
            <a:pPr algn="l" defTabSz="2508250" eaLnBrk="0" hangingPunct="0">
              <a:lnSpc>
                <a:spcPct val="90000"/>
              </a:lnSpc>
            </a:pPr>
            <a:r>
              <a:rPr lang="en-US" sz="3200" dirty="0">
                <a:latin typeface="Times New Roman" panose="02020603050405020304" pitchFamily="18" charset="0"/>
                <a:ea typeface="Calibri" panose="020F0502020204030204" pitchFamily="34" charset="0"/>
                <a:cs typeface="Times New Roman" panose="02020603050405020304" pitchFamily="18" charset="0"/>
              </a:rPr>
              <a:t>The promise of deep learning for automated and effective disease.</a:t>
            </a:r>
          </a:p>
          <a:p>
            <a:pPr algn="l" defTabSz="2508250" eaLnBrk="0" hangingPunct="0">
              <a:lnSpc>
                <a:spcPct val="90000"/>
              </a:lnSpc>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gn="l" defTabSz="2508250" eaLnBrk="0" hangingPunct="0">
              <a:lnSpc>
                <a:spcPct val="90000"/>
              </a:lnSpc>
            </a:pPr>
            <a:r>
              <a:rPr lang="en-US" sz="3100" dirty="0">
                <a:latin typeface="Times New Roman" panose="02020603050405020304" pitchFamily="18" charset="0"/>
                <a:ea typeface="Calibri" panose="020F0502020204030204" pitchFamily="34" charset="0"/>
                <a:cs typeface="Times New Roman" panose="02020603050405020304" pitchFamily="18" charset="0"/>
              </a:rPr>
              <a:t>The most common type of sickness in the world is dermatological. Despite how common it is, diagnosing it requires a high level of expertise. A survey found that roughly 24% of people consult their general practitioner (GP) over a skin issue each year. Currently, primary care is in charge of treating 90% of all skin issues and illnesses. Deep learning has become a potent tool for applications requiring image recognition and categorization. In this study, we investigate how deep learning algorithms can be used to classify skin illnesses.</a:t>
            </a:r>
            <a:endParaRPr lang="en-IN" sz="3100" dirty="0">
              <a:latin typeface="Times New Roman" panose="02020603050405020304" pitchFamily="18" charset="0"/>
              <a:ea typeface="Calibri" panose="020F0502020204030204" pitchFamily="34" charset="0"/>
              <a:cs typeface="Times New Roman" panose="02020603050405020304" pitchFamily="18" charset="0"/>
            </a:endParaRPr>
          </a:p>
          <a:p>
            <a:pPr algn="l" defTabSz="2508250" eaLnBrk="0" hangingPunct="0">
              <a:lnSpc>
                <a:spcPct val="90000"/>
              </a:lnSpc>
            </a:pPr>
            <a:r>
              <a:rPr lang="en-US" sz="3100" dirty="0">
                <a:latin typeface="Times New Roman" panose="02020603050405020304" pitchFamily="18" charset="0"/>
                <a:cs typeface="Times New Roman" panose="02020603050405020304" pitchFamily="18" charset="0"/>
              </a:rPr>
              <a:t>Our suggested approach is simple, time-saving, and does not require the acquisition of expensive tools beyond a camera for taking pictures and a computer system. As a result, we provide a methodology and approach for diagnosing skin diseases using image processing. This process begins with a digital image of the affected skin area, which is then evaluated to identify the illness type. </a:t>
            </a:r>
          </a:p>
        </p:txBody>
      </p:sp>
      <p:sp>
        <p:nvSpPr>
          <p:cNvPr id="2058" name="Text Box 10"/>
          <p:cNvSpPr txBox="1">
            <a:spLocks noChangeArrowheads="1"/>
          </p:cNvSpPr>
          <p:nvPr/>
        </p:nvSpPr>
        <p:spPr bwMode="auto">
          <a:xfrm>
            <a:off x="8686800" y="3276600"/>
            <a:ext cx="7372350" cy="73660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a:t>Methods</a:t>
            </a:r>
          </a:p>
        </p:txBody>
      </p:sp>
      <p:sp>
        <p:nvSpPr>
          <p:cNvPr id="2061" name="AutoShape 13"/>
          <p:cNvSpPr>
            <a:spLocks noChangeArrowheads="1"/>
          </p:cNvSpPr>
          <p:nvPr/>
        </p:nvSpPr>
        <p:spPr bwMode="auto">
          <a:xfrm>
            <a:off x="514350" y="190500"/>
            <a:ext cx="3188970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1019896" y="628421"/>
            <a:ext cx="31373763" cy="2007137"/>
          </a:xfrm>
          <a:prstGeom prst="rect">
            <a:avLst/>
          </a:prstGeom>
          <a:noFill/>
          <a:ln w="9525">
            <a:noFill/>
            <a:miter lim="800000"/>
            <a:headEnd/>
            <a:tailEnd/>
          </a:ln>
          <a:effectLst/>
        </p:spPr>
        <p:txBody>
          <a:bodyPr wrap="square" lIns="52247" tIns="26123" rIns="52247" bIns="26123">
            <a:spAutoFit/>
          </a:bodyPr>
          <a:lstStyle/>
          <a:p>
            <a:pPr defTabSz="2508250">
              <a:spcBef>
                <a:spcPct val="50000"/>
              </a:spcBef>
            </a:pPr>
            <a:r>
              <a:rPr lang="en-US" sz="4400" b="1" i="0" dirty="0">
                <a:solidFill>
                  <a:srgbClr val="2E2E2E"/>
                </a:solidFill>
                <a:effectLst/>
                <a:latin typeface="+mj-lt"/>
              </a:rPr>
              <a:t>Skin disease detection using deep learning</a:t>
            </a:r>
            <a:endParaRPr lang="en-US" sz="4500" b="1" dirty="0">
              <a:solidFill>
                <a:srgbClr val="2E2E2E"/>
              </a:solidFill>
              <a:latin typeface="+mj-lt"/>
            </a:endParaRPr>
          </a:p>
          <a:p>
            <a:pPr defTabSz="2508250">
              <a:spcBef>
                <a:spcPct val="50000"/>
              </a:spcBef>
            </a:pPr>
            <a:r>
              <a:rPr lang="en-US" sz="4000" b="1" dirty="0"/>
              <a:t>Tejeswar Pokuri</a:t>
            </a:r>
          </a:p>
          <a:p>
            <a:pPr defTabSz="2508250"/>
            <a:r>
              <a:rPr lang="en-US" sz="2300" b="1" i="1" dirty="0"/>
              <a:t>Manipal Institute of Technology, Manipal</a:t>
            </a:r>
            <a:endParaRPr lang="en-US" sz="4500" dirty="0"/>
          </a:p>
        </p:txBody>
      </p:sp>
      <p:sp>
        <p:nvSpPr>
          <p:cNvPr id="2073" name="Text Box 25"/>
          <p:cNvSpPr txBox="1">
            <a:spLocks noChangeArrowheads="1"/>
          </p:cNvSpPr>
          <p:nvPr/>
        </p:nvSpPr>
        <p:spPr bwMode="auto">
          <a:xfrm>
            <a:off x="17118123" y="7089130"/>
            <a:ext cx="6229350" cy="560588"/>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300" b="1" i="1" dirty="0"/>
              <a:t>Figure</a:t>
            </a:r>
          </a:p>
        </p:txBody>
      </p:sp>
      <p:sp>
        <p:nvSpPr>
          <p:cNvPr id="2075" name="Text Box 27"/>
          <p:cNvSpPr txBox="1">
            <a:spLocks noChangeArrowheads="1"/>
          </p:cNvSpPr>
          <p:nvPr/>
        </p:nvSpPr>
        <p:spPr bwMode="auto">
          <a:xfrm>
            <a:off x="25387300" y="12630470"/>
            <a:ext cx="6229350" cy="62214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3700" b="1" dirty="0">
                <a:latin typeface="Times New Roman" panose="02020603050405020304" pitchFamily="18" charset="0"/>
                <a:ea typeface="Tahoma" panose="020B0604030504040204" pitchFamily="34" charset="0"/>
                <a:cs typeface="Times New Roman" panose="02020603050405020304" pitchFamily="18" charset="0"/>
              </a:rPr>
              <a:t>Bibliography</a:t>
            </a:r>
            <a:endParaRPr lang="en-US" sz="3700" b="1" dirty="0"/>
          </a:p>
        </p:txBody>
      </p:sp>
      <p:sp>
        <p:nvSpPr>
          <p:cNvPr id="2086" name="Text Box 38"/>
          <p:cNvSpPr txBox="1">
            <a:spLocks noChangeArrowheads="1"/>
          </p:cNvSpPr>
          <p:nvPr/>
        </p:nvSpPr>
        <p:spPr bwMode="auto">
          <a:xfrm>
            <a:off x="25057100" y="13115925"/>
            <a:ext cx="6889750" cy="503112"/>
          </a:xfrm>
          <a:prstGeom prst="rect">
            <a:avLst/>
          </a:prstGeom>
          <a:noFill/>
          <a:ln w="57150" cmpd="thinThick">
            <a:noFill/>
            <a:miter lim="800000"/>
            <a:headEnd/>
            <a:tailEnd/>
          </a:ln>
          <a:effectLst/>
        </p:spPr>
        <p:txBody>
          <a:bodyPr lIns="34951" tIns="17475" rIns="34951" bIns="17475">
            <a:spAutoFit/>
          </a:bodyPr>
          <a:lstStyle/>
          <a:p>
            <a:pPr marL="195263" indent="-195263" algn="l" defTabSz="350838" eaLnBrk="0" hangingPunct="0">
              <a:lnSpc>
                <a:spcPct val="95000"/>
              </a:lnSpc>
            </a:pPr>
            <a:endParaRPr lang="en-US" sz="1600" b="1" u="sng" dirty="0">
              <a:latin typeface="Times New Roman" pitchFamily="18" charset="0"/>
            </a:endParaRPr>
          </a:p>
          <a:p>
            <a:pPr marL="195263" indent="-195263" algn="l" defTabSz="350838" eaLnBrk="0" hangingPunct="0">
              <a:lnSpc>
                <a:spcPct val="95000"/>
              </a:lnSpc>
              <a:buFont typeface="Symbol" pitchFamily="18" charset="2"/>
              <a:buAutoNum type="arabicPeriod"/>
            </a:pPr>
            <a:endParaRPr lang="en-US" sz="1600" b="1" dirty="0">
              <a:latin typeface="Times New Roman" pitchFamily="18" charset="0"/>
            </a:endParaRPr>
          </a:p>
        </p:txBody>
      </p:sp>
      <p:sp>
        <p:nvSpPr>
          <p:cNvPr id="2090" name="Text Box 42"/>
          <p:cNvSpPr txBox="1">
            <a:spLocks noChangeArrowheads="1"/>
          </p:cNvSpPr>
          <p:nvPr/>
        </p:nvSpPr>
        <p:spPr bwMode="auto">
          <a:xfrm>
            <a:off x="628650" y="3276600"/>
            <a:ext cx="7372350" cy="73660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a:t>Introduction</a:t>
            </a:r>
          </a:p>
        </p:txBody>
      </p:sp>
      <p:sp>
        <p:nvSpPr>
          <p:cNvPr id="2091" name="Text Box 43"/>
          <p:cNvSpPr txBox="1">
            <a:spLocks noChangeArrowheads="1"/>
          </p:cNvSpPr>
          <p:nvPr/>
        </p:nvSpPr>
        <p:spPr bwMode="auto">
          <a:xfrm>
            <a:off x="16744950" y="3282950"/>
            <a:ext cx="7372350" cy="73660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a:t>Results</a:t>
            </a:r>
          </a:p>
        </p:txBody>
      </p:sp>
      <p:sp>
        <p:nvSpPr>
          <p:cNvPr id="26" name="Text Box 19">
            <a:hlinkClick r:id="rId3"/>
          </p:cNvPr>
          <p:cNvSpPr txBox="1">
            <a:spLocks noChangeArrowheads="1"/>
          </p:cNvSpPr>
          <p:nvPr/>
        </p:nvSpPr>
        <p:spPr bwMode="auto">
          <a:xfrm>
            <a:off x="2189747" y="16748902"/>
            <a:ext cx="27432000" cy="646331"/>
          </a:xfrm>
          <a:prstGeom prst="rect">
            <a:avLst/>
          </a:prstGeom>
          <a:noFill/>
          <a:ln w="9525">
            <a:noFill/>
            <a:miter lim="800000"/>
            <a:headEnd/>
            <a:tailEnd/>
          </a:ln>
          <a:effectLst/>
        </p:spPr>
        <p:txBody>
          <a:bodyPr wrap="square">
            <a:spAutoFit/>
          </a:bodyPr>
          <a:lstStyle/>
          <a:p>
            <a:pPr defTabSz="4389438">
              <a:spcBef>
                <a:spcPct val="50000"/>
              </a:spcBef>
            </a:pPr>
            <a:r>
              <a:rPr lang="en-US" sz="3600" b="1" i="1" dirty="0">
                <a:solidFill>
                  <a:srgbClr val="0046D2"/>
                </a:solidFill>
              </a:rPr>
              <a:t>Order online at    https://www.postersession.com/order/</a:t>
            </a:r>
          </a:p>
        </p:txBody>
      </p:sp>
      <p:sp>
        <p:nvSpPr>
          <p:cNvPr id="3" name="Text Box 19">
            <a:extLst>
              <a:ext uri="{FF2B5EF4-FFF2-40B4-BE49-F238E27FC236}">
                <a16:creationId xmlns:a16="http://schemas.microsoft.com/office/drawing/2014/main" id="{C5E18F20-179E-71AD-0225-F776A3382F17}"/>
              </a:ext>
            </a:extLst>
          </p:cNvPr>
          <p:cNvSpPr txBox="1">
            <a:spLocks noChangeArrowheads="1"/>
          </p:cNvSpPr>
          <p:nvPr/>
        </p:nvSpPr>
        <p:spPr bwMode="auto">
          <a:xfrm>
            <a:off x="9092866" y="4099549"/>
            <a:ext cx="6617367" cy="12588061"/>
          </a:xfrm>
          <a:prstGeom prst="rect">
            <a:avLst/>
          </a:prstGeom>
          <a:noFill/>
          <a:ln w="9525">
            <a:noFill/>
            <a:miter lim="800000"/>
            <a:headEnd/>
            <a:tailEnd/>
          </a:ln>
          <a:effectLst/>
        </p:spPr>
        <p:txBody>
          <a:bodyPr wrap="square">
            <a:spAutoFit/>
          </a:bodyPr>
          <a:lstStyle/>
          <a:p>
            <a:pPr algn="l"/>
            <a:r>
              <a:rPr lang="en-US" sz="2700" dirty="0">
                <a:effectLst/>
                <a:latin typeface="Times New Roman" panose="02020603050405020304" pitchFamily="18" charset="0"/>
                <a:ea typeface="Calibri" panose="020F0502020204030204" pitchFamily="34" charset="0"/>
                <a:cs typeface="Times New Roman" panose="02020603050405020304" pitchFamily="18" charset="0"/>
              </a:rPr>
              <a:t>The system analyses the user's submitted image of the skin condition, performing feature extraction using the CNN algorithm and diagnosing the condition using the </a:t>
            </a:r>
            <a:r>
              <a:rPr lang="en-US" sz="27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 image classifier. The system reacts poorly to the user if no disease is found. As a result, our project employs a novel CNN-based </a:t>
            </a:r>
            <a:r>
              <a:rPr lang="en-US" sz="27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US" sz="2700" dirty="0">
                <a:effectLst/>
                <a:latin typeface="Times New Roman" panose="02020603050405020304" pitchFamily="18" charset="0"/>
                <a:ea typeface="Calibri" panose="020F0502020204030204" pitchFamily="34" charset="0"/>
                <a:cs typeface="Times New Roman" panose="02020603050405020304" pitchFamily="18" charset="0"/>
              </a:rPr>
              <a:t> detection and classification technique.</a:t>
            </a:r>
            <a:endParaRPr lang="en-IN" sz="27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700" dirty="0">
                <a:effectLst/>
                <a:latin typeface="Times New Roman" panose="02020603050405020304" pitchFamily="18" charset="0"/>
                <a:ea typeface="Calibri" panose="020F0502020204030204" pitchFamily="34" charset="0"/>
                <a:cs typeface="Times New Roman" panose="02020603050405020304" pitchFamily="18" charset="0"/>
              </a:rPr>
              <a:t>Many advantages, such as scalability, cost-effectiveness, and enhanced accessibility, can result from putting a skin disease detection project into the cloud. We can choose from a variety of platforms, such as Amazon, GCP, or AZURE, and develop an easy-to-use user experience with machine learning serving as the backend. We also put a high priority on privacy and security while adhering to GDPR regulations. Overall, implementing a skin disease detection project on the cloud can make the process more efficient and accessible for everyone.</a:t>
            </a:r>
          </a:p>
          <a:p>
            <a:pPr algn="l"/>
            <a:r>
              <a:rPr lang="en-IN" sz="2700" b="1" dirty="0">
                <a:latin typeface="Times New Roman" panose="02020603050405020304" pitchFamily="18" charset="0"/>
                <a:ea typeface="Calibri" panose="020F0502020204030204" pitchFamily="34" charset="0"/>
                <a:cs typeface="Times New Roman" panose="02020603050405020304" pitchFamily="18" charset="0"/>
              </a:rPr>
              <a:t>Dataset</a:t>
            </a:r>
            <a:endParaRPr lang="en-IN" sz="27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700" dirty="0">
                <a:effectLst/>
                <a:latin typeface="Times New Roman" panose="02020603050405020304" pitchFamily="18" charset="0"/>
                <a:ea typeface="Calibri" panose="020F0502020204030204" pitchFamily="34" charset="0"/>
                <a:cs typeface="Times New Roman" panose="02020603050405020304" pitchFamily="18" charset="0"/>
              </a:rPr>
              <a:t>We used a publicly available Kaggle dataset of skin disease images that contained over 25,000 images of different skin diseases over </a:t>
            </a:r>
            <a:r>
              <a:rPr lang="en-IN" sz="2700" dirty="0">
                <a:latin typeface="Times New Roman" panose="02020603050405020304" pitchFamily="18" charset="0"/>
                <a:ea typeface="Calibri" panose="020F0502020204030204" pitchFamily="34" charset="0"/>
                <a:cs typeface="Times New Roman" panose="02020603050405020304" pitchFamily="18" charset="0"/>
              </a:rPr>
              <a:t>9</a:t>
            </a:r>
            <a:r>
              <a:rPr lang="en-IN" sz="2700" dirty="0">
                <a:effectLst/>
                <a:latin typeface="Times New Roman" panose="02020603050405020304" pitchFamily="18" charset="0"/>
                <a:ea typeface="Calibri" panose="020F0502020204030204" pitchFamily="34" charset="0"/>
                <a:cs typeface="Times New Roman" panose="02020603050405020304" pitchFamily="18" charset="0"/>
              </a:rPr>
              <a:t> classes. We split the dataset into training and testing sets and trained our model using transfer learning techniques.</a:t>
            </a:r>
          </a:p>
        </p:txBody>
      </p:sp>
      <p:sp>
        <p:nvSpPr>
          <p:cNvPr id="4" name="Text Box 39">
            <a:extLst>
              <a:ext uri="{FF2B5EF4-FFF2-40B4-BE49-F238E27FC236}">
                <a16:creationId xmlns:a16="http://schemas.microsoft.com/office/drawing/2014/main" id="{49E9D59B-41B6-30E2-4EFA-8D5181AA454A}"/>
              </a:ext>
            </a:extLst>
          </p:cNvPr>
          <p:cNvSpPr txBox="1">
            <a:spLocks noChangeArrowheads="1"/>
          </p:cNvSpPr>
          <p:nvPr/>
        </p:nvSpPr>
        <p:spPr bwMode="auto">
          <a:xfrm>
            <a:off x="16792575" y="4448363"/>
            <a:ext cx="7324725" cy="3660899"/>
          </a:xfrm>
          <a:prstGeom prst="rect">
            <a:avLst/>
          </a:prstGeom>
          <a:noFill/>
          <a:ln w="57150" cmpd="thinThick">
            <a:noFill/>
            <a:miter lim="800000"/>
            <a:headEnd/>
            <a:tailEnd/>
          </a:ln>
          <a:effectLst/>
        </p:spPr>
        <p:txBody>
          <a:bodyPr lIns="34951" tIns="17475" rIns="34951" bIns="17475">
            <a:spAutoFit/>
          </a:bodyPr>
          <a:lstStyle/>
          <a:p>
            <a:pPr algn="l" defTabSz="350838" eaLnBrk="0" hangingPunct="0">
              <a:lnSpc>
                <a:spcPct val="95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analysing several models like Inception V3, ResNet101V2,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DenseNet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EfficientNETb7,b5,b2. We got highest accuracy in EfficientNetb2 with an accuracy of 86% over class of 9 diseases, you can see the confusion matrix and classification report down. The effcientbNetb2 uses weights from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imagenet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followed by 2 dense layers and 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layer with drop out of 0.45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Adamax</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as optimizer and l1,l2 regularization and categorical cross entropy loss </a:t>
            </a:r>
          </a:p>
          <a:p>
            <a:pPr algn="l" defTabSz="350838" eaLnBrk="0" hangingPunct="0">
              <a:lnSpc>
                <a:spcPct val="95000"/>
              </a:lnSpc>
            </a:pPr>
            <a:endParaRPr lang="en-US" sz="3200" dirty="0">
              <a:latin typeface="Times New Roman" pitchFamily="18" charset="0"/>
            </a:endParaRPr>
          </a:p>
        </p:txBody>
      </p:sp>
      <p:sp>
        <p:nvSpPr>
          <p:cNvPr id="11" name="Text Box 39">
            <a:extLst>
              <a:ext uri="{FF2B5EF4-FFF2-40B4-BE49-F238E27FC236}">
                <a16:creationId xmlns:a16="http://schemas.microsoft.com/office/drawing/2014/main" id="{83B295E2-73DA-20AE-D374-C413CFC0A65C}"/>
              </a:ext>
            </a:extLst>
          </p:cNvPr>
          <p:cNvSpPr txBox="1">
            <a:spLocks noChangeArrowheads="1"/>
          </p:cNvSpPr>
          <p:nvPr/>
        </p:nvSpPr>
        <p:spPr bwMode="auto">
          <a:xfrm>
            <a:off x="24839612" y="4558817"/>
            <a:ext cx="7324725" cy="8591480"/>
          </a:xfrm>
          <a:prstGeom prst="rect">
            <a:avLst/>
          </a:prstGeom>
          <a:noFill/>
          <a:ln w="57150" cmpd="thinThick">
            <a:noFill/>
            <a:miter lim="800000"/>
            <a:headEnd/>
            <a:tailEnd/>
          </a:ln>
          <a:effectLst/>
        </p:spPr>
        <p:txBody>
          <a:bodyPr lIns="34951" tIns="17475" rIns="34951" bIns="17475">
            <a:spAutoFit/>
          </a:bodyPr>
          <a:lstStyle/>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b="1" dirty="0"/>
              <a:t>Conclusions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Our project demonstrates the promise of deep learning for automated and effective skin disease diagnosis in addition to the potential advantages for early identification and treatment. This can be especially helpful in regions with limited access to dermatologists who specialise in certain conditions or in circumstances when a prompt and precise diagnosis is essential.</a:t>
            </a:r>
          </a:p>
          <a:p>
            <a:pPr algn="l"/>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validate and improve upon our findings, additional study is required. This study should investigate the usage of larger and more varied datasets, optimise the model's architecture and parameters, and test the model in actual clinical settings.</a:t>
            </a:r>
          </a:p>
          <a:p>
            <a:pPr algn="l"/>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Overall, our study adds to the expanding body of knowledge on the use of deep learning in medical image analysis and highlights how these methods have the potential to change the way healthcare is delivered and enhance patient outcomes.</a:t>
            </a:r>
            <a:endParaRPr lang="en-US" sz="2000" b="0" i="0" dirty="0">
              <a:solidFill>
                <a:srgbClr val="D1D5DB"/>
              </a:solidFill>
              <a:effectLst/>
              <a:latin typeface="Söhne"/>
            </a:endParaRPr>
          </a:p>
          <a:p>
            <a:pPr algn="l"/>
            <a:endParaRPr lang="en-US" sz="800" b="0" i="0" dirty="0">
              <a:solidFill>
                <a:srgbClr val="D1D5DB"/>
              </a:solidFill>
              <a:effectLst/>
              <a:latin typeface="Söhne"/>
            </a:endParaRPr>
          </a:p>
        </p:txBody>
      </p:sp>
      <p:sp>
        <p:nvSpPr>
          <p:cNvPr id="12" name="Text Box 39">
            <a:extLst>
              <a:ext uri="{FF2B5EF4-FFF2-40B4-BE49-F238E27FC236}">
                <a16:creationId xmlns:a16="http://schemas.microsoft.com/office/drawing/2014/main" id="{FB1AB93E-ED57-6781-1A32-5585D9CB06C8}"/>
              </a:ext>
            </a:extLst>
          </p:cNvPr>
          <p:cNvSpPr txBox="1">
            <a:spLocks noChangeArrowheads="1"/>
          </p:cNvSpPr>
          <p:nvPr/>
        </p:nvSpPr>
        <p:spPr bwMode="auto">
          <a:xfrm>
            <a:off x="24989368" y="13367481"/>
            <a:ext cx="7324725" cy="2082005"/>
          </a:xfrm>
          <a:prstGeom prst="rect">
            <a:avLst/>
          </a:prstGeom>
          <a:noFill/>
          <a:ln w="57150" cmpd="thinThick">
            <a:noFill/>
            <a:miter lim="800000"/>
            <a:headEnd/>
            <a:tailEnd/>
          </a:ln>
          <a:effectLst/>
        </p:spPr>
        <p:txBody>
          <a:bodyPr lIns="34951" tIns="17475" rIns="34951" bIns="17475">
            <a:spAutoFit/>
          </a:bodyPr>
          <a:lstStyle/>
          <a:p>
            <a:pPr marL="342900" indent="-342900" algn="l" defTabSz="350838" eaLnBrk="0" hangingPunct="0">
              <a:lnSpc>
                <a:spcPct val="95000"/>
              </a:lnSpc>
              <a:buAutoNum type="arabicParenR"/>
            </a:pPr>
            <a:r>
              <a:rPr lang="en-US" sz="2000" dirty="0">
                <a:latin typeface="Times New Roman" pitchFamily="18" charset="0"/>
                <a:hlinkClick r:id="rId4"/>
              </a:rPr>
              <a:t>https://www.kaggle.com/datasets/ismailpromus/skin-diseases-image-dataset?resource=download</a:t>
            </a:r>
            <a:endParaRPr lang="en-US" sz="2000" dirty="0">
              <a:latin typeface="Times New Roman" pitchFamily="18" charset="0"/>
            </a:endParaRPr>
          </a:p>
          <a:p>
            <a:pPr marL="342900" indent="-342900" algn="l" defTabSz="350838" eaLnBrk="0" hangingPunct="0">
              <a:lnSpc>
                <a:spcPct val="95000"/>
              </a:lnSpc>
              <a:buAutoNum type="arabicParenR"/>
            </a:pPr>
            <a:r>
              <a:rPr lang="en-US" sz="2000" dirty="0">
                <a:latin typeface="Times New Roman" pitchFamily="18" charset="0"/>
                <a:hlinkClick r:id="rId5"/>
              </a:rPr>
              <a:t>https://www.sciencedirect.com/science/article/pii/S0965997822002629#:~:text=Machine%20learning%20is%20used%20to,distinct%20types%20of%20skin%20disorders</a:t>
            </a:r>
            <a:r>
              <a:rPr lang="en-US" sz="2000" dirty="0">
                <a:latin typeface="Times New Roman" pitchFamily="18" charset="0"/>
              </a:rPr>
              <a:t>.</a:t>
            </a:r>
          </a:p>
          <a:p>
            <a:pPr marL="342900" indent="-342900" algn="l" defTabSz="350838" eaLnBrk="0" hangingPunct="0">
              <a:lnSpc>
                <a:spcPct val="95000"/>
              </a:lnSpc>
              <a:buAutoNum type="arabicParenR"/>
            </a:pPr>
            <a:r>
              <a:rPr lang="en-US" sz="2000" dirty="0">
                <a:latin typeface="Times New Roman" pitchFamily="18" charset="0"/>
                <a:hlinkClick r:id="rId6"/>
              </a:rPr>
              <a:t>https://ieeexplore.ieee.org/abstract/document/7026918/</a:t>
            </a:r>
            <a:endParaRPr lang="en-US" sz="2000" dirty="0">
              <a:latin typeface="Times New Roman" pitchFamily="18" charset="0"/>
            </a:endParaRPr>
          </a:p>
          <a:p>
            <a:pPr marL="342900" indent="-342900" algn="l" defTabSz="350838" eaLnBrk="0" hangingPunct="0">
              <a:lnSpc>
                <a:spcPct val="95000"/>
              </a:lnSpc>
              <a:buAutoNum type="arabicParenR"/>
            </a:pPr>
            <a:r>
              <a:rPr lang="en-US" sz="2000" dirty="0">
                <a:latin typeface="Times New Roman" pitchFamily="18" charset="0"/>
                <a:hlinkClick r:id="rId7"/>
              </a:rPr>
              <a:t>https://ieeexplore.ieee.org/abstract/document/6359626/</a:t>
            </a:r>
            <a:endParaRPr lang="en-US" sz="2000" dirty="0">
              <a:latin typeface="Times New Roman" pitchFamily="18" charset="0"/>
            </a:endParaRPr>
          </a:p>
        </p:txBody>
      </p:sp>
      <p:pic>
        <p:nvPicPr>
          <p:cNvPr id="14" name="Picture 13" descr="A close-up of a necklace&#10;&#10;Description automatically generated with low confidence">
            <a:extLst>
              <a:ext uri="{FF2B5EF4-FFF2-40B4-BE49-F238E27FC236}">
                <a16:creationId xmlns:a16="http://schemas.microsoft.com/office/drawing/2014/main" id="{EA8BF33B-3CAA-6E9C-7917-0AC07E4296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896" y="628421"/>
            <a:ext cx="1681740" cy="1699361"/>
          </a:xfrm>
          <a:prstGeom prst="rect">
            <a:avLst/>
          </a:prstGeom>
        </p:spPr>
      </p:pic>
      <p:pic>
        <p:nvPicPr>
          <p:cNvPr id="16" name="Picture 15" descr="A close-up of a necklace&#10;&#10;Description automatically generated with low confidence">
            <a:extLst>
              <a:ext uri="{FF2B5EF4-FFF2-40B4-BE49-F238E27FC236}">
                <a16:creationId xmlns:a16="http://schemas.microsoft.com/office/drawing/2014/main" id="{9694A4A7-8B2D-DB16-3CC0-A8B041EDDE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24582" y="628420"/>
            <a:ext cx="1473922" cy="1512339"/>
          </a:xfrm>
          <a:prstGeom prst="rect">
            <a:avLst/>
          </a:prstGeom>
        </p:spPr>
      </p:pic>
      <p:pic>
        <p:nvPicPr>
          <p:cNvPr id="5" name="Picture 4" descr="A picture containing calendar&#10;&#10;Description automatically generated">
            <a:extLst>
              <a:ext uri="{FF2B5EF4-FFF2-40B4-BE49-F238E27FC236}">
                <a16:creationId xmlns:a16="http://schemas.microsoft.com/office/drawing/2014/main" id="{F8128E09-A988-B6C7-6A12-C6971A303C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30675" y="7649718"/>
            <a:ext cx="7286625" cy="7799768"/>
          </a:xfrm>
          <a:prstGeom prst="rect">
            <a:avLst/>
          </a:prstGeom>
        </p:spPr>
      </p:pic>
      <p:pic>
        <p:nvPicPr>
          <p:cNvPr id="7" name="Picture 6" descr="Table&#10;&#10;Description automatically generated">
            <a:extLst>
              <a:ext uri="{FF2B5EF4-FFF2-40B4-BE49-F238E27FC236}">
                <a16:creationId xmlns:a16="http://schemas.microsoft.com/office/drawing/2014/main" id="{0EFD15B4-232B-97A3-EAED-C7BFF03E73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24899" y="3218460"/>
            <a:ext cx="6639852" cy="465784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9">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718</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Söhne</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Horizontal Template</dc:title>
  <dc:creator>Ethan Shulda;www.postersession.com</dc:creator>
  <cp:keywords>www.postersession.com</cp:keywords>
  <dc:description>©MegaPrint Inc. 2009-2015</dc:description>
  <cp:lastModifiedBy>Tejeswar Pokuri</cp:lastModifiedBy>
  <cp:revision>52</cp:revision>
  <dcterms:created xsi:type="dcterms:W3CDTF">2008-12-04T00:20:37Z</dcterms:created>
  <dcterms:modified xsi:type="dcterms:W3CDTF">2023-06-22T15:13:00Z</dcterms:modified>
  <cp:category>Research Poster</cp:category>
</cp:coreProperties>
</file>