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6"/>
  </p:notesMasterIdLst>
  <p:sldIdLst>
    <p:sldId id="256" r:id="rId5"/>
    <p:sldId id="2146847054" r:id="rId6"/>
    <p:sldId id="262" r:id="rId7"/>
    <p:sldId id="263" r:id="rId8"/>
    <p:sldId id="2146847062" r:id="rId9"/>
    <p:sldId id="2146847063" r:id="rId10"/>
    <p:sldId id="265" r:id="rId11"/>
    <p:sldId id="2146847064" r:id="rId12"/>
    <p:sldId id="266" r:id="rId13"/>
    <p:sldId id="2146847065" r:id="rId14"/>
    <p:sldId id="267" r:id="rId15"/>
    <p:sldId id="2146847066" r:id="rId16"/>
    <p:sldId id="2146847067" r:id="rId17"/>
    <p:sldId id="2146847068" r:id="rId18"/>
    <p:sldId id="268" r:id="rId19"/>
    <p:sldId id="2146847055" r:id="rId20"/>
    <p:sldId id="269" r:id="rId21"/>
    <p:sldId id="2146847059" r:id="rId22"/>
    <p:sldId id="2146847060" r:id="rId23"/>
    <p:sldId id="2146847061" r:id="rId24"/>
    <p:sldId id="25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1013"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12-08-2025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4</a:t>
            </a:fld>
            <a:endParaRPr lang="en-IN"/>
          </a:p>
        </p:txBody>
      </p:sp>
    </p:spTree>
    <p:extLst>
      <p:ext uri="{BB962C8B-B14F-4D97-AF65-F5344CB8AC3E}">
        <p14:creationId xmlns:p14="http://schemas.microsoft.com/office/powerpoint/2010/main" val="2242143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3CCBCC-5748-3F8A-7B17-F45DDB70FEC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A64E2C-BE88-DF1E-7B1D-AAC0CB1E0AE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552194-217E-1D9B-546B-FE63D4F792AE}"/>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7A850B66-DC50-C72F-2EB4-66B1A9A9BB6C}"/>
              </a:ext>
            </a:extLst>
          </p:cNvPr>
          <p:cNvSpPr>
            <a:spLocks noGrp="1"/>
          </p:cNvSpPr>
          <p:nvPr>
            <p:ph type="sldNum" sz="quarter" idx="5"/>
          </p:nvPr>
        </p:nvSpPr>
        <p:spPr/>
        <p:txBody>
          <a:bodyPr/>
          <a:lstStyle/>
          <a:p>
            <a:fld id="{17E254F1-4415-47BF-9E91-C5D4B9A33350}" type="slidenum">
              <a:rPr lang="en-IN" smtClean="0"/>
              <a:t>5</a:t>
            </a:fld>
            <a:endParaRPr lang="en-IN"/>
          </a:p>
        </p:txBody>
      </p:sp>
    </p:spTree>
    <p:extLst>
      <p:ext uri="{BB962C8B-B14F-4D97-AF65-F5344CB8AC3E}">
        <p14:creationId xmlns:p14="http://schemas.microsoft.com/office/powerpoint/2010/main" val="3826316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C3F39A-990B-2224-AD09-6CDDEC0412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1B52CDB-23B1-828A-57C2-B9703643E9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10D6E8-2F2D-51AE-6677-096B59AEA54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EAB7B116-93C6-476F-4048-A850A373533D}"/>
              </a:ext>
            </a:extLst>
          </p:cNvPr>
          <p:cNvSpPr>
            <a:spLocks noGrp="1"/>
          </p:cNvSpPr>
          <p:nvPr>
            <p:ph type="sldNum" sz="quarter" idx="5"/>
          </p:nvPr>
        </p:nvSpPr>
        <p:spPr/>
        <p:txBody>
          <a:bodyPr/>
          <a:lstStyle/>
          <a:p>
            <a:fld id="{17E254F1-4415-47BF-9E91-C5D4B9A33350}" type="slidenum">
              <a:rPr lang="en-IN" smtClean="0"/>
              <a:t>6</a:t>
            </a:fld>
            <a:endParaRPr lang="en-IN"/>
          </a:p>
        </p:txBody>
      </p:sp>
    </p:spTree>
    <p:extLst>
      <p:ext uri="{BB962C8B-B14F-4D97-AF65-F5344CB8AC3E}">
        <p14:creationId xmlns:p14="http://schemas.microsoft.com/office/powerpoint/2010/main" val="2139252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8/12/2025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8/12/2025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8/12/2025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8/12/2025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8/12/2025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8/12/2025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8/12/2025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8/12/2025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8/12/2025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8/12/2025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8/12/2025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8/12/2025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cloud.ibm.com/" TargetMode="External"/><Relationship Id="rId2" Type="http://schemas.openxmlformats.org/officeDocument/2006/relationships/hyperlink" Target="https://aikosh.indiaai.gov.in/web/datasets/details/pradhan_mantri_gram_sadak_yojna_pmgsy.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Intelligent Classification of Rural Infrastructure Projects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Tejashwini S, MCA, REVA University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021A92-9CE1-A87F-E250-61E851C23B6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CE25A37-28EA-57F0-8BEB-7E05CDD66441}"/>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 </a:t>
            </a:r>
            <a:r>
              <a:rPr lang="en-US" sz="3600" b="1" dirty="0">
                <a:solidFill>
                  <a:schemeClr val="accent1"/>
                </a:solidFill>
                <a:latin typeface="Arial"/>
                <a:ea typeface="+mj-lt"/>
                <a:cs typeface="Arial"/>
              </a:rPr>
              <a:t>- continued</a:t>
            </a:r>
            <a:endParaRPr lang="en-US" dirty="0"/>
          </a:p>
        </p:txBody>
      </p:sp>
      <p:sp>
        <p:nvSpPr>
          <p:cNvPr id="2" name="Content Placeholder 1">
            <a:extLst>
              <a:ext uri="{FF2B5EF4-FFF2-40B4-BE49-F238E27FC236}">
                <a16:creationId xmlns:a16="http://schemas.microsoft.com/office/drawing/2014/main" id="{CA075D43-6B01-89E7-6835-52E1B5626F50}"/>
              </a:ext>
            </a:extLst>
          </p:cNvPr>
          <p:cNvSpPr>
            <a:spLocks noGrp="1"/>
          </p:cNvSpPr>
          <p:nvPr>
            <p:ph idx="1"/>
          </p:nvPr>
        </p:nvSpPr>
        <p:spPr>
          <a:xfrm>
            <a:off x="344245" y="1302025"/>
            <a:ext cx="11715077" cy="5217109"/>
          </a:xfrm>
        </p:spPr>
        <p:txBody>
          <a:bodyPr>
            <a:normAutofit fontScale="92500" lnSpcReduction="20000"/>
          </a:bodyPr>
          <a:lstStyle/>
          <a:p>
            <a:pPr marL="305435" indent="-305435"/>
            <a:r>
              <a:rPr lang="en-US" b="1" u="sng" dirty="0"/>
              <a:t>Comparison and Selection</a:t>
            </a:r>
          </a:p>
          <a:p>
            <a:pPr marL="629435" lvl="1" indent="-305435"/>
            <a:r>
              <a:rPr lang="en-US" sz="1700" dirty="0"/>
              <a:t>The "Pipeline leaderboard" compares the accuracy scores of all the generated models.</a:t>
            </a:r>
          </a:p>
          <a:p>
            <a:pPr marL="629435" lvl="1" indent="-305435"/>
            <a:r>
              <a:rPr lang="en-US" sz="1700" dirty="0"/>
              <a:t>The top-ranked model, "Pipeline 10," uses a Batched Tree Ensemble Classifier and was selected for its performance.</a:t>
            </a:r>
          </a:p>
          <a:p>
            <a:pPr marL="305435" indent="-305435"/>
            <a:r>
              <a:rPr lang="en-US" b="1" u="sng" dirty="0"/>
              <a:t>New Data Prediction</a:t>
            </a:r>
          </a:p>
          <a:p>
            <a:pPr marL="629435" lvl="1" indent="-305435"/>
            <a:r>
              <a:rPr lang="en-US" sz="1700" dirty="0"/>
              <a:t>The deployed model provides an online interface under the "Test" tab to enter new data.</a:t>
            </a:r>
          </a:p>
          <a:p>
            <a:pPr marL="629435" lvl="1" indent="-305435"/>
            <a:r>
              <a:rPr lang="en-US" sz="1700" dirty="0"/>
              <a:t>For a new data point with STATE_NAME as "Karnataka" and DISTRICT_NAME as "Bangalore," the model can predict the PMGSY scheme.</a:t>
            </a:r>
          </a:p>
          <a:p>
            <a:pPr marL="305435" indent="-305435"/>
            <a:r>
              <a:rPr lang="en-US" b="1" u="sng" dirty="0"/>
              <a:t>Model Persistence</a:t>
            </a:r>
          </a:p>
          <a:p>
            <a:pPr marL="629435" lvl="1" indent="-305435"/>
            <a:r>
              <a:rPr lang="en-US" sz="1700" dirty="0"/>
              <a:t>The best-performing model (Pipeline 10) is promoted to a deployment space.</a:t>
            </a:r>
          </a:p>
          <a:p>
            <a:pPr marL="629435" lvl="1" indent="-305435"/>
            <a:r>
              <a:rPr lang="en-US" sz="1700" dirty="0"/>
              <a:t>The model is then deployed as an online service, making it accessible via public and private endpoints for future use.</a:t>
            </a:r>
          </a:p>
          <a:p>
            <a:pPr marL="305435" indent="-305435"/>
            <a:r>
              <a:rPr lang="en-US" b="1" u="sng" dirty="0"/>
              <a:t>GUI Integration</a:t>
            </a:r>
          </a:p>
          <a:p>
            <a:pPr marL="629435" lvl="1" indent="-305435"/>
            <a:r>
              <a:rPr lang="en-US" sz="1700" dirty="0"/>
              <a:t>The entire process, including data uploading, model building, and testing, is conducted through the web-based graphical user interface of IBM watsonx.ai Studio.</a:t>
            </a:r>
          </a:p>
          <a:p>
            <a:pPr marL="305435" indent="-305435"/>
            <a:r>
              <a:rPr lang="en-US" b="1" u="sng" dirty="0"/>
              <a:t>Result:</a:t>
            </a:r>
          </a:p>
          <a:p>
            <a:pPr marL="629435" lvl="1" indent="-305435"/>
            <a:r>
              <a:rPr lang="en-US" sz="1700" dirty="0"/>
              <a:t>The best-performing model achieved a cross-validation accuracy of 0.924.For the test input, the model successfully predicted the scheme as PMGSY-III.</a:t>
            </a:r>
            <a:endParaRPr lang="en-IN" sz="1700" dirty="0"/>
          </a:p>
          <a:p>
            <a:pPr marL="305435" indent="-305435"/>
            <a:endParaRPr lang="en-IN" sz="1600" dirty="0"/>
          </a:p>
        </p:txBody>
      </p:sp>
    </p:spTree>
    <p:extLst>
      <p:ext uri="{BB962C8B-B14F-4D97-AF65-F5344CB8AC3E}">
        <p14:creationId xmlns:p14="http://schemas.microsoft.com/office/powerpoint/2010/main" val="1388502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US" sz="2400" dirty="0"/>
              <a:t>The best-performing model achieved a cross-validation accuracy of </a:t>
            </a:r>
            <a:r>
              <a:rPr lang="en-US" sz="2400" b="1" dirty="0"/>
              <a:t>0.924</a:t>
            </a:r>
            <a:r>
              <a:rPr lang="en-US" sz="2400" dirty="0"/>
              <a:t>. The project successfully built a machine learning model to predict the PMGSY scheme of a project. When tested with specific data for Karnataka, the model predicted the scheme as </a:t>
            </a:r>
            <a:r>
              <a:rPr lang="en-US" sz="2400" b="1" dirty="0"/>
              <a:t>PMGSY-III</a:t>
            </a:r>
            <a:r>
              <a:rPr lang="en-US" sz="2400" dirty="0"/>
              <a:t>. This intelligent classification assists government bodies in monitoring and budget allocation by providing a reliable and automated solution.</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484204-10DF-4016-96CA-A30B2C83E01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2E226965-D1E7-79F9-5FEE-7E1B60F19AF2}"/>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Content Placeholder 2">
            <a:extLst>
              <a:ext uri="{FF2B5EF4-FFF2-40B4-BE49-F238E27FC236}">
                <a16:creationId xmlns:a16="http://schemas.microsoft.com/office/drawing/2014/main" id="{6B1B2445-F74C-3CBC-043C-14F71F36EF03}"/>
              </a:ext>
            </a:extLst>
          </p:cNvPr>
          <p:cNvPicPr>
            <a:picLocks noGrp="1" noChangeAspect="1"/>
          </p:cNvPicPr>
          <p:nvPr>
            <p:ph idx="1"/>
          </p:nvPr>
        </p:nvPicPr>
        <p:blipFill>
          <a:blip r:embed="rId2"/>
          <a:stretch>
            <a:fillRect/>
          </a:stretch>
        </p:blipFill>
        <p:spPr>
          <a:xfrm>
            <a:off x="1820430" y="1364095"/>
            <a:ext cx="7740650" cy="4673600"/>
          </a:xfrm>
          <a:prstGeom prst="rect">
            <a:avLst/>
          </a:prstGeom>
        </p:spPr>
      </p:pic>
    </p:spTree>
    <p:extLst>
      <p:ext uri="{BB962C8B-B14F-4D97-AF65-F5344CB8AC3E}">
        <p14:creationId xmlns:p14="http://schemas.microsoft.com/office/powerpoint/2010/main" val="2954711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25A132-E0AD-7929-DB97-7A1DEF7F4D6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2F4EC701-39B0-B704-7A43-34EF707864C2}"/>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6" name="Picture 5">
            <a:extLst>
              <a:ext uri="{FF2B5EF4-FFF2-40B4-BE49-F238E27FC236}">
                <a16:creationId xmlns:a16="http://schemas.microsoft.com/office/drawing/2014/main" id="{89BAD75B-F87E-2A90-2EE7-9EF315DAFDC0}"/>
              </a:ext>
            </a:extLst>
          </p:cNvPr>
          <p:cNvPicPr>
            <a:picLocks noChangeAspect="1"/>
          </p:cNvPicPr>
          <p:nvPr/>
        </p:nvPicPr>
        <p:blipFill>
          <a:blip r:embed="rId2"/>
          <a:stretch>
            <a:fillRect/>
          </a:stretch>
        </p:blipFill>
        <p:spPr>
          <a:xfrm>
            <a:off x="81801" y="1704160"/>
            <a:ext cx="5731510" cy="3689350"/>
          </a:xfrm>
          <a:prstGeom prst="rect">
            <a:avLst/>
          </a:prstGeom>
        </p:spPr>
      </p:pic>
      <p:pic>
        <p:nvPicPr>
          <p:cNvPr id="7" name="Picture 6">
            <a:extLst>
              <a:ext uri="{FF2B5EF4-FFF2-40B4-BE49-F238E27FC236}">
                <a16:creationId xmlns:a16="http://schemas.microsoft.com/office/drawing/2014/main" id="{83A7C453-28E7-ED5F-F029-17530A5310DB}"/>
              </a:ext>
            </a:extLst>
          </p:cNvPr>
          <p:cNvPicPr>
            <a:picLocks noChangeAspect="1"/>
          </p:cNvPicPr>
          <p:nvPr/>
        </p:nvPicPr>
        <p:blipFill>
          <a:blip r:embed="rId3"/>
          <a:stretch>
            <a:fillRect/>
          </a:stretch>
        </p:blipFill>
        <p:spPr>
          <a:xfrm>
            <a:off x="6096000" y="1704160"/>
            <a:ext cx="5731510" cy="3869055"/>
          </a:xfrm>
          <a:prstGeom prst="rect">
            <a:avLst/>
          </a:prstGeom>
        </p:spPr>
      </p:pic>
    </p:spTree>
    <p:extLst>
      <p:ext uri="{BB962C8B-B14F-4D97-AF65-F5344CB8AC3E}">
        <p14:creationId xmlns:p14="http://schemas.microsoft.com/office/powerpoint/2010/main" val="1710229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5EA37E-C477-515D-B73C-62776ECFCC8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185C398-E7DF-763E-139E-C31F1B5F55C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2" name="Picture 1">
            <a:extLst>
              <a:ext uri="{FF2B5EF4-FFF2-40B4-BE49-F238E27FC236}">
                <a16:creationId xmlns:a16="http://schemas.microsoft.com/office/drawing/2014/main" id="{D5C2FD6E-5975-FEBB-ADDF-87171E31BE85}"/>
              </a:ext>
            </a:extLst>
          </p:cNvPr>
          <p:cNvPicPr>
            <a:picLocks noChangeAspect="1"/>
          </p:cNvPicPr>
          <p:nvPr/>
        </p:nvPicPr>
        <p:blipFill>
          <a:blip r:embed="rId2"/>
          <a:stretch>
            <a:fillRect/>
          </a:stretch>
        </p:blipFill>
        <p:spPr>
          <a:xfrm>
            <a:off x="2339022" y="1579822"/>
            <a:ext cx="7513955" cy="4467082"/>
          </a:xfrm>
          <a:prstGeom prst="rect">
            <a:avLst/>
          </a:prstGeom>
        </p:spPr>
      </p:pic>
    </p:spTree>
    <p:extLst>
      <p:ext uri="{BB962C8B-B14F-4D97-AF65-F5344CB8AC3E}">
        <p14:creationId xmlns:p14="http://schemas.microsoft.com/office/powerpoint/2010/main" val="1412470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The project successfully built and deployed a machine learning model using IBM watsonx.ai Studio. The model's primary goal is to automatically classify rural infrastructure projects into their correct PMGSY scheme. The best-performing model, a Batched Tree Ensemble Classifier, achieved a cross-validation accuracy of </a:t>
            </a:r>
            <a:r>
              <a:rPr lang="en-US" sz="2000" b="1" dirty="0"/>
              <a:t>0.924</a:t>
            </a:r>
            <a:r>
              <a:rPr lang="en-US" sz="2000" dirty="0"/>
              <a:t>. This intelligent classification provides a solution for government bodies to move away from manual, time-consuming methods, thereby assisting in monitoring and budget allocation.</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0" indent="0">
              <a:buNone/>
            </a:pPr>
            <a:endParaRPr lang="en-US" sz="2000" dirty="0">
              <a:ea typeface="+mn-lt"/>
              <a:cs typeface="+mn-lt"/>
            </a:endParaRPr>
          </a:p>
          <a:p>
            <a:pPr marL="305435" indent="-305435"/>
            <a:r>
              <a:rPr lang="en-US" sz="2000" dirty="0"/>
              <a:t>The model's performance could be further enhanced by incorporating a wider range of data sources, such as geospatial data or textual project descriptions.</a:t>
            </a:r>
          </a:p>
          <a:p>
            <a:pPr marL="305435" indent="-305435"/>
            <a:r>
              <a:rPr lang="en-US" sz="2000" dirty="0"/>
              <a:t>The deployed solution can be integrated into a larger analytics dashboard for real-time monitoring of project classification across different regions.</a:t>
            </a:r>
          </a:p>
          <a:p>
            <a:pPr marL="305435" indent="-305435"/>
            <a:r>
              <a:rPr lang="en-US" sz="2000" dirty="0"/>
              <a:t>The system could be extended to include a feedback loop, allowing for continuous retraining of the model with new project data.</a:t>
            </a:r>
          </a:p>
          <a:p>
            <a:pPr marL="305435" indent="-305435"/>
            <a:r>
              <a:rPr lang="en-US" sz="2000" dirty="0"/>
              <a:t>A user-friendly front-end application could be developed to allow non-technical users to input project details and receive instant classification predictions.</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Dataset: </a:t>
            </a:r>
            <a:r>
              <a:rPr lang="en-IN" sz="2400" dirty="0">
                <a:hlinkClick r:id="rId2"/>
              </a:rPr>
              <a:t>https://aikosh.indiaai.gov.in/web/datasets/details/pradhan_mantri_gram_sadak_yojna_pmgsy.html</a:t>
            </a:r>
            <a:endParaRPr lang="en-IN" sz="2400" dirty="0"/>
          </a:p>
          <a:p>
            <a:pPr marL="305435" indent="-305435"/>
            <a:r>
              <a:rPr lang="en-IN" sz="2400" dirty="0"/>
              <a:t>IBM Cloud: </a:t>
            </a:r>
            <a:r>
              <a:rPr lang="en-IN" sz="2400" dirty="0">
                <a:hlinkClick r:id="rId3"/>
              </a:rPr>
              <a:t>https://cloud.ibm.com/</a:t>
            </a:r>
            <a:endParaRPr lang="en-IN" sz="2400" dirty="0"/>
          </a:p>
          <a:p>
            <a:pPr marL="0" indent="0">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0DB0CD2D-B9B2-9AE2-66B7-CC170A3F3A26}"/>
              </a:ext>
            </a:extLst>
          </p:cNvPr>
          <p:cNvPicPr>
            <a:picLocks noGrp="1" noChangeAspect="1"/>
          </p:cNvPicPr>
          <p:nvPr>
            <p:ph idx="1"/>
          </p:nvPr>
        </p:nvPicPr>
        <p:blipFill>
          <a:blip r:embed="rId2"/>
          <a:stretch>
            <a:fillRect/>
          </a:stretch>
        </p:blipFill>
        <p:spPr>
          <a:xfrm>
            <a:off x="2536904" y="1232452"/>
            <a:ext cx="7118192" cy="5323463"/>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C41E3078-06A7-5039-6BB4-56CD502821E4}"/>
              </a:ext>
            </a:extLst>
          </p:cNvPr>
          <p:cNvPicPr>
            <a:picLocks noGrp="1" noChangeAspect="1"/>
          </p:cNvPicPr>
          <p:nvPr>
            <p:ph idx="1"/>
          </p:nvPr>
        </p:nvPicPr>
        <p:blipFill>
          <a:blip r:embed="rId2"/>
          <a:stretch>
            <a:fillRect/>
          </a:stretch>
        </p:blipFill>
        <p:spPr>
          <a:xfrm>
            <a:off x="2653189" y="1395267"/>
            <a:ext cx="6885622" cy="5208105"/>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756D7D6F-F0F4-928B-F55C-DFAAC1B7006F}"/>
              </a:ext>
            </a:extLst>
          </p:cNvPr>
          <p:cNvPicPr>
            <a:picLocks noGrp="1" noChangeAspect="1"/>
          </p:cNvPicPr>
          <p:nvPr>
            <p:ph idx="1"/>
          </p:nvPr>
        </p:nvPicPr>
        <p:blipFill>
          <a:blip r:embed="rId2"/>
          <a:srcRect l="1070"/>
          <a:stretch>
            <a:fillRect/>
          </a:stretch>
        </p:blipFill>
        <p:spPr>
          <a:xfrm>
            <a:off x="2306782" y="1301750"/>
            <a:ext cx="7661365" cy="4673600"/>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400" dirty="0">
                <a:solidFill>
                  <a:schemeClr val="tx1"/>
                </a:solidFill>
              </a:rPr>
              <a:t>The Pradhan Mantri Gram Sadak Yojana (PMGSY) is a flagship rural development program in India with various distinct schemes. It is important for government bodies and planners to efficiently categorize ongoing and completed projects for effective monitoring and budget allocation. The crucial part is to automatically classify a road or bridge project into its correct PMGSY scheme based on its physical and financial characteristics.</a:t>
            </a:r>
            <a:endParaRPr lang="en-IN" sz="2400" dirty="0">
              <a:solidFill>
                <a:schemeClr val="tx1"/>
              </a:solidFill>
            </a:endParaRP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62453" y="1294027"/>
            <a:ext cx="11613485" cy="5563973"/>
          </a:xfrm>
        </p:spPr>
        <p:txBody>
          <a:bodyPr vert="horz" lIns="91440" tIns="45720" rIns="91440" bIns="45720" rtlCol="0" anchor="ctr">
            <a:noAutofit/>
          </a:bodyPr>
          <a:lstStyle/>
          <a:p>
            <a:pPr marL="0" indent="0">
              <a:buNone/>
            </a:pPr>
            <a:r>
              <a:rPr lang="en-US" sz="1400" b="1" dirty="0">
                <a:latin typeface="Calibri"/>
                <a:ea typeface="+mn-lt"/>
                <a:cs typeface="+mn-lt"/>
              </a:rPr>
              <a:t>The project aims to address the challenge of automatically classifying rural infrastructure projects into their correct PMGSY scheme. The model will predict the appropriate scheme (e.g., PMGSY-I, PMGSY-II, RCPLWEA, etc.) for a project based on its physical and financial characteristics. The solution was built and deployed using IBM Cloud's watsonx.ai Studio and consists of the following components:</a:t>
            </a:r>
          </a:p>
          <a:p>
            <a:pPr marL="305435" indent="-305435"/>
            <a:r>
              <a:rPr lang="en-IN" sz="1400" b="1" u="sng" dirty="0">
                <a:latin typeface="Calibri"/>
                <a:ea typeface="+mn-lt"/>
                <a:cs typeface="+mn-lt"/>
              </a:rPr>
              <a:t>Data Collection</a:t>
            </a:r>
            <a:r>
              <a:rPr lang="en-IN" sz="1400" b="1" dirty="0">
                <a:latin typeface="Calibri"/>
                <a:ea typeface="+mn-lt"/>
                <a:cs typeface="+mn-lt"/>
              </a:rPr>
              <a:t>:</a:t>
            </a:r>
            <a:endParaRPr lang="en-IN" sz="1400" b="1" dirty="0">
              <a:latin typeface="Calibri"/>
              <a:cs typeface="Calibri"/>
            </a:endParaRPr>
          </a:p>
          <a:p>
            <a:pPr marL="629920" lvl="1" indent="-305435"/>
            <a:r>
              <a:rPr lang="en-US" b="1" dirty="0">
                <a:latin typeface="Calibri"/>
                <a:cs typeface="Calibri"/>
              </a:rPr>
              <a:t>The project utilizes a dataset named PMGSY_DATASET.csv  from AI Kosh Datasets.</a:t>
            </a:r>
          </a:p>
          <a:p>
            <a:pPr marL="629920" lvl="1" indent="-305435"/>
            <a:r>
              <a:rPr lang="en-US" b="1" dirty="0">
                <a:latin typeface="Calibri"/>
                <a:cs typeface="Calibri"/>
              </a:rPr>
              <a:t>The dataset has 15 columns and a size of 170.49 KB.</a:t>
            </a:r>
          </a:p>
          <a:p>
            <a:pPr marL="629920" lvl="1" indent="-305435"/>
            <a:r>
              <a:rPr lang="en-US" b="1" dirty="0">
                <a:latin typeface="Calibri"/>
                <a:cs typeface="Calibri"/>
              </a:rPr>
              <a:t>It includes features such as STATE_NAME, DISTRICT_NAME, NO_OF_ROAD_WORK_SANCTIONED, and LENGTH_OF_ROAD_WORK_SANCTIONED.</a:t>
            </a:r>
            <a:endParaRPr lang="en-IN" b="1" dirty="0">
              <a:latin typeface="Calibri"/>
              <a:cs typeface="Calibri"/>
            </a:endParaRPr>
          </a:p>
          <a:p>
            <a:pPr marL="305435" indent="-305435"/>
            <a:r>
              <a:rPr lang="en-IN" sz="1400" b="1" u="sng" dirty="0">
                <a:latin typeface="Calibri"/>
                <a:ea typeface="+mn-lt"/>
                <a:cs typeface="+mn-lt"/>
              </a:rPr>
              <a:t>Data Preprocessing</a:t>
            </a:r>
            <a:r>
              <a:rPr lang="en-IN" sz="1400" b="1" dirty="0">
                <a:latin typeface="Calibri"/>
                <a:ea typeface="+mn-lt"/>
                <a:cs typeface="+mn-lt"/>
              </a:rPr>
              <a:t>:</a:t>
            </a:r>
            <a:endParaRPr lang="en-IN" sz="1400" b="1" dirty="0">
              <a:latin typeface="Calibri"/>
              <a:cs typeface="Calibri"/>
            </a:endParaRPr>
          </a:p>
          <a:p>
            <a:pPr marL="629920" lvl="1" indent="-305435"/>
            <a:r>
              <a:rPr lang="en-US" b="1" dirty="0">
                <a:latin typeface="Calibri"/>
                <a:cs typeface="Calibri"/>
              </a:rPr>
              <a:t>The process uses an </a:t>
            </a:r>
            <a:r>
              <a:rPr lang="en-US" b="1" dirty="0" err="1">
                <a:latin typeface="Calibri"/>
                <a:cs typeface="Calibri"/>
              </a:rPr>
              <a:t>AutoAI</a:t>
            </a:r>
            <a:r>
              <a:rPr lang="en-US" b="1" dirty="0">
                <a:latin typeface="Calibri"/>
                <a:cs typeface="Calibri"/>
              </a:rPr>
              <a:t> experiment, which handles preprocessing automatically.</a:t>
            </a:r>
          </a:p>
          <a:p>
            <a:pPr marL="629920" lvl="1" indent="-305435"/>
            <a:r>
              <a:rPr lang="en-US" b="1" dirty="0">
                <a:latin typeface="Calibri"/>
                <a:cs typeface="Calibri"/>
              </a:rPr>
              <a:t>The dataset is split into 90% for training data and 10% for holdout data.</a:t>
            </a:r>
            <a:endParaRPr lang="en-IN" b="1" dirty="0">
              <a:latin typeface="Calibri"/>
              <a:cs typeface="Calibri"/>
            </a:endParaRPr>
          </a:p>
          <a:p>
            <a:pPr marL="305435" indent="-305435"/>
            <a:r>
              <a:rPr lang="en-IN" sz="1400" b="1" u="sng" dirty="0">
                <a:latin typeface="Calibri"/>
                <a:ea typeface="+mn-lt"/>
                <a:cs typeface="+mn-lt"/>
              </a:rPr>
              <a:t>Machine Learning Algorithm</a:t>
            </a:r>
            <a:r>
              <a:rPr lang="en-IN" sz="1400" b="1" dirty="0">
                <a:latin typeface="Calibri"/>
                <a:ea typeface="+mn-lt"/>
                <a:cs typeface="+mn-lt"/>
              </a:rPr>
              <a:t>:</a:t>
            </a:r>
            <a:endParaRPr lang="en-IN" sz="1400" b="1" dirty="0">
              <a:latin typeface="Calibri"/>
              <a:cs typeface="Calibri"/>
            </a:endParaRPr>
          </a:p>
          <a:p>
            <a:pPr marL="629920" lvl="1" indent="-305435"/>
            <a:r>
              <a:rPr lang="en-IN" b="1" dirty="0">
                <a:latin typeface="Calibri"/>
                <a:cs typeface="Calibri"/>
              </a:rPr>
              <a:t>The model's objective is to predict the PMGSY_SCHEME.</a:t>
            </a:r>
          </a:p>
          <a:p>
            <a:pPr marL="629920" lvl="1" indent="-305435"/>
            <a:r>
              <a:rPr lang="en-IN" b="1" dirty="0">
                <a:latin typeface="Calibri"/>
                <a:cs typeface="Calibri"/>
              </a:rPr>
              <a:t>The prediction type is Multiclass Classification.</a:t>
            </a:r>
          </a:p>
          <a:p>
            <a:pPr marL="629920" lvl="1" indent="-305435"/>
            <a:r>
              <a:rPr lang="en-IN" b="1" dirty="0">
                <a:latin typeface="Calibri"/>
                <a:cs typeface="Calibri"/>
              </a:rPr>
              <a:t>The </a:t>
            </a:r>
            <a:r>
              <a:rPr lang="en-IN" b="1" dirty="0" err="1">
                <a:latin typeface="Calibri"/>
                <a:cs typeface="Calibri"/>
              </a:rPr>
              <a:t>AutoAI</a:t>
            </a:r>
            <a:r>
              <a:rPr lang="en-IN" b="1" dirty="0">
                <a:latin typeface="Calibri"/>
                <a:cs typeface="Calibri"/>
              </a:rPr>
              <a:t> experiment generated 10 pipelines from different algorithms.</a:t>
            </a:r>
          </a:p>
          <a:p>
            <a:pPr marL="629920" lvl="1" indent="-305435"/>
            <a:r>
              <a:rPr lang="en-IN" b="1" dirty="0">
                <a:latin typeface="Calibri"/>
                <a:cs typeface="Calibri"/>
              </a:rPr>
              <a:t>The top-ranked pipeline (Pipeline 10) uses a Batched Tree Ensemble Classifier (XGB Classifier).</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41E996-00B1-8C96-C428-D8B1BB44E1C6}"/>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2EA52B8-40A4-3BA0-B244-2BAABF890285}"/>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 - </a:t>
            </a:r>
            <a:r>
              <a:rPr lang="en-US" sz="1800" b="1" dirty="0">
                <a:solidFill>
                  <a:schemeClr val="accent1"/>
                </a:solidFill>
                <a:latin typeface="Arial" panose="020B0604020202020204" pitchFamily="34" charset="0"/>
                <a:cs typeface="Arial" panose="020B0604020202020204" pitchFamily="34" charset="0"/>
              </a:rPr>
              <a:t>CONTINUED</a:t>
            </a:r>
            <a:endParaRPr lang="en-US" sz="4400" dirty="0"/>
          </a:p>
        </p:txBody>
      </p:sp>
      <p:sp>
        <p:nvSpPr>
          <p:cNvPr id="2" name="Content Placeholder 1">
            <a:extLst>
              <a:ext uri="{FF2B5EF4-FFF2-40B4-BE49-F238E27FC236}">
                <a16:creationId xmlns:a16="http://schemas.microsoft.com/office/drawing/2014/main" id="{0FB6C65A-BAF6-F516-9030-DC655204640C}"/>
              </a:ext>
            </a:extLst>
          </p:cNvPr>
          <p:cNvSpPr>
            <a:spLocks noGrp="1"/>
          </p:cNvSpPr>
          <p:nvPr>
            <p:ph idx="1"/>
          </p:nvPr>
        </p:nvSpPr>
        <p:spPr>
          <a:xfrm>
            <a:off x="462453" y="1294027"/>
            <a:ext cx="11613485" cy="5563973"/>
          </a:xfrm>
        </p:spPr>
        <p:txBody>
          <a:bodyPr vert="horz" lIns="91440" tIns="45720" rIns="91440" bIns="45720" rtlCol="0" anchor="ctr">
            <a:noAutofit/>
          </a:bodyPr>
          <a:lstStyle/>
          <a:p>
            <a:pPr marL="305435" indent="-305435"/>
            <a:r>
              <a:rPr lang="en-IN" sz="1600" b="1" u="sng" dirty="0">
                <a:latin typeface="Calibri"/>
                <a:ea typeface="+mn-lt"/>
                <a:cs typeface="+mn-lt"/>
              </a:rPr>
              <a:t>Deployment</a:t>
            </a:r>
            <a:r>
              <a:rPr lang="en-IN" sz="1600" b="1" dirty="0">
                <a:latin typeface="Calibri"/>
                <a:ea typeface="+mn-lt"/>
                <a:cs typeface="+mn-lt"/>
              </a:rPr>
              <a:t>:</a:t>
            </a:r>
            <a:endParaRPr lang="en-IN" sz="1600" b="1" dirty="0">
              <a:latin typeface="Calibri"/>
              <a:cs typeface="Calibri"/>
            </a:endParaRPr>
          </a:p>
          <a:p>
            <a:pPr marL="629920" lvl="1" indent="-305435"/>
            <a:r>
              <a:rPr lang="en-US" sz="1600" b="1" dirty="0">
                <a:latin typeface="Calibri"/>
                <a:cs typeface="Calibri"/>
              </a:rPr>
              <a:t>A deployment space named </a:t>
            </a:r>
            <a:r>
              <a:rPr lang="en-US" sz="1600" b="1" dirty="0" err="1">
                <a:latin typeface="Calibri"/>
                <a:cs typeface="Calibri"/>
              </a:rPr>
              <a:t>PMGSY_Project</a:t>
            </a:r>
            <a:r>
              <a:rPr lang="en-US" sz="1600" b="1" dirty="0">
                <a:latin typeface="Calibri"/>
                <a:cs typeface="Calibri"/>
              </a:rPr>
              <a:t> was created to deploy the model.</a:t>
            </a:r>
          </a:p>
          <a:p>
            <a:pPr marL="629920" lvl="1" indent="-305435"/>
            <a:r>
              <a:rPr lang="en-US" sz="1600" b="1" dirty="0">
                <a:latin typeface="Calibri"/>
                <a:cs typeface="Calibri"/>
              </a:rPr>
              <a:t>The top-performing model (P10 - XGB Classifier: </a:t>
            </a:r>
            <a:r>
              <a:rPr lang="en-US" sz="1600" b="1" dirty="0" err="1">
                <a:latin typeface="Calibri"/>
                <a:cs typeface="Calibri"/>
              </a:rPr>
              <a:t>PMGSY_Project</a:t>
            </a:r>
            <a:r>
              <a:rPr lang="en-US" sz="1600" b="1" dirty="0">
                <a:latin typeface="Calibri"/>
                <a:cs typeface="Calibri"/>
              </a:rPr>
              <a:t>) was promoted to this deployment space.</a:t>
            </a:r>
          </a:p>
          <a:p>
            <a:pPr marL="629920" lvl="1" indent="-305435"/>
            <a:r>
              <a:rPr lang="en-US" sz="1600" b="1" dirty="0">
                <a:latin typeface="Calibri"/>
                <a:cs typeface="Calibri"/>
              </a:rPr>
              <a:t>The model was deployed as an Online deployment, which runs the model in real-time.</a:t>
            </a:r>
          </a:p>
          <a:p>
            <a:pPr marL="629920" lvl="1" indent="-305435"/>
            <a:r>
              <a:rPr lang="en-US" sz="1600" b="1" dirty="0">
                <a:latin typeface="Calibri"/>
                <a:cs typeface="Calibri"/>
              </a:rPr>
              <a:t>The deployment provides public and private endpoints for scoring</a:t>
            </a:r>
            <a:endParaRPr lang="en-IN" sz="1600" b="1" dirty="0">
              <a:latin typeface="Calibri"/>
              <a:cs typeface="Calibri"/>
            </a:endParaRPr>
          </a:p>
          <a:p>
            <a:pPr marL="305435" indent="-305435"/>
            <a:r>
              <a:rPr lang="en-IN" sz="1600" b="1" u="sng" dirty="0">
                <a:latin typeface="Calibri"/>
                <a:ea typeface="+mn-lt"/>
                <a:cs typeface="+mn-lt"/>
              </a:rPr>
              <a:t>Evaluation</a:t>
            </a:r>
            <a:r>
              <a:rPr lang="en-IN" sz="1600" b="1" dirty="0">
                <a:latin typeface="Calibri"/>
                <a:ea typeface="+mn-lt"/>
                <a:cs typeface="+mn-lt"/>
              </a:rPr>
              <a:t>:</a:t>
            </a:r>
            <a:endParaRPr lang="en-IN" sz="1600" b="1" dirty="0">
              <a:latin typeface="Calibri"/>
              <a:cs typeface="Calibri"/>
            </a:endParaRPr>
          </a:p>
          <a:p>
            <a:pPr marL="629920" lvl="1" indent="-305435"/>
            <a:r>
              <a:rPr lang="en-US" sz="1600" b="1" dirty="0">
                <a:latin typeface="Calibri"/>
              </a:rPr>
              <a:t>The models were evaluated and ranked based on Accuracy (Optimized).</a:t>
            </a:r>
          </a:p>
          <a:p>
            <a:pPr marL="629920" lvl="1" indent="-305435"/>
            <a:r>
              <a:rPr lang="en-US" sz="1600" b="1" dirty="0">
                <a:latin typeface="Calibri"/>
              </a:rPr>
              <a:t>The top-ranked pipeline, Pipeline 10, achieved a cross-validation accuracy of 0.924.</a:t>
            </a:r>
          </a:p>
          <a:p>
            <a:pPr marL="629920" lvl="1" indent="-305435"/>
            <a:r>
              <a:rPr lang="en-US" sz="1600" b="1" dirty="0">
                <a:latin typeface="Calibri"/>
              </a:rPr>
              <a:t>The experiment also provides metrics such as F1 macro, precision, and recall for pipeline comparison.</a:t>
            </a:r>
            <a:endParaRPr lang="en-IN" sz="1600" b="1" dirty="0">
              <a:latin typeface="Calibri"/>
            </a:endParaRPr>
          </a:p>
          <a:p>
            <a:pPr>
              <a:buFont typeface="Wingdings" panose="05000000000000000000" pitchFamily="2" charset="2"/>
              <a:buChar char="§"/>
            </a:pPr>
            <a:r>
              <a:rPr lang="en-IN" sz="1600" b="1" u="sng" dirty="0">
                <a:latin typeface="Calibri"/>
                <a:ea typeface="+mn-lt"/>
                <a:cs typeface="+mn-lt"/>
              </a:rPr>
              <a:t>Result</a:t>
            </a:r>
            <a:r>
              <a:rPr lang="en-IN" sz="1600" b="1" dirty="0">
                <a:latin typeface="Calibri"/>
                <a:ea typeface="+mn-lt"/>
                <a:cs typeface="+mn-lt"/>
              </a:rPr>
              <a:t>:</a:t>
            </a:r>
          </a:p>
          <a:p>
            <a:pPr lvl="1">
              <a:buFont typeface="Wingdings" panose="05000000000000000000" pitchFamily="2" charset="2"/>
              <a:buChar char="§"/>
            </a:pPr>
            <a:r>
              <a:rPr lang="en-US" sz="1600" b="1" dirty="0">
                <a:latin typeface="Calibri"/>
                <a:cs typeface="Calibri"/>
              </a:rPr>
              <a:t>The model was tested with input data including STATE_NAME as Karnataka and DISTRICT_NAME as Bangalore.</a:t>
            </a:r>
          </a:p>
          <a:p>
            <a:pPr lvl="1">
              <a:buFont typeface="Wingdings" panose="05000000000000000000" pitchFamily="2" charset="2"/>
              <a:buChar char="§"/>
            </a:pPr>
            <a:r>
              <a:rPr lang="en-US" sz="1600" b="1" dirty="0">
                <a:latin typeface="Calibri"/>
                <a:cs typeface="Calibri"/>
              </a:rPr>
              <a:t>The prediction result for this input was PMGSY-III</a:t>
            </a:r>
            <a:endParaRPr lang="en-IN" sz="1600" b="1" dirty="0">
              <a:latin typeface="Calibri"/>
              <a:cs typeface="Calibri"/>
            </a:endParaRPr>
          </a:p>
          <a:p>
            <a:pPr marL="0" indent="0">
              <a:buNone/>
            </a:pPr>
            <a:endParaRPr lang="en-IN" dirty="0"/>
          </a:p>
        </p:txBody>
      </p:sp>
    </p:spTree>
    <p:extLst>
      <p:ext uri="{BB962C8B-B14F-4D97-AF65-F5344CB8AC3E}">
        <p14:creationId xmlns:p14="http://schemas.microsoft.com/office/powerpoint/2010/main" val="3048964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EBA738-73A1-8F57-CA1E-1D2680DC0236}"/>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1F96E2A-1852-1B11-56AF-7B6768FE20D5}"/>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 - </a:t>
            </a:r>
            <a:r>
              <a:rPr lang="en-US" sz="1800" b="1" dirty="0">
                <a:solidFill>
                  <a:schemeClr val="accent1"/>
                </a:solidFill>
                <a:latin typeface="Arial" panose="020B0604020202020204" pitchFamily="34" charset="0"/>
                <a:cs typeface="Arial" panose="020B0604020202020204" pitchFamily="34" charset="0"/>
              </a:rPr>
              <a:t>CONTINUED</a:t>
            </a:r>
            <a:endParaRPr lang="en-US" sz="4400" dirty="0"/>
          </a:p>
        </p:txBody>
      </p:sp>
      <p:sp>
        <p:nvSpPr>
          <p:cNvPr id="2" name="Content Placeholder 1">
            <a:extLst>
              <a:ext uri="{FF2B5EF4-FFF2-40B4-BE49-F238E27FC236}">
                <a16:creationId xmlns:a16="http://schemas.microsoft.com/office/drawing/2014/main" id="{E4103615-7FF5-B13A-16EA-2B70ABAE3791}"/>
              </a:ext>
            </a:extLst>
          </p:cNvPr>
          <p:cNvSpPr>
            <a:spLocks noGrp="1"/>
          </p:cNvSpPr>
          <p:nvPr>
            <p:ph idx="1"/>
          </p:nvPr>
        </p:nvSpPr>
        <p:spPr>
          <a:xfrm>
            <a:off x="441671" y="702156"/>
            <a:ext cx="11613485" cy="5563973"/>
          </a:xfrm>
        </p:spPr>
        <p:txBody>
          <a:bodyPr vert="horz" lIns="91440" tIns="45720" rIns="91440" bIns="45720" rtlCol="0" anchor="ctr">
            <a:noAutofit/>
          </a:bodyPr>
          <a:lstStyle/>
          <a:p>
            <a:pPr marL="305435" indent="-305435"/>
            <a:r>
              <a:rPr lang="en-IN" sz="1600" b="1" u="sng" dirty="0">
                <a:latin typeface="Calibri"/>
                <a:ea typeface="+mn-lt"/>
                <a:cs typeface="+mn-lt"/>
              </a:rPr>
              <a:t>Benefits</a:t>
            </a:r>
            <a:r>
              <a:rPr lang="en-IN" sz="1600" b="1" dirty="0">
                <a:latin typeface="Calibri"/>
                <a:ea typeface="+mn-lt"/>
                <a:cs typeface="+mn-lt"/>
              </a:rPr>
              <a:t>:</a:t>
            </a:r>
            <a:endParaRPr lang="en-IN" sz="1600" b="1" dirty="0">
              <a:latin typeface="Calibri"/>
              <a:cs typeface="Calibri"/>
            </a:endParaRPr>
          </a:p>
          <a:p>
            <a:pPr lvl="1">
              <a:buFont typeface="Arial" panose="020B0604020202020204" pitchFamily="34" charset="0"/>
              <a:buChar char="•"/>
            </a:pPr>
            <a:r>
              <a:rPr lang="en-US" sz="1600" b="1" dirty="0"/>
              <a:t>This intelligent classification will help government bodies and planners in monitoring, budgeting, and assessing the impact of schemes.</a:t>
            </a:r>
          </a:p>
          <a:p>
            <a:pPr lvl="1">
              <a:buFont typeface="Arial" panose="020B0604020202020204" pitchFamily="34" charset="0"/>
              <a:buChar char="•"/>
            </a:pPr>
            <a:r>
              <a:rPr lang="en-US" sz="1600" b="1" dirty="0"/>
              <a:t>It provides a more efficient, less error-prone, and scalable alternative to manual classification methods.</a:t>
            </a:r>
            <a:endParaRPr lang="en-IN" sz="1600" b="1" dirty="0"/>
          </a:p>
        </p:txBody>
      </p:sp>
    </p:spTree>
    <p:extLst>
      <p:ext uri="{BB962C8B-B14F-4D97-AF65-F5344CB8AC3E}">
        <p14:creationId xmlns:p14="http://schemas.microsoft.com/office/powerpoint/2010/main" val="703223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1800" b="1" dirty="0">
                <a:solidFill>
                  <a:srgbClr val="0F0F0F"/>
                </a:solidFill>
              </a:rPr>
              <a:t>System and Library Requirements for the PMGSY Project Classification Model</a:t>
            </a:r>
          </a:p>
          <a:p>
            <a:pPr marL="305435" indent="-305435"/>
            <a:r>
              <a:rPr lang="en-US" sz="1800" b="1" dirty="0">
                <a:solidFill>
                  <a:srgbClr val="0F0F0F"/>
                </a:solidFill>
              </a:rPr>
              <a:t>The proposed solution was built using a combination of a cloud-based platform and machine learning. </a:t>
            </a:r>
          </a:p>
          <a:p>
            <a:pPr marL="305435" indent="-305435"/>
            <a:r>
              <a:rPr lang="en-US" sz="1800" b="1" dirty="0">
                <a:solidFill>
                  <a:srgbClr val="0F0F0F"/>
                </a:solidFill>
              </a:rPr>
              <a:t>System requirements:</a:t>
            </a:r>
          </a:p>
          <a:p>
            <a:pPr marL="305435" indent="-305435"/>
            <a:r>
              <a:rPr lang="en-US" sz="1800" b="1" dirty="0">
                <a:solidFill>
                  <a:srgbClr val="0F0F0F"/>
                </a:solidFill>
              </a:rPr>
              <a:t>Hardware:</a:t>
            </a:r>
          </a:p>
          <a:p>
            <a:pPr marL="629435" lvl="1" indent="-305435"/>
            <a:r>
              <a:rPr lang="en-US" sz="1600" b="1" dirty="0">
                <a:solidFill>
                  <a:srgbClr val="0F0F0F"/>
                </a:solidFill>
              </a:rPr>
              <a:t>CPU: The </a:t>
            </a:r>
            <a:r>
              <a:rPr lang="en-US" sz="1600" b="1" dirty="0" err="1">
                <a:solidFill>
                  <a:srgbClr val="0F0F0F"/>
                </a:solidFill>
              </a:rPr>
              <a:t>AutoAI</a:t>
            </a:r>
            <a:r>
              <a:rPr lang="en-US" sz="1600" b="1" dirty="0">
                <a:solidFill>
                  <a:srgbClr val="0F0F0F"/>
                </a:solidFill>
              </a:rPr>
              <a:t> experiment was configured to run in an environment with 8 CPU cores.</a:t>
            </a:r>
          </a:p>
          <a:p>
            <a:pPr marL="629435" lvl="1" indent="-305435"/>
            <a:r>
              <a:rPr lang="en-US" sz="1600" b="1" dirty="0">
                <a:solidFill>
                  <a:srgbClr val="0F0F0F"/>
                </a:solidFill>
              </a:rPr>
              <a:t>RAM: The configured environment for the experiment had 32 GB RAM.</a:t>
            </a:r>
          </a:p>
          <a:p>
            <a:pPr marL="305435" indent="-305435"/>
            <a:r>
              <a:rPr lang="en-US" sz="1800" b="1" dirty="0">
                <a:solidFill>
                  <a:srgbClr val="0F0F0F"/>
                </a:solidFill>
              </a:rPr>
              <a:t>Software:</a:t>
            </a:r>
          </a:p>
          <a:p>
            <a:pPr marL="629435" lvl="1" indent="-305435"/>
            <a:r>
              <a:rPr lang="en-US" sz="1600" b="1" dirty="0">
                <a:solidFill>
                  <a:srgbClr val="0F0F0F"/>
                </a:solidFill>
              </a:rPr>
              <a:t>Platform: The entire project was developed within IBM watsonx.ai Studio.</a:t>
            </a:r>
          </a:p>
          <a:p>
            <a:pPr marL="629435" lvl="1" indent="-305435"/>
            <a:r>
              <a:rPr lang="en-US" sz="1600" b="1" dirty="0">
                <a:solidFill>
                  <a:srgbClr val="0F0F0F"/>
                </a:solidFill>
              </a:rPr>
              <a:t>Runtime: The models and notebooks use the watsonx.ai Runtime. The auto-generated notebook specifies Python 3.11 as part of the runtime environment.</a:t>
            </a:r>
            <a:endParaRPr lang="en-IN" sz="16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1FD861-44C7-901F-C6AA-32C6CBE93CC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C85DBCC-9673-8F87-206E-5DF0356C96EF}"/>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 - </a:t>
            </a:r>
            <a:r>
              <a:rPr lang="en-US" sz="3100" b="1" dirty="0">
                <a:solidFill>
                  <a:schemeClr val="accent1"/>
                </a:solidFill>
                <a:latin typeface="Arial"/>
                <a:ea typeface="+mj-lt"/>
                <a:cs typeface="Arial"/>
              </a:rPr>
              <a:t>Continued</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27E1A369-9D99-8210-4BD3-2265A770E5E2}"/>
              </a:ext>
            </a:extLst>
          </p:cNvPr>
          <p:cNvSpPr>
            <a:spLocks noGrp="1"/>
          </p:cNvSpPr>
          <p:nvPr>
            <p:ph idx="1"/>
          </p:nvPr>
        </p:nvSpPr>
        <p:spPr/>
        <p:txBody>
          <a:bodyPr>
            <a:normAutofit/>
          </a:bodyPr>
          <a:lstStyle/>
          <a:p>
            <a:pPr marL="0" indent="0">
              <a:buNone/>
            </a:pPr>
            <a:r>
              <a:rPr lang="en-US" sz="1800" b="1" dirty="0">
                <a:solidFill>
                  <a:srgbClr val="0F0F0F"/>
                </a:solidFill>
              </a:rPr>
              <a:t>Library required to build the model:</a:t>
            </a:r>
          </a:p>
          <a:p>
            <a:pPr marL="305435" indent="-305435"/>
            <a:r>
              <a:rPr lang="en-US" sz="1800" b="1" u="sng" dirty="0">
                <a:solidFill>
                  <a:srgbClr val="0F0F0F"/>
                </a:solidFill>
              </a:rPr>
              <a:t>Data Processing and Analysis</a:t>
            </a:r>
            <a:r>
              <a:rPr lang="en-US" sz="1800" b="1" dirty="0">
                <a:solidFill>
                  <a:srgbClr val="0F0F0F"/>
                </a:solidFill>
              </a:rPr>
              <a:t>:</a:t>
            </a:r>
          </a:p>
          <a:p>
            <a:pPr marL="629435" lvl="1" indent="-305435"/>
            <a:r>
              <a:rPr lang="en-US" sz="1800" b="1" dirty="0">
                <a:solidFill>
                  <a:srgbClr val="0F0F0F"/>
                </a:solidFill>
              </a:rPr>
              <a:t>The project uses </a:t>
            </a:r>
            <a:r>
              <a:rPr lang="en-US" sz="1800" b="1" dirty="0" err="1">
                <a:solidFill>
                  <a:srgbClr val="0F0F0F"/>
                </a:solidFill>
              </a:rPr>
              <a:t>AutoAI</a:t>
            </a:r>
            <a:r>
              <a:rPr lang="en-US" sz="1800" b="1" dirty="0">
                <a:solidFill>
                  <a:srgbClr val="0F0F0F"/>
                </a:solidFill>
              </a:rPr>
              <a:t>, which automatically handles data processing. </a:t>
            </a:r>
          </a:p>
          <a:p>
            <a:pPr marL="629435" lvl="1" indent="-305435"/>
            <a:r>
              <a:rPr lang="en-US" sz="1800" b="1" dirty="0">
                <a:solidFill>
                  <a:srgbClr val="0F0F0F"/>
                </a:solidFill>
              </a:rPr>
              <a:t>The notebook generated by </a:t>
            </a:r>
            <a:r>
              <a:rPr lang="en-US" sz="1800" b="1" dirty="0" err="1">
                <a:solidFill>
                  <a:srgbClr val="0F0F0F"/>
                </a:solidFill>
              </a:rPr>
              <a:t>AutoAI</a:t>
            </a:r>
            <a:r>
              <a:rPr lang="en-US" sz="1800" b="1" dirty="0">
                <a:solidFill>
                  <a:srgbClr val="0F0F0F"/>
                </a:solidFill>
              </a:rPr>
              <a:t> is based on a scikit-learn pipeline.</a:t>
            </a:r>
          </a:p>
          <a:p>
            <a:pPr marL="305435" indent="-305435"/>
            <a:r>
              <a:rPr lang="en-US" sz="1800" b="1" u="sng" dirty="0">
                <a:solidFill>
                  <a:srgbClr val="0F0F0F"/>
                </a:solidFill>
              </a:rPr>
              <a:t>Machine Learning Models</a:t>
            </a:r>
            <a:r>
              <a:rPr lang="en-US" sz="1800" b="1" dirty="0">
                <a:solidFill>
                  <a:srgbClr val="0F0F0F"/>
                </a:solidFill>
              </a:rPr>
              <a:t>:</a:t>
            </a:r>
          </a:p>
          <a:p>
            <a:pPr marL="629435" lvl="1" indent="-305435"/>
            <a:r>
              <a:rPr lang="en-US" sz="1800" b="1" dirty="0">
                <a:solidFill>
                  <a:srgbClr val="0F0F0F"/>
                </a:solidFill>
              </a:rPr>
              <a:t>Scikit-learn: The auto-generated notebook for training continuation references scikit-learn 1.3.XGB Classifier: </a:t>
            </a:r>
          </a:p>
          <a:p>
            <a:pPr marL="629435" lvl="1" indent="-305435"/>
            <a:r>
              <a:rPr lang="en-US" sz="1800" b="1" dirty="0">
                <a:solidFill>
                  <a:srgbClr val="0F0F0F"/>
                </a:solidFill>
              </a:rPr>
              <a:t>The top-performing models in the pipeline leaderboard include XGB Classifier and Batched Tree Ensemble Classifier (XGB Classifier).</a:t>
            </a:r>
          </a:p>
          <a:p>
            <a:pPr marL="305435" indent="-305435"/>
            <a:r>
              <a:rPr lang="en-US" sz="1800" b="1" u="sng" dirty="0">
                <a:solidFill>
                  <a:srgbClr val="0F0F0F"/>
                </a:solidFill>
              </a:rPr>
              <a:t>Model Persistence</a:t>
            </a:r>
            <a:r>
              <a:rPr lang="en-US" sz="1800" b="1" dirty="0">
                <a:solidFill>
                  <a:srgbClr val="0F0F0F"/>
                </a:solidFill>
              </a:rPr>
              <a:t>:</a:t>
            </a:r>
          </a:p>
          <a:p>
            <a:pPr marL="629435" lvl="1" indent="-305435"/>
            <a:r>
              <a:rPr lang="en-US" sz="1800" b="1" dirty="0">
                <a:solidFill>
                  <a:srgbClr val="0F0F0F"/>
                </a:solidFill>
              </a:rPr>
              <a:t>The final model is saved as an asset and then promoted to a deployment space for future use</a:t>
            </a:r>
            <a:r>
              <a:rPr lang="en-US" sz="1500" b="1" dirty="0">
                <a:solidFill>
                  <a:srgbClr val="0F0F0F"/>
                </a:solidFill>
              </a:rPr>
              <a:t>.</a:t>
            </a:r>
          </a:p>
        </p:txBody>
      </p:sp>
    </p:spTree>
    <p:extLst>
      <p:ext uri="{BB962C8B-B14F-4D97-AF65-F5344CB8AC3E}">
        <p14:creationId xmlns:p14="http://schemas.microsoft.com/office/powerpoint/2010/main" val="4103519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lnSpcReduction="10000"/>
          </a:bodyPr>
          <a:lstStyle/>
          <a:p>
            <a:pPr marL="305435" indent="-305435"/>
            <a:r>
              <a:rPr lang="en-US" b="1" u="sng" dirty="0"/>
              <a:t>Data Import and Pre-processing</a:t>
            </a:r>
          </a:p>
          <a:p>
            <a:pPr marL="629435" lvl="1" indent="-305435"/>
            <a:r>
              <a:rPr lang="en-US" sz="1800" dirty="0"/>
              <a:t>The project begins with uploading the PMGSY_DATASET.csv file into the IBM watsonx.ai Studio environment.</a:t>
            </a:r>
          </a:p>
          <a:p>
            <a:pPr marL="629435" lvl="1" indent="-305435"/>
            <a:r>
              <a:rPr lang="en-US" sz="1800" dirty="0"/>
              <a:t>The data is then processed automatically using an </a:t>
            </a:r>
            <a:r>
              <a:rPr lang="en-US" sz="1800" dirty="0" err="1"/>
              <a:t>AutoAI</a:t>
            </a:r>
            <a:r>
              <a:rPr lang="en-US" sz="1800" dirty="0"/>
              <a:t> experiment.</a:t>
            </a:r>
          </a:p>
          <a:p>
            <a:pPr marL="629435" lvl="1" indent="-305435"/>
            <a:r>
              <a:rPr lang="en-US" sz="1800" dirty="0"/>
              <a:t>This automated process handles tasks like feature engineering and preprocessing without manual intervention.</a:t>
            </a:r>
          </a:p>
          <a:p>
            <a:pPr marL="305435" indent="-305435"/>
            <a:r>
              <a:rPr lang="en-US" b="1" u="sng" dirty="0"/>
              <a:t>Train-Test Split</a:t>
            </a:r>
          </a:p>
          <a:p>
            <a:pPr marL="629435" lvl="1" indent="-305435"/>
            <a:r>
              <a:rPr lang="en-US" sz="1800" dirty="0"/>
              <a:t>The </a:t>
            </a:r>
            <a:r>
              <a:rPr lang="en-US" sz="1800" dirty="0" err="1"/>
              <a:t>AutoAI</a:t>
            </a:r>
            <a:r>
              <a:rPr lang="en-US" sz="1800" dirty="0"/>
              <a:t> tool automatically splits the data into a training set and a holdout set.</a:t>
            </a:r>
          </a:p>
          <a:p>
            <a:pPr marL="629435" lvl="1" indent="-305435"/>
            <a:r>
              <a:rPr lang="en-US" sz="1800" dirty="0"/>
              <a:t>The split consists of 90% of the data for training and 10% for holdout data.</a:t>
            </a:r>
          </a:p>
          <a:p>
            <a:pPr marL="305435" indent="-305435"/>
            <a:r>
              <a:rPr lang="en-US" b="1" u="sng" dirty="0"/>
              <a:t>Model Training and Evaluation</a:t>
            </a:r>
          </a:p>
          <a:p>
            <a:pPr marL="629435" lvl="1" indent="-305435"/>
            <a:r>
              <a:rPr lang="en-US" sz="1800" dirty="0"/>
              <a:t>The </a:t>
            </a:r>
            <a:r>
              <a:rPr lang="en-US" sz="1800" dirty="0" err="1"/>
              <a:t>AutoAI</a:t>
            </a:r>
            <a:r>
              <a:rPr lang="en-US" sz="1800" dirty="0"/>
              <a:t> experiment automatically trains and evaluates multiple machine learning models.</a:t>
            </a:r>
          </a:p>
          <a:p>
            <a:pPr marL="629435" lvl="1" indent="-305435"/>
            <a:r>
              <a:rPr lang="en-US" sz="1800" dirty="0"/>
              <a:t>Algorithms like XGB Classifier and Batched Tree Ensemble Classifier were applied.</a:t>
            </a:r>
          </a:p>
          <a:p>
            <a:pPr marL="629435" lvl="1" indent="-305435"/>
            <a:r>
              <a:rPr lang="en-US" sz="1800" dirty="0"/>
              <a:t>The models were ranked on a "Pipeline leaderboard" based on their accuracy score.</a:t>
            </a:r>
          </a:p>
        </p:txBody>
      </p:sp>
    </p:spTree>
    <p:extLst>
      <p:ext uri="{BB962C8B-B14F-4D97-AF65-F5344CB8AC3E}">
        <p14:creationId xmlns:p14="http://schemas.microsoft.com/office/powerpoint/2010/main" val="41545087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454</TotalTime>
  <Words>1341</Words>
  <Application>Microsoft Office PowerPoint</Application>
  <PresentationFormat>Widescreen</PresentationFormat>
  <Paragraphs>116</Paragraphs>
  <Slides>21</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Calibri Light</vt:lpstr>
      <vt:lpstr>Franklin Gothic Book</vt:lpstr>
      <vt:lpstr>Franklin Gothic Demi</vt:lpstr>
      <vt:lpstr>Wingdings</vt:lpstr>
      <vt:lpstr>Wingdings 2</vt:lpstr>
      <vt:lpstr>DividendVTI</vt:lpstr>
      <vt:lpstr>Intelligent Classification of Rural Infrastructure Projects </vt:lpstr>
      <vt:lpstr>OUTLINE</vt:lpstr>
      <vt:lpstr>Problem Statement</vt:lpstr>
      <vt:lpstr>Proposed Solution</vt:lpstr>
      <vt:lpstr>Proposed Solution - CONTINUED</vt:lpstr>
      <vt:lpstr>Proposed Solution - CONTINUED</vt:lpstr>
      <vt:lpstr>System  Approach</vt:lpstr>
      <vt:lpstr>System  Approach - Continued</vt:lpstr>
      <vt:lpstr>Algorithm &amp; Deployment</vt:lpstr>
      <vt:lpstr>Algorithm &amp; Deployment - continued</vt:lpstr>
      <vt:lpstr>Result</vt:lpstr>
      <vt:lpstr>Result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TEJASHWINI S</cp:lastModifiedBy>
  <cp:revision>61</cp:revision>
  <dcterms:created xsi:type="dcterms:W3CDTF">2021-05-26T16:50:10Z</dcterms:created>
  <dcterms:modified xsi:type="dcterms:W3CDTF">2025-08-12T15:19:36Z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