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0" r:id="rId5"/>
    <p:sldId id="261" r:id="rId6"/>
    <p:sldId id="263" r:id="rId7"/>
    <p:sldId id="264" r:id="rId8"/>
    <p:sldId id="265" r:id="rId9"/>
    <p:sldId id="266" r:id="rId10"/>
    <p:sldId id="267" r:id="rId11"/>
    <p:sldId id="268" r:id="rId12"/>
    <p:sldId id="269" r:id="rId13"/>
    <p:sldId id="270" r:id="rId14"/>
    <p:sldId id="272" r:id="rId15"/>
    <p:sldId id="273" r:id="rId16"/>
    <p:sldId id="274" r:id="rId17"/>
    <p:sldId id="275" r:id="rId18"/>
    <p:sldId id="276"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48" d="100"/>
          <a:sy n="48" d="100"/>
        </p:scale>
        <p:origin x="67" y="8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71478F-4995-42AB-ACD0-BC84A3954C18}"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7638F77-3E9A-4FF0-AD92-80F45107C2CA}" type="slidenum">
              <a:rPr lang="en-IN" smtClean="0"/>
              <a:t>‹#›</a:t>
            </a:fld>
            <a:endParaRPr lang="en-IN"/>
          </a:p>
        </p:txBody>
      </p:sp>
    </p:spTree>
    <p:extLst>
      <p:ext uri="{BB962C8B-B14F-4D97-AF65-F5344CB8AC3E}">
        <p14:creationId xmlns:p14="http://schemas.microsoft.com/office/powerpoint/2010/main" val="3947260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71478F-4995-42AB-ACD0-BC84A3954C18}"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7638F77-3E9A-4FF0-AD92-80F45107C2CA}" type="slidenum">
              <a:rPr lang="en-IN" smtClean="0"/>
              <a:t>‹#›</a:t>
            </a:fld>
            <a:endParaRPr lang="en-IN"/>
          </a:p>
        </p:txBody>
      </p:sp>
    </p:spTree>
    <p:extLst>
      <p:ext uri="{BB962C8B-B14F-4D97-AF65-F5344CB8AC3E}">
        <p14:creationId xmlns:p14="http://schemas.microsoft.com/office/powerpoint/2010/main" val="3491956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71478F-4995-42AB-ACD0-BC84A3954C18}"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7638F77-3E9A-4FF0-AD92-80F45107C2CA}"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35261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E71478F-4995-42AB-ACD0-BC84A3954C18}" type="datetimeFigureOut">
              <a:rPr lang="en-IN" smtClean="0"/>
              <a:t>04-12-2023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7638F77-3E9A-4FF0-AD92-80F45107C2CA}" type="slidenum">
              <a:rPr lang="en-IN" smtClean="0"/>
              <a:t>‹#›</a:t>
            </a:fld>
            <a:endParaRPr lang="en-IN"/>
          </a:p>
        </p:txBody>
      </p:sp>
    </p:spTree>
    <p:extLst>
      <p:ext uri="{BB962C8B-B14F-4D97-AF65-F5344CB8AC3E}">
        <p14:creationId xmlns:p14="http://schemas.microsoft.com/office/powerpoint/2010/main" val="4213266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E71478F-4995-42AB-ACD0-BC84A3954C18}" type="datetimeFigureOut">
              <a:rPr lang="en-IN" smtClean="0"/>
              <a:t>04-12-2023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7638F77-3E9A-4FF0-AD92-80F45107C2CA}"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843469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E71478F-4995-42AB-ACD0-BC84A3954C18}" type="datetimeFigureOut">
              <a:rPr lang="en-IN" smtClean="0"/>
              <a:t>04-12-2023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7638F77-3E9A-4FF0-AD92-80F45107C2CA}" type="slidenum">
              <a:rPr lang="en-IN" smtClean="0"/>
              <a:t>‹#›</a:t>
            </a:fld>
            <a:endParaRPr lang="en-IN"/>
          </a:p>
        </p:txBody>
      </p:sp>
    </p:spTree>
    <p:extLst>
      <p:ext uri="{BB962C8B-B14F-4D97-AF65-F5344CB8AC3E}">
        <p14:creationId xmlns:p14="http://schemas.microsoft.com/office/powerpoint/2010/main" val="2694520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71478F-4995-42AB-ACD0-BC84A3954C18}"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7638F77-3E9A-4FF0-AD92-80F45107C2CA}" type="slidenum">
              <a:rPr lang="en-IN" smtClean="0"/>
              <a:t>‹#›</a:t>
            </a:fld>
            <a:endParaRPr lang="en-IN"/>
          </a:p>
        </p:txBody>
      </p:sp>
    </p:spTree>
    <p:extLst>
      <p:ext uri="{BB962C8B-B14F-4D97-AF65-F5344CB8AC3E}">
        <p14:creationId xmlns:p14="http://schemas.microsoft.com/office/powerpoint/2010/main" val="12657418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71478F-4995-42AB-ACD0-BC84A3954C18}"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7638F77-3E9A-4FF0-AD92-80F45107C2CA}" type="slidenum">
              <a:rPr lang="en-IN" smtClean="0"/>
              <a:t>‹#›</a:t>
            </a:fld>
            <a:endParaRPr lang="en-IN"/>
          </a:p>
        </p:txBody>
      </p:sp>
    </p:spTree>
    <p:extLst>
      <p:ext uri="{BB962C8B-B14F-4D97-AF65-F5344CB8AC3E}">
        <p14:creationId xmlns:p14="http://schemas.microsoft.com/office/powerpoint/2010/main" val="3414096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71478F-4995-42AB-ACD0-BC84A3954C18}"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7638F77-3E9A-4FF0-AD92-80F45107C2CA}" type="slidenum">
              <a:rPr lang="en-IN" smtClean="0"/>
              <a:t>‹#›</a:t>
            </a:fld>
            <a:endParaRPr lang="en-IN"/>
          </a:p>
        </p:txBody>
      </p:sp>
    </p:spTree>
    <p:extLst>
      <p:ext uri="{BB962C8B-B14F-4D97-AF65-F5344CB8AC3E}">
        <p14:creationId xmlns:p14="http://schemas.microsoft.com/office/powerpoint/2010/main" val="943500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71478F-4995-42AB-ACD0-BC84A3954C18}"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7638F77-3E9A-4FF0-AD92-80F45107C2CA}" type="slidenum">
              <a:rPr lang="en-IN" smtClean="0"/>
              <a:t>‹#›</a:t>
            </a:fld>
            <a:endParaRPr lang="en-IN"/>
          </a:p>
        </p:txBody>
      </p:sp>
    </p:spTree>
    <p:extLst>
      <p:ext uri="{BB962C8B-B14F-4D97-AF65-F5344CB8AC3E}">
        <p14:creationId xmlns:p14="http://schemas.microsoft.com/office/powerpoint/2010/main" val="1147412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71478F-4995-42AB-ACD0-BC84A3954C18}" type="datetimeFigureOut">
              <a:rPr lang="en-IN" smtClean="0"/>
              <a:t>04-12-2023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7638F77-3E9A-4FF0-AD92-80F45107C2CA}" type="slidenum">
              <a:rPr lang="en-IN" smtClean="0"/>
              <a:t>‹#›</a:t>
            </a:fld>
            <a:endParaRPr lang="en-IN"/>
          </a:p>
        </p:txBody>
      </p:sp>
    </p:spTree>
    <p:extLst>
      <p:ext uri="{BB962C8B-B14F-4D97-AF65-F5344CB8AC3E}">
        <p14:creationId xmlns:p14="http://schemas.microsoft.com/office/powerpoint/2010/main" val="1016646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71478F-4995-42AB-ACD0-BC84A3954C18}" type="datetimeFigureOut">
              <a:rPr lang="en-IN" smtClean="0"/>
              <a:t>04-12-2023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7638F77-3E9A-4FF0-AD92-80F45107C2CA}" type="slidenum">
              <a:rPr lang="en-IN" smtClean="0"/>
              <a:t>‹#›</a:t>
            </a:fld>
            <a:endParaRPr lang="en-IN"/>
          </a:p>
        </p:txBody>
      </p:sp>
    </p:spTree>
    <p:extLst>
      <p:ext uri="{BB962C8B-B14F-4D97-AF65-F5344CB8AC3E}">
        <p14:creationId xmlns:p14="http://schemas.microsoft.com/office/powerpoint/2010/main" val="262103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71478F-4995-42AB-ACD0-BC84A3954C18}" type="datetimeFigureOut">
              <a:rPr lang="en-IN" smtClean="0"/>
              <a:t>04-12-2023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7638F77-3E9A-4FF0-AD92-80F45107C2CA}" type="slidenum">
              <a:rPr lang="en-IN" smtClean="0"/>
              <a:t>‹#›</a:t>
            </a:fld>
            <a:endParaRPr lang="en-IN"/>
          </a:p>
        </p:txBody>
      </p:sp>
    </p:spTree>
    <p:extLst>
      <p:ext uri="{BB962C8B-B14F-4D97-AF65-F5344CB8AC3E}">
        <p14:creationId xmlns:p14="http://schemas.microsoft.com/office/powerpoint/2010/main" val="1587245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71478F-4995-42AB-ACD0-BC84A3954C18}" type="datetimeFigureOut">
              <a:rPr lang="en-IN" smtClean="0"/>
              <a:t>04-12-2023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7638F77-3E9A-4FF0-AD92-80F45107C2CA}" type="slidenum">
              <a:rPr lang="en-IN" smtClean="0"/>
              <a:t>‹#›</a:t>
            </a:fld>
            <a:endParaRPr lang="en-IN"/>
          </a:p>
        </p:txBody>
      </p:sp>
    </p:spTree>
    <p:extLst>
      <p:ext uri="{BB962C8B-B14F-4D97-AF65-F5344CB8AC3E}">
        <p14:creationId xmlns:p14="http://schemas.microsoft.com/office/powerpoint/2010/main" val="3223334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71478F-4995-42AB-ACD0-BC84A3954C18}" type="datetimeFigureOut">
              <a:rPr lang="en-IN" smtClean="0"/>
              <a:t>04-12-2023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7638F77-3E9A-4FF0-AD92-80F45107C2CA}" type="slidenum">
              <a:rPr lang="en-IN" smtClean="0"/>
              <a:t>‹#›</a:t>
            </a:fld>
            <a:endParaRPr lang="en-IN"/>
          </a:p>
        </p:txBody>
      </p:sp>
    </p:spTree>
    <p:extLst>
      <p:ext uri="{BB962C8B-B14F-4D97-AF65-F5344CB8AC3E}">
        <p14:creationId xmlns:p14="http://schemas.microsoft.com/office/powerpoint/2010/main" val="409501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71478F-4995-42AB-ACD0-BC84A3954C18}" type="datetimeFigureOut">
              <a:rPr lang="en-IN" smtClean="0"/>
              <a:t>04-12-2023</a:t>
            </a:fld>
            <a:endParaRPr lang="en-I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7638F77-3E9A-4FF0-AD92-80F45107C2CA}" type="slidenum">
              <a:rPr lang="en-IN" smtClean="0"/>
              <a:t>‹#›</a:t>
            </a:fld>
            <a:endParaRPr lang="en-IN"/>
          </a:p>
        </p:txBody>
      </p:sp>
    </p:spTree>
    <p:extLst>
      <p:ext uri="{BB962C8B-B14F-4D97-AF65-F5344CB8AC3E}">
        <p14:creationId xmlns:p14="http://schemas.microsoft.com/office/powerpoint/2010/main" val="2190759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E71478F-4995-42AB-ACD0-BC84A3954C18}" type="datetimeFigureOut">
              <a:rPr lang="en-IN" smtClean="0"/>
              <a:t>04-12-2023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7638F77-3E9A-4FF0-AD92-80F45107C2CA}" type="slidenum">
              <a:rPr lang="en-IN" smtClean="0"/>
              <a:t>‹#›</a:t>
            </a:fld>
            <a:endParaRPr lang="en-IN"/>
          </a:p>
        </p:txBody>
      </p:sp>
    </p:spTree>
    <p:extLst>
      <p:ext uri="{BB962C8B-B14F-4D97-AF65-F5344CB8AC3E}">
        <p14:creationId xmlns:p14="http://schemas.microsoft.com/office/powerpoint/2010/main" val="2526782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BC34940-E1A4-7E81-5725-3A01FB5731BC}"/>
              </a:ext>
            </a:extLst>
          </p:cNvPr>
          <p:cNvSpPr txBox="1"/>
          <p:nvPr/>
        </p:nvSpPr>
        <p:spPr>
          <a:xfrm>
            <a:off x="1048492" y="521272"/>
            <a:ext cx="9924308" cy="5324535"/>
          </a:xfrm>
          <a:prstGeom prst="rect">
            <a:avLst/>
          </a:prstGeom>
          <a:noFill/>
        </p:spPr>
        <p:txBody>
          <a:bodyPr wrap="square" rtlCol="0">
            <a:spAutoFit/>
          </a:bodyPr>
          <a:lstStyle/>
          <a:p>
            <a:pPr algn="ctr"/>
            <a:r>
              <a:rPr lang="en-US" sz="4000" b="1" u="sng" dirty="0">
                <a:solidFill>
                  <a:schemeClr val="accent1">
                    <a:lumMod val="60000"/>
                    <a:lumOff val="40000"/>
                  </a:schemeClr>
                </a:solidFill>
              </a:rPr>
              <a:t>Twitter Sentimental Analysis(NLP)| Machine Learning </a:t>
            </a:r>
          </a:p>
          <a:p>
            <a:endParaRPr lang="en-US" dirty="0"/>
          </a:p>
          <a:p>
            <a:endParaRPr lang="en-US" dirty="0"/>
          </a:p>
          <a:p>
            <a:endParaRPr lang="en-US" dirty="0"/>
          </a:p>
          <a:p>
            <a:endParaRPr lang="en-US" dirty="0"/>
          </a:p>
          <a:p>
            <a:endParaRPr lang="en-US" dirty="0"/>
          </a:p>
          <a:p>
            <a:endParaRPr lang="en-US" b="1" dirty="0"/>
          </a:p>
          <a:p>
            <a:pPr algn="r"/>
            <a:r>
              <a:rPr lang="en-IN" sz="2800" b="1" dirty="0"/>
              <a:t>PROF. SUVARNA RANADE MA’AM</a:t>
            </a:r>
          </a:p>
          <a:p>
            <a:pPr algn="r"/>
            <a:r>
              <a:rPr lang="en-IN" sz="2800" dirty="0"/>
              <a:t>                                   </a:t>
            </a:r>
            <a:r>
              <a:rPr lang="en-IN" sz="2800" b="1" dirty="0"/>
              <a:t>Project Guide</a:t>
            </a:r>
          </a:p>
          <a:p>
            <a:endParaRPr lang="en-IN" sz="2800" dirty="0"/>
          </a:p>
          <a:p>
            <a:pPr algn="r"/>
            <a:r>
              <a:rPr lang="en-US" sz="3200" dirty="0">
                <a:solidFill>
                  <a:schemeClr val="accent1">
                    <a:lumMod val="60000"/>
                    <a:lumOff val="40000"/>
                  </a:schemeClr>
                </a:solidFill>
              </a:rPr>
              <a:t>Team members</a:t>
            </a:r>
          </a:p>
          <a:p>
            <a:pPr algn="ctr"/>
            <a:r>
              <a:rPr lang="en-US" dirty="0"/>
              <a:t>                                                                                                              </a:t>
            </a:r>
            <a:r>
              <a:rPr lang="en-US" b="1" dirty="0">
                <a:solidFill>
                  <a:schemeClr val="tx2">
                    <a:lumMod val="75000"/>
                  </a:schemeClr>
                </a:solidFill>
              </a:rPr>
              <a:t>Tejal Patil</a:t>
            </a:r>
          </a:p>
          <a:p>
            <a:pPr algn="ctr"/>
            <a:r>
              <a:rPr lang="en-US" b="1" dirty="0">
                <a:solidFill>
                  <a:schemeClr val="tx2">
                    <a:lumMod val="75000"/>
                  </a:schemeClr>
                </a:solidFill>
              </a:rPr>
              <a:t>                                                                                                                           Sumitra </a:t>
            </a:r>
            <a:r>
              <a:rPr lang="en-US" b="1" dirty="0" err="1">
                <a:solidFill>
                  <a:schemeClr val="tx2">
                    <a:lumMod val="75000"/>
                  </a:schemeClr>
                </a:solidFill>
              </a:rPr>
              <a:t>Mahadik</a:t>
            </a:r>
            <a:endParaRPr lang="en-US" b="1" dirty="0">
              <a:solidFill>
                <a:schemeClr val="tx2">
                  <a:lumMod val="75000"/>
                </a:schemeClr>
              </a:solidFill>
            </a:endParaRPr>
          </a:p>
        </p:txBody>
      </p:sp>
    </p:spTree>
    <p:extLst>
      <p:ext uri="{BB962C8B-B14F-4D97-AF65-F5344CB8AC3E}">
        <p14:creationId xmlns:p14="http://schemas.microsoft.com/office/powerpoint/2010/main" val="3404226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3D33-FD26-6BB1-42B6-EC23052DD08A}"/>
              </a:ext>
            </a:extLst>
          </p:cNvPr>
          <p:cNvSpPr>
            <a:spLocks noGrp="1"/>
          </p:cNvSpPr>
          <p:nvPr>
            <p:ph type="title"/>
          </p:nvPr>
        </p:nvSpPr>
        <p:spPr>
          <a:xfrm>
            <a:off x="203200" y="118532"/>
            <a:ext cx="11988800" cy="3911601"/>
          </a:xfrm>
        </p:spPr>
        <p:txBody>
          <a:bodyPr>
            <a:normAutofit fontScale="90000"/>
          </a:bodyPr>
          <a:lstStyle/>
          <a:p>
            <a:r>
              <a:rPr lang="en-US" sz="2700" b="1" dirty="0">
                <a:solidFill>
                  <a:srgbClr val="C00000"/>
                </a:solidFill>
              </a:rPr>
              <a:t>2)Feature Extraction:-</a:t>
            </a:r>
            <a:br>
              <a:rPr lang="en-US" sz="2700" b="1" dirty="0">
                <a:solidFill>
                  <a:srgbClr val="C00000"/>
                </a:solidFill>
              </a:rPr>
            </a:br>
            <a:r>
              <a:rPr lang="en-US" sz="2700" b="0" i="0" dirty="0">
                <a:solidFill>
                  <a:srgbClr val="374151"/>
                </a:solidFill>
                <a:effectLst/>
                <a:latin typeface="Söhne"/>
              </a:rPr>
              <a:t>Feature extraction in Natural Language Processing (NLP) involves converting                          raw text data into a format that can be used by machine learning models.</a:t>
            </a:r>
            <a:br>
              <a:rPr lang="en-US" sz="2700" b="0" i="0" dirty="0">
                <a:solidFill>
                  <a:srgbClr val="374151"/>
                </a:solidFill>
                <a:effectLst/>
                <a:latin typeface="Söhne"/>
              </a:rPr>
            </a:br>
            <a:r>
              <a:rPr lang="en-US" sz="2700" b="1" i="0" dirty="0">
                <a:solidFill>
                  <a:srgbClr val="374151"/>
                </a:solidFill>
                <a:effectLst/>
                <a:latin typeface="Söhne"/>
              </a:rPr>
              <a:t>Bag-of-Words (</a:t>
            </a:r>
            <a:r>
              <a:rPr lang="en-US" sz="2700" b="1" i="0" dirty="0" err="1">
                <a:solidFill>
                  <a:srgbClr val="374151"/>
                </a:solidFill>
                <a:effectLst/>
                <a:latin typeface="Söhne"/>
              </a:rPr>
              <a:t>BoW</a:t>
            </a:r>
            <a:r>
              <a:rPr lang="en-US" sz="2700" b="1" i="0" dirty="0">
                <a:solidFill>
                  <a:srgbClr val="374151"/>
                </a:solidFill>
                <a:effectLst/>
                <a:latin typeface="Söhne"/>
              </a:rPr>
              <a:t>):-</a:t>
            </a:r>
            <a:br>
              <a:rPr lang="en-US" sz="2700" b="0" i="0" dirty="0">
                <a:solidFill>
                  <a:srgbClr val="374151"/>
                </a:solidFill>
                <a:effectLst/>
                <a:latin typeface="Söhne"/>
              </a:rPr>
            </a:br>
            <a:r>
              <a:rPr lang="en-US" sz="2700" b="0" i="0" dirty="0">
                <a:solidFill>
                  <a:srgbClr val="374151"/>
                </a:solidFill>
                <a:effectLst/>
                <a:latin typeface="Söhne"/>
              </a:rPr>
              <a:t>Represents a document as an unordered set of words.</a:t>
            </a:r>
            <a:br>
              <a:rPr lang="en-US" sz="2700" b="0" i="0" dirty="0">
                <a:solidFill>
                  <a:srgbClr val="374151"/>
                </a:solidFill>
                <a:effectLst/>
                <a:latin typeface="Söhne"/>
              </a:rPr>
            </a:br>
            <a:r>
              <a:rPr lang="en-US" sz="2700" b="0" i="0" dirty="0">
                <a:solidFill>
                  <a:srgbClr val="374151"/>
                </a:solidFill>
                <a:effectLst/>
                <a:latin typeface="Söhne"/>
              </a:rPr>
              <a:t>Each word in the document is treated as a separate feature, and the frequency of each word is used as its value.</a:t>
            </a:r>
            <a:br>
              <a:rPr lang="en-US" sz="2700" b="0" i="0" dirty="0">
                <a:solidFill>
                  <a:srgbClr val="374151"/>
                </a:solidFill>
                <a:effectLst/>
                <a:latin typeface="Söhne"/>
              </a:rPr>
            </a:br>
            <a:r>
              <a:rPr lang="en-US" sz="2700" b="0" i="0" dirty="0">
                <a:solidFill>
                  <a:srgbClr val="374151"/>
                </a:solidFill>
                <a:effectLst/>
                <a:latin typeface="Söhne"/>
              </a:rPr>
              <a:t>Disregards word order and context.</a:t>
            </a:r>
            <a:br>
              <a:rPr lang="en-US" sz="2700" b="0" i="0" dirty="0">
                <a:solidFill>
                  <a:srgbClr val="374151"/>
                </a:solidFill>
                <a:effectLst/>
                <a:latin typeface="Söhne"/>
              </a:rPr>
            </a:br>
            <a:r>
              <a:rPr lang="en-US" sz="2700" b="1" i="0" dirty="0">
                <a:solidFill>
                  <a:srgbClr val="374151"/>
                </a:solidFill>
                <a:effectLst/>
                <a:latin typeface="Söhne"/>
              </a:rPr>
              <a:t>Library:-</a:t>
            </a:r>
            <a:br>
              <a:rPr lang="en-US" sz="2700" b="0" i="0" dirty="0">
                <a:solidFill>
                  <a:srgbClr val="374151"/>
                </a:solidFill>
                <a:effectLst/>
                <a:latin typeface="Söhne"/>
              </a:rPr>
            </a:br>
            <a:r>
              <a:rPr lang="en-US" sz="2700" b="1" dirty="0">
                <a:solidFill>
                  <a:srgbClr val="AF00DB"/>
                </a:solidFill>
                <a:effectLst/>
                <a:latin typeface="Courier New" panose="02070309020205020404" pitchFamily="49" charset="0"/>
              </a:rPr>
              <a:t>from</a:t>
            </a:r>
            <a:r>
              <a:rPr lang="en-US" sz="2700" b="1" dirty="0">
                <a:solidFill>
                  <a:srgbClr val="000000"/>
                </a:solidFill>
                <a:effectLst/>
                <a:latin typeface="Courier New" panose="02070309020205020404" pitchFamily="49" charset="0"/>
              </a:rPr>
              <a:t> </a:t>
            </a:r>
            <a:r>
              <a:rPr lang="en-US" sz="2700" b="1" dirty="0" err="1">
                <a:solidFill>
                  <a:srgbClr val="000000"/>
                </a:solidFill>
                <a:effectLst/>
                <a:latin typeface="Courier New" panose="02070309020205020404" pitchFamily="49" charset="0"/>
              </a:rPr>
              <a:t>sklearn.feature_extraction.text</a:t>
            </a:r>
            <a:r>
              <a:rPr lang="en-US" sz="2700" b="1" dirty="0" err="1">
                <a:solidFill>
                  <a:srgbClr val="AF00DB"/>
                </a:solidFill>
                <a:effectLst/>
                <a:latin typeface="Courier New" panose="02070309020205020404" pitchFamily="49" charset="0"/>
              </a:rPr>
              <a:t>import</a:t>
            </a:r>
            <a:r>
              <a:rPr lang="en-US" sz="2700" b="1" dirty="0">
                <a:solidFill>
                  <a:srgbClr val="AF00DB"/>
                </a:solidFill>
                <a:effectLst/>
                <a:latin typeface="Courier New" panose="02070309020205020404" pitchFamily="49" charset="0"/>
              </a:rPr>
              <a:t> </a:t>
            </a:r>
            <a:r>
              <a:rPr lang="en-US" sz="2700" b="1" dirty="0" err="1">
                <a:solidFill>
                  <a:srgbClr val="000000"/>
                </a:solidFill>
                <a:effectLst/>
                <a:latin typeface="Courier New" panose="02070309020205020404" pitchFamily="49" charset="0"/>
              </a:rPr>
              <a:t>CountVectorizer</a:t>
            </a:r>
            <a:br>
              <a:rPr lang="en-US" sz="2400" b="0" dirty="0">
                <a:solidFill>
                  <a:srgbClr val="000000"/>
                </a:solidFill>
                <a:effectLst/>
                <a:latin typeface="Courier New" panose="02070309020205020404" pitchFamily="49" charset="0"/>
              </a:rPr>
            </a:br>
            <a:br>
              <a:rPr lang="en-US" sz="2400" b="0" dirty="0">
                <a:solidFill>
                  <a:srgbClr val="000000"/>
                </a:solidFill>
                <a:effectLst/>
                <a:latin typeface="Courier New" panose="02070309020205020404" pitchFamily="49" charset="0"/>
              </a:rPr>
            </a:br>
            <a:br>
              <a:rPr lang="en-US" sz="2400" b="0" dirty="0">
                <a:solidFill>
                  <a:srgbClr val="000000"/>
                </a:solidFill>
                <a:effectLst/>
                <a:latin typeface="Courier New" panose="02070309020205020404" pitchFamily="49" charset="0"/>
              </a:rPr>
            </a:br>
            <a:br>
              <a:rPr lang="en-US" sz="2700" b="0" dirty="0">
                <a:solidFill>
                  <a:srgbClr val="000000"/>
                </a:solidFill>
                <a:effectLst/>
                <a:latin typeface="Courier New" panose="02070309020205020404" pitchFamily="49" charset="0"/>
              </a:rPr>
            </a:br>
            <a:br>
              <a:rPr lang="en-US" sz="2700" b="0" dirty="0">
                <a:solidFill>
                  <a:srgbClr val="000000"/>
                </a:solidFill>
                <a:effectLst/>
                <a:latin typeface="Courier New" panose="02070309020205020404" pitchFamily="49" charset="0"/>
              </a:rPr>
            </a:br>
            <a:endParaRPr lang="en-IN" sz="2700" b="1" dirty="0">
              <a:solidFill>
                <a:srgbClr val="C00000"/>
              </a:solidFill>
            </a:endParaRPr>
          </a:p>
        </p:txBody>
      </p:sp>
      <p:sp>
        <p:nvSpPr>
          <p:cNvPr id="12" name="TextBox 11">
            <a:extLst>
              <a:ext uri="{FF2B5EF4-FFF2-40B4-BE49-F238E27FC236}">
                <a16:creationId xmlns:a16="http://schemas.microsoft.com/office/drawing/2014/main" id="{0A6D266C-0D3F-ECDD-FEAE-0C59AFC6E47B}"/>
              </a:ext>
            </a:extLst>
          </p:cNvPr>
          <p:cNvSpPr txBox="1"/>
          <p:nvPr/>
        </p:nvSpPr>
        <p:spPr>
          <a:xfrm rot="10800000" flipV="1">
            <a:off x="203200" y="4413787"/>
            <a:ext cx="11531599" cy="1569660"/>
          </a:xfrm>
          <a:prstGeom prst="rect">
            <a:avLst/>
          </a:prstGeom>
          <a:noFill/>
        </p:spPr>
        <p:txBody>
          <a:bodyPr wrap="square" rtlCol="0">
            <a:spAutoFit/>
          </a:bodyPr>
          <a:lstStyle/>
          <a:p>
            <a:r>
              <a:rPr lang="en-US" sz="2400" b="1" dirty="0" err="1"/>
              <a:t>CountVectorizer</a:t>
            </a:r>
            <a:r>
              <a:rPr lang="en-US" sz="2400" b="1" dirty="0"/>
              <a:t>  </a:t>
            </a:r>
            <a:r>
              <a:rPr lang="en-US" sz="2400" b="0" i="0" dirty="0">
                <a:solidFill>
                  <a:srgbClr val="374151"/>
                </a:solidFill>
                <a:effectLst/>
                <a:latin typeface="Söhne"/>
              </a:rPr>
              <a:t>is a feature extraction technique used in Natural Language Processing (NLP) for converting a collection of text documents to a matrix of token counts. This process involves representing a document as an unordered set of words, disregarding grammar and word order, and focusing on the frequency of each word.</a:t>
            </a:r>
            <a:endParaRPr lang="en-IN" sz="2400" dirty="0"/>
          </a:p>
        </p:txBody>
      </p:sp>
    </p:spTree>
    <p:extLst>
      <p:ext uri="{BB962C8B-B14F-4D97-AF65-F5344CB8AC3E}">
        <p14:creationId xmlns:p14="http://schemas.microsoft.com/office/powerpoint/2010/main" val="2672952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EF55CB1A-F41D-58B4-88A4-370E779ABBBA}"/>
              </a:ext>
            </a:extLst>
          </p:cNvPr>
          <p:cNvSpPr>
            <a:spLocks noGrp="1" noChangeArrowheads="1"/>
          </p:cNvSpPr>
          <p:nvPr>
            <p:ph type="title"/>
          </p:nvPr>
        </p:nvSpPr>
        <p:spPr bwMode="auto">
          <a:xfrm>
            <a:off x="169333" y="0"/>
            <a:ext cx="12378266" cy="104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74151"/>
                </a:solidFill>
                <a:effectLst/>
                <a:latin typeface="Söhne"/>
              </a:rPr>
              <a:t>Input Split:-</a:t>
            </a:r>
            <a:br>
              <a:rPr kumimoji="0" lang="en-US" altLang="en-US" sz="2400" b="1" i="0" u="none" strike="noStrike" cap="none" normalizeH="0" baseline="0" dirty="0">
                <a:ln>
                  <a:noFill/>
                </a:ln>
                <a:solidFill>
                  <a:srgbClr val="374151"/>
                </a:solidFill>
                <a:effectLst/>
                <a:latin typeface="Söhne"/>
              </a:rPr>
            </a:br>
            <a:r>
              <a:rPr kumimoji="0" lang="en-US" altLang="en-US" sz="2400" b="1" i="0" u="none" strike="noStrike" cap="none" normalizeH="0" baseline="0" dirty="0">
                <a:ln>
                  <a:noFill/>
                </a:ln>
                <a:solidFill>
                  <a:srgbClr val="374151"/>
                </a:solidFill>
                <a:effectLst/>
                <a:latin typeface="Söhne"/>
              </a:rPr>
              <a:t>1)Train-Test Split:-</a:t>
            </a:r>
            <a:endParaRPr kumimoji="0" lang="en-US" altLang="en-US" sz="2400" b="0" i="0" u="none" strike="noStrike" cap="none" normalizeH="0" baseline="0" dirty="0">
              <a:ln>
                <a:noFill/>
              </a:ln>
              <a:solidFill>
                <a:schemeClr val="tx1"/>
              </a:solidFill>
              <a:effectLst/>
            </a:endParaRPr>
          </a:p>
          <a:p>
            <a:pPr defTabSz="914400" eaLnBrk="0" fontAlgn="base" hangingPunct="0">
              <a:spcAft>
                <a:spcPct val="0"/>
              </a:spcAft>
              <a:buFontTx/>
              <a:buChar char="•"/>
            </a:pPr>
            <a:r>
              <a:rPr kumimoji="0" lang="en-US" altLang="en-US" sz="2400" b="0" i="0" u="none" strike="noStrike" cap="none" normalizeH="0" baseline="0" dirty="0">
                <a:ln>
                  <a:noFill/>
                </a:ln>
                <a:solidFill>
                  <a:srgbClr val="374151"/>
                </a:solidFill>
                <a:effectLst/>
                <a:latin typeface="Söhne"/>
              </a:rPr>
              <a:t>In machine learning, it's common to split the dataset into training and</a:t>
            </a:r>
            <a:r>
              <a:rPr lang="en-US" altLang="en-US" sz="2400" dirty="0">
                <a:solidFill>
                  <a:srgbClr val="374151"/>
                </a:solidFill>
                <a:latin typeface="Söhne"/>
              </a:rPr>
              <a:t> </a:t>
            </a:r>
            <a:r>
              <a:rPr kumimoji="0" lang="en-US" altLang="en-US" sz="2400" b="0" i="0" u="none" strike="noStrike" cap="none" normalizeH="0" baseline="0" dirty="0">
                <a:ln>
                  <a:noFill/>
                </a:ln>
                <a:solidFill>
                  <a:srgbClr val="374151"/>
                </a:solidFill>
                <a:effectLst/>
                <a:latin typeface="Söhne"/>
              </a:rPr>
              <a:t>testing sets. The training set is used to train the model, and the testing set is used to evaluate its performance on unseen data. The </a:t>
            </a:r>
            <a:r>
              <a:rPr kumimoji="0" lang="en-US" altLang="en-US" sz="2400" b="1" i="0" u="none" strike="noStrike" cap="none" normalizeH="0" baseline="0" dirty="0" err="1">
                <a:ln>
                  <a:noFill/>
                </a:ln>
                <a:solidFill>
                  <a:srgbClr val="374151"/>
                </a:solidFill>
                <a:effectLst/>
                <a:latin typeface="Söhne Mono"/>
              </a:rPr>
              <a:t>train_test_split</a:t>
            </a:r>
            <a:r>
              <a:rPr kumimoji="0" lang="en-US" altLang="en-US" sz="2400" b="0" i="0" u="none" strike="noStrike" cap="none" normalizeH="0" baseline="0" dirty="0">
                <a:ln>
                  <a:noFill/>
                </a:ln>
                <a:solidFill>
                  <a:srgbClr val="374151"/>
                </a:solidFill>
                <a:effectLst/>
                <a:latin typeface="Söhne"/>
              </a:rPr>
              <a:t> function from libraries like scikit-learn is often used for this purpose.</a:t>
            </a:r>
            <a:br>
              <a:rPr kumimoji="0" lang="en-US" altLang="en-US" sz="2400" b="0" i="0" u="none" strike="noStrike" cap="none" normalizeH="0" baseline="0" dirty="0">
                <a:ln>
                  <a:noFill/>
                </a:ln>
                <a:solidFill>
                  <a:srgbClr val="374151"/>
                </a:solidFill>
                <a:effectLst/>
                <a:latin typeface="Söhne"/>
              </a:rPr>
            </a:br>
            <a:r>
              <a:rPr kumimoji="0" lang="en-US" altLang="en-US" sz="2400" b="1" i="0" u="none" strike="noStrike" cap="none" normalizeH="0" baseline="0" dirty="0">
                <a:ln>
                  <a:noFill/>
                </a:ln>
                <a:solidFill>
                  <a:srgbClr val="374151"/>
                </a:solidFill>
                <a:effectLst/>
                <a:latin typeface="Söhne"/>
              </a:rPr>
              <a:t>Library:-</a:t>
            </a:r>
            <a:br>
              <a:rPr kumimoji="0" lang="en-US" altLang="en-US" sz="2400" b="0" i="0" u="none" strike="noStrike" cap="none" normalizeH="0" baseline="0" dirty="0">
                <a:ln>
                  <a:noFill/>
                </a:ln>
                <a:solidFill>
                  <a:srgbClr val="374151"/>
                </a:solidFill>
                <a:effectLst/>
                <a:latin typeface="Söhne"/>
              </a:rPr>
            </a:br>
            <a:r>
              <a:rPr lang="en-US" sz="2400" b="0" dirty="0">
                <a:solidFill>
                  <a:srgbClr val="AF00DB"/>
                </a:solidFill>
                <a:effectLst/>
                <a:latin typeface="Courier New" panose="02070309020205020404" pitchFamily="49" charset="0"/>
              </a:rPr>
              <a:t>from</a:t>
            </a:r>
            <a:r>
              <a:rPr lang="en-US" sz="2400" b="0" dirty="0">
                <a:solidFill>
                  <a:srgbClr val="000000"/>
                </a:solidFill>
                <a:effectLst/>
                <a:latin typeface="Courier New" panose="02070309020205020404" pitchFamily="49" charset="0"/>
              </a:rPr>
              <a:t> </a:t>
            </a:r>
            <a:r>
              <a:rPr lang="en-US" sz="2400" b="0" dirty="0" err="1">
                <a:solidFill>
                  <a:srgbClr val="000000"/>
                </a:solidFill>
                <a:effectLst/>
                <a:latin typeface="Courier New" panose="02070309020205020404" pitchFamily="49" charset="0"/>
              </a:rPr>
              <a:t>sklearn.model_selection</a:t>
            </a:r>
            <a:r>
              <a:rPr lang="en-US" sz="2400" b="0" dirty="0">
                <a:solidFill>
                  <a:srgbClr val="000000"/>
                </a:solidFill>
                <a:effectLst/>
                <a:latin typeface="Courier New" panose="02070309020205020404" pitchFamily="49" charset="0"/>
              </a:rPr>
              <a:t> </a:t>
            </a:r>
            <a:r>
              <a:rPr lang="en-US" sz="2400" b="0" dirty="0">
                <a:solidFill>
                  <a:srgbClr val="AF00DB"/>
                </a:solidFill>
                <a:effectLst/>
                <a:latin typeface="Courier New" panose="02070309020205020404" pitchFamily="49" charset="0"/>
              </a:rPr>
              <a:t>import</a:t>
            </a:r>
            <a:r>
              <a:rPr lang="en-US" sz="2400" b="0" dirty="0">
                <a:solidFill>
                  <a:srgbClr val="000000"/>
                </a:solidFill>
                <a:effectLst/>
                <a:latin typeface="Courier New" panose="02070309020205020404" pitchFamily="49" charset="0"/>
              </a:rPr>
              <a:t> </a:t>
            </a:r>
            <a:r>
              <a:rPr lang="en-US" sz="2400" b="0" dirty="0" err="1">
                <a:solidFill>
                  <a:srgbClr val="000000"/>
                </a:solidFill>
                <a:effectLst/>
                <a:latin typeface="Courier New" panose="02070309020205020404" pitchFamily="49" charset="0"/>
              </a:rPr>
              <a:t>train_test_split</a:t>
            </a:r>
            <a:br>
              <a:rPr lang="en-US" sz="2400" b="0" dirty="0">
                <a:solidFill>
                  <a:srgbClr val="000000"/>
                </a:solidFill>
                <a:effectLst/>
                <a:latin typeface="Courier New" panose="02070309020205020404" pitchFamily="49" charset="0"/>
              </a:rPr>
            </a:br>
            <a:r>
              <a:rPr kumimoji="0" lang="en-US" altLang="en-US" sz="2400" b="1" i="0" u="none" strike="noStrike" cap="none" normalizeH="0" baseline="0" dirty="0">
                <a:ln>
                  <a:noFill/>
                </a:ln>
                <a:solidFill>
                  <a:srgbClr val="374151"/>
                </a:solidFill>
                <a:effectLst/>
                <a:latin typeface="Söhne"/>
              </a:rPr>
              <a:t> 2) Cross-validation:-</a:t>
            </a:r>
            <a:br>
              <a:rPr kumimoji="0" lang="en-US" altLang="en-US" sz="2400" b="0" i="0" u="none" strike="noStrike" cap="none" normalizeH="0" baseline="0" dirty="0">
                <a:ln>
                  <a:noFill/>
                </a:ln>
                <a:solidFill>
                  <a:srgbClr val="374151"/>
                </a:solidFill>
                <a:effectLst/>
                <a:latin typeface="Söhne"/>
              </a:rPr>
            </a:br>
            <a:r>
              <a:rPr kumimoji="0" lang="en-US" altLang="en-US" sz="2400" b="0" i="0" u="none" strike="noStrike" cap="none" normalizeH="0" baseline="0" dirty="0">
                <a:ln>
                  <a:noFill/>
                </a:ln>
                <a:solidFill>
                  <a:srgbClr val="374151"/>
                </a:solidFill>
                <a:effectLst/>
                <a:latin typeface="Söhne"/>
              </a:rPr>
              <a:t>Cross-validation involves dividing the dataset into multiple folds and using each </a:t>
            </a:r>
            <a:br>
              <a:rPr kumimoji="0" lang="en-US" altLang="en-US" sz="2400" b="0" i="0" u="none" strike="noStrike" cap="none" normalizeH="0" baseline="0" dirty="0">
                <a:ln>
                  <a:noFill/>
                </a:ln>
                <a:solidFill>
                  <a:srgbClr val="374151"/>
                </a:solidFill>
                <a:effectLst/>
                <a:latin typeface="Söhne"/>
              </a:rPr>
            </a:br>
            <a:r>
              <a:rPr kumimoji="0" lang="en-US" altLang="en-US" sz="2400" b="0" i="0" u="none" strike="noStrike" cap="none" normalizeH="0" baseline="0" dirty="0">
                <a:ln>
                  <a:noFill/>
                </a:ln>
                <a:solidFill>
                  <a:srgbClr val="374151"/>
                </a:solidFill>
                <a:effectLst/>
                <a:latin typeface="Söhne"/>
              </a:rPr>
              <a:t>fold as a testing set while the mode is trained on the remaining folds. It helps to </a:t>
            </a:r>
            <a:br>
              <a:rPr kumimoji="0" lang="en-US" altLang="en-US" sz="2400" b="0" i="0" u="none" strike="noStrike" cap="none" normalizeH="0" baseline="0" dirty="0">
                <a:ln>
                  <a:noFill/>
                </a:ln>
                <a:solidFill>
                  <a:srgbClr val="374151"/>
                </a:solidFill>
                <a:effectLst/>
                <a:latin typeface="Söhne"/>
              </a:rPr>
            </a:br>
            <a:r>
              <a:rPr kumimoji="0" lang="en-US" altLang="en-US" sz="2400" b="0" i="0" u="none" strike="noStrike" cap="none" normalizeH="0" baseline="0" dirty="0">
                <a:ln>
                  <a:noFill/>
                </a:ln>
                <a:solidFill>
                  <a:srgbClr val="374151"/>
                </a:solidFill>
                <a:effectLst/>
                <a:latin typeface="Söhne"/>
              </a:rPr>
              <a:t>get a more robust estimate of the model’s performance</a:t>
            </a:r>
            <a:br>
              <a:rPr kumimoji="0" lang="en-US" altLang="en-US" sz="2400" b="0" i="0" u="none" strike="noStrike" cap="none" normalizeH="0" baseline="0" dirty="0">
                <a:ln>
                  <a:noFill/>
                </a:ln>
                <a:solidFill>
                  <a:srgbClr val="374151"/>
                </a:solidFill>
                <a:effectLst/>
                <a:latin typeface="Söhne"/>
              </a:rPr>
            </a:br>
            <a:r>
              <a:rPr lang="en-US" altLang="en-US" sz="2400" b="1" dirty="0">
                <a:solidFill>
                  <a:srgbClr val="374151"/>
                </a:solidFill>
                <a:latin typeface="Söhne"/>
              </a:rPr>
              <a:t>3</a:t>
            </a:r>
            <a:r>
              <a:rPr kumimoji="0" lang="en-US" altLang="en-US" sz="2400" b="1" i="0" u="none" strike="noStrike" cap="none" normalizeH="0" baseline="0" dirty="0">
                <a:ln>
                  <a:noFill/>
                </a:ln>
                <a:solidFill>
                  <a:srgbClr val="374151"/>
                </a:solidFill>
                <a:effectLst/>
                <a:latin typeface="Söhne"/>
              </a:rPr>
              <a:t>)</a:t>
            </a:r>
            <a:r>
              <a:rPr kumimoji="0" lang="en-US" altLang="en-US" sz="2400" b="1" i="0" u="none" strike="noStrike" cap="none" normalizeH="0" baseline="0" dirty="0" err="1">
                <a:ln>
                  <a:noFill/>
                </a:ln>
                <a:solidFill>
                  <a:srgbClr val="374151"/>
                </a:solidFill>
                <a:effectLst/>
                <a:latin typeface="Söhne"/>
              </a:rPr>
              <a:t>GridSearchCV</a:t>
            </a:r>
            <a:r>
              <a:rPr kumimoji="0" lang="en-US" altLang="en-US" sz="2400" b="1" i="0" u="none" strike="noStrike" cap="none" normalizeH="0" baseline="0" dirty="0">
                <a:ln>
                  <a:noFill/>
                </a:ln>
                <a:solidFill>
                  <a:srgbClr val="374151"/>
                </a:solidFill>
                <a:effectLst/>
                <a:latin typeface="Söhne"/>
              </a:rPr>
              <a:t>:-</a:t>
            </a:r>
            <a:r>
              <a:rPr kumimoji="0" lang="en-US" altLang="en-US" sz="2400" i="0" u="none" strike="noStrike" cap="none" normalizeH="0" baseline="0" dirty="0">
                <a:ln>
                  <a:noFill/>
                </a:ln>
                <a:solidFill>
                  <a:srgbClr val="374151"/>
                </a:solidFill>
                <a:effectLst/>
                <a:latin typeface="Söhne"/>
              </a:rPr>
              <a:t> T</a:t>
            </a:r>
            <a:r>
              <a:rPr lang="en-US" altLang="en-US" sz="2400" dirty="0">
                <a:solidFill>
                  <a:srgbClr val="374151"/>
                </a:solidFill>
                <a:latin typeface="Söhne"/>
              </a:rPr>
              <a:t>his technique is used to tune hyperparameters for a machine learning model.</a:t>
            </a:r>
            <a:br>
              <a:rPr lang="en-US" altLang="en-US" sz="2400" dirty="0">
                <a:solidFill>
                  <a:srgbClr val="374151"/>
                </a:solidFill>
                <a:latin typeface="Söhne"/>
              </a:rPr>
            </a:br>
            <a:r>
              <a:rPr lang="en-US" altLang="en-US" sz="2400" dirty="0">
                <a:solidFill>
                  <a:srgbClr val="374151"/>
                </a:solidFill>
                <a:latin typeface="Söhne"/>
              </a:rPr>
              <a:t> It systematically searches through a specified hyperparameter grid, evaluates the model performance using cross validation, and identifies the combination of parameters that yields the best performance</a:t>
            </a:r>
            <a:r>
              <a:rPr lang="en-US" altLang="en-US" sz="2800" dirty="0">
                <a:solidFill>
                  <a:srgbClr val="374151"/>
                </a:solidFill>
                <a:latin typeface="Söhne"/>
              </a:rPr>
              <a:t>.</a:t>
            </a:r>
            <a:br>
              <a:rPr kumimoji="0" lang="en-US" altLang="en-US" sz="2800" b="0" i="0" u="none" strike="noStrike" cap="none" normalizeH="0" baseline="0" dirty="0">
                <a:ln>
                  <a:noFill/>
                </a:ln>
                <a:solidFill>
                  <a:srgbClr val="374151"/>
                </a:solidFill>
                <a:effectLst/>
                <a:latin typeface="Söhne"/>
              </a:rPr>
            </a:br>
            <a:br>
              <a:rPr kumimoji="0" lang="en-US" altLang="en-US" sz="2800" b="0" i="0" u="none" strike="noStrike" cap="none" normalizeH="0" baseline="0" dirty="0">
                <a:ln>
                  <a:noFill/>
                </a:ln>
                <a:solidFill>
                  <a:srgbClr val="374151"/>
                </a:solidFill>
                <a:effectLst/>
                <a:latin typeface="Söhne"/>
              </a:rPr>
            </a:br>
            <a:br>
              <a:rPr lang="en-US" sz="2800" b="0" dirty="0">
                <a:solidFill>
                  <a:srgbClr val="000000"/>
                </a:solidFill>
                <a:effectLst/>
                <a:latin typeface="Courier New" panose="02070309020205020404" pitchFamily="49" charset="0"/>
              </a:rPr>
            </a:br>
            <a:br>
              <a:rPr lang="en-US" sz="2800" b="0" dirty="0">
                <a:solidFill>
                  <a:srgbClr val="000000"/>
                </a:solidFill>
                <a:effectLst/>
                <a:latin typeface="Courier New" panose="02070309020205020404" pitchFamily="49" charset="0"/>
              </a:rPr>
            </a:br>
            <a:br>
              <a:rPr lang="en-US" sz="2800" dirty="0">
                <a:solidFill>
                  <a:srgbClr val="000000"/>
                </a:solidFill>
                <a:latin typeface="Courier New" panose="02070309020205020404" pitchFamily="49" charset="0"/>
              </a:rPr>
            </a:br>
            <a:br>
              <a:rPr lang="en-US" sz="2800" dirty="0">
                <a:solidFill>
                  <a:srgbClr val="000000"/>
                </a:solidFill>
                <a:latin typeface="Courier New" panose="02070309020205020404" pitchFamily="49" charset="0"/>
              </a:rPr>
            </a:br>
            <a:br>
              <a:rPr lang="en-US" sz="2800" dirty="0">
                <a:solidFill>
                  <a:srgbClr val="000000"/>
                </a:solidFill>
                <a:latin typeface="Courier New" panose="02070309020205020404" pitchFamily="49" charset="0"/>
              </a:rPr>
            </a:br>
            <a:br>
              <a:rPr lang="en-US" sz="2800" b="0" dirty="0">
                <a:solidFill>
                  <a:srgbClr val="000000"/>
                </a:solidFill>
                <a:effectLst/>
                <a:latin typeface="Courier New" panose="02070309020205020404" pitchFamily="49" charset="0"/>
              </a:rPr>
            </a:br>
            <a:br>
              <a:rPr lang="en-US" sz="2800" b="0" dirty="0">
                <a:solidFill>
                  <a:srgbClr val="000000"/>
                </a:solidFill>
                <a:effectLst/>
                <a:latin typeface="Courier New" panose="02070309020205020404" pitchFamily="49" charset="0"/>
              </a:rPr>
            </a:br>
            <a:endParaRPr kumimoji="0" lang="en-US" altLang="en-US" sz="2800" b="0" i="0" u="none" strike="noStrike" cap="none" normalizeH="0" baseline="0" dirty="0">
              <a:ln>
                <a:noFill/>
              </a:ln>
              <a:solidFill>
                <a:srgbClr val="374151"/>
              </a:solidFill>
              <a:effectLst/>
              <a:latin typeface="Söhne"/>
            </a:endParaRPr>
          </a:p>
          <a:p>
            <a:pPr marL="0" marR="0" lvl="0" indent="0" defTabSz="914400" rtl="0" eaLnBrk="0" fontAlgn="base" latinLnBrk="0" hangingPunct="0">
              <a:lnSpc>
                <a:spcPct val="100000"/>
              </a:lnSpc>
              <a:spcBef>
                <a:spcPct val="0"/>
              </a:spcBef>
              <a:spcAft>
                <a:spcPct val="0"/>
              </a:spcAft>
              <a:buClrTx/>
              <a:buSzTx/>
              <a:buFontTx/>
              <a:buNone/>
              <a:tabLst/>
            </a:pPr>
            <a:br>
              <a:rPr kumimoji="0" lang="en-US" altLang="en-US" sz="2800" b="0" i="0" u="none" strike="noStrike" cap="none" normalizeH="0" baseline="0" dirty="0">
                <a:ln>
                  <a:noFill/>
                </a:ln>
                <a:solidFill>
                  <a:srgbClr val="374151"/>
                </a:solidFill>
                <a:effectLst/>
                <a:latin typeface="Söhne"/>
              </a:rPr>
            </a:b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6654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B3606-0310-ECF4-6FAE-59B04C750CA7}"/>
              </a:ext>
            </a:extLst>
          </p:cNvPr>
          <p:cNvSpPr>
            <a:spLocks noGrp="1"/>
          </p:cNvSpPr>
          <p:nvPr>
            <p:ph type="title"/>
          </p:nvPr>
        </p:nvSpPr>
        <p:spPr>
          <a:xfrm>
            <a:off x="389468" y="135467"/>
            <a:ext cx="11115144" cy="1769533"/>
          </a:xfrm>
        </p:spPr>
        <p:txBody>
          <a:bodyPr>
            <a:noAutofit/>
          </a:bodyPr>
          <a:lstStyle/>
          <a:p>
            <a:pPr algn="l">
              <a:buFont typeface="+mj-lt"/>
              <a:buAutoNum type="arabicPeriod"/>
            </a:pPr>
            <a:r>
              <a:rPr lang="en-US" sz="2400" b="1" dirty="0"/>
              <a:t>Libraries:-</a:t>
            </a:r>
            <a:br>
              <a:rPr lang="en-US" sz="2400" b="1" dirty="0"/>
            </a:br>
            <a:r>
              <a:rPr lang="en-IN" sz="2400" b="0" dirty="0">
                <a:solidFill>
                  <a:srgbClr val="AF00DB"/>
                </a:solidFill>
                <a:effectLst/>
                <a:latin typeface="Courier New" panose="02070309020205020404" pitchFamily="49" charset="0"/>
              </a:rPr>
              <a:t>from</a:t>
            </a:r>
            <a:r>
              <a:rPr lang="en-IN" sz="2400" b="0" dirty="0">
                <a:solidFill>
                  <a:srgbClr val="000000"/>
                </a:solidFill>
                <a:effectLst/>
                <a:latin typeface="Courier New" panose="02070309020205020404" pitchFamily="49" charset="0"/>
              </a:rPr>
              <a:t> </a:t>
            </a:r>
            <a:r>
              <a:rPr lang="en-IN" sz="2400" b="0" dirty="0" err="1">
                <a:solidFill>
                  <a:srgbClr val="000000"/>
                </a:solidFill>
                <a:effectLst/>
                <a:latin typeface="Courier New" panose="02070309020205020404" pitchFamily="49" charset="0"/>
              </a:rPr>
              <a:t>sklearn.metrics</a:t>
            </a:r>
            <a:r>
              <a:rPr lang="en-IN" sz="2400" b="0" dirty="0">
                <a:solidFill>
                  <a:srgbClr val="000000"/>
                </a:solidFill>
                <a:effectLst/>
                <a:latin typeface="Courier New" panose="02070309020205020404" pitchFamily="49" charset="0"/>
              </a:rPr>
              <a:t> </a:t>
            </a:r>
            <a:r>
              <a:rPr lang="en-IN" sz="2400" b="0" dirty="0">
                <a:solidFill>
                  <a:srgbClr val="AF00DB"/>
                </a:solidFill>
                <a:effectLst/>
                <a:latin typeface="Courier New" panose="02070309020205020404" pitchFamily="49" charset="0"/>
              </a:rPr>
              <a:t>import</a:t>
            </a:r>
            <a:r>
              <a:rPr lang="en-IN" sz="2400" b="0" dirty="0">
                <a:solidFill>
                  <a:srgbClr val="000000"/>
                </a:solidFill>
                <a:effectLst/>
                <a:latin typeface="Courier New" panose="02070309020205020404" pitchFamily="49" charset="0"/>
              </a:rPr>
              <a:t> </a:t>
            </a:r>
            <a:r>
              <a:rPr lang="en-IN" sz="2400" b="0" dirty="0" err="1">
                <a:solidFill>
                  <a:srgbClr val="000000"/>
                </a:solidFill>
                <a:effectLst/>
                <a:latin typeface="Courier New" panose="02070309020205020404" pitchFamily="49" charset="0"/>
              </a:rPr>
              <a:t>classification_report</a:t>
            </a:r>
            <a:br>
              <a:rPr lang="en-IN" sz="2400" b="0" dirty="0">
                <a:solidFill>
                  <a:srgbClr val="000000"/>
                </a:solidFill>
                <a:effectLst/>
                <a:latin typeface="Courier New" panose="02070309020205020404" pitchFamily="49" charset="0"/>
              </a:rPr>
            </a:br>
            <a:r>
              <a:rPr lang="en-IN" sz="2400" b="0" dirty="0">
                <a:solidFill>
                  <a:srgbClr val="AF00DB"/>
                </a:solidFill>
                <a:effectLst/>
                <a:latin typeface="Courier New" panose="02070309020205020404" pitchFamily="49" charset="0"/>
              </a:rPr>
              <a:t>from</a:t>
            </a:r>
            <a:r>
              <a:rPr lang="en-IN" sz="2400" b="0" dirty="0">
                <a:solidFill>
                  <a:srgbClr val="000000"/>
                </a:solidFill>
                <a:effectLst/>
                <a:latin typeface="Courier New" panose="02070309020205020404" pitchFamily="49" charset="0"/>
              </a:rPr>
              <a:t> </a:t>
            </a:r>
            <a:r>
              <a:rPr lang="en-IN" sz="2400" b="0" dirty="0" err="1">
                <a:solidFill>
                  <a:srgbClr val="000000"/>
                </a:solidFill>
                <a:effectLst/>
                <a:latin typeface="Courier New" panose="02070309020205020404" pitchFamily="49" charset="0"/>
              </a:rPr>
              <a:t>sklearn.metrics</a:t>
            </a:r>
            <a:r>
              <a:rPr lang="en-IN" sz="2400" b="0" dirty="0">
                <a:solidFill>
                  <a:srgbClr val="000000"/>
                </a:solidFill>
                <a:effectLst/>
                <a:latin typeface="Courier New" panose="02070309020205020404" pitchFamily="49" charset="0"/>
              </a:rPr>
              <a:t> </a:t>
            </a:r>
            <a:r>
              <a:rPr lang="en-IN" sz="2400" b="0" dirty="0">
                <a:solidFill>
                  <a:srgbClr val="AF00DB"/>
                </a:solidFill>
                <a:effectLst/>
                <a:latin typeface="Courier New" panose="02070309020205020404" pitchFamily="49" charset="0"/>
              </a:rPr>
              <a:t>import</a:t>
            </a:r>
            <a:r>
              <a:rPr lang="en-IN" sz="2400" b="0" dirty="0">
                <a:solidFill>
                  <a:srgbClr val="000000"/>
                </a:solidFill>
                <a:effectLst/>
                <a:latin typeface="Courier New" panose="02070309020205020404" pitchFamily="49" charset="0"/>
              </a:rPr>
              <a:t> </a:t>
            </a:r>
            <a:r>
              <a:rPr lang="en-IN" sz="2400" b="0" dirty="0" err="1">
                <a:solidFill>
                  <a:srgbClr val="000000"/>
                </a:solidFill>
                <a:effectLst/>
                <a:latin typeface="Courier New" panose="02070309020205020404" pitchFamily="49" charset="0"/>
              </a:rPr>
              <a:t>confusion_matrix</a:t>
            </a:r>
            <a:r>
              <a:rPr lang="en-IN" sz="2400" b="0" dirty="0">
                <a:solidFill>
                  <a:srgbClr val="000000"/>
                </a:solidFill>
                <a:effectLst/>
                <a:latin typeface="Courier New" panose="02070309020205020404" pitchFamily="49" charset="0"/>
              </a:rPr>
              <a:t>, </a:t>
            </a:r>
            <a:r>
              <a:rPr lang="en-IN" sz="2400" b="0" dirty="0" err="1">
                <a:solidFill>
                  <a:srgbClr val="000000"/>
                </a:solidFill>
                <a:effectLst/>
                <a:latin typeface="Courier New" panose="02070309020205020404" pitchFamily="49" charset="0"/>
              </a:rPr>
              <a:t>accuracy_score</a:t>
            </a:r>
            <a:r>
              <a:rPr lang="en-IN" sz="2400" b="0" dirty="0">
                <a:solidFill>
                  <a:srgbClr val="000000"/>
                </a:solidFill>
                <a:effectLst/>
                <a:latin typeface="Courier New" panose="02070309020205020404" pitchFamily="49" charset="0"/>
              </a:rPr>
              <a:t>, </a:t>
            </a:r>
            <a:r>
              <a:rPr lang="en-IN" sz="2400" b="0" dirty="0" err="1">
                <a:solidFill>
                  <a:srgbClr val="000000"/>
                </a:solidFill>
                <a:effectLst/>
                <a:latin typeface="Courier New" panose="02070309020205020404" pitchFamily="49" charset="0"/>
              </a:rPr>
              <a:t>roc_auc_score</a:t>
            </a:r>
            <a:r>
              <a:rPr lang="en-IN" sz="2400" b="0" dirty="0">
                <a:solidFill>
                  <a:srgbClr val="000000"/>
                </a:solidFill>
                <a:effectLst/>
                <a:latin typeface="Courier New" panose="02070309020205020404" pitchFamily="49" charset="0"/>
              </a:rPr>
              <a:t>, </a:t>
            </a:r>
            <a:r>
              <a:rPr lang="en-IN" sz="2400" b="0" dirty="0" err="1">
                <a:solidFill>
                  <a:srgbClr val="000000"/>
                </a:solidFill>
                <a:effectLst/>
                <a:latin typeface="Courier New" panose="02070309020205020404" pitchFamily="49" charset="0"/>
              </a:rPr>
              <a:t>roc_curve</a:t>
            </a:r>
            <a:br>
              <a:rPr lang="en-IN" sz="2400" b="0" dirty="0">
                <a:solidFill>
                  <a:srgbClr val="000000"/>
                </a:solidFill>
                <a:effectLst/>
                <a:latin typeface="Courier New" panose="02070309020205020404" pitchFamily="49" charset="0"/>
              </a:rPr>
            </a:br>
            <a:r>
              <a:rPr lang="en-IN" sz="2400" b="0" dirty="0">
                <a:solidFill>
                  <a:srgbClr val="AF00DB"/>
                </a:solidFill>
                <a:effectLst/>
                <a:latin typeface="Courier New" panose="02070309020205020404" pitchFamily="49" charset="0"/>
              </a:rPr>
              <a:t>from</a:t>
            </a:r>
            <a:r>
              <a:rPr lang="en-IN" sz="2400" b="0" dirty="0">
                <a:solidFill>
                  <a:srgbClr val="000000"/>
                </a:solidFill>
                <a:effectLst/>
                <a:latin typeface="Courier New" panose="02070309020205020404" pitchFamily="49" charset="0"/>
              </a:rPr>
              <a:t> </a:t>
            </a:r>
            <a:r>
              <a:rPr lang="en-IN" sz="2400" b="0" dirty="0" err="1">
                <a:solidFill>
                  <a:srgbClr val="000000"/>
                </a:solidFill>
                <a:effectLst/>
                <a:latin typeface="Courier New" panose="02070309020205020404" pitchFamily="49" charset="0"/>
              </a:rPr>
              <a:t>sklearn.model_selection</a:t>
            </a:r>
            <a:r>
              <a:rPr lang="en-IN" sz="2400" b="0" dirty="0">
                <a:solidFill>
                  <a:srgbClr val="000000"/>
                </a:solidFill>
                <a:effectLst/>
                <a:latin typeface="Courier New" panose="02070309020205020404" pitchFamily="49" charset="0"/>
              </a:rPr>
              <a:t> </a:t>
            </a:r>
            <a:r>
              <a:rPr lang="en-IN" sz="2400" b="0" dirty="0">
                <a:solidFill>
                  <a:srgbClr val="AF00DB"/>
                </a:solidFill>
                <a:effectLst/>
                <a:latin typeface="Courier New" panose="02070309020205020404" pitchFamily="49" charset="0"/>
              </a:rPr>
              <a:t>import</a:t>
            </a:r>
            <a:r>
              <a:rPr lang="en-IN" sz="2400" b="0" dirty="0">
                <a:solidFill>
                  <a:srgbClr val="000000"/>
                </a:solidFill>
                <a:effectLst/>
                <a:latin typeface="Courier New" panose="02070309020205020404" pitchFamily="49" charset="0"/>
              </a:rPr>
              <a:t> </a:t>
            </a:r>
            <a:r>
              <a:rPr lang="en-IN" sz="2400" b="0" dirty="0" err="1">
                <a:solidFill>
                  <a:srgbClr val="000000"/>
                </a:solidFill>
                <a:effectLst/>
                <a:latin typeface="Courier New" panose="02070309020205020404" pitchFamily="49" charset="0"/>
              </a:rPr>
              <a:t>GridSearchCV</a:t>
            </a:r>
            <a:br>
              <a:rPr lang="en-IN" sz="2400" b="0" dirty="0">
                <a:solidFill>
                  <a:srgbClr val="000000"/>
                </a:solidFill>
                <a:effectLst/>
                <a:latin typeface="Courier New" panose="02070309020205020404" pitchFamily="49" charset="0"/>
              </a:rPr>
            </a:br>
            <a:r>
              <a:rPr lang="en-US" sz="2400" b="0" i="0" dirty="0">
                <a:solidFill>
                  <a:srgbClr val="374151"/>
                </a:solidFill>
                <a:effectLst/>
                <a:latin typeface="Söhne"/>
              </a:rPr>
              <a:t>When testing the performance of a machine learning model, there are various metrics and parameters that can be considered depending on the type of problem (classification, regression, etc.) and the specific goals of the analysis.</a:t>
            </a:r>
            <a:br>
              <a:rPr lang="en-US" sz="2400" b="0" i="0" dirty="0">
                <a:solidFill>
                  <a:srgbClr val="374151"/>
                </a:solidFill>
                <a:effectLst/>
                <a:latin typeface="Söhne"/>
              </a:rPr>
            </a:br>
            <a:r>
              <a:rPr lang="en-US" sz="2400" b="1" i="0" dirty="0">
                <a:solidFill>
                  <a:srgbClr val="374151"/>
                </a:solidFill>
                <a:effectLst/>
                <a:latin typeface="Söhne"/>
              </a:rPr>
              <a:t>Accuracy:</a:t>
            </a:r>
            <a:br>
              <a:rPr lang="en-US" sz="2400" b="0" i="0" dirty="0">
                <a:solidFill>
                  <a:srgbClr val="374151"/>
                </a:solidFill>
                <a:effectLst/>
                <a:latin typeface="Söhne"/>
              </a:rPr>
            </a:br>
            <a:r>
              <a:rPr lang="en-US" sz="2400" b="0" i="0" dirty="0">
                <a:solidFill>
                  <a:srgbClr val="374151"/>
                </a:solidFill>
                <a:effectLst/>
                <a:latin typeface="Söhne"/>
              </a:rPr>
              <a:t>The ratio of correctly predicted instances to the total instances. It's a common metric for balanced datasets.</a:t>
            </a:r>
            <a:br>
              <a:rPr lang="en-US" sz="2400" b="0" i="0" dirty="0">
                <a:solidFill>
                  <a:srgbClr val="374151"/>
                </a:solidFill>
                <a:effectLst/>
                <a:latin typeface="Söhne"/>
              </a:rPr>
            </a:br>
            <a:r>
              <a:rPr lang="en-US" sz="2400" b="1" i="0" dirty="0">
                <a:solidFill>
                  <a:srgbClr val="374151"/>
                </a:solidFill>
                <a:effectLst/>
                <a:latin typeface="Söhne"/>
              </a:rPr>
              <a:t>Precision:</a:t>
            </a:r>
            <a:br>
              <a:rPr lang="en-US" sz="2400" b="0" i="0" dirty="0">
                <a:solidFill>
                  <a:srgbClr val="374151"/>
                </a:solidFill>
                <a:effectLst/>
                <a:latin typeface="Söhne"/>
              </a:rPr>
            </a:br>
            <a:r>
              <a:rPr lang="en-US" sz="2400" b="0" i="0" dirty="0">
                <a:solidFill>
                  <a:srgbClr val="374151"/>
                </a:solidFill>
                <a:effectLst/>
                <a:latin typeface="Söhne"/>
              </a:rPr>
              <a:t>The ratio of correctly predicted positive observations to the total predicted positives. Precision focuses on the accuracy of the positive predictions.</a:t>
            </a:r>
            <a:br>
              <a:rPr lang="en-US" sz="2400" b="0" i="0" dirty="0">
                <a:solidFill>
                  <a:srgbClr val="374151"/>
                </a:solidFill>
                <a:effectLst/>
                <a:latin typeface="Söhne"/>
              </a:rPr>
            </a:br>
            <a:r>
              <a:rPr lang="en-US" sz="2400" b="1" i="0" dirty="0">
                <a:solidFill>
                  <a:srgbClr val="374151"/>
                </a:solidFill>
                <a:effectLst/>
                <a:latin typeface="Söhne"/>
              </a:rPr>
              <a:t>Recall (Sensitivity or True Positive Rate):</a:t>
            </a:r>
            <a:br>
              <a:rPr lang="en-US" sz="2400" b="0" i="0" dirty="0">
                <a:solidFill>
                  <a:srgbClr val="374151"/>
                </a:solidFill>
                <a:effectLst/>
                <a:latin typeface="Söhne"/>
              </a:rPr>
            </a:br>
            <a:r>
              <a:rPr lang="en-US" sz="2400" b="0" i="0" dirty="0">
                <a:solidFill>
                  <a:srgbClr val="374151"/>
                </a:solidFill>
                <a:effectLst/>
                <a:latin typeface="Söhne"/>
              </a:rPr>
              <a:t>The ratio of correctly predicted positive observations to the all observations in the actual class. Recall focuses on the ability of the model to capture all the positives.</a:t>
            </a:r>
            <a:br>
              <a:rPr lang="en-US" sz="2400" b="0" i="0" dirty="0">
                <a:solidFill>
                  <a:srgbClr val="374151"/>
                </a:solidFill>
                <a:effectLst/>
                <a:latin typeface="Söhne"/>
              </a:rPr>
            </a:br>
            <a:br>
              <a:rPr lang="en-US" sz="2400" b="0" i="0" dirty="0">
                <a:solidFill>
                  <a:srgbClr val="374151"/>
                </a:solidFill>
                <a:effectLst/>
                <a:latin typeface="Söhne"/>
              </a:rPr>
            </a:br>
            <a:br>
              <a:rPr lang="en-US" sz="2400" b="0" i="0" dirty="0">
                <a:solidFill>
                  <a:srgbClr val="374151"/>
                </a:solidFill>
                <a:effectLst/>
                <a:latin typeface="Söhne"/>
              </a:rPr>
            </a:br>
            <a:br>
              <a:rPr lang="en-US" sz="2400" dirty="0"/>
            </a:br>
            <a:br>
              <a:rPr lang="en-IN" sz="2400" b="0" dirty="0">
                <a:solidFill>
                  <a:srgbClr val="000000"/>
                </a:solidFill>
                <a:effectLst/>
                <a:latin typeface="Courier New" panose="02070309020205020404" pitchFamily="49" charset="0"/>
              </a:rPr>
            </a:br>
            <a:endParaRPr lang="en-IN" sz="2400" b="1" dirty="0"/>
          </a:p>
        </p:txBody>
      </p:sp>
    </p:spTree>
    <p:extLst>
      <p:ext uri="{BB962C8B-B14F-4D97-AF65-F5344CB8AC3E}">
        <p14:creationId xmlns:p14="http://schemas.microsoft.com/office/powerpoint/2010/main" val="4236774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15564-3DD3-03BF-5E64-1195AF8159C1}"/>
              </a:ext>
            </a:extLst>
          </p:cNvPr>
          <p:cNvSpPr>
            <a:spLocks noGrp="1"/>
          </p:cNvSpPr>
          <p:nvPr>
            <p:ph type="title"/>
          </p:nvPr>
        </p:nvSpPr>
        <p:spPr>
          <a:xfrm>
            <a:off x="287868" y="-254000"/>
            <a:ext cx="11132078" cy="1475623"/>
          </a:xfrm>
        </p:spPr>
        <p:txBody>
          <a:bodyPr>
            <a:normAutofit fontScale="90000"/>
          </a:bodyPr>
          <a:lstStyle/>
          <a:p>
            <a:br>
              <a:rPr lang="en-US" sz="2700" b="0" i="0" dirty="0">
                <a:solidFill>
                  <a:srgbClr val="374151"/>
                </a:solidFill>
                <a:effectLst/>
                <a:latin typeface="Söhne"/>
              </a:rPr>
            </a:br>
            <a:r>
              <a:rPr lang="en-US" sz="2700" b="1" i="0" dirty="0">
                <a:solidFill>
                  <a:srgbClr val="374151"/>
                </a:solidFill>
                <a:effectLst/>
                <a:latin typeface="Söhne"/>
              </a:rPr>
              <a:t>F1 Score:</a:t>
            </a:r>
            <a:br>
              <a:rPr lang="en-US" sz="2700" b="0" i="0" dirty="0">
                <a:solidFill>
                  <a:srgbClr val="374151"/>
                </a:solidFill>
                <a:effectLst/>
                <a:latin typeface="Söhne"/>
              </a:rPr>
            </a:br>
            <a:r>
              <a:rPr lang="en-US" sz="2700" b="0" i="0" dirty="0">
                <a:solidFill>
                  <a:srgbClr val="374151"/>
                </a:solidFill>
                <a:effectLst/>
                <a:latin typeface="Söhne"/>
              </a:rPr>
              <a:t>The harmonic mean of precision and recall. It provides a balance between precision and recall.</a:t>
            </a:r>
            <a:br>
              <a:rPr lang="en-US" sz="2700" b="0" i="0" dirty="0">
                <a:solidFill>
                  <a:srgbClr val="374151"/>
                </a:solidFill>
                <a:effectLst/>
                <a:latin typeface="Söhne"/>
              </a:rPr>
            </a:br>
            <a:r>
              <a:rPr lang="en-US" sz="2700" b="1" i="0" dirty="0">
                <a:solidFill>
                  <a:srgbClr val="374151"/>
                </a:solidFill>
                <a:effectLst/>
                <a:latin typeface="Söhne"/>
              </a:rPr>
              <a:t>Confusion Matrix:</a:t>
            </a:r>
            <a:br>
              <a:rPr lang="en-US" sz="2700" b="0" i="0" dirty="0">
                <a:solidFill>
                  <a:srgbClr val="374151"/>
                </a:solidFill>
                <a:effectLst/>
                <a:latin typeface="Söhne"/>
              </a:rPr>
            </a:br>
            <a:r>
              <a:rPr lang="en-US" sz="2700" b="0" i="0" dirty="0">
                <a:solidFill>
                  <a:srgbClr val="374151"/>
                </a:solidFill>
                <a:effectLst/>
                <a:latin typeface="Söhne"/>
              </a:rPr>
              <a:t>A table that summarizes the performance of a classification algorithm, showing the number of true positives, true negatives, false positives, and false negatives.</a:t>
            </a:r>
            <a:br>
              <a:rPr lang="en-US" sz="2700" b="0" i="0" dirty="0">
                <a:solidFill>
                  <a:srgbClr val="374151"/>
                </a:solidFill>
                <a:effectLst/>
                <a:latin typeface="Söhne"/>
              </a:rPr>
            </a:br>
            <a:r>
              <a:rPr lang="en-US" sz="2700" b="1" dirty="0">
                <a:solidFill>
                  <a:srgbClr val="C00000"/>
                </a:solidFill>
              </a:rPr>
              <a:t>Model building</a:t>
            </a:r>
            <a:r>
              <a:rPr lang="en-US" sz="2700" b="1" dirty="0"/>
              <a:t>:-</a:t>
            </a:r>
            <a:r>
              <a:rPr lang="en-US" sz="2700" b="0" i="0" dirty="0">
                <a:solidFill>
                  <a:srgbClr val="374151"/>
                </a:solidFill>
                <a:effectLst/>
                <a:latin typeface="Söhne"/>
              </a:rPr>
              <a:t>Model building typically refers to the process of creating and training a machine learning model to make predictions or perform a specific task. </a:t>
            </a:r>
            <a:br>
              <a:rPr lang="en-US" sz="2700" b="1" dirty="0"/>
            </a:br>
            <a:r>
              <a:rPr lang="en-US" sz="2700" b="0" i="0" dirty="0">
                <a:solidFill>
                  <a:srgbClr val="374151"/>
                </a:solidFill>
                <a:effectLst/>
                <a:latin typeface="Söhne"/>
              </a:rPr>
              <a:t>both training data accuracy and test data accuracy are important metrics in evaluating the performance of a machine learning model.</a:t>
            </a:r>
            <a:br>
              <a:rPr lang="en-US" sz="2700" b="0" i="0" dirty="0">
                <a:solidFill>
                  <a:srgbClr val="374151"/>
                </a:solidFill>
                <a:effectLst/>
                <a:latin typeface="Söhne"/>
              </a:rPr>
            </a:br>
            <a:r>
              <a:rPr lang="en-US" sz="2700" b="1" i="0" dirty="0">
                <a:solidFill>
                  <a:srgbClr val="374151"/>
                </a:solidFill>
                <a:effectLst/>
                <a:latin typeface="Söhne"/>
              </a:rPr>
              <a:t>Training Data Accuracy:</a:t>
            </a:r>
            <a:br>
              <a:rPr lang="en-US" sz="2700" b="0" i="0" dirty="0">
                <a:solidFill>
                  <a:srgbClr val="374151"/>
                </a:solidFill>
                <a:effectLst/>
                <a:latin typeface="Söhne"/>
              </a:rPr>
            </a:br>
            <a:r>
              <a:rPr lang="en-US" sz="2700" b="0" i="0" dirty="0">
                <a:solidFill>
                  <a:srgbClr val="374151"/>
                </a:solidFill>
                <a:effectLst/>
                <a:latin typeface="Söhne"/>
              </a:rPr>
              <a:t>Training accuracy measures how well the model performs on the data it was trained on. It indicates how effectively the model has learned the patterns and relationships within the training set.</a:t>
            </a:r>
            <a:br>
              <a:rPr lang="en-US" sz="2700" b="0" i="0" dirty="0">
                <a:solidFill>
                  <a:srgbClr val="374151"/>
                </a:solidFill>
                <a:effectLst/>
                <a:latin typeface="Söhne"/>
              </a:rPr>
            </a:br>
            <a:r>
              <a:rPr lang="en-US" sz="2700" b="1" i="0" dirty="0">
                <a:solidFill>
                  <a:srgbClr val="374151"/>
                </a:solidFill>
                <a:effectLst/>
                <a:latin typeface="Söhne"/>
              </a:rPr>
              <a:t>Test Data Accuracy:</a:t>
            </a:r>
            <a:br>
              <a:rPr lang="en-US" sz="2700" b="0" i="0" dirty="0">
                <a:solidFill>
                  <a:srgbClr val="374151"/>
                </a:solidFill>
                <a:effectLst/>
                <a:latin typeface="Söhne"/>
              </a:rPr>
            </a:br>
            <a:r>
              <a:rPr lang="en-US" sz="2700" b="0" i="0" dirty="0">
                <a:solidFill>
                  <a:srgbClr val="374151"/>
                </a:solidFill>
                <a:effectLst/>
                <a:latin typeface="Söhne"/>
              </a:rPr>
              <a:t>Test accuracy evaluates the model's performance on data it has never seen during training. It provides an estimate of how well the model can generalize to new, unseen examples.</a:t>
            </a:r>
            <a:br>
              <a:rPr lang="en-US" sz="2700" b="0" i="0" dirty="0">
                <a:solidFill>
                  <a:srgbClr val="374151"/>
                </a:solidFill>
                <a:effectLst/>
                <a:latin typeface="Söhne"/>
              </a:rPr>
            </a:br>
            <a:br>
              <a:rPr lang="en-US" dirty="0"/>
            </a:br>
            <a:br>
              <a:rPr lang="en-US" b="0" i="0" dirty="0">
                <a:solidFill>
                  <a:srgbClr val="374151"/>
                </a:solidFill>
                <a:effectLst/>
                <a:latin typeface="Söhne"/>
              </a:rPr>
            </a:br>
            <a:endParaRPr lang="en-IN" dirty="0"/>
          </a:p>
        </p:txBody>
      </p:sp>
    </p:spTree>
    <p:extLst>
      <p:ext uri="{BB962C8B-B14F-4D97-AF65-F5344CB8AC3E}">
        <p14:creationId xmlns:p14="http://schemas.microsoft.com/office/powerpoint/2010/main" val="1111749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468AD-F0AD-98FC-6E4C-67D8F50E60A2}"/>
              </a:ext>
            </a:extLst>
          </p:cNvPr>
          <p:cNvSpPr>
            <a:spLocks noGrp="1"/>
          </p:cNvSpPr>
          <p:nvPr>
            <p:ph type="title"/>
          </p:nvPr>
        </p:nvSpPr>
        <p:spPr>
          <a:xfrm>
            <a:off x="643467" y="-372533"/>
            <a:ext cx="10861145" cy="2277532"/>
          </a:xfrm>
        </p:spPr>
        <p:txBody>
          <a:bodyPr>
            <a:noAutofit/>
          </a:bodyPr>
          <a:lstStyle/>
          <a:p>
            <a:br>
              <a:rPr lang="en-US" sz="2400" b="1" i="0" dirty="0">
                <a:solidFill>
                  <a:srgbClr val="374151"/>
                </a:solidFill>
                <a:effectLst/>
                <a:latin typeface="Söhne"/>
              </a:rPr>
            </a:br>
            <a:r>
              <a:rPr lang="en-US" sz="2400" b="1" i="0" dirty="0">
                <a:solidFill>
                  <a:srgbClr val="374151"/>
                </a:solidFill>
                <a:effectLst/>
                <a:latin typeface="Söhne"/>
              </a:rPr>
              <a:t>A large gap between training and test accuracy may indicate overfitting, suggesting that the model has not generalized well beyond the training data. </a:t>
            </a:r>
            <a:br>
              <a:rPr lang="en-US" sz="2400" b="1" i="0" dirty="0">
                <a:solidFill>
                  <a:srgbClr val="374151"/>
                </a:solidFill>
                <a:effectLst/>
                <a:latin typeface="Söhne"/>
              </a:rPr>
            </a:br>
            <a:r>
              <a:rPr lang="en-US" sz="2400" b="1" i="0" dirty="0">
                <a:solidFill>
                  <a:srgbClr val="374151"/>
                </a:solidFill>
                <a:effectLst/>
                <a:latin typeface="Söhne"/>
              </a:rPr>
              <a:t>Overfitting:</a:t>
            </a:r>
            <a:r>
              <a:rPr lang="en-US" sz="2400" b="0" i="0" dirty="0">
                <a:solidFill>
                  <a:srgbClr val="374151"/>
                </a:solidFill>
                <a:effectLst/>
                <a:latin typeface="Söhne"/>
              </a:rPr>
              <a:t> If the model performs well on the training set but poorly on the test set, it might be overfitting. </a:t>
            </a:r>
            <a:br>
              <a:rPr lang="en-US" sz="2400" b="0" i="0" dirty="0">
                <a:solidFill>
                  <a:srgbClr val="374151"/>
                </a:solidFill>
                <a:effectLst/>
                <a:latin typeface="Söhne"/>
              </a:rPr>
            </a:br>
            <a:r>
              <a:rPr lang="en-US" sz="2400" b="1" i="0" dirty="0">
                <a:solidFill>
                  <a:srgbClr val="374151"/>
                </a:solidFill>
                <a:effectLst/>
                <a:latin typeface="Söhne"/>
              </a:rPr>
              <a:t>Underfitting:</a:t>
            </a:r>
            <a:r>
              <a:rPr lang="en-US" sz="2400" b="0" i="0" dirty="0">
                <a:solidFill>
                  <a:srgbClr val="374151"/>
                </a:solidFill>
                <a:effectLst/>
                <a:latin typeface="Söhne"/>
              </a:rPr>
              <a:t> If both training and test accuracies are low, the model may be underfitting. This suggests that the model is too simple to capture the underlying patterns in the data, and you may need a more complex model.</a:t>
            </a:r>
            <a:br>
              <a:rPr lang="en-US" sz="2400" b="0" i="0" dirty="0">
                <a:solidFill>
                  <a:srgbClr val="374151"/>
                </a:solidFill>
                <a:effectLst/>
                <a:latin typeface="Söhne"/>
              </a:rPr>
            </a:br>
            <a:r>
              <a:rPr lang="en-US" sz="2400" b="1" i="0" dirty="0">
                <a:solidFill>
                  <a:srgbClr val="374151"/>
                </a:solidFill>
                <a:effectLst/>
                <a:latin typeface="Söhne"/>
              </a:rPr>
              <a:t>Balancing Accuracy with Other Metrics:</a:t>
            </a:r>
            <a:r>
              <a:rPr lang="en-US" sz="2400" b="0" i="0" dirty="0">
                <a:solidFill>
                  <a:srgbClr val="374151"/>
                </a:solidFill>
                <a:effectLst/>
                <a:latin typeface="Söhne"/>
              </a:rPr>
              <a:t> While accuracy is a common metric, depending on the problem, other metrics like precision, recall, F1 score, or area under the ROC curve (AUC-ROC) may be more appropriate. The choice depends on the specific goals and characteristics of your problem.</a:t>
            </a:r>
            <a:br>
              <a:rPr lang="en-US" sz="2400" b="0" i="0" dirty="0">
                <a:solidFill>
                  <a:srgbClr val="374151"/>
                </a:solidFill>
                <a:effectLst/>
                <a:latin typeface="Söhne"/>
              </a:rPr>
            </a:br>
            <a:endParaRPr lang="en-IN" sz="2400" dirty="0"/>
          </a:p>
        </p:txBody>
      </p:sp>
    </p:spTree>
    <p:extLst>
      <p:ext uri="{BB962C8B-B14F-4D97-AF65-F5344CB8AC3E}">
        <p14:creationId xmlns:p14="http://schemas.microsoft.com/office/powerpoint/2010/main" val="3795102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B1483-67E2-77D2-C257-D949B4848E7F}"/>
              </a:ext>
            </a:extLst>
          </p:cNvPr>
          <p:cNvSpPr>
            <a:spLocks noGrp="1"/>
          </p:cNvSpPr>
          <p:nvPr>
            <p:ph type="title"/>
          </p:nvPr>
        </p:nvSpPr>
        <p:spPr>
          <a:xfrm>
            <a:off x="338668" y="254000"/>
            <a:ext cx="11165944" cy="4876800"/>
          </a:xfrm>
        </p:spPr>
        <p:txBody>
          <a:bodyPr>
            <a:normAutofit/>
          </a:bodyPr>
          <a:lstStyle/>
          <a:p>
            <a:r>
              <a:rPr lang="en-US" sz="2400" b="1" dirty="0"/>
              <a:t>Logistic regression:-</a:t>
            </a:r>
            <a:r>
              <a:rPr lang="en-US" sz="2400" b="0" i="0" dirty="0">
                <a:solidFill>
                  <a:srgbClr val="374151"/>
                </a:solidFill>
                <a:effectLst/>
                <a:latin typeface="Söhne"/>
              </a:rPr>
              <a:t>Logistic Regression is primarily used for binary classification problems, where the target variable has two possible outcomes (e.g., 0 or 1, True or False). Logistic Regression is computationally efficient and can be trained quickly on large datasets. It is less prone to overfitting compared to more complex models, making it a good choice when computational resources are limited or when a simpler model is sufficient.</a:t>
            </a:r>
            <a:br>
              <a:rPr lang="en-US" sz="2400" b="0" i="0" dirty="0">
                <a:solidFill>
                  <a:srgbClr val="374151"/>
                </a:solidFill>
                <a:effectLst/>
                <a:latin typeface="Söhne"/>
              </a:rPr>
            </a:br>
            <a:r>
              <a:rPr lang="en-US" sz="2400" b="0" dirty="0">
                <a:solidFill>
                  <a:srgbClr val="AF00DB"/>
                </a:solidFill>
                <a:effectLst/>
                <a:latin typeface="Courier New" panose="02070309020205020404" pitchFamily="49" charset="0"/>
              </a:rPr>
              <a:t>from</a:t>
            </a:r>
            <a:r>
              <a:rPr lang="en-US" sz="2400" b="0" dirty="0">
                <a:solidFill>
                  <a:srgbClr val="000000"/>
                </a:solidFill>
                <a:effectLst/>
                <a:latin typeface="Courier New" panose="02070309020205020404" pitchFamily="49" charset="0"/>
              </a:rPr>
              <a:t> </a:t>
            </a:r>
            <a:r>
              <a:rPr lang="en-US" sz="2400" b="0" dirty="0" err="1">
                <a:solidFill>
                  <a:srgbClr val="000000"/>
                </a:solidFill>
                <a:effectLst/>
                <a:latin typeface="Courier New" panose="02070309020205020404" pitchFamily="49" charset="0"/>
              </a:rPr>
              <a:t>sklearn.linear_model</a:t>
            </a:r>
            <a:r>
              <a:rPr lang="en-US" sz="2400" b="0" dirty="0">
                <a:solidFill>
                  <a:srgbClr val="000000"/>
                </a:solidFill>
                <a:effectLst/>
                <a:latin typeface="Courier New" panose="02070309020205020404" pitchFamily="49" charset="0"/>
              </a:rPr>
              <a:t> </a:t>
            </a:r>
            <a:r>
              <a:rPr lang="en-US" sz="2400" b="0" dirty="0">
                <a:solidFill>
                  <a:srgbClr val="AF00DB"/>
                </a:solidFill>
                <a:effectLst/>
                <a:latin typeface="Courier New" panose="02070309020205020404" pitchFamily="49" charset="0"/>
              </a:rPr>
              <a:t>import</a:t>
            </a:r>
            <a:r>
              <a:rPr lang="en-US" sz="2400" b="0" dirty="0">
                <a:solidFill>
                  <a:srgbClr val="000000"/>
                </a:solidFill>
                <a:effectLst/>
                <a:latin typeface="Courier New" panose="02070309020205020404" pitchFamily="49" charset="0"/>
              </a:rPr>
              <a:t> </a:t>
            </a:r>
            <a:r>
              <a:rPr lang="en-US" sz="2400" b="0" dirty="0" err="1">
                <a:solidFill>
                  <a:srgbClr val="000000"/>
                </a:solidFill>
                <a:effectLst/>
                <a:latin typeface="Courier New" panose="02070309020205020404" pitchFamily="49" charset="0"/>
              </a:rPr>
              <a:t>LogisticRegression</a:t>
            </a:r>
            <a:br>
              <a:rPr lang="en-US" b="0" dirty="0">
                <a:solidFill>
                  <a:srgbClr val="000000"/>
                </a:solidFill>
                <a:effectLst/>
                <a:latin typeface="Courier New" panose="02070309020205020404" pitchFamily="49" charset="0"/>
              </a:rPr>
            </a:br>
            <a:r>
              <a:rPr lang="en-US" b="0" dirty="0">
                <a:solidFill>
                  <a:srgbClr val="000000"/>
                </a:solidFill>
                <a:effectLst/>
                <a:latin typeface="Courier New" panose="02070309020205020404" pitchFamily="49" charset="0"/>
              </a:rPr>
              <a:t>    </a:t>
            </a:r>
            <a:r>
              <a:rPr lang="en-US" sz="2400" b="0" i="0" dirty="0">
                <a:solidFill>
                  <a:srgbClr val="C00000"/>
                </a:solidFill>
                <a:effectLst/>
                <a:latin typeface="Söhne"/>
              </a:rPr>
              <a:t># For </a:t>
            </a:r>
            <a:r>
              <a:rPr lang="en-US" sz="2400" dirty="0">
                <a:solidFill>
                  <a:srgbClr val="C00000"/>
                </a:solidFill>
                <a:latin typeface="Söhne"/>
              </a:rPr>
              <a:t>Testing Data                                                               # For Training Data</a:t>
            </a:r>
            <a:endParaRPr lang="en-IN" sz="2400" b="1" dirty="0">
              <a:solidFill>
                <a:srgbClr val="C00000"/>
              </a:solidFill>
            </a:endParaRPr>
          </a:p>
        </p:txBody>
      </p:sp>
      <p:pic>
        <p:nvPicPr>
          <p:cNvPr id="4" name="Picture 3">
            <a:extLst>
              <a:ext uri="{FF2B5EF4-FFF2-40B4-BE49-F238E27FC236}">
                <a16:creationId xmlns:a16="http://schemas.microsoft.com/office/drawing/2014/main" id="{3B899EF6-252C-88BC-A546-C9F0A26ADCA2}"/>
              </a:ext>
            </a:extLst>
          </p:cNvPr>
          <p:cNvPicPr>
            <a:picLocks noChangeAspect="1"/>
          </p:cNvPicPr>
          <p:nvPr/>
        </p:nvPicPr>
        <p:blipFill rotWithShape="1">
          <a:blip r:embed="rId2">
            <a:extLst>
              <a:ext uri="{28A0092B-C50C-407E-A947-70E740481C1C}">
                <a14:useLocalDpi xmlns:a14="http://schemas.microsoft.com/office/drawing/2010/main" val="0"/>
              </a:ext>
            </a:extLst>
          </a:blip>
          <a:srcRect l="8742" t="46784" r="23655" b="20234"/>
          <a:stretch/>
        </p:blipFill>
        <p:spPr>
          <a:xfrm>
            <a:off x="687389" y="3429000"/>
            <a:ext cx="5596870" cy="3429000"/>
          </a:xfrm>
          <a:prstGeom prst="rect">
            <a:avLst/>
          </a:prstGeom>
        </p:spPr>
      </p:pic>
      <p:pic>
        <p:nvPicPr>
          <p:cNvPr id="6" name="Picture 5">
            <a:extLst>
              <a:ext uri="{FF2B5EF4-FFF2-40B4-BE49-F238E27FC236}">
                <a16:creationId xmlns:a16="http://schemas.microsoft.com/office/drawing/2014/main" id="{FEFF8BFD-3E27-322D-B5F9-561063DD903F}"/>
              </a:ext>
            </a:extLst>
          </p:cNvPr>
          <p:cNvPicPr>
            <a:picLocks noChangeAspect="1"/>
          </p:cNvPicPr>
          <p:nvPr/>
        </p:nvPicPr>
        <p:blipFill rotWithShape="1">
          <a:blip r:embed="rId3">
            <a:extLst>
              <a:ext uri="{28A0092B-C50C-407E-A947-70E740481C1C}">
                <a14:useLocalDpi xmlns:a14="http://schemas.microsoft.com/office/drawing/2010/main" val="0"/>
              </a:ext>
            </a:extLst>
          </a:blip>
          <a:srcRect l="8333" t="50000" r="26250" b="17386"/>
          <a:stretch/>
        </p:blipFill>
        <p:spPr>
          <a:xfrm>
            <a:off x="6499412" y="3429000"/>
            <a:ext cx="5005199" cy="3428999"/>
          </a:xfrm>
          <a:prstGeom prst="rect">
            <a:avLst/>
          </a:prstGeom>
        </p:spPr>
      </p:pic>
    </p:spTree>
    <p:extLst>
      <p:ext uri="{BB962C8B-B14F-4D97-AF65-F5344CB8AC3E}">
        <p14:creationId xmlns:p14="http://schemas.microsoft.com/office/powerpoint/2010/main" val="329293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6E8AB-793A-ACDC-C2F9-DB58EC17C6E4}"/>
              </a:ext>
            </a:extLst>
          </p:cNvPr>
          <p:cNvSpPr>
            <a:spLocks noGrp="1"/>
          </p:cNvSpPr>
          <p:nvPr>
            <p:ph type="title"/>
          </p:nvPr>
        </p:nvSpPr>
        <p:spPr>
          <a:xfrm>
            <a:off x="125663" y="0"/>
            <a:ext cx="10945811" cy="1667933"/>
          </a:xfrm>
        </p:spPr>
        <p:txBody>
          <a:bodyPr>
            <a:normAutofit fontScale="90000"/>
          </a:bodyPr>
          <a:lstStyle/>
          <a:p>
            <a:pPr>
              <a:buFont typeface="+mj-lt"/>
              <a:buAutoNum type="arabicPeriod"/>
            </a:pPr>
            <a:r>
              <a:rPr lang="en-US" b="1" dirty="0"/>
              <a:t>Decision tree:-</a:t>
            </a:r>
            <a:br>
              <a:rPr lang="en-US" b="0" i="0" dirty="0">
                <a:solidFill>
                  <a:srgbClr val="374151"/>
                </a:solidFill>
                <a:effectLst/>
                <a:latin typeface="Söhne"/>
              </a:rPr>
            </a:br>
            <a:r>
              <a:rPr lang="en-US" b="0" i="0" dirty="0">
                <a:solidFill>
                  <a:srgbClr val="374151"/>
                </a:solidFill>
                <a:effectLst/>
                <a:latin typeface="Söhne"/>
              </a:rPr>
              <a:t> This can help in identifying the most relevant words or features that drive sentiment predictions. </a:t>
            </a:r>
            <a:br>
              <a:rPr lang="en-US" b="0" i="0" dirty="0">
                <a:solidFill>
                  <a:srgbClr val="374151"/>
                </a:solidFill>
                <a:effectLst/>
                <a:latin typeface="Söhne"/>
              </a:rPr>
            </a:br>
            <a:r>
              <a:rPr lang="en-US" sz="2700" b="0" dirty="0">
                <a:solidFill>
                  <a:srgbClr val="AF00DB"/>
                </a:solidFill>
                <a:effectLst/>
                <a:latin typeface="Courier New" panose="02070309020205020404" pitchFamily="49" charset="0"/>
              </a:rPr>
              <a:t>from</a:t>
            </a:r>
            <a:r>
              <a:rPr lang="en-US" sz="2700" b="0" dirty="0">
                <a:solidFill>
                  <a:srgbClr val="000000"/>
                </a:solidFill>
                <a:effectLst/>
                <a:latin typeface="Courier New" panose="02070309020205020404" pitchFamily="49" charset="0"/>
              </a:rPr>
              <a:t> </a:t>
            </a:r>
            <a:r>
              <a:rPr lang="en-US" sz="2700" b="0" dirty="0" err="1">
                <a:solidFill>
                  <a:srgbClr val="000000"/>
                </a:solidFill>
                <a:effectLst/>
                <a:latin typeface="Courier New" panose="02070309020205020404" pitchFamily="49" charset="0"/>
              </a:rPr>
              <a:t>sklearn.tree</a:t>
            </a:r>
            <a:r>
              <a:rPr lang="en-US" sz="2700" b="0" dirty="0">
                <a:solidFill>
                  <a:srgbClr val="000000"/>
                </a:solidFill>
                <a:effectLst/>
                <a:latin typeface="Courier New" panose="02070309020205020404" pitchFamily="49" charset="0"/>
              </a:rPr>
              <a:t> </a:t>
            </a:r>
            <a:r>
              <a:rPr lang="en-US" sz="2700" b="0" dirty="0">
                <a:solidFill>
                  <a:srgbClr val="AF00DB"/>
                </a:solidFill>
                <a:effectLst/>
                <a:latin typeface="Courier New" panose="02070309020205020404" pitchFamily="49" charset="0"/>
              </a:rPr>
              <a:t>import</a:t>
            </a:r>
            <a:r>
              <a:rPr lang="en-US" sz="2700" b="0" dirty="0">
                <a:solidFill>
                  <a:srgbClr val="000000"/>
                </a:solidFill>
                <a:effectLst/>
                <a:latin typeface="Courier New" panose="02070309020205020404" pitchFamily="49" charset="0"/>
              </a:rPr>
              <a:t> </a:t>
            </a:r>
            <a:r>
              <a:rPr lang="en-US" sz="2700" b="0" dirty="0" err="1">
                <a:solidFill>
                  <a:srgbClr val="000000"/>
                </a:solidFill>
                <a:effectLst/>
                <a:latin typeface="Courier New" panose="02070309020205020404" pitchFamily="49" charset="0"/>
              </a:rPr>
              <a:t>DecisionTreeClassifier</a:t>
            </a:r>
            <a:br>
              <a:rPr lang="en-US" b="0" dirty="0">
                <a:solidFill>
                  <a:srgbClr val="000000"/>
                </a:solidFill>
                <a:effectLst/>
                <a:latin typeface="Courier New" panose="02070309020205020404" pitchFamily="49" charset="0"/>
              </a:rPr>
            </a:br>
            <a:br>
              <a:rPr lang="en-US" b="0" i="0" dirty="0">
                <a:solidFill>
                  <a:srgbClr val="374151"/>
                </a:solidFill>
                <a:effectLst/>
                <a:latin typeface="Söhne"/>
              </a:rPr>
            </a:br>
            <a:r>
              <a:rPr lang="en-US" b="0" i="0" dirty="0">
                <a:solidFill>
                  <a:srgbClr val="374151"/>
                </a:solidFill>
                <a:effectLst/>
                <a:latin typeface="Söhne"/>
              </a:rPr>
              <a:t>                </a:t>
            </a:r>
            <a:r>
              <a:rPr lang="en-US" sz="2700" b="0" i="0" dirty="0">
                <a:solidFill>
                  <a:srgbClr val="C00000"/>
                </a:solidFill>
                <a:effectLst/>
                <a:latin typeface="Söhne"/>
              </a:rPr>
              <a:t># For Testing Data                                                           # For Training Data</a:t>
            </a:r>
            <a:endParaRPr lang="en-IN" sz="2700" b="1" dirty="0">
              <a:solidFill>
                <a:srgbClr val="C00000"/>
              </a:solidFill>
            </a:endParaRPr>
          </a:p>
        </p:txBody>
      </p:sp>
      <p:pic>
        <p:nvPicPr>
          <p:cNvPr id="4" name="Picture 3">
            <a:extLst>
              <a:ext uri="{FF2B5EF4-FFF2-40B4-BE49-F238E27FC236}">
                <a16:creationId xmlns:a16="http://schemas.microsoft.com/office/drawing/2014/main" id="{19B639F5-E4A1-D907-5F74-4787230F01AE}"/>
              </a:ext>
            </a:extLst>
          </p:cNvPr>
          <p:cNvPicPr>
            <a:picLocks noChangeAspect="1"/>
          </p:cNvPicPr>
          <p:nvPr/>
        </p:nvPicPr>
        <p:blipFill rotWithShape="1">
          <a:blip r:embed="rId2">
            <a:extLst>
              <a:ext uri="{28A0092B-C50C-407E-A947-70E740481C1C}">
                <a14:useLocalDpi xmlns:a14="http://schemas.microsoft.com/office/drawing/2010/main" val="0"/>
              </a:ext>
            </a:extLst>
          </a:blip>
          <a:srcRect l="8991" t="40935" r="25892" b="25147"/>
          <a:stretch/>
        </p:blipFill>
        <p:spPr>
          <a:xfrm>
            <a:off x="1058779" y="2859740"/>
            <a:ext cx="5374106" cy="3585883"/>
          </a:xfrm>
          <a:prstGeom prst="rect">
            <a:avLst/>
          </a:prstGeom>
        </p:spPr>
      </p:pic>
      <p:pic>
        <p:nvPicPr>
          <p:cNvPr id="6" name="Picture 5">
            <a:extLst>
              <a:ext uri="{FF2B5EF4-FFF2-40B4-BE49-F238E27FC236}">
                <a16:creationId xmlns:a16="http://schemas.microsoft.com/office/drawing/2014/main" id="{FA68D71B-E9A7-BA34-6EC3-9B5B7473D77B}"/>
              </a:ext>
            </a:extLst>
          </p:cNvPr>
          <p:cNvPicPr>
            <a:picLocks noChangeAspect="1"/>
          </p:cNvPicPr>
          <p:nvPr/>
        </p:nvPicPr>
        <p:blipFill rotWithShape="1">
          <a:blip r:embed="rId3">
            <a:extLst>
              <a:ext uri="{28A0092B-C50C-407E-A947-70E740481C1C}">
                <a14:useLocalDpi xmlns:a14="http://schemas.microsoft.com/office/drawing/2010/main" val="0"/>
              </a:ext>
            </a:extLst>
          </a:blip>
          <a:srcRect l="7500" t="40935" r="21915" b="25848"/>
          <a:stretch/>
        </p:blipFill>
        <p:spPr>
          <a:xfrm>
            <a:off x="6176211" y="2859740"/>
            <a:ext cx="5646821" cy="3514166"/>
          </a:xfrm>
          <a:prstGeom prst="rect">
            <a:avLst/>
          </a:prstGeom>
        </p:spPr>
      </p:pic>
    </p:spTree>
    <p:extLst>
      <p:ext uri="{BB962C8B-B14F-4D97-AF65-F5344CB8AC3E}">
        <p14:creationId xmlns:p14="http://schemas.microsoft.com/office/powerpoint/2010/main" val="3684500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78DA4-90D7-BA19-9A0A-DF1AF5B215F1}"/>
              </a:ext>
            </a:extLst>
          </p:cNvPr>
          <p:cNvSpPr>
            <a:spLocks noGrp="1"/>
          </p:cNvSpPr>
          <p:nvPr>
            <p:ph type="title"/>
          </p:nvPr>
        </p:nvSpPr>
        <p:spPr>
          <a:xfrm>
            <a:off x="372534" y="254000"/>
            <a:ext cx="11132078" cy="1651000"/>
          </a:xfrm>
        </p:spPr>
        <p:txBody>
          <a:bodyPr>
            <a:normAutofit fontScale="90000"/>
          </a:bodyPr>
          <a:lstStyle/>
          <a:p>
            <a:r>
              <a:rPr lang="en-US" b="1" dirty="0"/>
              <a:t>Random Forest Classifier:-</a:t>
            </a:r>
            <a:r>
              <a:rPr lang="en-US" sz="3100" b="0" i="0" dirty="0">
                <a:solidFill>
                  <a:srgbClr val="374151"/>
                </a:solidFill>
                <a:effectLst/>
                <a:latin typeface="Söhne"/>
              </a:rPr>
              <a:t>Decision trees are prone to overfitting, capturing noise and specific patterns in the training data that may not generalize well to new, unseen data. Random Forest mitigates overfitting by building multiple trees on different subsets of the data (bootstrap samples) and aggregating their predictions.</a:t>
            </a:r>
            <a:br>
              <a:rPr lang="en-US" sz="3100" b="0" i="0" dirty="0">
                <a:solidFill>
                  <a:srgbClr val="374151"/>
                </a:solidFill>
                <a:effectLst/>
                <a:latin typeface="Söhne"/>
              </a:rPr>
            </a:br>
            <a:r>
              <a:rPr lang="en-IN" sz="2700" b="0" dirty="0">
                <a:solidFill>
                  <a:srgbClr val="AF00DB"/>
                </a:solidFill>
                <a:effectLst/>
                <a:latin typeface="Courier New" panose="02070309020205020404" pitchFamily="49" charset="0"/>
              </a:rPr>
              <a:t>from</a:t>
            </a:r>
            <a:r>
              <a:rPr lang="en-IN" sz="2700" b="0" dirty="0">
                <a:solidFill>
                  <a:srgbClr val="000000"/>
                </a:solidFill>
                <a:effectLst/>
                <a:latin typeface="Courier New" panose="02070309020205020404" pitchFamily="49" charset="0"/>
              </a:rPr>
              <a:t> </a:t>
            </a:r>
            <a:r>
              <a:rPr lang="en-IN" sz="2700" b="0" dirty="0" err="1">
                <a:solidFill>
                  <a:srgbClr val="000000"/>
                </a:solidFill>
                <a:effectLst/>
                <a:latin typeface="Courier New" panose="02070309020205020404" pitchFamily="49" charset="0"/>
              </a:rPr>
              <a:t>sklearn.ensemble</a:t>
            </a:r>
            <a:r>
              <a:rPr lang="en-IN" sz="2700" b="0" dirty="0">
                <a:solidFill>
                  <a:srgbClr val="000000"/>
                </a:solidFill>
                <a:effectLst/>
                <a:latin typeface="Courier New" panose="02070309020205020404" pitchFamily="49" charset="0"/>
              </a:rPr>
              <a:t> </a:t>
            </a:r>
            <a:r>
              <a:rPr lang="en-IN" sz="2700" b="0" dirty="0">
                <a:solidFill>
                  <a:srgbClr val="AF00DB"/>
                </a:solidFill>
                <a:effectLst/>
                <a:latin typeface="Courier New" panose="02070309020205020404" pitchFamily="49" charset="0"/>
              </a:rPr>
              <a:t>import</a:t>
            </a:r>
            <a:r>
              <a:rPr lang="en-IN" sz="2700" b="0" dirty="0">
                <a:solidFill>
                  <a:srgbClr val="000000"/>
                </a:solidFill>
                <a:effectLst/>
                <a:latin typeface="Courier New" panose="02070309020205020404" pitchFamily="49" charset="0"/>
              </a:rPr>
              <a:t> </a:t>
            </a:r>
            <a:r>
              <a:rPr lang="en-IN" sz="2700" b="0" dirty="0" err="1">
                <a:solidFill>
                  <a:srgbClr val="000000"/>
                </a:solidFill>
                <a:effectLst/>
                <a:latin typeface="Courier New" panose="02070309020205020404" pitchFamily="49" charset="0"/>
              </a:rPr>
              <a:t>RandomForestClassifier</a:t>
            </a:r>
            <a:br>
              <a:rPr lang="en-IN" sz="2700" dirty="0">
                <a:solidFill>
                  <a:srgbClr val="000000"/>
                </a:solidFill>
                <a:latin typeface="Courier New" panose="02070309020205020404" pitchFamily="49" charset="0"/>
              </a:rPr>
            </a:b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US" sz="2700" b="0" i="0" dirty="0">
                <a:solidFill>
                  <a:srgbClr val="C00000"/>
                </a:solidFill>
                <a:effectLst/>
                <a:latin typeface="Söhne"/>
              </a:rPr>
              <a:t># For Testing Data                                                         # For Training Data</a:t>
            </a:r>
            <a:endParaRPr lang="en-IN" sz="2700" b="1" dirty="0">
              <a:solidFill>
                <a:srgbClr val="C00000"/>
              </a:solidFill>
            </a:endParaRPr>
          </a:p>
        </p:txBody>
      </p:sp>
      <p:pic>
        <p:nvPicPr>
          <p:cNvPr id="4" name="Picture 3">
            <a:extLst>
              <a:ext uri="{FF2B5EF4-FFF2-40B4-BE49-F238E27FC236}">
                <a16:creationId xmlns:a16="http://schemas.microsoft.com/office/drawing/2014/main" id="{CE0B62B5-3436-8AB5-8D8A-1DDE04597583}"/>
              </a:ext>
            </a:extLst>
          </p:cNvPr>
          <p:cNvPicPr>
            <a:picLocks noChangeAspect="1"/>
          </p:cNvPicPr>
          <p:nvPr/>
        </p:nvPicPr>
        <p:blipFill rotWithShape="1">
          <a:blip r:embed="rId2">
            <a:extLst>
              <a:ext uri="{28A0092B-C50C-407E-A947-70E740481C1C}">
                <a14:useLocalDpi xmlns:a14="http://schemas.microsoft.com/office/drawing/2010/main" val="0"/>
              </a:ext>
            </a:extLst>
          </a:blip>
          <a:srcRect l="10685" t="39298" r="18482" b="29415"/>
          <a:stretch/>
        </p:blipFill>
        <p:spPr>
          <a:xfrm>
            <a:off x="1058777" y="3561347"/>
            <a:ext cx="5261811" cy="3296653"/>
          </a:xfrm>
          <a:prstGeom prst="rect">
            <a:avLst/>
          </a:prstGeom>
        </p:spPr>
      </p:pic>
      <p:pic>
        <p:nvPicPr>
          <p:cNvPr id="6" name="Picture 5">
            <a:extLst>
              <a:ext uri="{FF2B5EF4-FFF2-40B4-BE49-F238E27FC236}">
                <a16:creationId xmlns:a16="http://schemas.microsoft.com/office/drawing/2014/main" id="{0EA1DA63-A4BB-C26B-1F81-327258550AAA}"/>
              </a:ext>
            </a:extLst>
          </p:cNvPr>
          <p:cNvPicPr>
            <a:picLocks noChangeAspect="1"/>
          </p:cNvPicPr>
          <p:nvPr/>
        </p:nvPicPr>
        <p:blipFill rotWithShape="1">
          <a:blip r:embed="rId3">
            <a:extLst>
              <a:ext uri="{28A0092B-C50C-407E-A947-70E740481C1C}">
                <a14:useLocalDpi xmlns:a14="http://schemas.microsoft.com/office/drawing/2010/main" val="0"/>
              </a:ext>
            </a:extLst>
          </a:blip>
          <a:srcRect l="9985" t="42573" r="29166" b="26141"/>
          <a:stretch/>
        </p:blipFill>
        <p:spPr>
          <a:xfrm>
            <a:off x="6561224" y="3429000"/>
            <a:ext cx="5085344" cy="3429000"/>
          </a:xfrm>
          <a:prstGeom prst="rect">
            <a:avLst/>
          </a:prstGeom>
        </p:spPr>
      </p:pic>
    </p:spTree>
    <p:extLst>
      <p:ext uri="{BB962C8B-B14F-4D97-AF65-F5344CB8AC3E}">
        <p14:creationId xmlns:p14="http://schemas.microsoft.com/office/powerpoint/2010/main" val="181590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3840E-AC31-544C-E9D6-D7A8AA39BA88}"/>
              </a:ext>
            </a:extLst>
          </p:cNvPr>
          <p:cNvSpPr>
            <a:spLocks noGrp="1"/>
          </p:cNvSpPr>
          <p:nvPr>
            <p:ph type="title"/>
          </p:nvPr>
        </p:nvSpPr>
        <p:spPr>
          <a:xfrm>
            <a:off x="389468" y="203200"/>
            <a:ext cx="11115144" cy="1701800"/>
          </a:xfrm>
        </p:spPr>
        <p:txBody>
          <a:bodyPr>
            <a:noAutofit/>
          </a:bodyPr>
          <a:lstStyle/>
          <a:p>
            <a:r>
              <a:rPr lang="en-IN" sz="2000" b="1" dirty="0">
                <a:solidFill>
                  <a:srgbClr val="000000"/>
                </a:solidFill>
                <a:latin typeface="Courier New" panose="02070309020205020404" pitchFamily="49" charset="0"/>
              </a:rPr>
              <a:t>K Nearest Neighbour Classifier</a:t>
            </a:r>
            <a:r>
              <a:rPr lang="en-IN" sz="2000" dirty="0">
                <a:solidFill>
                  <a:srgbClr val="000000"/>
                </a:solidFill>
                <a:effectLst/>
                <a:latin typeface="Courier New" panose="02070309020205020404" pitchFamily="49" charset="0"/>
              </a:rPr>
              <a:t>:-</a:t>
            </a:r>
            <a:br>
              <a:rPr lang="en-IN" sz="2000" dirty="0">
                <a:solidFill>
                  <a:srgbClr val="000000"/>
                </a:solidFill>
                <a:effectLst/>
                <a:latin typeface="Courier New" panose="02070309020205020404" pitchFamily="49" charset="0"/>
              </a:rPr>
            </a:br>
            <a:r>
              <a:rPr lang="en-IN" sz="2000" dirty="0">
                <a:solidFill>
                  <a:srgbClr val="000000"/>
                </a:solidFill>
                <a:effectLst/>
                <a:latin typeface="Courier New" panose="02070309020205020404" pitchFamily="49" charset="0"/>
              </a:rPr>
              <a:t>&gt;</a:t>
            </a:r>
            <a:r>
              <a:rPr lang="en-US" sz="2000" dirty="0"/>
              <a:t>k-NN is a simple and versatile supervised machine learning algorithm used for classification and regression tasks. It classifies or predicts the label of a data point by considering the majority class or average of its k-nearest neighbors in the feature space</a:t>
            </a:r>
            <a:br>
              <a:rPr lang="en-US" sz="2000" dirty="0"/>
            </a:br>
            <a:r>
              <a:rPr lang="en-US" sz="2000" dirty="0"/>
              <a:t>&gt;Apply the k-NN algorithm to the training set. The model learns patterns based on the feature vectors of customers and their corresponding churn labels.</a:t>
            </a:r>
            <a:br>
              <a:rPr lang="en-US" sz="2000" dirty="0"/>
            </a:br>
            <a:r>
              <a:rPr lang="en-US" sz="2000" dirty="0"/>
              <a:t>&gt;Use the trained k-NN model to predict churn for the test set. The model calculates distances to find the nearest neighbors and predicts the class based on majority voting</a:t>
            </a:r>
            <a:br>
              <a:rPr lang="en-US" sz="2000" dirty="0"/>
            </a:br>
            <a:r>
              <a:rPr lang="en-US" sz="2400" b="0" dirty="0">
                <a:solidFill>
                  <a:srgbClr val="AF00DB"/>
                </a:solidFill>
                <a:effectLst/>
                <a:latin typeface="Courier New" panose="02070309020205020404" pitchFamily="49" charset="0"/>
              </a:rPr>
              <a:t>from</a:t>
            </a:r>
            <a:r>
              <a:rPr lang="en-US" sz="2400" b="0" dirty="0">
                <a:solidFill>
                  <a:srgbClr val="000000"/>
                </a:solidFill>
                <a:effectLst/>
                <a:latin typeface="Courier New" panose="02070309020205020404" pitchFamily="49" charset="0"/>
              </a:rPr>
              <a:t> </a:t>
            </a:r>
            <a:r>
              <a:rPr lang="en-US" sz="2400" b="0" dirty="0" err="1">
                <a:solidFill>
                  <a:srgbClr val="000000"/>
                </a:solidFill>
                <a:effectLst/>
                <a:latin typeface="Courier New" panose="02070309020205020404" pitchFamily="49" charset="0"/>
              </a:rPr>
              <a:t>sklearn.neighbors</a:t>
            </a:r>
            <a:r>
              <a:rPr lang="en-US" sz="2400" b="0" dirty="0">
                <a:solidFill>
                  <a:srgbClr val="000000"/>
                </a:solidFill>
                <a:effectLst/>
                <a:latin typeface="Courier New" panose="02070309020205020404" pitchFamily="49" charset="0"/>
              </a:rPr>
              <a:t> </a:t>
            </a:r>
            <a:r>
              <a:rPr lang="en-US" sz="2400" b="0" dirty="0">
                <a:solidFill>
                  <a:srgbClr val="AF00DB"/>
                </a:solidFill>
                <a:effectLst/>
                <a:latin typeface="Courier New" panose="02070309020205020404" pitchFamily="49" charset="0"/>
              </a:rPr>
              <a:t>import</a:t>
            </a:r>
            <a:r>
              <a:rPr lang="en-US" sz="2400" b="0" dirty="0">
                <a:solidFill>
                  <a:srgbClr val="000000"/>
                </a:solidFill>
                <a:effectLst/>
                <a:latin typeface="Courier New" panose="02070309020205020404" pitchFamily="49" charset="0"/>
              </a:rPr>
              <a:t> </a:t>
            </a:r>
            <a:r>
              <a:rPr lang="en-US" sz="2400" b="0" dirty="0" err="1">
                <a:solidFill>
                  <a:srgbClr val="000000"/>
                </a:solidFill>
                <a:effectLst/>
                <a:latin typeface="Courier New" panose="02070309020205020404" pitchFamily="49" charset="0"/>
              </a:rPr>
              <a:t>KNeighborsClassifier</a:t>
            </a:r>
            <a:br>
              <a:rPr lang="en-US" sz="1100" b="0" dirty="0">
                <a:solidFill>
                  <a:srgbClr val="000000"/>
                </a:solidFill>
                <a:effectLst/>
                <a:latin typeface="Courier New" panose="02070309020205020404" pitchFamily="49" charset="0"/>
              </a:rPr>
            </a:br>
            <a:br>
              <a:rPr lang="en-US" sz="2000" b="0" dirty="0">
                <a:solidFill>
                  <a:srgbClr val="000000"/>
                </a:solidFill>
                <a:effectLst/>
                <a:latin typeface="Courier New" panose="02070309020205020404" pitchFamily="49" charset="0"/>
              </a:rPr>
            </a:br>
            <a:r>
              <a:rPr lang="en-US" sz="2000" b="0" dirty="0">
                <a:solidFill>
                  <a:srgbClr val="000000"/>
                </a:solidFill>
                <a:effectLst/>
                <a:latin typeface="Courier New" panose="02070309020205020404" pitchFamily="49" charset="0"/>
              </a:rPr>
              <a:t>       </a:t>
            </a:r>
            <a:r>
              <a:rPr lang="en-US" sz="2000" dirty="0">
                <a:solidFill>
                  <a:srgbClr val="C00000"/>
                </a:solidFill>
              </a:rPr>
              <a:t># For Testing Data                                               # For Training Data</a:t>
            </a:r>
            <a:br>
              <a:rPr lang="en-US" sz="2000" dirty="0">
                <a:solidFill>
                  <a:srgbClr val="C00000"/>
                </a:solidFill>
              </a:rPr>
            </a:br>
            <a:br>
              <a:rPr lang="en-US" sz="2000" dirty="0">
                <a:solidFill>
                  <a:srgbClr val="C00000"/>
                </a:solidFill>
              </a:rPr>
            </a:br>
            <a:br>
              <a:rPr lang="en-US" sz="2000" dirty="0"/>
            </a:br>
            <a:br>
              <a:rPr lang="en-IN" sz="2400" dirty="0">
                <a:solidFill>
                  <a:srgbClr val="000000"/>
                </a:solidFill>
                <a:effectLst/>
                <a:latin typeface="Courier New" panose="02070309020205020404" pitchFamily="49" charset="0"/>
              </a:rPr>
            </a:br>
            <a:br>
              <a:rPr lang="en-IN" sz="2400" b="0" dirty="0">
                <a:solidFill>
                  <a:srgbClr val="000000"/>
                </a:solidFill>
                <a:effectLst/>
                <a:latin typeface="Courier New" panose="02070309020205020404" pitchFamily="49" charset="0"/>
              </a:rPr>
            </a:br>
            <a:br>
              <a:rPr lang="en-IN" sz="2400" b="0" dirty="0">
                <a:solidFill>
                  <a:srgbClr val="000000"/>
                </a:solidFill>
                <a:effectLst/>
                <a:latin typeface="Courier New" panose="02070309020205020404" pitchFamily="49" charset="0"/>
              </a:rPr>
            </a:br>
            <a:endParaRPr lang="en-IN" sz="2400" dirty="0"/>
          </a:p>
        </p:txBody>
      </p:sp>
      <p:pic>
        <p:nvPicPr>
          <p:cNvPr id="4" name="Picture 3">
            <a:extLst>
              <a:ext uri="{FF2B5EF4-FFF2-40B4-BE49-F238E27FC236}">
                <a16:creationId xmlns:a16="http://schemas.microsoft.com/office/drawing/2014/main" id="{10D33C97-4383-7816-0D39-2C85231FB38F}"/>
              </a:ext>
            </a:extLst>
          </p:cNvPr>
          <p:cNvPicPr>
            <a:picLocks noChangeAspect="1"/>
          </p:cNvPicPr>
          <p:nvPr/>
        </p:nvPicPr>
        <p:blipFill rotWithShape="1">
          <a:blip r:embed="rId2">
            <a:extLst>
              <a:ext uri="{28A0092B-C50C-407E-A947-70E740481C1C}">
                <a14:useLocalDpi xmlns:a14="http://schemas.microsoft.com/office/drawing/2010/main" val="0"/>
              </a:ext>
            </a:extLst>
          </a:blip>
          <a:srcRect l="9488" t="47720" r="25643" b="19766"/>
          <a:stretch/>
        </p:blipFill>
        <p:spPr>
          <a:xfrm>
            <a:off x="577516" y="3818021"/>
            <a:ext cx="5518483" cy="3039978"/>
          </a:xfrm>
          <a:prstGeom prst="rect">
            <a:avLst/>
          </a:prstGeom>
        </p:spPr>
      </p:pic>
      <p:pic>
        <p:nvPicPr>
          <p:cNvPr id="6" name="Picture 5">
            <a:extLst>
              <a:ext uri="{FF2B5EF4-FFF2-40B4-BE49-F238E27FC236}">
                <a16:creationId xmlns:a16="http://schemas.microsoft.com/office/drawing/2014/main" id="{A721B731-6618-650A-9F07-5DFFDAAAE655}"/>
              </a:ext>
            </a:extLst>
          </p:cNvPr>
          <p:cNvPicPr>
            <a:picLocks noChangeAspect="1"/>
          </p:cNvPicPr>
          <p:nvPr/>
        </p:nvPicPr>
        <p:blipFill rotWithShape="1">
          <a:blip r:embed="rId3">
            <a:extLst>
              <a:ext uri="{28A0092B-C50C-407E-A947-70E740481C1C}">
                <a14:useLocalDpi xmlns:a14="http://schemas.microsoft.com/office/drawing/2010/main" val="0"/>
              </a:ext>
            </a:extLst>
          </a:blip>
          <a:srcRect l="9737" t="43507" r="26141" b="23276"/>
          <a:stretch/>
        </p:blipFill>
        <p:spPr>
          <a:xfrm>
            <a:off x="5823283" y="3818020"/>
            <a:ext cx="5681329" cy="3039978"/>
          </a:xfrm>
          <a:prstGeom prst="rect">
            <a:avLst/>
          </a:prstGeom>
        </p:spPr>
      </p:pic>
    </p:spTree>
    <p:extLst>
      <p:ext uri="{BB962C8B-B14F-4D97-AF65-F5344CB8AC3E}">
        <p14:creationId xmlns:p14="http://schemas.microsoft.com/office/powerpoint/2010/main" val="651851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40583-8DE4-CEE9-B7CB-8A7AF98ABF41}"/>
              </a:ext>
            </a:extLst>
          </p:cNvPr>
          <p:cNvSpPr>
            <a:spLocks noGrp="1"/>
          </p:cNvSpPr>
          <p:nvPr>
            <p:ph type="title"/>
          </p:nvPr>
        </p:nvSpPr>
        <p:spPr>
          <a:xfrm>
            <a:off x="625642" y="160421"/>
            <a:ext cx="11438021" cy="4443663"/>
          </a:xfrm>
        </p:spPr>
        <p:txBody>
          <a:bodyPr>
            <a:normAutofit fontScale="90000"/>
          </a:bodyPr>
          <a:lstStyle/>
          <a:p>
            <a:r>
              <a:rPr lang="en-US" b="1" dirty="0"/>
              <a:t>Interpretation:-</a:t>
            </a:r>
            <a:br>
              <a:rPr lang="en-US" b="1" dirty="0"/>
            </a:br>
            <a:r>
              <a:rPr lang="en-US" b="0" i="0" dirty="0">
                <a:solidFill>
                  <a:srgbClr val="374151"/>
                </a:solidFill>
                <a:effectLst/>
                <a:latin typeface="Söhne"/>
              </a:rPr>
              <a:t>For choosing the best model ,we have to consider training data accuracy as well as test data accuracy , Here all the models that we have fitted gives good training as well as testing accuracy that means all the models captures training data well and predicts the accurate output for the test data.</a:t>
            </a:r>
            <a:br>
              <a:rPr lang="en-US" b="0" i="0" dirty="0">
                <a:solidFill>
                  <a:srgbClr val="374151"/>
                </a:solidFill>
                <a:effectLst/>
                <a:latin typeface="Söhne"/>
              </a:rPr>
            </a:br>
            <a:r>
              <a:rPr lang="en-US" b="0" i="0" dirty="0">
                <a:solidFill>
                  <a:srgbClr val="374151"/>
                </a:solidFill>
                <a:effectLst/>
                <a:latin typeface="Söhne"/>
              </a:rPr>
              <a:t>Here, We chose Random forest as the best fitted model , because It has high accuracy also here we have to consider the confusion matrix which has minimum </a:t>
            </a:r>
            <a:r>
              <a:rPr lang="en-US" b="1" i="0" dirty="0">
                <a:solidFill>
                  <a:srgbClr val="374151"/>
                </a:solidFill>
                <a:effectLst/>
                <a:latin typeface="Söhne"/>
              </a:rPr>
              <a:t>False Positive </a:t>
            </a:r>
            <a:r>
              <a:rPr lang="en-US" b="0" i="0" dirty="0">
                <a:solidFill>
                  <a:srgbClr val="374151"/>
                </a:solidFill>
                <a:effectLst/>
                <a:latin typeface="Söhne"/>
              </a:rPr>
              <a:t>classification.</a:t>
            </a:r>
            <a:br>
              <a:rPr lang="en-US" b="0" i="0" dirty="0">
                <a:solidFill>
                  <a:srgbClr val="374151"/>
                </a:solidFill>
                <a:effectLst/>
                <a:latin typeface="Söhne"/>
              </a:rPr>
            </a:br>
            <a:r>
              <a:rPr lang="en-US" b="0" i="0" dirty="0">
                <a:solidFill>
                  <a:srgbClr val="374151"/>
                </a:solidFill>
                <a:effectLst/>
                <a:latin typeface="Söhne"/>
              </a:rPr>
              <a:t>Accuracy for best fitted model – Random forest – </a:t>
            </a:r>
            <a:r>
              <a:rPr lang="en-US" b="1" i="0" dirty="0">
                <a:solidFill>
                  <a:srgbClr val="374151"/>
                </a:solidFill>
                <a:effectLst/>
                <a:latin typeface="Söhne"/>
              </a:rPr>
              <a:t>95.24</a:t>
            </a:r>
            <a:endParaRPr lang="en-IN" b="1" dirty="0"/>
          </a:p>
        </p:txBody>
      </p:sp>
    </p:spTree>
    <p:extLst>
      <p:ext uri="{BB962C8B-B14F-4D97-AF65-F5344CB8AC3E}">
        <p14:creationId xmlns:p14="http://schemas.microsoft.com/office/powerpoint/2010/main" val="3080490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9C488-7E68-E69F-C280-8A64F09A4053}"/>
              </a:ext>
            </a:extLst>
          </p:cNvPr>
          <p:cNvSpPr>
            <a:spLocks noGrp="1"/>
          </p:cNvSpPr>
          <p:nvPr>
            <p:ph type="title"/>
          </p:nvPr>
        </p:nvSpPr>
        <p:spPr>
          <a:xfrm>
            <a:off x="643467" y="220133"/>
            <a:ext cx="11345333" cy="4301067"/>
          </a:xfrm>
        </p:spPr>
        <p:txBody>
          <a:bodyPr>
            <a:noAutofit/>
          </a:bodyPr>
          <a:lstStyle/>
          <a:p>
            <a:r>
              <a:rPr lang="en-US" sz="2400" b="1" i="0" dirty="0">
                <a:solidFill>
                  <a:srgbClr val="C00000"/>
                </a:solidFill>
                <a:effectLst/>
                <a:latin typeface="Söhne"/>
              </a:rPr>
              <a:t>Definition:-</a:t>
            </a:r>
            <a:r>
              <a:rPr lang="en-US" sz="2400" b="1" i="0" dirty="0">
                <a:effectLst/>
                <a:latin typeface="Söhne"/>
              </a:rPr>
              <a:t> Natural Language Processing (Computing):</a:t>
            </a:r>
            <a:r>
              <a:rPr lang="en-US" sz="2400" b="0" i="0" dirty="0">
                <a:solidFill>
                  <a:srgbClr val="374151"/>
                </a:solidFill>
                <a:effectLst/>
                <a:latin typeface="Söhne"/>
              </a:rPr>
              <a:t> This refers to a field of artificial intelligence that focuses on the interaction between computers and humans using natural language. The ultimate objective of NLP is to enable computers to understand, interpret, and generate human language in a way that is both valuable and meaningful.</a:t>
            </a:r>
            <a:br>
              <a:rPr lang="en-US" sz="2400" b="0" i="0" dirty="0">
                <a:solidFill>
                  <a:srgbClr val="374151"/>
                </a:solidFill>
                <a:effectLst/>
                <a:latin typeface="Söhne"/>
              </a:rPr>
            </a:br>
            <a:r>
              <a:rPr lang="en-US" sz="2400" b="1" dirty="0">
                <a:solidFill>
                  <a:srgbClr val="C00000"/>
                </a:solidFill>
                <a:latin typeface="Söhne"/>
              </a:rPr>
              <a:t>Objective</a:t>
            </a:r>
            <a:r>
              <a:rPr lang="en-US" sz="2400" b="1" i="0" dirty="0">
                <a:solidFill>
                  <a:srgbClr val="C00000"/>
                </a:solidFill>
                <a:effectLst/>
                <a:latin typeface="Söhne"/>
              </a:rPr>
              <a:t>:-</a:t>
            </a:r>
            <a:r>
              <a:rPr lang="en-US" sz="2400" b="1" i="0" dirty="0">
                <a:solidFill>
                  <a:srgbClr val="374151"/>
                </a:solidFill>
                <a:effectLst/>
                <a:latin typeface="Söhne"/>
              </a:rPr>
              <a:t> </a:t>
            </a:r>
            <a:r>
              <a:rPr lang="en-US" sz="2400" i="0" dirty="0">
                <a:solidFill>
                  <a:srgbClr val="374151"/>
                </a:solidFill>
                <a:effectLst/>
                <a:latin typeface="Söhne"/>
              </a:rPr>
              <a:t>The objective of the Twitter Sentiment Analysis project is to analyze tweets and determine the sentiment expressed (positive, negative)to understand public opinion on a particular topic.</a:t>
            </a:r>
            <a:br>
              <a:rPr lang="en-US" sz="2400" i="0" dirty="0">
                <a:solidFill>
                  <a:srgbClr val="374151"/>
                </a:solidFill>
                <a:effectLst/>
                <a:latin typeface="Söhne"/>
              </a:rPr>
            </a:br>
            <a:r>
              <a:rPr lang="en-US" sz="2400" b="1" i="0" dirty="0">
                <a:solidFill>
                  <a:srgbClr val="C00000"/>
                </a:solidFill>
                <a:effectLst/>
                <a:latin typeface="Söhne"/>
              </a:rPr>
              <a:t>Significance:-</a:t>
            </a:r>
            <a:br>
              <a:rPr lang="en-US" sz="2400" b="1" i="0" dirty="0">
                <a:solidFill>
                  <a:srgbClr val="C00000"/>
                </a:solidFill>
                <a:effectLst/>
                <a:latin typeface="Söhne"/>
              </a:rPr>
            </a:br>
            <a:r>
              <a:rPr lang="en-US" sz="2400" i="0" dirty="0">
                <a:solidFill>
                  <a:schemeClr val="tx1"/>
                </a:solidFill>
                <a:effectLst/>
                <a:latin typeface="Söhne"/>
              </a:rPr>
              <a:t>1. </a:t>
            </a:r>
            <a:r>
              <a:rPr lang="en-US" sz="2400" b="1" i="0" dirty="0">
                <a:solidFill>
                  <a:schemeClr val="tx1"/>
                </a:solidFill>
                <a:effectLst/>
                <a:latin typeface="Söhne"/>
              </a:rPr>
              <a:t>Understanding Public Opinion:- </a:t>
            </a:r>
            <a:r>
              <a:rPr lang="en-US" sz="2400" i="0" dirty="0">
                <a:solidFill>
                  <a:schemeClr val="tx1"/>
                </a:solidFill>
                <a:effectLst/>
                <a:latin typeface="Söhne"/>
              </a:rPr>
              <a:t>It helps in gauging the sentiments and opinions of Twitter users regarding a particular topic, product, or event.</a:t>
            </a:r>
            <a:br>
              <a:rPr lang="en-US" sz="2400" i="0" dirty="0">
                <a:solidFill>
                  <a:schemeClr val="tx1"/>
                </a:solidFill>
                <a:effectLst/>
                <a:latin typeface="Söhne"/>
              </a:rPr>
            </a:br>
            <a:r>
              <a:rPr lang="en-US" sz="2400" b="1" i="0" dirty="0">
                <a:solidFill>
                  <a:schemeClr val="tx1"/>
                </a:solidFill>
                <a:effectLst/>
                <a:latin typeface="Söhne"/>
              </a:rPr>
              <a:t>2.Brand Monitoring:- </a:t>
            </a:r>
            <a:r>
              <a:rPr lang="en-US" sz="2400" i="0" dirty="0">
                <a:solidFill>
                  <a:schemeClr val="tx1"/>
                </a:solidFill>
                <a:effectLst/>
                <a:latin typeface="Söhne"/>
              </a:rPr>
              <a:t>Companies can use sentiment analysis to monitor how people feel about their brand on Twitter, allowing for quick responses to both positive and negative feedback.</a:t>
            </a:r>
            <a:br>
              <a:rPr lang="en-US" sz="2400" i="0" dirty="0">
                <a:solidFill>
                  <a:schemeClr val="tx1"/>
                </a:solidFill>
                <a:effectLst/>
                <a:latin typeface="Söhne"/>
              </a:rPr>
            </a:br>
            <a:r>
              <a:rPr lang="en-US" sz="2400" b="1" i="0" dirty="0">
                <a:solidFill>
                  <a:schemeClr val="tx1"/>
                </a:solidFill>
                <a:effectLst/>
                <a:latin typeface="Söhne"/>
              </a:rPr>
              <a:t>3.Political Analysis:- </a:t>
            </a:r>
            <a:r>
              <a:rPr lang="en-US" sz="2400" i="0" dirty="0">
                <a:solidFill>
                  <a:schemeClr val="tx1"/>
                </a:solidFill>
                <a:effectLst/>
                <a:latin typeface="Söhne"/>
              </a:rPr>
              <a:t>It's used to analyze public sentiment towards political figures, parties, or issues, providing insights into public opinion.</a:t>
            </a:r>
            <a:br>
              <a:rPr lang="en-US" sz="2400" i="0" dirty="0">
                <a:solidFill>
                  <a:schemeClr val="tx1"/>
                </a:solidFill>
                <a:effectLst/>
                <a:latin typeface="Söhne"/>
              </a:rPr>
            </a:br>
            <a:r>
              <a:rPr lang="en-US" sz="2400" b="1" i="0" dirty="0">
                <a:solidFill>
                  <a:schemeClr val="tx1"/>
                </a:solidFill>
                <a:effectLst/>
                <a:latin typeface="Söhne"/>
              </a:rPr>
              <a:t>4.Customer Feedback:- </a:t>
            </a:r>
            <a:r>
              <a:rPr lang="en-US" sz="2400" i="0" dirty="0">
                <a:solidFill>
                  <a:schemeClr val="tx1"/>
                </a:solidFill>
                <a:effectLst/>
                <a:latin typeface="Söhne"/>
              </a:rPr>
              <a:t>Businesses can analyze tweets to understand customer feedback and improve their products or services based on the sentiments expressed</a:t>
            </a:r>
            <a:br>
              <a:rPr lang="en-US" sz="2400" i="0" dirty="0">
                <a:solidFill>
                  <a:schemeClr val="tx1"/>
                </a:solidFill>
                <a:effectLst/>
                <a:latin typeface="Söhne"/>
              </a:rPr>
            </a:br>
            <a:br>
              <a:rPr lang="en-US" sz="2400" i="0" dirty="0">
                <a:solidFill>
                  <a:schemeClr val="tx1"/>
                </a:solidFill>
                <a:effectLst/>
                <a:latin typeface="Söhne"/>
              </a:rPr>
            </a:br>
            <a:br>
              <a:rPr lang="en-US" sz="2400" i="0" dirty="0">
                <a:solidFill>
                  <a:srgbClr val="374151"/>
                </a:solidFill>
                <a:effectLst/>
                <a:latin typeface="Söhne"/>
              </a:rPr>
            </a:br>
            <a:endParaRPr lang="en-IN" sz="2400" dirty="0"/>
          </a:p>
        </p:txBody>
      </p:sp>
    </p:spTree>
    <p:extLst>
      <p:ext uri="{BB962C8B-B14F-4D97-AF65-F5344CB8AC3E}">
        <p14:creationId xmlns:p14="http://schemas.microsoft.com/office/powerpoint/2010/main" val="3883264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B5E35-91D6-87D5-C61C-D04BF75B2DA3}"/>
              </a:ext>
            </a:extLst>
          </p:cNvPr>
          <p:cNvSpPr>
            <a:spLocks noGrp="1"/>
          </p:cNvSpPr>
          <p:nvPr>
            <p:ph type="title"/>
          </p:nvPr>
        </p:nvSpPr>
        <p:spPr>
          <a:xfrm>
            <a:off x="592668" y="-728133"/>
            <a:ext cx="10911944" cy="2633134"/>
          </a:xfrm>
        </p:spPr>
        <p:txBody>
          <a:bodyPr>
            <a:normAutofit fontScale="90000"/>
          </a:bodyPr>
          <a:lstStyle/>
          <a:p>
            <a:br>
              <a:rPr lang="en-US" sz="3100" i="0" dirty="0">
                <a:solidFill>
                  <a:schemeClr val="tx1"/>
                </a:solidFill>
                <a:effectLst/>
                <a:latin typeface="Söhne"/>
              </a:rPr>
            </a:br>
            <a:br>
              <a:rPr lang="en-US" sz="3100" i="0" dirty="0">
                <a:solidFill>
                  <a:schemeClr val="tx1"/>
                </a:solidFill>
                <a:effectLst/>
                <a:latin typeface="Söhne"/>
              </a:rPr>
            </a:br>
            <a:r>
              <a:rPr lang="en-US" sz="3100" b="1" i="0" dirty="0">
                <a:solidFill>
                  <a:schemeClr val="tx1"/>
                </a:solidFill>
                <a:effectLst/>
                <a:latin typeface="Söhne"/>
              </a:rPr>
              <a:t>5.Crisis Management:-</a:t>
            </a:r>
            <a:r>
              <a:rPr lang="en-US" sz="3100" i="0" dirty="0">
                <a:solidFill>
                  <a:schemeClr val="tx1"/>
                </a:solidFill>
                <a:effectLst/>
                <a:latin typeface="Söhne"/>
              </a:rPr>
              <a:t>It aids in identifying and managing potential PR crises by detecting negative sentiments early and allowing for timely responses</a:t>
            </a:r>
            <a:r>
              <a:rPr lang="en-US" i="0" dirty="0">
                <a:solidFill>
                  <a:schemeClr val="tx1"/>
                </a:solidFill>
                <a:effectLst/>
                <a:latin typeface="Söhne"/>
              </a:rPr>
              <a:t>..</a:t>
            </a:r>
            <a:br>
              <a:rPr lang="en-US" i="0" dirty="0">
                <a:solidFill>
                  <a:schemeClr val="tx1"/>
                </a:solidFill>
                <a:effectLst/>
                <a:latin typeface="Söhne"/>
              </a:rPr>
            </a:br>
            <a:r>
              <a:rPr lang="en-IN" sz="2700" b="1" dirty="0">
                <a:solidFill>
                  <a:srgbClr val="C00000"/>
                </a:solidFill>
              </a:rPr>
              <a:t>Dataset Info:-</a:t>
            </a:r>
            <a:r>
              <a:rPr lang="en-US" sz="2700" b="1" dirty="0">
                <a:solidFill>
                  <a:srgbClr val="C00000"/>
                </a:solidFill>
              </a:rPr>
              <a:t> </a:t>
            </a:r>
            <a:r>
              <a:rPr lang="en-US" sz="2700" dirty="0">
                <a:solidFill>
                  <a:schemeClr val="tx1"/>
                </a:solidFill>
              </a:rPr>
              <a:t>The objective of this task is to detect hate speech in tweets. For the sake of simplicity, we say a tweet contains hate speech if it has a racist or sexist sentiment associated with it. So, the task is to classify racist or sexist tweets from other tweets. Formally, given a training sample of tweets and labels, where label '1' denotes the tweet is racist/sexist and label '0' denotes the tweet is not racist/sexist, your objective is to predict the labels on the test dataset.</a:t>
            </a:r>
            <a:br>
              <a:rPr lang="en-US" sz="2700" dirty="0">
                <a:solidFill>
                  <a:schemeClr val="tx1"/>
                </a:solidFill>
              </a:rPr>
            </a:br>
            <a:r>
              <a:rPr lang="en-US" sz="2700" dirty="0">
                <a:solidFill>
                  <a:schemeClr val="tx1"/>
                </a:solidFill>
              </a:rPr>
              <a:t>For training the model we provide a labelled dataset 31,962 tweets . the dataset is provided in the form of csv file with each line providing a tweet id , its label .</a:t>
            </a:r>
            <a:br>
              <a:rPr lang="en-US" sz="2700" dirty="0">
                <a:solidFill>
                  <a:schemeClr val="tx1"/>
                </a:solidFill>
              </a:rPr>
            </a:br>
            <a:br>
              <a:rPr lang="en-US" sz="2700" dirty="0">
                <a:solidFill>
                  <a:schemeClr val="tx1"/>
                </a:solidFill>
              </a:rPr>
            </a:br>
            <a:r>
              <a:rPr lang="en-US" sz="2700" dirty="0">
                <a:solidFill>
                  <a:schemeClr val="tx1"/>
                </a:solidFill>
              </a:rPr>
              <a:t>Row’s in dataset :-  31,962</a:t>
            </a:r>
            <a:br>
              <a:rPr lang="en-US" sz="2700" dirty="0">
                <a:solidFill>
                  <a:schemeClr val="tx1"/>
                </a:solidFill>
              </a:rPr>
            </a:br>
            <a:r>
              <a:rPr lang="en-US" sz="2700" dirty="0">
                <a:solidFill>
                  <a:schemeClr val="tx1"/>
                </a:solidFill>
              </a:rPr>
              <a:t>Column’s in dataset :- 3 (ID , Label , Tweet)</a:t>
            </a:r>
            <a:br>
              <a:rPr lang="en-US" sz="2700" dirty="0">
                <a:solidFill>
                  <a:schemeClr val="tx1"/>
                </a:solidFill>
              </a:rPr>
            </a:br>
            <a:endParaRPr lang="en-IN" sz="2700" dirty="0">
              <a:solidFill>
                <a:schemeClr val="tx1"/>
              </a:solidFill>
            </a:endParaRPr>
          </a:p>
        </p:txBody>
      </p:sp>
    </p:spTree>
    <p:extLst>
      <p:ext uri="{BB962C8B-B14F-4D97-AF65-F5344CB8AC3E}">
        <p14:creationId xmlns:p14="http://schemas.microsoft.com/office/powerpoint/2010/main" val="2497858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ED3B8-4093-02BD-B303-D90E14846E29}"/>
              </a:ext>
            </a:extLst>
          </p:cNvPr>
          <p:cNvSpPr>
            <a:spLocks noGrp="1"/>
          </p:cNvSpPr>
          <p:nvPr>
            <p:ph type="title"/>
          </p:nvPr>
        </p:nvSpPr>
        <p:spPr>
          <a:xfrm>
            <a:off x="457200" y="169333"/>
            <a:ext cx="10539411" cy="1786467"/>
          </a:xfrm>
        </p:spPr>
        <p:txBody>
          <a:bodyPr>
            <a:noAutofit/>
          </a:bodyPr>
          <a:lstStyle/>
          <a:p>
            <a:pPr algn="l"/>
            <a:r>
              <a:rPr lang="en-US" sz="2400" b="1" dirty="0">
                <a:solidFill>
                  <a:srgbClr val="C00000"/>
                </a:solidFill>
              </a:rPr>
              <a:t>Text Preprocessing:-</a:t>
            </a:r>
            <a:br>
              <a:rPr lang="en-US" sz="2400" dirty="0">
                <a:solidFill>
                  <a:srgbClr val="C00000"/>
                </a:solidFill>
              </a:rPr>
            </a:br>
            <a:r>
              <a:rPr lang="en-US" sz="2400" b="0" i="0" dirty="0">
                <a:solidFill>
                  <a:srgbClr val="374151"/>
                </a:solidFill>
                <a:effectLst/>
                <a:latin typeface="Söhne"/>
              </a:rPr>
              <a:t>Text preprocessing is a crucial step in natural language processing (NLP) that involves cleaning and transforming raw text data into a format that can be easily understood and analyzed by machine learning models. The goal of text preprocessing is to enhance the quality of the input data and improve the performance of NLP models.</a:t>
            </a:r>
            <a:br>
              <a:rPr lang="en-US" sz="2400" b="0" i="0" dirty="0">
                <a:solidFill>
                  <a:srgbClr val="374151"/>
                </a:solidFill>
                <a:effectLst/>
                <a:latin typeface="Söhne"/>
              </a:rPr>
            </a:br>
            <a:r>
              <a:rPr lang="en-US" sz="2400" b="0" i="0" dirty="0">
                <a:solidFill>
                  <a:srgbClr val="374151"/>
                </a:solidFill>
                <a:effectLst/>
                <a:latin typeface="Söhne"/>
              </a:rPr>
              <a:t>1) </a:t>
            </a:r>
            <a:r>
              <a:rPr lang="en-US" sz="2400" b="1" i="0" dirty="0">
                <a:solidFill>
                  <a:srgbClr val="374151"/>
                </a:solidFill>
                <a:effectLst/>
                <a:latin typeface="Söhne"/>
              </a:rPr>
              <a:t>Lowercasing:-</a:t>
            </a:r>
            <a:br>
              <a:rPr lang="en-US" sz="2400" b="1" i="0" dirty="0">
                <a:solidFill>
                  <a:srgbClr val="374151"/>
                </a:solidFill>
                <a:effectLst/>
                <a:latin typeface="Söhne"/>
              </a:rPr>
            </a:br>
            <a:r>
              <a:rPr lang="en-US" sz="2400" b="0" i="0" dirty="0">
                <a:solidFill>
                  <a:srgbClr val="374151"/>
                </a:solidFill>
                <a:effectLst/>
                <a:latin typeface="Söhne"/>
              </a:rPr>
              <a:t>Python is case sensitive Language Hence </a:t>
            </a:r>
            <a:r>
              <a:rPr lang="en-US" sz="2400" dirty="0">
                <a:solidFill>
                  <a:srgbClr val="374151"/>
                </a:solidFill>
                <a:latin typeface="Söhne"/>
              </a:rPr>
              <a:t>ML Model consider t</a:t>
            </a:r>
            <a:r>
              <a:rPr lang="en-US" sz="2400" b="0" i="0" dirty="0">
                <a:solidFill>
                  <a:srgbClr val="374151"/>
                </a:solidFill>
                <a:effectLst/>
                <a:latin typeface="Söhne"/>
              </a:rPr>
              <a:t>he Similar word of lower case and upper case word as different words </a:t>
            </a:r>
            <a:br>
              <a:rPr lang="en-US" sz="2400" b="0" i="0" dirty="0">
                <a:solidFill>
                  <a:srgbClr val="374151"/>
                </a:solidFill>
                <a:effectLst/>
                <a:latin typeface="Söhne"/>
              </a:rPr>
            </a:br>
            <a:r>
              <a:rPr lang="en-US" sz="2400" b="0" i="0" dirty="0">
                <a:solidFill>
                  <a:srgbClr val="374151"/>
                </a:solidFill>
                <a:effectLst/>
                <a:latin typeface="Söhne"/>
              </a:rPr>
              <a:t>Hence </a:t>
            </a:r>
            <a:r>
              <a:rPr lang="en-US" sz="2400" dirty="0">
                <a:solidFill>
                  <a:srgbClr val="374151"/>
                </a:solidFill>
                <a:latin typeface="Söhne"/>
              </a:rPr>
              <a:t>w</a:t>
            </a:r>
            <a:r>
              <a:rPr lang="en-US" sz="2400" b="0" i="0" dirty="0">
                <a:solidFill>
                  <a:srgbClr val="374151"/>
                </a:solidFill>
                <a:effectLst/>
                <a:latin typeface="Söhne"/>
              </a:rPr>
              <a:t>e convert all text data to lowercase to ensure uniformity and avoid treating words with different cases as different entities.</a:t>
            </a:r>
            <a:br>
              <a:rPr lang="en-US" sz="2400" b="0" i="0" dirty="0">
                <a:solidFill>
                  <a:srgbClr val="374151"/>
                </a:solidFill>
                <a:effectLst/>
                <a:latin typeface="Söhne"/>
              </a:rPr>
            </a:br>
            <a:r>
              <a:rPr lang="en-US" sz="2400" b="0" i="0" dirty="0">
                <a:solidFill>
                  <a:srgbClr val="374151"/>
                </a:solidFill>
                <a:effectLst/>
                <a:latin typeface="Söhne"/>
              </a:rPr>
              <a:t>2)</a:t>
            </a:r>
            <a:r>
              <a:rPr lang="en-US" sz="2400" b="1" i="0" dirty="0">
                <a:solidFill>
                  <a:srgbClr val="374151"/>
                </a:solidFill>
                <a:effectLst/>
                <a:latin typeface="Söhne"/>
              </a:rPr>
              <a:t>Removing Punctuation and Special Characters:-</a:t>
            </a:r>
            <a:br>
              <a:rPr lang="en-US" sz="2400" b="0" i="0" dirty="0">
                <a:solidFill>
                  <a:srgbClr val="374151"/>
                </a:solidFill>
                <a:effectLst/>
                <a:latin typeface="Söhne"/>
              </a:rPr>
            </a:br>
            <a:r>
              <a:rPr lang="en-US" sz="2400" b="0" i="0" dirty="0">
                <a:solidFill>
                  <a:srgbClr val="374151"/>
                </a:solidFill>
                <a:effectLst/>
                <a:latin typeface="Söhne"/>
              </a:rPr>
              <a:t>Remove non-alphabetic characters, such as punctuation marks and special symbols, unless they convey important information. This helps in simplifying the text and reducing the dimensionality of the data.</a:t>
            </a:r>
            <a:br>
              <a:rPr lang="en-US" sz="2400" b="0" i="0" dirty="0">
                <a:solidFill>
                  <a:srgbClr val="374151"/>
                </a:solidFill>
                <a:effectLst/>
                <a:latin typeface="Söhne"/>
              </a:rPr>
            </a:br>
            <a:r>
              <a:rPr lang="en-IN" sz="2400" b="0" dirty="0">
                <a:solidFill>
                  <a:srgbClr val="AF00DB"/>
                </a:solidFill>
                <a:effectLst/>
                <a:latin typeface="Courier New" panose="02070309020205020404" pitchFamily="49" charset="0"/>
              </a:rPr>
              <a:t>import</a:t>
            </a:r>
            <a:r>
              <a:rPr lang="en-IN" sz="2400" b="0" dirty="0">
                <a:solidFill>
                  <a:srgbClr val="000000"/>
                </a:solidFill>
                <a:effectLst/>
                <a:latin typeface="Courier New" panose="02070309020205020404" pitchFamily="49" charset="0"/>
              </a:rPr>
              <a:t> re :- </a:t>
            </a:r>
            <a:r>
              <a:rPr lang="en-US" sz="2400" i="0" dirty="0">
                <a:solidFill>
                  <a:srgbClr val="374151"/>
                </a:solidFill>
                <a:effectLst/>
                <a:latin typeface="Söhne"/>
              </a:rPr>
              <a:t>Regular expressions(re) are used to define patterns that can match specific sequences of characters in a text</a:t>
            </a:r>
            <a:br>
              <a:rPr lang="en-US" sz="2400" i="0" dirty="0">
                <a:solidFill>
                  <a:srgbClr val="374151"/>
                </a:solidFill>
                <a:effectLst/>
                <a:latin typeface="Söhne"/>
              </a:rPr>
            </a:br>
            <a:r>
              <a:rPr lang="en-US" sz="2400" b="1" dirty="0">
                <a:solidFill>
                  <a:srgbClr val="374151"/>
                </a:solidFill>
                <a:latin typeface="Söhne"/>
              </a:rPr>
              <a:t>Example:- </a:t>
            </a:r>
            <a:r>
              <a:rPr lang="en-US" sz="2400" dirty="0">
                <a:solidFill>
                  <a:srgbClr val="C00000"/>
                </a:solidFill>
                <a:latin typeface="Söhne"/>
              </a:rPr>
              <a:t>“@[\w]*”</a:t>
            </a:r>
            <a:br>
              <a:rPr lang="en-US" sz="2400" b="0" i="0" dirty="0">
                <a:solidFill>
                  <a:srgbClr val="374151"/>
                </a:solidFill>
                <a:effectLst/>
                <a:latin typeface="Söhne"/>
              </a:rPr>
            </a:br>
            <a:br>
              <a:rPr lang="en-US" sz="2400" b="0" i="0" dirty="0">
                <a:solidFill>
                  <a:srgbClr val="374151"/>
                </a:solidFill>
                <a:effectLst/>
                <a:latin typeface="Söhne"/>
              </a:rPr>
            </a:br>
            <a:br>
              <a:rPr lang="en-US" sz="2400" b="0" i="0" dirty="0">
                <a:solidFill>
                  <a:srgbClr val="374151"/>
                </a:solidFill>
                <a:effectLst/>
                <a:latin typeface="Söhne"/>
              </a:rPr>
            </a:br>
            <a:br>
              <a:rPr lang="en-US" sz="2400" dirty="0"/>
            </a:br>
            <a:endParaRPr lang="en-IN" sz="2400" dirty="0">
              <a:solidFill>
                <a:srgbClr val="C00000"/>
              </a:solidFill>
            </a:endParaRPr>
          </a:p>
        </p:txBody>
      </p:sp>
    </p:spTree>
    <p:extLst>
      <p:ext uri="{BB962C8B-B14F-4D97-AF65-F5344CB8AC3E}">
        <p14:creationId xmlns:p14="http://schemas.microsoft.com/office/powerpoint/2010/main" val="288631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56950-1884-4C4F-1A73-FDA444DC9309}"/>
              </a:ext>
            </a:extLst>
          </p:cNvPr>
          <p:cNvSpPr>
            <a:spLocks noGrp="1"/>
          </p:cNvSpPr>
          <p:nvPr>
            <p:ph type="title"/>
          </p:nvPr>
        </p:nvSpPr>
        <p:spPr>
          <a:xfrm>
            <a:off x="135469" y="-220134"/>
            <a:ext cx="11010106" cy="976090"/>
          </a:xfrm>
        </p:spPr>
        <p:txBody>
          <a:bodyPr>
            <a:normAutofit fontScale="90000"/>
          </a:bodyPr>
          <a:lstStyle/>
          <a:p>
            <a:pPr algn="l"/>
            <a:br>
              <a:rPr lang="en-US" sz="3100" dirty="0">
                <a:solidFill>
                  <a:srgbClr val="C00000"/>
                </a:solidFill>
                <a:latin typeface="Söhne"/>
              </a:rPr>
            </a:br>
            <a:r>
              <a:rPr lang="en-IN" sz="2700" b="0" dirty="0">
                <a:solidFill>
                  <a:srgbClr val="AF00DB"/>
                </a:solidFill>
                <a:effectLst/>
                <a:latin typeface="Courier New" panose="02070309020205020404" pitchFamily="49" charset="0"/>
              </a:rPr>
              <a:t>import</a:t>
            </a:r>
            <a:r>
              <a:rPr lang="en-IN" sz="2700" b="0" dirty="0">
                <a:solidFill>
                  <a:srgbClr val="000000"/>
                </a:solidFill>
                <a:effectLst/>
                <a:latin typeface="Courier New" panose="02070309020205020404" pitchFamily="49" charset="0"/>
              </a:rPr>
              <a:t> string</a:t>
            </a:r>
            <a:br>
              <a:rPr lang="en-IN" sz="2700" b="0" dirty="0">
                <a:solidFill>
                  <a:srgbClr val="000000"/>
                </a:solidFill>
                <a:effectLst/>
                <a:latin typeface="Courier New" panose="02070309020205020404" pitchFamily="49" charset="0"/>
              </a:rPr>
            </a:br>
            <a:r>
              <a:rPr lang="en-IN" sz="2700" b="0" dirty="0">
                <a:solidFill>
                  <a:srgbClr val="000000"/>
                </a:solidFill>
                <a:effectLst/>
                <a:latin typeface="Courier New" panose="02070309020205020404" pitchFamily="49" charset="0"/>
              </a:rPr>
              <a:t>        </a:t>
            </a:r>
            <a:r>
              <a:rPr lang="en-US" sz="2700" i="0" dirty="0">
                <a:solidFill>
                  <a:srgbClr val="374151"/>
                </a:solidFill>
                <a:effectLst/>
                <a:latin typeface="Söhne"/>
              </a:rPr>
              <a:t>To Identify the punctuation marks in text data we used the string Library</a:t>
            </a:r>
            <a:br>
              <a:rPr lang="en-US" sz="2700" i="0" dirty="0">
                <a:solidFill>
                  <a:srgbClr val="374151"/>
                </a:solidFill>
                <a:effectLst/>
                <a:latin typeface="Söhne"/>
              </a:rPr>
            </a:br>
            <a:r>
              <a:rPr lang="en-US" sz="2700" i="0" dirty="0">
                <a:solidFill>
                  <a:srgbClr val="374151"/>
                </a:solidFill>
                <a:effectLst/>
                <a:latin typeface="Söhne"/>
              </a:rPr>
              <a:t>                    </a:t>
            </a:r>
            <a:r>
              <a:rPr lang="en-US" sz="2700" b="1" dirty="0">
                <a:solidFill>
                  <a:srgbClr val="374151"/>
                </a:solidFill>
                <a:latin typeface="Söhne"/>
              </a:rPr>
              <a:t>Example:-</a:t>
            </a:r>
            <a:r>
              <a:rPr lang="en-IN" sz="2700" b="0" i="0" dirty="0">
                <a:solidFill>
                  <a:srgbClr val="C00000"/>
                </a:solidFill>
                <a:effectLst/>
                <a:latin typeface="Söhne Mono"/>
              </a:rPr>
              <a:t>!"#$%&amp;\'()*+,-./:;&lt;=&gt;?@[\\]^_`{|}~</a:t>
            </a:r>
            <a:br>
              <a:rPr lang="en-IN" sz="2700" b="0" i="0" dirty="0">
                <a:solidFill>
                  <a:srgbClr val="C00000"/>
                </a:solidFill>
                <a:effectLst/>
                <a:latin typeface="Söhne Mono"/>
              </a:rPr>
            </a:br>
            <a:br>
              <a:rPr lang="en-IN" sz="2700" b="0" i="0" dirty="0">
                <a:solidFill>
                  <a:srgbClr val="C00000"/>
                </a:solidFill>
                <a:effectLst/>
                <a:latin typeface="Söhne Mono"/>
              </a:rPr>
            </a:br>
            <a:r>
              <a:rPr lang="en-IN" sz="2700" b="1" i="0" dirty="0">
                <a:solidFill>
                  <a:schemeClr val="tx1"/>
                </a:solidFill>
                <a:effectLst/>
                <a:latin typeface="Söhne Mono"/>
              </a:rPr>
              <a:t>3)</a:t>
            </a:r>
            <a:r>
              <a:rPr lang="en-US" sz="2700" b="1" i="0" dirty="0">
                <a:solidFill>
                  <a:schemeClr val="tx1"/>
                </a:solidFill>
                <a:effectLst/>
                <a:latin typeface="Söhne"/>
              </a:rPr>
              <a:t>Removing Stop Words(Short Words):-</a:t>
            </a:r>
            <a:br>
              <a:rPr lang="en-US" sz="2700" b="0" i="0" dirty="0">
                <a:solidFill>
                  <a:srgbClr val="374151"/>
                </a:solidFill>
                <a:effectLst/>
                <a:latin typeface="Söhne"/>
              </a:rPr>
            </a:br>
            <a:r>
              <a:rPr lang="en-US" sz="2700" b="0" i="0" dirty="0">
                <a:solidFill>
                  <a:srgbClr val="374151"/>
                </a:solidFill>
                <a:effectLst/>
                <a:latin typeface="Söhne"/>
              </a:rPr>
              <a:t>Remove common words (stop words) that do not contribute much information to the meaning of the text. Examples include "the," "and," "is," etc.</a:t>
            </a:r>
            <a:br>
              <a:rPr lang="en-US" sz="2700" b="0" i="0" dirty="0">
                <a:solidFill>
                  <a:srgbClr val="374151"/>
                </a:solidFill>
                <a:effectLst/>
                <a:latin typeface="Söhne"/>
              </a:rPr>
            </a:br>
            <a:br>
              <a:rPr lang="en-US" sz="2700" b="0" i="0" dirty="0">
                <a:solidFill>
                  <a:srgbClr val="374151"/>
                </a:solidFill>
                <a:effectLst/>
                <a:latin typeface="Söhne"/>
              </a:rPr>
            </a:br>
            <a:r>
              <a:rPr lang="en-US" sz="2800" b="1" i="0" dirty="0">
                <a:solidFill>
                  <a:schemeClr val="tx1"/>
                </a:solidFill>
                <a:effectLst/>
                <a:latin typeface="Söhne"/>
              </a:rPr>
              <a:t>4) Tokenization:-</a:t>
            </a:r>
            <a:br>
              <a:rPr lang="en-US" sz="2800" b="1" i="0" dirty="0">
                <a:solidFill>
                  <a:schemeClr val="tx1"/>
                </a:solidFill>
                <a:effectLst/>
                <a:latin typeface="Söhne"/>
              </a:rPr>
            </a:br>
            <a:r>
              <a:rPr lang="en-US" sz="2800" b="0" i="0" dirty="0">
                <a:solidFill>
                  <a:schemeClr val="tx1"/>
                </a:solidFill>
                <a:effectLst/>
                <a:latin typeface="Söhne"/>
              </a:rPr>
              <a:t>Break the text into individual</a:t>
            </a:r>
            <a:br>
              <a:rPr lang="en-US" sz="2800" b="0" i="0" dirty="0">
                <a:solidFill>
                  <a:schemeClr val="tx1"/>
                </a:solidFill>
                <a:effectLst/>
                <a:latin typeface="Söhne"/>
              </a:rPr>
            </a:br>
            <a:r>
              <a:rPr lang="en-US" sz="2800" b="0" i="0" dirty="0">
                <a:solidFill>
                  <a:schemeClr val="tx1"/>
                </a:solidFill>
                <a:effectLst/>
                <a:latin typeface="Söhne"/>
              </a:rPr>
              <a:t> words or tokens. Tokenization </a:t>
            </a:r>
            <a:br>
              <a:rPr lang="en-US" sz="2800" b="0" i="0" dirty="0">
                <a:solidFill>
                  <a:schemeClr val="tx1"/>
                </a:solidFill>
                <a:effectLst/>
                <a:latin typeface="Söhne"/>
              </a:rPr>
            </a:br>
            <a:r>
              <a:rPr lang="en-US" sz="2800" b="0" i="0" dirty="0">
                <a:solidFill>
                  <a:schemeClr val="tx1"/>
                </a:solidFill>
                <a:effectLst/>
                <a:latin typeface="Söhne"/>
              </a:rPr>
              <a:t>is a fundamental step in text</a:t>
            </a:r>
            <a:br>
              <a:rPr lang="en-US" sz="2800" b="0" i="0" dirty="0">
                <a:solidFill>
                  <a:schemeClr val="tx1"/>
                </a:solidFill>
                <a:effectLst/>
                <a:latin typeface="Söhne"/>
              </a:rPr>
            </a:br>
            <a:r>
              <a:rPr lang="en-US" sz="2800" b="0" i="0" dirty="0">
                <a:solidFill>
                  <a:schemeClr val="tx1"/>
                </a:solidFill>
                <a:effectLst/>
                <a:latin typeface="Söhne"/>
              </a:rPr>
              <a:t> processing, as it helps in </a:t>
            </a:r>
            <a:br>
              <a:rPr lang="en-US" sz="2800" b="0" i="0" dirty="0">
                <a:solidFill>
                  <a:schemeClr val="tx1"/>
                </a:solidFill>
                <a:effectLst/>
                <a:latin typeface="Söhne"/>
              </a:rPr>
            </a:br>
            <a:r>
              <a:rPr lang="en-US" sz="2800" b="0" i="0" dirty="0">
                <a:solidFill>
                  <a:schemeClr val="tx1"/>
                </a:solidFill>
                <a:effectLst/>
                <a:latin typeface="Söhne"/>
              </a:rPr>
              <a:t>analyzing the structure of </a:t>
            </a:r>
            <a:br>
              <a:rPr lang="en-US" sz="2800" b="0" i="0" dirty="0">
                <a:solidFill>
                  <a:schemeClr val="tx1"/>
                </a:solidFill>
                <a:effectLst/>
                <a:latin typeface="Söhne"/>
              </a:rPr>
            </a:br>
            <a:r>
              <a:rPr lang="en-US" sz="2800" b="0" i="0" dirty="0">
                <a:solidFill>
                  <a:schemeClr val="tx1"/>
                </a:solidFill>
                <a:effectLst/>
                <a:latin typeface="Söhne"/>
              </a:rPr>
              <a:t>the text Techniques:- Split</a:t>
            </a:r>
            <a:br>
              <a:rPr lang="en-US" sz="2800" b="0" i="0" dirty="0">
                <a:solidFill>
                  <a:schemeClr val="tx1"/>
                </a:solidFill>
                <a:effectLst/>
                <a:latin typeface="Söhne"/>
              </a:rPr>
            </a:br>
            <a:r>
              <a:rPr lang="en-US" sz="2800" b="0" i="0" dirty="0">
                <a:solidFill>
                  <a:schemeClr val="tx1"/>
                </a:solidFill>
                <a:effectLst/>
                <a:latin typeface="Söhne"/>
              </a:rPr>
              <a:t> function , Regular </a:t>
            </a:r>
            <a:br>
              <a:rPr lang="en-US" sz="2800" b="0" i="0" dirty="0">
                <a:solidFill>
                  <a:schemeClr val="tx1"/>
                </a:solidFill>
                <a:effectLst/>
                <a:latin typeface="Söhne"/>
              </a:rPr>
            </a:br>
            <a:r>
              <a:rPr lang="en-US" sz="2800" b="0" i="0" dirty="0">
                <a:solidFill>
                  <a:schemeClr val="tx1"/>
                </a:solidFill>
                <a:effectLst/>
                <a:latin typeface="Söhne"/>
              </a:rPr>
              <a:t>Expression Tokenization</a:t>
            </a:r>
            <a:br>
              <a:rPr lang="en-US" sz="2800" b="0" i="0" dirty="0">
                <a:solidFill>
                  <a:srgbClr val="374151"/>
                </a:solidFill>
                <a:effectLst/>
                <a:latin typeface="Söhne"/>
              </a:rPr>
            </a:br>
            <a:br>
              <a:rPr lang="en-US" sz="2800" b="0" i="0" dirty="0">
                <a:solidFill>
                  <a:srgbClr val="374151"/>
                </a:solidFill>
                <a:effectLst/>
                <a:latin typeface="Söhne"/>
              </a:rPr>
            </a:br>
            <a:br>
              <a:rPr lang="en-US" sz="2700" b="0" i="0" dirty="0">
                <a:solidFill>
                  <a:srgbClr val="374151"/>
                </a:solidFill>
                <a:effectLst/>
                <a:latin typeface="Söhne"/>
              </a:rPr>
            </a:br>
            <a:br>
              <a:rPr lang="en-US" sz="2700" b="0" i="0" dirty="0">
                <a:solidFill>
                  <a:srgbClr val="374151"/>
                </a:solidFill>
                <a:effectLst/>
                <a:latin typeface="Söhne"/>
              </a:rPr>
            </a:br>
            <a:br>
              <a:rPr lang="en-US" sz="2700" b="0" i="0" dirty="0">
                <a:solidFill>
                  <a:srgbClr val="374151"/>
                </a:solidFill>
                <a:effectLst/>
                <a:latin typeface="Söhne"/>
              </a:rPr>
            </a:br>
            <a:br>
              <a:rPr lang="en-IN" b="0" dirty="0">
                <a:solidFill>
                  <a:srgbClr val="000000"/>
                </a:solidFill>
                <a:effectLst/>
                <a:latin typeface="Courier New" panose="02070309020205020404" pitchFamily="49" charset="0"/>
              </a:rPr>
            </a:br>
            <a:br>
              <a:rPr lang="en-IN" sz="1000" b="0" dirty="0">
                <a:solidFill>
                  <a:srgbClr val="000000"/>
                </a:solidFill>
                <a:effectLst/>
                <a:latin typeface="Courier New" panose="02070309020205020404" pitchFamily="49" charset="0"/>
              </a:rPr>
            </a:br>
            <a:br>
              <a:rPr lang="en-IN" sz="1600" b="0" dirty="0">
                <a:solidFill>
                  <a:srgbClr val="000000"/>
                </a:solidFill>
                <a:effectLst/>
                <a:latin typeface="Courier New" panose="02070309020205020404" pitchFamily="49" charset="0"/>
              </a:rPr>
            </a:br>
            <a:br>
              <a:rPr lang="en-US" sz="3100" i="0" dirty="0">
                <a:solidFill>
                  <a:srgbClr val="374151"/>
                </a:solidFill>
                <a:effectLst/>
                <a:latin typeface="Söhne"/>
              </a:rPr>
            </a:br>
            <a:r>
              <a:rPr lang="en-US" sz="3100" i="0" dirty="0">
                <a:solidFill>
                  <a:srgbClr val="374151"/>
                </a:solidFill>
                <a:effectLst/>
                <a:latin typeface="Söhne"/>
              </a:rPr>
              <a:t>   </a:t>
            </a:r>
            <a:endParaRPr lang="en-IN" sz="3100" dirty="0"/>
          </a:p>
        </p:txBody>
      </p:sp>
      <p:pic>
        <p:nvPicPr>
          <p:cNvPr id="10" name="Picture 9">
            <a:extLst>
              <a:ext uri="{FF2B5EF4-FFF2-40B4-BE49-F238E27FC236}">
                <a16:creationId xmlns:a16="http://schemas.microsoft.com/office/drawing/2014/main" id="{D4B9C194-E08E-9FC2-2843-8C0498574874}"/>
              </a:ext>
            </a:extLst>
          </p:cNvPr>
          <p:cNvPicPr>
            <a:picLocks noChangeAspect="1"/>
          </p:cNvPicPr>
          <p:nvPr/>
        </p:nvPicPr>
        <p:blipFill rotWithShape="1">
          <a:blip r:embed="rId2">
            <a:extLst>
              <a:ext uri="{28A0092B-C50C-407E-A947-70E740481C1C}">
                <a14:useLocalDpi xmlns:a14="http://schemas.microsoft.com/office/drawing/2010/main" val="0"/>
              </a:ext>
            </a:extLst>
          </a:blip>
          <a:srcRect l="4257" t="46267" r="50811" b="28123"/>
          <a:stretch/>
        </p:blipFill>
        <p:spPr>
          <a:xfrm>
            <a:off x="4165600" y="2898234"/>
            <a:ext cx="8026399" cy="3959766"/>
          </a:xfrm>
          <a:prstGeom prst="rect">
            <a:avLst/>
          </a:prstGeom>
        </p:spPr>
      </p:pic>
    </p:spTree>
    <p:extLst>
      <p:ext uri="{BB962C8B-B14F-4D97-AF65-F5344CB8AC3E}">
        <p14:creationId xmlns:p14="http://schemas.microsoft.com/office/powerpoint/2010/main" val="3616781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AADA8-15D0-A055-AB7E-A6C299928C02}"/>
              </a:ext>
            </a:extLst>
          </p:cNvPr>
          <p:cNvSpPr>
            <a:spLocks noGrp="1"/>
          </p:cNvSpPr>
          <p:nvPr>
            <p:ph type="title"/>
          </p:nvPr>
        </p:nvSpPr>
        <p:spPr>
          <a:xfrm>
            <a:off x="577858" y="200775"/>
            <a:ext cx="11851209" cy="5353357"/>
          </a:xfrm>
        </p:spPr>
        <p:txBody>
          <a:bodyPr>
            <a:normAutofit fontScale="90000"/>
          </a:bodyPr>
          <a:lstStyle/>
          <a:p>
            <a:r>
              <a:rPr lang="en-US" sz="2700" b="1" i="0" dirty="0">
                <a:solidFill>
                  <a:srgbClr val="374151"/>
                </a:solidFill>
                <a:effectLst/>
                <a:latin typeface="Söhne"/>
              </a:rPr>
              <a:t>5) Stemming and Lemmatization:-</a:t>
            </a:r>
            <a:br>
              <a:rPr lang="en-US" sz="2700" b="0" i="0" dirty="0">
                <a:solidFill>
                  <a:srgbClr val="374151"/>
                </a:solidFill>
                <a:effectLst/>
                <a:latin typeface="Söhne"/>
              </a:rPr>
            </a:br>
            <a:r>
              <a:rPr lang="en-US" sz="2700" b="0" i="0" dirty="0">
                <a:solidFill>
                  <a:srgbClr val="374151"/>
                </a:solidFill>
                <a:effectLst/>
                <a:latin typeface="Söhne"/>
              </a:rPr>
              <a:t>Reduce words to their root form to normalize variations. Stemming involves removing suffixes, while lemmatization involves reducing words to their base or dictionary form. This helps in reducing the dimensionality of the feature space.</a:t>
            </a:r>
            <a:br>
              <a:rPr lang="en-US" sz="2700" b="0" i="0" dirty="0">
                <a:solidFill>
                  <a:srgbClr val="374151"/>
                </a:solidFill>
                <a:effectLst/>
                <a:latin typeface="Söhne"/>
              </a:rPr>
            </a:br>
            <a:r>
              <a:rPr lang="en-US" sz="2700" b="1" i="0" dirty="0">
                <a:solidFill>
                  <a:srgbClr val="374151"/>
                </a:solidFill>
                <a:effectLst/>
                <a:latin typeface="Söhne"/>
              </a:rPr>
              <a:t>Lemmatization:-</a:t>
            </a:r>
            <a:br>
              <a:rPr lang="en-US" sz="2700" b="0" i="0" dirty="0">
                <a:solidFill>
                  <a:srgbClr val="374151"/>
                </a:solidFill>
                <a:effectLst/>
                <a:latin typeface="Söhne"/>
              </a:rPr>
            </a:br>
            <a:r>
              <a:rPr lang="en-US" sz="2700" b="0" i="0" dirty="0">
                <a:solidFill>
                  <a:srgbClr val="374151"/>
                </a:solidFill>
                <a:effectLst/>
                <a:latin typeface="Söhne"/>
              </a:rPr>
              <a:t>Lemmatization helps standardize words to their base form, ensuring consistency in the representation of similar words. For example, "running" and "ran" would both be lemmatized to "run.“</a:t>
            </a:r>
            <a:br>
              <a:rPr lang="en-US" sz="2700" b="0" i="0" dirty="0">
                <a:solidFill>
                  <a:srgbClr val="374151"/>
                </a:solidFill>
                <a:effectLst/>
                <a:latin typeface="Söhne"/>
              </a:rPr>
            </a:br>
            <a:r>
              <a:rPr lang="en-IN" sz="2700" b="0" dirty="0">
                <a:solidFill>
                  <a:srgbClr val="AF00DB"/>
                </a:solidFill>
                <a:effectLst/>
                <a:latin typeface="Courier New" panose="02070309020205020404" pitchFamily="49" charset="0"/>
              </a:rPr>
              <a:t>import</a:t>
            </a:r>
            <a:r>
              <a:rPr lang="en-IN" sz="2700" b="0" dirty="0">
                <a:solidFill>
                  <a:srgbClr val="000000"/>
                </a:solidFill>
                <a:effectLst/>
                <a:latin typeface="Courier New" panose="02070309020205020404" pitchFamily="49" charset="0"/>
              </a:rPr>
              <a:t> </a:t>
            </a:r>
            <a:r>
              <a:rPr lang="en-IN" sz="2700" b="0" dirty="0" err="1">
                <a:solidFill>
                  <a:srgbClr val="000000"/>
                </a:solidFill>
                <a:effectLst/>
                <a:latin typeface="Courier New" panose="02070309020205020404" pitchFamily="49" charset="0"/>
              </a:rPr>
              <a:t>nltk</a:t>
            </a:r>
            <a:br>
              <a:rPr lang="en-IN" sz="2700" b="0" dirty="0">
                <a:solidFill>
                  <a:srgbClr val="000000"/>
                </a:solidFill>
                <a:effectLst/>
                <a:latin typeface="Courier New" panose="02070309020205020404" pitchFamily="49" charset="0"/>
              </a:rPr>
            </a:br>
            <a:r>
              <a:rPr lang="en-IN" sz="2700" b="0" dirty="0">
                <a:solidFill>
                  <a:srgbClr val="AF00DB"/>
                </a:solidFill>
                <a:effectLst/>
                <a:latin typeface="Courier New" panose="02070309020205020404" pitchFamily="49" charset="0"/>
              </a:rPr>
              <a:t>from</a:t>
            </a:r>
            <a:r>
              <a:rPr lang="en-IN" sz="2700" b="0" dirty="0">
                <a:solidFill>
                  <a:srgbClr val="000000"/>
                </a:solidFill>
                <a:effectLst/>
                <a:latin typeface="Courier New" panose="02070309020205020404" pitchFamily="49" charset="0"/>
              </a:rPr>
              <a:t> </a:t>
            </a:r>
            <a:r>
              <a:rPr lang="en-IN" sz="2700" b="0" dirty="0" err="1">
                <a:solidFill>
                  <a:srgbClr val="000000"/>
                </a:solidFill>
                <a:effectLst/>
                <a:latin typeface="Courier New" panose="02070309020205020404" pitchFamily="49" charset="0"/>
              </a:rPr>
              <a:t>nltk.stem</a:t>
            </a:r>
            <a:r>
              <a:rPr lang="en-IN" sz="2700" b="0" dirty="0">
                <a:solidFill>
                  <a:srgbClr val="000000"/>
                </a:solidFill>
                <a:effectLst/>
                <a:latin typeface="Courier New" panose="02070309020205020404" pitchFamily="49" charset="0"/>
              </a:rPr>
              <a:t> </a:t>
            </a:r>
            <a:r>
              <a:rPr lang="en-IN" sz="2700" b="0" dirty="0">
                <a:solidFill>
                  <a:srgbClr val="AF00DB"/>
                </a:solidFill>
                <a:effectLst/>
                <a:latin typeface="Courier New" panose="02070309020205020404" pitchFamily="49" charset="0"/>
              </a:rPr>
              <a:t>import</a:t>
            </a:r>
            <a:r>
              <a:rPr lang="en-IN" sz="2700" b="0" dirty="0">
                <a:solidFill>
                  <a:srgbClr val="000000"/>
                </a:solidFill>
                <a:effectLst/>
                <a:latin typeface="Courier New" panose="02070309020205020404" pitchFamily="49" charset="0"/>
              </a:rPr>
              <a:t> </a:t>
            </a:r>
            <a:r>
              <a:rPr lang="en-IN" sz="2700" b="0" dirty="0" err="1">
                <a:solidFill>
                  <a:srgbClr val="000000"/>
                </a:solidFill>
                <a:effectLst/>
                <a:latin typeface="Courier New" panose="02070309020205020404" pitchFamily="49" charset="0"/>
              </a:rPr>
              <a:t>WordNetLemmatizer</a:t>
            </a:r>
            <a:br>
              <a:rPr lang="en-IN" sz="2700" b="0" dirty="0">
                <a:solidFill>
                  <a:srgbClr val="000000"/>
                </a:solidFill>
                <a:effectLst/>
                <a:latin typeface="Courier New" panose="02070309020205020404" pitchFamily="49" charset="0"/>
              </a:rPr>
            </a:br>
            <a:br>
              <a:rPr lang="en-IN" sz="2700" b="0" dirty="0">
                <a:solidFill>
                  <a:srgbClr val="000000"/>
                </a:solidFill>
                <a:effectLst/>
                <a:latin typeface="Courier New" panose="02070309020205020404" pitchFamily="49" charset="0"/>
              </a:rPr>
            </a:br>
            <a:r>
              <a:rPr lang="en-IN" b="0" dirty="0">
                <a:solidFill>
                  <a:srgbClr val="000000"/>
                </a:solidFill>
                <a:effectLst/>
                <a:latin typeface="Courier New" panose="02070309020205020404" pitchFamily="49" charset="0"/>
              </a:rPr>
              <a:t> </a:t>
            </a:r>
            <a:br>
              <a:rPr lang="en-IN" b="0" dirty="0">
                <a:solidFill>
                  <a:srgbClr val="000000"/>
                </a:solidFill>
                <a:effectLst/>
                <a:latin typeface="Courier New" panose="02070309020205020404" pitchFamily="49" charset="0"/>
              </a:rPr>
            </a:br>
            <a:endParaRPr lang="en-IN" dirty="0"/>
          </a:p>
        </p:txBody>
      </p:sp>
      <p:pic>
        <p:nvPicPr>
          <p:cNvPr id="6" name="Picture 5">
            <a:extLst>
              <a:ext uri="{FF2B5EF4-FFF2-40B4-BE49-F238E27FC236}">
                <a16:creationId xmlns:a16="http://schemas.microsoft.com/office/drawing/2014/main" id="{92582F63-63F3-6B91-3AEB-9E733FF69F67}"/>
              </a:ext>
            </a:extLst>
          </p:cNvPr>
          <p:cNvPicPr>
            <a:picLocks noChangeAspect="1"/>
          </p:cNvPicPr>
          <p:nvPr/>
        </p:nvPicPr>
        <p:blipFill rotWithShape="1">
          <a:blip r:embed="rId2">
            <a:extLst>
              <a:ext uri="{28A0092B-C50C-407E-A947-70E740481C1C}">
                <a14:useLocalDpi xmlns:a14="http://schemas.microsoft.com/office/drawing/2010/main" val="0"/>
              </a:ext>
            </a:extLst>
          </a:blip>
          <a:srcRect l="3798" t="48288" b="27328"/>
          <a:stretch/>
        </p:blipFill>
        <p:spPr>
          <a:xfrm>
            <a:off x="1112108" y="3978876"/>
            <a:ext cx="9522941" cy="2879124"/>
          </a:xfrm>
          <a:prstGeom prst="rect">
            <a:avLst/>
          </a:prstGeom>
        </p:spPr>
      </p:pic>
    </p:spTree>
    <p:extLst>
      <p:ext uri="{BB962C8B-B14F-4D97-AF65-F5344CB8AC3E}">
        <p14:creationId xmlns:p14="http://schemas.microsoft.com/office/powerpoint/2010/main" val="2755088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C769B-FFD1-52F6-94AF-808916370417}"/>
              </a:ext>
            </a:extLst>
          </p:cNvPr>
          <p:cNvSpPr>
            <a:spLocks noGrp="1"/>
          </p:cNvSpPr>
          <p:nvPr>
            <p:ph type="title"/>
          </p:nvPr>
        </p:nvSpPr>
        <p:spPr>
          <a:xfrm>
            <a:off x="301889" y="146595"/>
            <a:ext cx="11832236" cy="6570132"/>
          </a:xfrm>
        </p:spPr>
        <p:txBody>
          <a:bodyPr>
            <a:normAutofit fontScale="90000"/>
          </a:bodyPr>
          <a:lstStyle/>
          <a:p>
            <a:r>
              <a:rPr lang="en-US" sz="2800" b="1" dirty="0">
                <a:solidFill>
                  <a:srgbClr val="C00000"/>
                </a:solidFill>
              </a:rPr>
              <a:t>Exploratory data Analysis:-</a:t>
            </a:r>
            <a:br>
              <a:rPr lang="en-US" sz="2800" b="1" dirty="0">
                <a:solidFill>
                  <a:srgbClr val="C00000"/>
                </a:solidFill>
              </a:rPr>
            </a:br>
            <a:r>
              <a:rPr lang="en-US" sz="2800" b="0" i="0" dirty="0">
                <a:solidFill>
                  <a:srgbClr val="374151"/>
                </a:solidFill>
                <a:effectLst/>
                <a:latin typeface="Söhne"/>
              </a:rPr>
              <a:t>Exploratory Data Analysis (EDA) is a critical step in the data analysis process that involves summarizing the main characteristics of a dataset, often with the help of graphical representations. EDA helps analysts and data scientists understand the structure and content of the data, identify patterns, and gain insights into the relationships between variables.</a:t>
            </a:r>
            <a:br>
              <a:rPr lang="en-US" sz="2800" b="1" dirty="0">
                <a:solidFill>
                  <a:srgbClr val="C00000"/>
                </a:solidFill>
              </a:rPr>
            </a:br>
            <a:r>
              <a:rPr lang="en-US" sz="2800" b="1" dirty="0">
                <a:solidFill>
                  <a:srgbClr val="C00000"/>
                </a:solidFill>
              </a:rPr>
              <a:t>1) </a:t>
            </a:r>
            <a:r>
              <a:rPr lang="en-IN" sz="3100" b="1" i="0" dirty="0">
                <a:solidFill>
                  <a:srgbClr val="C00000"/>
                </a:solidFill>
                <a:effectLst/>
                <a:latin typeface="Söhne"/>
              </a:rPr>
              <a:t>Data Visualization:-</a:t>
            </a:r>
            <a:br>
              <a:rPr lang="en-IN" sz="3100" b="1" i="0" dirty="0">
                <a:solidFill>
                  <a:srgbClr val="C00000"/>
                </a:solidFill>
                <a:effectLst/>
                <a:latin typeface="Söhne"/>
              </a:rPr>
            </a:br>
            <a:r>
              <a:rPr lang="en-IN" sz="3100" b="1" i="0" dirty="0">
                <a:solidFill>
                  <a:srgbClr val="C00000"/>
                </a:solidFill>
                <a:effectLst/>
                <a:latin typeface="Söhne"/>
              </a:rPr>
              <a:t> # </a:t>
            </a:r>
            <a:r>
              <a:rPr lang="en-IN" sz="3100" b="1" dirty="0">
                <a:solidFill>
                  <a:srgbClr val="00B050"/>
                </a:solidFill>
                <a:effectLst/>
                <a:latin typeface="Courier New" panose="02070309020205020404" pitchFamily="49" charset="0"/>
              </a:rPr>
              <a:t>visualize the frequent words</a:t>
            </a:r>
            <a:br>
              <a:rPr lang="en-IN" sz="900" b="0" dirty="0">
                <a:solidFill>
                  <a:srgbClr val="000000"/>
                </a:solidFill>
                <a:effectLst/>
                <a:latin typeface="Courier New" panose="02070309020205020404" pitchFamily="49" charset="0"/>
              </a:rPr>
            </a:br>
            <a:r>
              <a:rPr lang="en-US" sz="2800" b="1" i="0" dirty="0">
                <a:solidFill>
                  <a:srgbClr val="374151"/>
                </a:solidFill>
                <a:effectLst/>
                <a:latin typeface="Söhne"/>
              </a:rPr>
              <a:t>Word Clouds:</a:t>
            </a:r>
            <a:r>
              <a:rPr lang="en-US" sz="2800" b="0" i="0" dirty="0">
                <a:solidFill>
                  <a:srgbClr val="374151"/>
                </a:solidFill>
                <a:effectLst/>
                <a:latin typeface="Söhne"/>
              </a:rPr>
              <a:t> Word clouds visually represent</a:t>
            </a:r>
            <a:br>
              <a:rPr lang="en-US" sz="2800" b="0" i="0" dirty="0">
                <a:solidFill>
                  <a:srgbClr val="374151"/>
                </a:solidFill>
                <a:effectLst/>
                <a:latin typeface="Söhne"/>
              </a:rPr>
            </a:br>
            <a:r>
              <a:rPr lang="en-US" sz="2800" b="0" i="0" dirty="0">
                <a:solidFill>
                  <a:srgbClr val="374151"/>
                </a:solidFill>
                <a:effectLst/>
                <a:latin typeface="Söhne"/>
              </a:rPr>
              <a:t> the most frequent words in a text corpus.</a:t>
            </a:r>
            <a:br>
              <a:rPr lang="en-US" sz="2800" b="0" i="0" dirty="0">
                <a:solidFill>
                  <a:srgbClr val="374151"/>
                </a:solidFill>
                <a:effectLst/>
                <a:latin typeface="Söhne"/>
              </a:rPr>
            </a:br>
            <a:r>
              <a:rPr lang="en-US" sz="2800" b="0" i="0" dirty="0">
                <a:solidFill>
                  <a:srgbClr val="374151"/>
                </a:solidFill>
                <a:effectLst/>
                <a:latin typeface="Söhne"/>
              </a:rPr>
              <a:t> The size of each word is proportional to its </a:t>
            </a:r>
            <a:br>
              <a:rPr lang="en-US" sz="2800" b="0" i="0" dirty="0">
                <a:solidFill>
                  <a:srgbClr val="374151"/>
                </a:solidFill>
                <a:effectLst/>
                <a:latin typeface="Söhne"/>
              </a:rPr>
            </a:br>
            <a:r>
              <a:rPr lang="en-US" sz="2800" b="0" i="0" dirty="0">
                <a:solidFill>
                  <a:srgbClr val="374151"/>
                </a:solidFill>
                <a:effectLst/>
                <a:latin typeface="Söhne"/>
              </a:rPr>
              <a:t>frequency. This type of visualization provides</a:t>
            </a:r>
            <a:br>
              <a:rPr lang="en-US" sz="2800" b="0" i="0" dirty="0">
                <a:solidFill>
                  <a:srgbClr val="374151"/>
                </a:solidFill>
                <a:effectLst/>
                <a:latin typeface="Söhne"/>
              </a:rPr>
            </a:br>
            <a:r>
              <a:rPr lang="en-US" sz="2800" b="0" i="0" dirty="0">
                <a:solidFill>
                  <a:srgbClr val="374151"/>
                </a:solidFill>
                <a:effectLst/>
                <a:latin typeface="Söhne"/>
              </a:rPr>
              <a:t> a quick overview of the most prominent terms.</a:t>
            </a:r>
            <a:br>
              <a:rPr lang="en-US" sz="2800" b="0" i="0" dirty="0">
                <a:solidFill>
                  <a:srgbClr val="374151"/>
                </a:solidFill>
                <a:effectLst/>
                <a:latin typeface="Söhne"/>
              </a:rPr>
            </a:br>
            <a:r>
              <a:rPr lang="en-US" sz="3100" b="1" i="0" dirty="0">
                <a:solidFill>
                  <a:srgbClr val="374151"/>
                </a:solidFill>
                <a:effectLst/>
                <a:latin typeface="Söhne"/>
              </a:rPr>
              <a:t>Libraries:-</a:t>
            </a:r>
            <a:br>
              <a:rPr lang="en-US" sz="3100" b="1" i="0" dirty="0">
                <a:solidFill>
                  <a:srgbClr val="374151"/>
                </a:solidFill>
                <a:effectLst/>
                <a:latin typeface="Söhne"/>
              </a:rPr>
            </a:br>
            <a:r>
              <a:rPr lang="en-US" sz="2700" b="1" dirty="0">
                <a:solidFill>
                  <a:srgbClr val="AF00DB"/>
                </a:solidFill>
                <a:effectLst/>
                <a:latin typeface="Courier New" panose="02070309020205020404" pitchFamily="49" charset="0"/>
              </a:rPr>
              <a:t>import</a:t>
            </a:r>
            <a:r>
              <a:rPr lang="en-US" sz="2700" b="1" dirty="0">
                <a:solidFill>
                  <a:srgbClr val="000000"/>
                </a:solidFill>
                <a:effectLst/>
                <a:latin typeface="Courier New" panose="02070309020205020404" pitchFamily="49" charset="0"/>
              </a:rPr>
              <a:t> </a:t>
            </a:r>
            <a:r>
              <a:rPr lang="en-US" sz="2700" b="1" dirty="0" err="1">
                <a:solidFill>
                  <a:srgbClr val="000000"/>
                </a:solidFill>
                <a:effectLst/>
                <a:latin typeface="Courier New" panose="02070309020205020404" pitchFamily="49" charset="0"/>
              </a:rPr>
              <a:t>matplotlib.pyplot</a:t>
            </a:r>
            <a:r>
              <a:rPr lang="en-US" sz="2700" b="1" dirty="0">
                <a:solidFill>
                  <a:srgbClr val="000000"/>
                </a:solidFill>
                <a:effectLst/>
                <a:latin typeface="Courier New" panose="02070309020205020404" pitchFamily="49" charset="0"/>
              </a:rPr>
              <a:t> </a:t>
            </a:r>
            <a:r>
              <a:rPr lang="en-US" sz="2700" b="1" dirty="0">
                <a:solidFill>
                  <a:srgbClr val="AF00DB"/>
                </a:solidFill>
                <a:effectLst/>
                <a:latin typeface="Courier New" panose="02070309020205020404" pitchFamily="49" charset="0"/>
              </a:rPr>
              <a:t>as</a:t>
            </a:r>
            <a:r>
              <a:rPr lang="en-US" sz="2700" b="1" dirty="0">
                <a:solidFill>
                  <a:srgbClr val="000000"/>
                </a:solidFill>
                <a:effectLst/>
                <a:latin typeface="Courier New" panose="02070309020205020404" pitchFamily="49" charset="0"/>
              </a:rPr>
              <a:t> </a:t>
            </a:r>
            <a:r>
              <a:rPr lang="en-US" sz="2700" b="1" dirty="0" err="1">
                <a:solidFill>
                  <a:srgbClr val="000000"/>
                </a:solidFill>
                <a:effectLst/>
                <a:latin typeface="Courier New" panose="02070309020205020404" pitchFamily="49" charset="0"/>
              </a:rPr>
              <a:t>plt</a:t>
            </a:r>
            <a:br>
              <a:rPr lang="en-US" sz="2700" b="1" dirty="0">
                <a:solidFill>
                  <a:srgbClr val="000000"/>
                </a:solidFill>
                <a:effectLst/>
                <a:latin typeface="Courier New" panose="02070309020205020404" pitchFamily="49" charset="0"/>
              </a:rPr>
            </a:br>
            <a:r>
              <a:rPr lang="en-US" sz="2700" b="1" dirty="0">
                <a:solidFill>
                  <a:srgbClr val="AF00DB"/>
                </a:solidFill>
                <a:effectLst/>
                <a:latin typeface="Courier New" panose="02070309020205020404" pitchFamily="49" charset="0"/>
              </a:rPr>
              <a:t>import</a:t>
            </a:r>
            <a:r>
              <a:rPr lang="en-US" sz="2700" b="1" dirty="0">
                <a:solidFill>
                  <a:srgbClr val="000000"/>
                </a:solidFill>
                <a:effectLst/>
                <a:latin typeface="Courier New" panose="02070309020205020404" pitchFamily="49" charset="0"/>
              </a:rPr>
              <a:t> seaborn </a:t>
            </a:r>
            <a:r>
              <a:rPr lang="en-US" sz="2700" b="1" dirty="0">
                <a:solidFill>
                  <a:srgbClr val="AF00DB"/>
                </a:solidFill>
                <a:effectLst/>
                <a:latin typeface="Courier New" panose="02070309020205020404" pitchFamily="49" charset="0"/>
              </a:rPr>
              <a:t>as</a:t>
            </a:r>
            <a:r>
              <a:rPr lang="en-US" sz="2700" b="1" dirty="0">
                <a:solidFill>
                  <a:srgbClr val="000000"/>
                </a:solidFill>
                <a:effectLst/>
                <a:latin typeface="Courier New" panose="02070309020205020404" pitchFamily="49" charset="0"/>
              </a:rPr>
              <a:t> </a:t>
            </a:r>
            <a:r>
              <a:rPr lang="en-US" sz="2700" b="1" dirty="0" err="1">
                <a:solidFill>
                  <a:srgbClr val="000000"/>
                </a:solidFill>
                <a:effectLst/>
                <a:latin typeface="Courier New" panose="02070309020205020404" pitchFamily="49" charset="0"/>
              </a:rPr>
              <a:t>sns</a:t>
            </a:r>
            <a:br>
              <a:rPr lang="en-US" sz="2700" b="1" dirty="0">
                <a:solidFill>
                  <a:srgbClr val="000000"/>
                </a:solidFill>
                <a:latin typeface="Courier New" panose="02070309020205020404" pitchFamily="49" charset="0"/>
              </a:rPr>
            </a:br>
            <a:r>
              <a:rPr lang="en-IN" sz="2700" b="1" dirty="0">
                <a:solidFill>
                  <a:srgbClr val="AF00DB"/>
                </a:solidFill>
                <a:effectLst/>
                <a:latin typeface="Courier New" panose="02070309020205020404" pitchFamily="49" charset="0"/>
              </a:rPr>
              <a:t>from</a:t>
            </a:r>
            <a:r>
              <a:rPr lang="en-IN" sz="2700" b="1" dirty="0">
                <a:solidFill>
                  <a:srgbClr val="000000"/>
                </a:solidFill>
                <a:effectLst/>
                <a:latin typeface="Courier New" panose="02070309020205020404" pitchFamily="49" charset="0"/>
              </a:rPr>
              <a:t> </a:t>
            </a:r>
            <a:r>
              <a:rPr lang="en-IN" sz="2700" b="1" dirty="0" err="1">
                <a:solidFill>
                  <a:srgbClr val="000000"/>
                </a:solidFill>
                <a:effectLst/>
                <a:latin typeface="Courier New" panose="02070309020205020404" pitchFamily="49" charset="0"/>
              </a:rPr>
              <a:t>wordcloud</a:t>
            </a:r>
            <a:r>
              <a:rPr lang="en-IN" sz="2700" b="1" dirty="0">
                <a:solidFill>
                  <a:srgbClr val="000000"/>
                </a:solidFill>
                <a:effectLst/>
                <a:latin typeface="Courier New" panose="02070309020205020404" pitchFamily="49" charset="0"/>
              </a:rPr>
              <a:t> </a:t>
            </a:r>
            <a:r>
              <a:rPr lang="en-IN" sz="2700" b="1" dirty="0">
                <a:solidFill>
                  <a:srgbClr val="AF00DB"/>
                </a:solidFill>
                <a:effectLst/>
                <a:latin typeface="Courier New" panose="02070309020205020404" pitchFamily="49" charset="0"/>
              </a:rPr>
              <a:t>import</a:t>
            </a:r>
            <a:r>
              <a:rPr lang="en-IN" sz="2700" b="1" dirty="0">
                <a:solidFill>
                  <a:srgbClr val="000000"/>
                </a:solidFill>
                <a:effectLst/>
                <a:latin typeface="Courier New" panose="02070309020205020404" pitchFamily="49" charset="0"/>
              </a:rPr>
              <a:t> </a:t>
            </a:r>
            <a:r>
              <a:rPr lang="en-IN" sz="2700" b="1" dirty="0" err="1">
                <a:solidFill>
                  <a:srgbClr val="000000"/>
                </a:solidFill>
                <a:effectLst/>
                <a:latin typeface="Courier New" panose="02070309020205020404" pitchFamily="49" charset="0"/>
              </a:rPr>
              <a:t>WordCloud</a:t>
            </a:r>
            <a:br>
              <a:rPr lang="en-IN" sz="2700" b="1" dirty="0">
                <a:solidFill>
                  <a:srgbClr val="000000"/>
                </a:solidFill>
                <a:effectLst/>
                <a:latin typeface="Courier New" panose="02070309020205020404" pitchFamily="49" charset="0"/>
              </a:rPr>
            </a:br>
            <a:br>
              <a:rPr lang="en-IN" sz="2700" b="0" dirty="0">
                <a:solidFill>
                  <a:srgbClr val="000000"/>
                </a:solidFill>
                <a:effectLst/>
                <a:latin typeface="Courier New" panose="02070309020205020404" pitchFamily="49" charset="0"/>
              </a:rPr>
            </a:br>
            <a:br>
              <a:rPr lang="en-IN" sz="2400" b="0" dirty="0">
                <a:solidFill>
                  <a:srgbClr val="000000"/>
                </a:solidFill>
                <a:effectLst/>
                <a:latin typeface="Courier New" panose="02070309020205020404" pitchFamily="49" charset="0"/>
              </a:rPr>
            </a:br>
            <a:br>
              <a:rPr lang="en-IN" sz="2400" b="0" dirty="0">
                <a:solidFill>
                  <a:srgbClr val="000000"/>
                </a:solidFill>
                <a:effectLst/>
                <a:latin typeface="Courier New" panose="02070309020205020404" pitchFamily="49" charset="0"/>
              </a:rPr>
            </a:br>
            <a:br>
              <a:rPr lang="en-IN" sz="2800" b="0" dirty="0">
                <a:solidFill>
                  <a:srgbClr val="000000"/>
                </a:solidFill>
                <a:effectLst/>
                <a:latin typeface="Courier New" panose="02070309020205020404" pitchFamily="49" charset="0"/>
              </a:rPr>
            </a:br>
            <a:br>
              <a:rPr lang="en-US" sz="2800" b="0" i="0" dirty="0">
                <a:solidFill>
                  <a:srgbClr val="374151"/>
                </a:solidFill>
                <a:effectLst/>
                <a:latin typeface="Söhne"/>
              </a:rPr>
            </a:br>
            <a:br>
              <a:rPr lang="en-US" sz="2800" dirty="0"/>
            </a:br>
            <a:endParaRPr lang="en-IN" sz="2800" b="1" dirty="0">
              <a:solidFill>
                <a:srgbClr val="C00000"/>
              </a:solidFill>
            </a:endParaRPr>
          </a:p>
        </p:txBody>
      </p:sp>
      <p:pic>
        <p:nvPicPr>
          <p:cNvPr id="6" name="Picture 5">
            <a:extLst>
              <a:ext uri="{FF2B5EF4-FFF2-40B4-BE49-F238E27FC236}">
                <a16:creationId xmlns:a16="http://schemas.microsoft.com/office/drawing/2014/main" id="{BE09077A-69F2-0170-A463-1135F60D15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8800" y="2573867"/>
            <a:ext cx="4832947" cy="4103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8807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6C54F-8011-335D-77A2-D54D271FA3F6}"/>
              </a:ext>
            </a:extLst>
          </p:cNvPr>
          <p:cNvSpPr>
            <a:spLocks noGrp="1"/>
          </p:cNvSpPr>
          <p:nvPr>
            <p:ph type="title"/>
          </p:nvPr>
        </p:nvSpPr>
        <p:spPr>
          <a:xfrm>
            <a:off x="406399" y="135467"/>
            <a:ext cx="11650134" cy="2472266"/>
          </a:xfrm>
        </p:spPr>
        <p:txBody>
          <a:bodyPr>
            <a:normAutofit fontScale="90000"/>
          </a:bodyPr>
          <a:lstStyle/>
          <a:p>
            <a:r>
              <a:rPr lang="en-US" sz="3100" b="1" dirty="0">
                <a:solidFill>
                  <a:srgbClr val="00B050"/>
                </a:solidFill>
              </a:rPr>
              <a:t># Frequent words visualization for +</a:t>
            </a:r>
            <a:r>
              <a:rPr lang="en-US" sz="3100" b="1" dirty="0" err="1">
                <a:solidFill>
                  <a:srgbClr val="00B050"/>
                </a:solidFill>
              </a:rPr>
              <a:t>ve</a:t>
            </a:r>
            <a:r>
              <a:rPr lang="en-US" sz="3100" b="1" dirty="0">
                <a:solidFill>
                  <a:srgbClr val="00B050"/>
                </a:solidFill>
              </a:rPr>
              <a:t>:-</a:t>
            </a:r>
            <a:br>
              <a:rPr lang="en-US" dirty="0"/>
            </a:br>
            <a:r>
              <a:rPr lang="en-US" dirty="0"/>
              <a:t>          </a:t>
            </a:r>
            <a:r>
              <a:rPr lang="en-US" sz="3100" b="0" i="0" dirty="0">
                <a:solidFill>
                  <a:srgbClr val="374151"/>
                </a:solidFill>
                <a:effectLst/>
                <a:latin typeface="Söhne"/>
              </a:rPr>
              <a:t>Positive sentiment analysis refers to the process of determining and analyzing positive sentiments expressed in text data. </a:t>
            </a:r>
            <a:br>
              <a:rPr lang="en-US" sz="3100" b="0" i="0" dirty="0">
                <a:solidFill>
                  <a:srgbClr val="374151"/>
                </a:solidFill>
                <a:effectLst/>
                <a:latin typeface="Söhne"/>
              </a:rPr>
            </a:br>
            <a:r>
              <a:rPr lang="en-US" sz="3100" b="0" i="0" dirty="0">
                <a:solidFill>
                  <a:srgbClr val="374151"/>
                </a:solidFill>
                <a:effectLst/>
                <a:latin typeface="Söhne"/>
              </a:rPr>
              <a:t>text analysis that focuses on understanding and identifying positive emotions, opinions, or attitudes conveyed in written or spoken language.</a:t>
            </a:r>
            <a:br>
              <a:rPr lang="en-US" sz="3100" b="0" i="0" dirty="0">
                <a:solidFill>
                  <a:srgbClr val="374151"/>
                </a:solidFill>
                <a:effectLst/>
                <a:latin typeface="Söhne"/>
              </a:rPr>
            </a:br>
            <a:br>
              <a:rPr lang="en-US" sz="3100" b="0" i="0" dirty="0">
                <a:solidFill>
                  <a:srgbClr val="374151"/>
                </a:solidFill>
                <a:effectLst/>
                <a:latin typeface="Söhne"/>
              </a:rPr>
            </a:br>
            <a:br>
              <a:rPr lang="en-US" sz="3100" b="0" i="0" dirty="0">
                <a:solidFill>
                  <a:srgbClr val="374151"/>
                </a:solidFill>
                <a:effectLst/>
                <a:latin typeface="Söhne"/>
              </a:rPr>
            </a:br>
            <a:endParaRPr lang="en-IN" sz="3100" dirty="0"/>
          </a:p>
        </p:txBody>
      </p:sp>
      <p:sp>
        <p:nvSpPr>
          <p:cNvPr id="5" name="TextBox 4">
            <a:extLst>
              <a:ext uri="{FF2B5EF4-FFF2-40B4-BE49-F238E27FC236}">
                <a16:creationId xmlns:a16="http://schemas.microsoft.com/office/drawing/2014/main" id="{66F015D7-745D-6464-BF10-FA499551E451}"/>
              </a:ext>
            </a:extLst>
          </p:cNvPr>
          <p:cNvSpPr txBox="1"/>
          <p:nvPr/>
        </p:nvSpPr>
        <p:spPr>
          <a:xfrm>
            <a:off x="761472" y="3335867"/>
            <a:ext cx="10905066" cy="3132666"/>
          </a:xfrm>
          <a:prstGeom prst="rect">
            <a:avLst/>
          </a:prstGeom>
          <a:noFill/>
        </p:spPr>
        <p:txBody>
          <a:bodyPr wrap="square" rtlCol="0">
            <a:spAutoFit/>
          </a:bodyPr>
          <a:lstStyle/>
          <a:p>
            <a:endParaRPr lang="en-IN" dirty="0"/>
          </a:p>
        </p:txBody>
      </p:sp>
      <p:pic>
        <p:nvPicPr>
          <p:cNvPr id="6" name="Picture 8">
            <a:extLst>
              <a:ext uri="{FF2B5EF4-FFF2-40B4-BE49-F238E27FC236}">
                <a16:creationId xmlns:a16="http://schemas.microsoft.com/office/drawing/2014/main" id="{57CF0A1A-D38C-B1A0-C48E-1027C0BBC2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076" y="2590800"/>
            <a:ext cx="11312525" cy="4131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031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9CE19-FF48-ABFF-322D-80988EDB606D}"/>
              </a:ext>
            </a:extLst>
          </p:cNvPr>
          <p:cNvSpPr>
            <a:spLocks noGrp="1"/>
          </p:cNvSpPr>
          <p:nvPr>
            <p:ph type="title"/>
          </p:nvPr>
        </p:nvSpPr>
        <p:spPr>
          <a:xfrm>
            <a:off x="152400" y="118533"/>
            <a:ext cx="12039600" cy="2573867"/>
          </a:xfrm>
        </p:spPr>
        <p:txBody>
          <a:bodyPr>
            <a:normAutofit fontScale="90000"/>
          </a:bodyPr>
          <a:lstStyle/>
          <a:p>
            <a:r>
              <a:rPr lang="en-US" sz="3100" b="1" dirty="0">
                <a:solidFill>
                  <a:srgbClr val="00B050"/>
                </a:solidFill>
                <a:effectLst/>
                <a:latin typeface="Courier New" panose="02070309020205020404" pitchFamily="49" charset="0"/>
              </a:rPr>
              <a:t> #Frequent words visualization for –</a:t>
            </a:r>
            <a:r>
              <a:rPr lang="en-US" sz="3100" b="1" dirty="0" err="1">
                <a:solidFill>
                  <a:srgbClr val="00B050"/>
                </a:solidFill>
                <a:effectLst/>
                <a:latin typeface="Courier New" panose="02070309020205020404" pitchFamily="49" charset="0"/>
              </a:rPr>
              <a:t>ve</a:t>
            </a:r>
            <a:r>
              <a:rPr lang="en-US" sz="3100" b="1" dirty="0">
                <a:solidFill>
                  <a:srgbClr val="00B050"/>
                </a:solidFill>
                <a:effectLst/>
                <a:latin typeface="Courier New" panose="02070309020205020404" pitchFamily="49" charset="0"/>
              </a:rPr>
              <a:t>:-</a:t>
            </a:r>
            <a:br>
              <a:rPr lang="en-US" sz="3100" b="1" dirty="0">
                <a:solidFill>
                  <a:srgbClr val="00B050"/>
                </a:solidFill>
                <a:effectLst/>
                <a:latin typeface="Courier New" panose="02070309020205020404" pitchFamily="49" charset="0"/>
              </a:rPr>
            </a:br>
            <a:r>
              <a:rPr lang="en-US" sz="3100" b="0" i="0" dirty="0">
                <a:solidFill>
                  <a:srgbClr val="374151"/>
                </a:solidFill>
                <a:effectLst/>
                <a:latin typeface="Söhne"/>
              </a:rPr>
              <a:t>Negative sentiment analysis involves determining the negative emotions, opinions, or sentiments expressed in a given text or dataset.</a:t>
            </a:r>
            <a:br>
              <a:rPr lang="en-US" sz="3100" b="0" i="0" dirty="0">
                <a:solidFill>
                  <a:srgbClr val="374151"/>
                </a:solidFill>
                <a:effectLst/>
                <a:latin typeface="Söhne"/>
              </a:rPr>
            </a:br>
            <a:r>
              <a:rPr lang="en-US" sz="3100" b="0" i="0" dirty="0">
                <a:solidFill>
                  <a:srgbClr val="374151"/>
                </a:solidFill>
                <a:effectLst/>
                <a:latin typeface="Söhne"/>
              </a:rPr>
              <a:t>The goal is to understand and identify the aspects of the text that convey dissatisfaction, criticism, or negative feedback.</a:t>
            </a:r>
            <a:br>
              <a:rPr lang="en-US" sz="3100" b="0" dirty="0">
                <a:solidFill>
                  <a:srgbClr val="000000"/>
                </a:solidFill>
                <a:effectLst/>
                <a:latin typeface="Courier New" panose="02070309020205020404" pitchFamily="49" charset="0"/>
              </a:rPr>
            </a:br>
            <a:r>
              <a:rPr lang="en-US" sz="3100" b="0" dirty="0">
                <a:solidFill>
                  <a:srgbClr val="000000"/>
                </a:solidFill>
                <a:effectLst/>
                <a:latin typeface="Courier New" panose="02070309020205020404" pitchFamily="49" charset="0"/>
              </a:rPr>
              <a:t> </a:t>
            </a:r>
            <a:endParaRPr lang="en-IN" sz="3100" dirty="0"/>
          </a:p>
        </p:txBody>
      </p:sp>
      <p:pic>
        <p:nvPicPr>
          <p:cNvPr id="4100" name="Picture 4">
            <a:extLst>
              <a:ext uri="{FF2B5EF4-FFF2-40B4-BE49-F238E27FC236}">
                <a16:creationId xmlns:a16="http://schemas.microsoft.com/office/drawing/2014/main" id="{565ED5E7-52BC-2298-008C-4079FB7BCF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14" y="2353732"/>
            <a:ext cx="10711920" cy="4504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203970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908</TotalTime>
  <Words>2406</Words>
  <Application>Microsoft Office PowerPoint</Application>
  <PresentationFormat>Widescreen</PresentationFormat>
  <Paragraphs>34</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Century Gothic</vt:lpstr>
      <vt:lpstr>Courier New</vt:lpstr>
      <vt:lpstr>Söhne</vt:lpstr>
      <vt:lpstr>Söhne Mono</vt:lpstr>
      <vt:lpstr>Wingdings 3</vt:lpstr>
      <vt:lpstr>Wisp</vt:lpstr>
      <vt:lpstr>PowerPoint Presentation</vt:lpstr>
      <vt:lpstr>Definition:- Natural Language Processing (Computing): This refers to a field of artificial intelligence that focuses on the interaction between computers and humans using natural language. The ultimate objective of NLP is to enable computers to understand, interpret, and generate human language in a way that is both valuable and meaningful. Objective:- The objective of the Twitter Sentiment Analysis project is to analyze tweets and determine the sentiment expressed (positive, negative)to understand public opinion on a particular topic. Significance:- 1. Understanding Public Opinion:- It helps in gauging the sentiments and opinions of Twitter users regarding a particular topic, product, or event. 2.Brand Monitoring:- Companies can use sentiment analysis to monitor how people feel about their brand on Twitter, allowing for quick responses to both positive and negative feedback. 3.Political Analysis:- It's used to analyze public sentiment towards political figures, parties, or issues, providing insights into public opinion. 4.Customer Feedback:- Businesses can analyze tweets to understand customer feedback and improve their products or services based on the sentiments expressed   </vt:lpstr>
      <vt:lpstr>  5.Crisis Management:-It aids in identifying and managing potential PR crises by detecting negative sentiments early and allowing for timely responses.. Dataset Info:- The objective of this task is to detect hate speech in tweets. For the sake of simplicity, we say a tweet contains hate speech if it has a racist or sexist sentiment associated with it. So, the task is to classify racist or sexist tweets from other tweets. Formally, given a training sample of tweets and labels, where label '1' denotes the tweet is racist/sexist and label '0' denotes the tweet is not racist/sexist, your objective is to predict the labels on the test dataset. For training the model we provide a labelled dataset 31,962 tweets . the dataset is provided in the form of csv file with each line providing a tweet id , its label .  Row’s in dataset :-  31,962 Column’s in dataset :- 3 (ID , Label , Tweet) </vt:lpstr>
      <vt:lpstr>Text Preprocessing:- Text preprocessing is a crucial step in natural language processing (NLP) that involves cleaning and transforming raw text data into a format that can be easily understood and analyzed by machine learning models. The goal of text preprocessing is to enhance the quality of the input data and improve the performance of NLP models. 1) Lowercasing:- Python is case sensitive Language Hence ML Model consider the Similar word of lower case and upper case word as different words  Hence we convert all text data to lowercase to ensure uniformity and avoid treating words with different cases as different entities. 2)Removing Punctuation and Special Characters:- Remove non-alphabetic characters, such as punctuation marks and special symbols, unless they convey important information. This helps in simplifying the text and reducing the dimensionality of the data. import re :- Regular expressions(re) are used to define patterns that can match specific sequences of characters in a text Example:- “@[\w]*”    </vt:lpstr>
      <vt:lpstr> import string         To Identify the punctuation marks in text data we used the string Library                     Example:-!"#$%&amp;\'()*+,-./:;&lt;=&gt;?@[\\]^_`{|}~  3)Removing Stop Words(Short Words):- Remove common words (stop words) that do not contribute much information to the meaning of the text. Examples include "the," "and," "is," etc.  4) Tokenization:- Break the text into individual  words or tokens. Tokenization  is a fundamental step in text  processing, as it helps in  analyzing the structure of  the text Techniques:- Split  function , Regular  Expression Tokenization            </vt:lpstr>
      <vt:lpstr>5) Stemming and Lemmatization:- Reduce words to their root form to normalize variations. Stemming involves removing suffixes, while lemmatization involves reducing words to their base or dictionary form. This helps in reducing the dimensionality of the feature space. Lemmatization:- Lemmatization helps standardize words to their base form, ensuring consistency in the representation of similar words. For example, "running" and "ran" would both be lemmatized to "run.“ import nltk from nltk.stem import WordNetLemmatizer    </vt:lpstr>
      <vt:lpstr>Exploratory data Analysis:- Exploratory Data Analysis (EDA) is a critical step in the data analysis process that involves summarizing the main characteristics of a dataset, often with the help of graphical representations. EDA helps analysts and data scientists understand the structure and content of the data, identify patterns, and gain insights into the relationships between variables. 1) Data Visualization:-  # visualize the frequent words Word Clouds: Word clouds visually represent  the most frequent words in a text corpus.  The size of each word is proportional to its  frequency. This type of visualization provides  a quick overview of the most prominent terms. Libraries:- import matplotlib.pyplot as plt import seaborn as sns from wordcloud import WordCloud       </vt:lpstr>
      <vt:lpstr># Frequent words visualization for +ve:-           Positive sentiment analysis refers to the process of determining and analyzing positive sentiments expressed in text data.  text analysis that focuses on understanding and identifying positive emotions, opinions, or attitudes conveyed in written or spoken language.   </vt:lpstr>
      <vt:lpstr> #Frequent words visualization for –ve:- Negative sentiment analysis involves determining the negative emotions, opinions, or sentiments expressed in a given text or dataset. The goal is to understand and identify the aspects of the text that convey dissatisfaction, criticism, or negative feedback.  </vt:lpstr>
      <vt:lpstr>2)Feature Extraction:- Feature extraction in Natural Language Processing (NLP) involves converting                          raw text data into a format that can be used by machine learning models. Bag-of-Words (BoW):- Represents a document as an unordered set of words. Each word in the document is treated as a separate feature, and the frequency of each word is used as its value. Disregards word order and context. Library:- from sklearn.feature_extraction.textimport CountVectorizer     </vt:lpstr>
      <vt:lpstr>Input Split:- 1)Train-Test Split:- In machine learning, it's common to split the dataset into training and testing sets. The training set is used to train the model, and the testing set is used to evaluate its performance on unseen data. The train_test_split function from libraries like scikit-learn is often used for this purpose. Library:- from sklearn.model_selection import train_test_split  2) Cross-validation:- Cross-validation involves dividing the dataset into multiple folds and using each  fold as a testing set while the mode is trained on the remaining folds. It helps to  get a more robust estimate of the model’s performance 3)GridSearchCV:- This technique is used to tune hyperparameters for a machine learning model.  It systematically searches through a specified hyperparameter grid, evaluates the model performance using cross validation, and identifies the combination of parameters that yields the best performance.           </vt:lpstr>
      <vt:lpstr>Libraries:- from sklearn.metrics import classification_report from sklearn.metrics import confusion_matrix, accuracy_score, roc_auc_score, roc_curve from sklearn.model_selection import GridSearchCV When testing the performance of a machine learning model, there are various metrics and parameters that can be considered depending on the type of problem (classification, regression, etc.) and the specific goals of the analysis. Accuracy: The ratio of correctly predicted instances to the total instances. It's a common metric for balanced datasets. Precision: The ratio of correctly predicted positive observations to the total predicted positives. Precision focuses on the accuracy of the positive predictions. Recall (Sensitivity or True Positive Rate): The ratio of correctly predicted positive observations to the all observations in the actual class. Recall focuses on the ability of the model to capture all the positives.     </vt:lpstr>
      <vt:lpstr> F1 Score: The harmonic mean of precision and recall. It provides a balance between precision and recall. Confusion Matrix: A table that summarizes the performance of a classification algorithm, showing the number of true positives, true negatives, false positives, and false negatives. Model building:-Model building typically refers to the process of creating and training a machine learning model to make predictions or perform a specific task.  both training data accuracy and test data accuracy are important metrics in evaluating the performance of a machine learning model. Training Data Accuracy: Training accuracy measures how well the model performs on the data it was trained on. It indicates how effectively the model has learned the patterns and relationships within the training set. Test Data Accuracy: Test accuracy evaluates the model's performance on data it has never seen during training. It provides an estimate of how well the model can generalize to new, unseen examples.   </vt:lpstr>
      <vt:lpstr> A large gap between training and test accuracy may indicate overfitting, suggesting that the model has not generalized well beyond the training data.  Overfitting: If the model performs well on the training set but poorly on the test set, it might be overfitting.  Underfitting: If both training and test accuracies are low, the model may be underfitting. This suggests that the model is too simple to capture the underlying patterns in the data, and you may need a more complex model. Balancing Accuracy with Other Metrics: While accuracy is a common metric, depending on the problem, other metrics like precision, recall, F1 score, or area under the ROC curve (AUC-ROC) may be more appropriate. The choice depends on the specific goals and characteristics of your problem. </vt:lpstr>
      <vt:lpstr>Logistic regression:-Logistic Regression is primarily used for binary classification problems, where the target variable has two possible outcomes (e.g., 0 or 1, True or False). Logistic Regression is computationally efficient and can be trained quickly on large datasets. It is less prone to overfitting compared to more complex models, making it a good choice when computational resources are limited or when a simpler model is sufficient. from sklearn.linear_model import LogisticRegression     # For Testing Data                                                               # For Training Data</vt:lpstr>
      <vt:lpstr>Decision tree:-  This can help in identifying the most relevant words or features that drive sentiment predictions.  from sklearn.tree import DecisionTreeClassifier                  # For Testing Data                                                           # For Training Data</vt:lpstr>
      <vt:lpstr>Random Forest Classifier:-Decision trees are prone to overfitting, capturing noise and specific patterns in the training data that may not generalize well to new, unseen data. Random Forest mitigates overfitting by building multiple trees on different subsets of the data (bootstrap samples) and aggregating their predictions. from sklearn.ensemble import RandomForestClassifier              # For Testing Data                                                         # For Training Data</vt:lpstr>
      <vt:lpstr>K Nearest Neighbour Classifier:- &gt;k-NN is a simple and versatile supervised machine learning algorithm used for classification and regression tasks. It classifies or predicts the label of a data point by considering the majority class or average of its k-nearest neighbors in the feature space &gt;Apply the k-NN algorithm to the training set. The model learns patterns based on the feature vectors of customers and their corresponding churn labels. &gt;Use the trained k-NN model to predict churn for the test set. The model calculates distances to find the nearest neighbors and predicts the class based on majority voting from sklearn.neighbors import KNeighborsClassifier         # For Testing Data                                               # For Training Data      </vt:lpstr>
      <vt:lpstr>Interpretation:- For choosing the best model ,we have to consider training data accuracy as well as test data accuracy , Here all the models that we have fitted gives good training as well as testing accuracy that means all the models captures training data well and predicts the accurate output for the test data. Here, We chose Random forest as the best fitted model , because It has high accuracy also here we have to consider the confusion matrix which has minimum False Positive classification. Accuracy for best fitted model – Random forest – 95.24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Tejal Patil</dc:creator>
  <cp:lastModifiedBy>Tejal Patil</cp:lastModifiedBy>
  <cp:revision>10</cp:revision>
  <cp:lastPrinted>2023-12-03T12:42:20Z</cp:lastPrinted>
  <dcterms:created xsi:type="dcterms:W3CDTF">2023-11-30T06:47:25Z</dcterms:created>
  <dcterms:modified xsi:type="dcterms:W3CDTF">2023-12-04T05:29:36Z</dcterms:modified>
</cp:coreProperties>
</file>