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ziya07/power-systemfaults-datas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3000" b="1" dirty="0">
                <a:solidFill>
                  <a:schemeClr val="accent1"/>
                </a:solidFill>
                <a:latin typeface="Arial" panose="020B0604020202020204" pitchFamily="34" charset="0"/>
                <a:cs typeface="Arial" panose="020B0604020202020204" pitchFamily="34" charset="0"/>
              </a:rPr>
              <a:t>Power system Fault detection and classification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a:solidFill>
                  <a:schemeClr val="accent1">
                    <a:lumMod val="75000"/>
                  </a:schemeClr>
                </a:solidFill>
                <a:latin typeface="Arial"/>
                <a:cs typeface="Arial"/>
              </a:rPr>
              <a:t>Balaga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Tejomahima</a:t>
            </a:r>
            <a:r>
              <a:rPr lang="en-US" sz="2000" b="1" dirty="0">
                <a:solidFill>
                  <a:schemeClr val="accent1">
                    <a:lumMod val="75000"/>
                  </a:schemeClr>
                </a:solidFill>
                <a:latin typeface="Arial"/>
                <a:cs typeface="Arial"/>
              </a:rPr>
              <a:t> - Malla Reddy College of Engineering &amp; Technology-CSE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3A80-F6E1-EE2C-C567-C5C478C9E74B}"/>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96A17103-0951-7BF4-B5BF-D4264A805467}"/>
              </a:ext>
            </a:extLst>
          </p:cNvPr>
          <p:cNvPicPr>
            <a:picLocks noGrp="1" noChangeAspect="1"/>
          </p:cNvPicPr>
          <p:nvPr>
            <p:ph idx="1"/>
          </p:nvPr>
        </p:nvPicPr>
        <p:blipFill>
          <a:blip r:embed="rId2"/>
          <a:stretch>
            <a:fillRect/>
          </a:stretch>
        </p:blipFill>
        <p:spPr>
          <a:xfrm>
            <a:off x="1697318" y="1301750"/>
            <a:ext cx="8797364" cy="4673600"/>
          </a:xfrm>
        </p:spPr>
      </p:pic>
    </p:spTree>
    <p:extLst>
      <p:ext uri="{BB962C8B-B14F-4D97-AF65-F5344CB8AC3E}">
        <p14:creationId xmlns:p14="http://schemas.microsoft.com/office/powerpoint/2010/main" val="329920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proposed machine learning-based system effectively detects and classifies various types of faults in a power distribution network using voltage and current phasor data. By employing algorithms like Random Forest and deploying the model on IBM Cloud Lite, the solution ensures fast, accurate, and scalable fault identification. This enhances the reliability, safety, and efficiency of modern power systems, supporting real-time monitoring and quicker fault recovery. The system can be further expanded to integrate real-time sensor inputs and advanced AI models for smart grid applications.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a:bodyPr>
          <a:lstStyle/>
          <a:p>
            <a:pPr marL="0" indent="0">
              <a:buNone/>
            </a:pPr>
            <a:endParaRPr lang="en-US" sz="2000" b="1" dirty="0"/>
          </a:p>
          <a:p>
            <a:r>
              <a:rPr lang="en-US" dirty="0"/>
              <a:t>The developed fault detection and classification system has strong potential for further enhancement:</a:t>
            </a:r>
          </a:p>
          <a:p>
            <a:r>
              <a:rPr lang="en-US" b="1" dirty="0"/>
              <a:t>Real-time Monitoring Integration</a:t>
            </a:r>
            <a:r>
              <a:rPr lang="en-US" dirty="0"/>
              <a:t>: Connect with live sensor or IoT device data for real-time fault detection and automated response.</a:t>
            </a:r>
          </a:p>
          <a:p>
            <a:r>
              <a:rPr lang="en-US" b="1" dirty="0"/>
              <a:t>Advanced Algorithms</a:t>
            </a:r>
            <a:r>
              <a:rPr lang="en-US" dirty="0"/>
              <a:t>: Use deep learning models (e.g., LSTM, CNN) to capture complex patterns and temporal dependencies in phasor data.</a:t>
            </a:r>
          </a:p>
          <a:p>
            <a:r>
              <a:rPr lang="en-US" b="1" dirty="0"/>
              <a:t>Edge Computing</a:t>
            </a:r>
            <a:r>
              <a:rPr lang="en-US" dirty="0"/>
              <a:t>: Deploy models on edge devices (e.g., microcontrollers, smart relays) for on-site fault detection in remote areas.</a:t>
            </a:r>
          </a:p>
          <a:p>
            <a:r>
              <a:rPr lang="en-US" b="1" dirty="0"/>
              <a:t>Smart Grid Compatibility</a:t>
            </a:r>
            <a:r>
              <a:rPr lang="en-US" dirty="0"/>
              <a:t>: Integrate with smart grid infrastructure to support automated control, fault isolation, and self-healing networks.</a:t>
            </a:r>
          </a:p>
          <a:p>
            <a:r>
              <a:rPr lang="en-US" b="1" dirty="0"/>
              <a:t>Expanded Fault Categories</a:t>
            </a:r>
            <a:r>
              <a:rPr lang="en-US" dirty="0"/>
              <a:t>: Extend classification to include more fault types and severity levels for detailed diagnostics.</a:t>
            </a:r>
          </a:p>
          <a:p>
            <a:r>
              <a:rPr lang="en-US" b="1" dirty="0"/>
              <a:t>Visualization Dashboard</a:t>
            </a:r>
            <a:r>
              <a:rPr lang="en-US" dirty="0"/>
              <a:t>: Build a web or mobile dashboard to monitor real-time fault predictions, alerts, and system health.</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7A8A10F6-09BE-D84E-58B2-685A5E623C62}"/>
              </a:ext>
            </a:extLst>
          </p:cNvPr>
          <p:cNvSpPr>
            <a:spLocks noGrp="1" noChangeArrowheads="1"/>
          </p:cNvSpPr>
          <p:nvPr>
            <p:ph idx="1"/>
          </p:nvPr>
        </p:nvSpPr>
        <p:spPr bwMode="auto">
          <a:xfrm>
            <a:off x="581192" y="2346026"/>
            <a:ext cx="804483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Ziya07. </a:t>
            </a:r>
            <a:r>
              <a:rPr kumimoji="0" lang="en-US" altLang="en-US" sz="1800" b="0" i="1" u="none" strike="noStrike" cap="none" normalizeH="0" baseline="0" dirty="0">
                <a:ln>
                  <a:noFill/>
                </a:ln>
                <a:solidFill>
                  <a:schemeClr val="tx1"/>
                </a:solidFill>
                <a:effectLst/>
                <a:latin typeface="Arial" panose="020B0604020202020204" pitchFamily="34" charset="0"/>
              </a:rPr>
              <a:t>Power System Faults Dataset</a:t>
            </a:r>
            <a:r>
              <a:rPr kumimoji="0" lang="en-US" altLang="en-US" sz="1800" b="0" i="0" u="none" strike="noStrike" cap="none" normalizeH="0" baseline="0" dirty="0">
                <a:ln>
                  <a:noFill/>
                </a:ln>
                <a:solidFill>
                  <a:schemeClr val="tx1"/>
                </a:solidFill>
                <a:effectLst/>
                <a:latin typeface="Arial" panose="020B0604020202020204" pitchFamily="34" charset="0"/>
              </a:rPr>
              <a:t>. Kaggle.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https://www.kaggle.com/datasets/ziya07/power-systemfaults-dataset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Breiman</a:t>
            </a:r>
            <a:r>
              <a:rPr kumimoji="0" lang="en-US" altLang="en-US" sz="1800" b="0" i="0" u="none" strike="noStrike" cap="none" normalizeH="0" baseline="0" dirty="0">
                <a:ln>
                  <a:noFill/>
                </a:ln>
                <a:solidFill>
                  <a:schemeClr val="tx1"/>
                </a:solidFill>
                <a:effectLst/>
                <a:latin typeface="Arial" panose="020B0604020202020204" pitchFamily="34" charset="0"/>
              </a:rPr>
              <a:t>, L. (2001). </a:t>
            </a:r>
            <a:r>
              <a:rPr kumimoji="0" lang="en-US" altLang="en-US" sz="1800" b="0" i="1" u="none" strike="noStrike" cap="none" normalizeH="0" baseline="0" dirty="0">
                <a:ln>
                  <a:noFill/>
                </a:ln>
                <a:solidFill>
                  <a:schemeClr val="tx1"/>
                </a:solidFill>
                <a:effectLst/>
                <a:latin typeface="Arial" panose="020B0604020202020204" pitchFamily="34" charset="0"/>
              </a:rPr>
              <a:t>Random Forests</a:t>
            </a:r>
            <a:r>
              <a:rPr kumimoji="0" lang="en-US" altLang="en-US" sz="1800" b="0" i="0" u="none" strike="noStrike" cap="none" normalizeH="0" baseline="0" dirty="0">
                <a:ln>
                  <a:noFill/>
                </a:ln>
                <a:solidFill>
                  <a:schemeClr val="tx1"/>
                </a:solidFill>
                <a:effectLst/>
                <a:latin typeface="Arial" panose="020B0604020202020204" pitchFamily="34" charset="0"/>
              </a:rPr>
              <a:t>. Machine Learning, 45(1), 5–32.</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DOI: 10.1023/A:1010933404324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Vapnik</a:t>
            </a:r>
            <a:r>
              <a:rPr kumimoji="0" lang="en-US" altLang="en-US" sz="1800" b="0" i="0" u="none" strike="noStrike" cap="none" normalizeH="0" baseline="0" dirty="0">
                <a:ln>
                  <a:noFill/>
                </a:ln>
                <a:solidFill>
                  <a:schemeClr val="tx1"/>
                </a:solidFill>
                <a:effectLst/>
                <a:latin typeface="Arial" panose="020B0604020202020204" pitchFamily="34" charset="0"/>
              </a:rPr>
              <a:t>, V. (1998). </a:t>
            </a:r>
            <a:r>
              <a:rPr kumimoji="0" lang="en-US" altLang="en-US" sz="1800" b="0" i="1" u="none" strike="noStrike" cap="none" normalizeH="0" baseline="0" dirty="0">
                <a:ln>
                  <a:noFill/>
                </a:ln>
                <a:solidFill>
                  <a:schemeClr val="tx1"/>
                </a:solidFill>
                <a:effectLst/>
                <a:latin typeface="Arial" panose="020B0604020202020204" pitchFamily="34" charset="0"/>
              </a:rPr>
              <a:t>Statistical Learning Theory</a:t>
            </a:r>
            <a:r>
              <a:rPr kumimoji="0" lang="en-US" altLang="en-US" sz="1800" b="0" i="0" u="none" strike="noStrike" cap="none" normalizeH="0" baseline="0" dirty="0">
                <a:ln>
                  <a:noFill/>
                </a:ln>
                <a:solidFill>
                  <a:schemeClr val="tx1"/>
                </a:solidFill>
                <a:effectLst/>
                <a:latin typeface="Arial" panose="020B0604020202020204" pitchFamily="34" charset="0"/>
              </a:rPr>
              <a:t>. Wiley.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IEEE Power &amp; Energy Society. </a:t>
            </a:r>
            <a:r>
              <a:rPr kumimoji="0" lang="en-US" altLang="en-US" sz="1800" b="0" i="1" u="none" strike="noStrike" cap="none" normalizeH="0" baseline="0" dirty="0">
                <a:ln>
                  <a:noFill/>
                </a:ln>
                <a:solidFill>
                  <a:schemeClr val="tx1"/>
                </a:solidFill>
                <a:effectLst/>
                <a:latin typeface="Arial" panose="020B0604020202020204" pitchFamily="34" charset="0"/>
              </a:rPr>
              <a:t>Understanding Faults in Power Systems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https://ieeexplore.ieee.org/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IBM Cloud Documentation. </a:t>
            </a:r>
            <a:r>
              <a:rPr kumimoji="0" lang="en-US" altLang="en-US" sz="1800" b="0" i="1" u="none" strike="noStrike" cap="none" normalizeH="0" baseline="0" dirty="0">
                <a:ln>
                  <a:noFill/>
                </a:ln>
                <a:solidFill>
                  <a:schemeClr val="tx1"/>
                </a:solidFill>
                <a:effectLst/>
                <a:latin typeface="Arial" panose="020B0604020202020204" pitchFamily="34" charset="0"/>
              </a:rPr>
              <a:t>Getting Started with Watson Machine Learning</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https://cloud.ibm.com/docs/watson-machine-learning</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08327009-FBB1-1110-1201-D67AF121A14A}"/>
              </a:ext>
            </a:extLst>
          </p:cNvPr>
          <p:cNvPicPr>
            <a:picLocks noGrp="1" noChangeAspect="1"/>
          </p:cNvPicPr>
          <p:nvPr>
            <p:ph idx="1"/>
          </p:nvPr>
        </p:nvPicPr>
        <p:blipFill>
          <a:blip r:embed="rId2"/>
          <a:stretch>
            <a:fillRect/>
          </a:stretch>
        </p:blipFill>
        <p:spPr>
          <a:xfrm>
            <a:off x="1750142" y="1301749"/>
            <a:ext cx="8386916" cy="5217037"/>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78D4ADB0-978C-9C2C-B9EB-C6CF4B5C5183}"/>
              </a:ext>
            </a:extLst>
          </p:cNvPr>
          <p:cNvPicPr>
            <a:picLocks noGrp="1" noChangeAspect="1"/>
          </p:cNvPicPr>
          <p:nvPr>
            <p:ph idx="1"/>
          </p:nvPr>
        </p:nvPicPr>
        <p:blipFill>
          <a:blip r:embed="rId2"/>
          <a:stretch>
            <a:fillRect/>
          </a:stretch>
        </p:blipFill>
        <p:spPr>
          <a:xfrm>
            <a:off x="1843548" y="1301750"/>
            <a:ext cx="8391833" cy="5217038"/>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734B4A9F-1BD1-61BD-1F0A-82CE4468666F}"/>
              </a:ext>
            </a:extLst>
          </p:cNvPr>
          <p:cNvPicPr>
            <a:picLocks noGrp="1" noChangeAspect="1"/>
          </p:cNvPicPr>
          <p:nvPr>
            <p:ph idx="1"/>
          </p:nvPr>
        </p:nvPicPr>
        <p:blipFill>
          <a:blip r:embed="rId2"/>
          <a:srcRect t="4312" r="5603" b="19692"/>
          <a:stretch>
            <a:fillRect/>
          </a:stretch>
        </p:blipFill>
        <p:spPr>
          <a:xfrm>
            <a:off x="2018071" y="1386349"/>
            <a:ext cx="8335297" cy="4621161"/>
          </a:xfrm>
        </p:spPr>
      </p:pic>
      <p:sp>
        <p:nvSpPr>
          <p:cNvPr id="4" name="TextBox 3">
            <a:extLst>
              <a:ext uri="{FF2B5EF4-FFF2-40B4-BE49-F238E27FC236}">
                <a16:creationId xmlns:a16="http://schemas.microsoft.com/office/drawing/2014/main" id="{A7F37D3D-6A7B-E92F-3790-282DA18322AB}"/>
              </a:ext>
            </a:extLst>
          </p:cNvPr>
          <p:cNvSpPr txBox="1"/>
          <p:nvPr/>
        </p:nvSpPr>
        <p:spPr>
          <a:xfrm>
            <a:off x="717754" y="6233652"/>
            <a:ext cx="1350050" cy="369332"/>
          </a:xfrm>
          <a:prstGeom prst="rect">
            <a:avLst/>
          </a:prstGeom>
          <a:noFill/>
        </p:spPr>
        <p:txBody>
          <a:bodyPr wrap="none" rtlCol="0">
            <a:spAutoFit/>
          </a:bodyPr>
          <a:lstStyle/>
          <a:p>
            <a:r>
              <a:rPr lang="en-IN" dirty="0" err="1"/>
              <a:t>Github</a:t>
            </a:r>
            <a:r>
              <a:rPr lang="en-IN" dirty="0"/>
              <a:t> link: </a:t>
            </a:r>
          </a:p>
        </p:txBody>
      </p:sp>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chemeClr val="tx1"/>
                </a:solidFill>
              </a:rPr>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 </a:t>
            </a:r>
            <a:endParaRPr lang="en-IN" sz="24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t>The proposed system aims to detect and classify power system faults using machine learning techniques. By analyzing electrical phasor data (voltage and current), the system will accurately identify normal and faulty conditions: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t>Use the Kaggle dataset containing voltage and current measurements.</a:t>
            </a:r>
            <a:endParaRPr lang="en-IN" sz="1200" b="1" dirty="0">
              <a:latin typeface="Calibri"/>
              <a:ea typeface="+mn-lt"/>
              <a:cs typeface="+mn-lt"/>
            </a:endParaRPr>
          </a:p>
          <a:p>
            <a:pPr marL="629920" lvl="1" indent="-305435"/>
            <a:r>
              <a:rPr lang="en-IN" sz="1200" b="1" dirty="0"/>
              <a:t>Include </a:t>
            </a:r>
            <a:r>
              <a:rPr lang="en-IN" sz="1200" b="1" dirty="0" err="1"/>
              <a:t>labeled</a:t>
            </a:r>
            <a:r>
              <a:rPr lang="en-IN" sz="1200" b="1" dirty="0"/>
              <a:t> data for various fault types (e.g., LG, LL, LLG, LLL, LLLG, No Fault)</a:t>
            </a:r>
            <a:r>
              <a:rPr lang="en-IN" sz="1200" dirty="0"/>
              <a:t>.</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t>
            </a:r>
            <a:r>
              <a:rPr lang="en-US" sz="1200" b="1" dirty="0"/>
              <a:t>data, handle missing values, normalize phasors.</a:t>
            </a:r>
            <a:r>
              <a:rPr lang="en-IN" sz="1200" b="1" dirty="0">
                <a:latin typeface="Calibri"/>
                <a:ea typeface="+mn-lt"/>
                <a:cs typeface="+mn-lt"/>
              </a:rPr>
              <a:t> </a:t>
            </a:r>
          </a:p>
          <a:p>
            <a:pPr marL="629920" lvl="1" indent="-305435"/>
            <a:r>
              <a:rPr lang="en-IN" sz="1200" b="1" dirty="0"/>
              <a:t>Encode fault types as numerical labels.</a:t>
            </a:r>
          </a:p>
          <a:p>
            <a:pPr marL="629920" lvl="1" indent="-305435"/>
            <a:r>
              <a:rPr lang="en-US" sz="1200" b="1" dirty="0"/>
              <a:t>Perform feature extraction to enhance model learning.</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1" dirty="0"/>
              <a:t>Implement algorithms like Random Forest, SVM, or ANN for classification.</a:t>
            </a:r>
            <a:endParaRPr lang="en-IN" sz="1200" b="1" dirty="0">
              <a:latin typeface="Calibri"/>
              <a:cs typeface="Calibri"/>
            </a:endParaRPr>
          </a:p>
          <a:p>
            <a:pPr marL="629920" lvl="1" indent="-305435"/>
            <a:r>
              <a:rPr lang="en-US" sz="1200" b="1" dirty="0"/>
              <a:t>Train the model to distinguish between fault types based on input features.</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t>Use IBM Watson Studio for development</a:t>
            </a:r>
            <a:r>
              <a:rPr lang="en-US" sz="1200" dirty="0"/>
              <a:t>.</a:t>
            </a:r>
            <a:endParaRPr lang="en-IN" sz="1200" b="1" dirty="0">
              <a:latin typeface="Calibri"/>
              <a:cs typeface="Calibri"/>
            </a:endParaRPr>
          </a:p>
          <a:p>
            <a:pPr marL="629920" lvl="1" indent="-305435"/>
            <a:r>
              <a:rPr lang="en-US" sz="1200" b="1" dirty="0"/>
              <a:t>Store data in IBM Cloud Object Storage.</a:t>
            </a:r>
          </a:p>
          <a:p>
            <a:pPr marL="629920" lvl="1" indent="-305435"/>
            <a:r>
              <a:rPr lang="en-US" sz="1200" b="1" dirty="0"/>
              <a:t>Deploy the trained model using Watson Machine Learning with a REST API.</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t>Measure performance using accuracy, precision, recall, and F1-score.</a:t>
            </a:r>
            <a:endParaRPr lang="en-IN" sz="1200" b="1" dirty="0">
              <a:latin typeface="Calibri"/>
              <a:cs typeface="Calibri"/>
            </a:endParaRPr>
          </a:p>
          <a:p>
            <a:pPr marL="629920" lvl="1" indent="-305435"/>
            <a:r>
              <a:rPr lang="en-IN" sz="1200" b="1" dirty="0"/>
              <a:t>Use confusion matrix to </a:t>
            </a:r>
            <a:r>
              <a:rPr lang="en-IN" sz="1200" b="1" dirty="0" err="1"/>
              <a:t>analyze</a:t>
            </a:r>
            <a:r>
              <a:rPr lang="en-IN" sz="1200" b="1" dirty="0"/>
              <a:t> prediction quality.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buNone/>
            </a:pPr>
            <a:r>
              <a:rPr lang="en-US" sz="1800" b="1" dirty="0">
                <a:solidFill>
                  <a:schemeClr val="tx1"/>
                </a:solidFill>
              </a:rPr>
              <a:t>The System Approach outlines the methodology and technical strategy used to develop and implement the machine learning model for power system fault detection and classification</a:t>
            </a:r>
            <a:r>
              <a:rPr lang="en-IN" sz="1800" b="1" dirty="0">
                <a:solidFill>
                  <a:schemeClr val="tx1"/>
                </a:solidFill>
                <a:ea typeface="+mn-lt"/>
                <a:cs typeface="+mn-lt"/>
              </a:rPr>
              <a:t>:</a:t>
            </a:r>
            <a:endParaRPr lang="en-US" b="1" dirty="0">
              <a:solidFill>
                <a:schemeClr val="tx1"/>
              </a:solidFill>
            </a:endParaRPr>
          </a:p>
          <a:p>
            <a:pPr marL="305435" indent="-305435"/>
            <a:r>
              <a:rPr lang="en-IN" sz="1800" b="1" dirty="0">
                <a:solidFill>
                  <a:srgbClr val="0F0F0F"/>
                </a:solidFill>
              </a:rPr>
              <a:t>System requirements</a:t>
            </a:r>
          </a:p>
          <a:p>
            <a:r>
              <a:rPr lang="en-IN" sz="1800" b="1" dirty="0">
                <a:solidFill>
                  <a:schemeClr val="tx1"/>
                </a:solidFill>
              </a:rPr>
              <a:t>Hardware:</a:t>
            </a:r>
            <a:endParaRPr lang="en-IN" sz="1800" dirty="0">
              <a:solidFill>
                <a:schemeClr val="tx1"/>
              </a:solidFill>
            </a:endParaRPr>
          </a:p>
          <a:p>
            <a:r>
              <a:rPr lang="en-IN" sz="1800" dirty="0">
                <a:solidFill>
                  <a:schemeClr val="tx1"/>
                </a:solidFill>
              </a:rPr>
              <a:t>Processor: Intel i5/i7 or equivalent</a:t>
            </a:r>
          </a:p>
          <a:p>
            <a:r>
              <a:rPr lang="en-IN" sz="1800" dirty="0">
                <a:solidFill>
                  <a:schemeClr val="tx1"/>
                </a:solidFill>
              </a:rPr>
              <a:t>RAM: 8 GB or more</a:t>
            </a:r>
          </a:p>
          <a:p>
            <a:r>
              <a:rPr lang="en-IN" sz="1800" dirty="0">
                <a:solidFill>
                  <a:schemeClr val="tx1"/>
                </a:solidFill>
              </a:rPr>
              <a:t>Storage: Minimum 2 GB free space</a:t>
            </a:r>
          </a:p>
          <a:p>
            <a:r>
              <a:rPr lang="en-IN" sz="1800" dirty="0">
                <a:solidFill>
                  <a:schemeClr val="tx1"/>
                </a:solidFill>
              </a:rPr>
              <a:t>Internet connectivity (for IBM Cloud)</a:t>
            </a:r>
          </a:p>
          <a:p>
            <a:r>
              <a:rPr lang="en-IN" sz="1800" b="1" dirty="0">
                <a:solidFill>
                  <a:schemeClr val="tx1"/>
                </a:solidFill>
              </a:rPr>
              <a:t>Software:</a:t>
            </a:r>
            <a:endParaRPr lang="en-IN" sz="1800" dirty="0">
              <a:solidFill>
                <a:schemeClr val="tx1"/>
              </a:solidFill>
            </a:endParaRPr>
          </a:p>
          <a:p>
            <a:r>
              <a:rPr lang="en-IN" sz="1800" dirty="0">
                <a:solidFill>
                  <a:schemeClr val="tx1"/>
                </a:solidFill>
              </a:rPr>
              <a:t>Operating System: Windows, Linux, or macOS</a:t>
            </a:r>
          </a:p>
          <a:p>
            <a:r>
              <a:rPr lang="en-IN" sz="1800" dirty="0">
                <a:solidFill>
                  <a:schemeClr val="tx1"/>
                </a:solidFill>
              </a:rPr>
              <a:t>IBM Cloud Lite Account (mandatory)</a:t>
            </a:r>
          </a:p>
          <a:p>
            <a:r>
              <a:rPr lang="en-IN" sz="1800" dirty="0">
                <a:solidFill>
                  <a:schemeClr val="tx1"/>
                </a:solidFill>
              </a:rPr>
              <a:t>Python (v3.7+)</a:t>
            </a:r>
          </a:p>
          <a:p>
            <a:r>
              <a:rPr lang="en-IN" sz="1800" dirty="0" err="1">
                <a:solidFill>
                  <a:schemeClr val="tx1"/>
                </a:solidFill>
              </a:rPr>
              <a:t>Jupyter</a:t>
            </a:r>
            <a:r>
              <a:rPr lang="en-IN" sz="1800" dirty="0">
                <a:solidFill>
                  <a:schemeClr val="tx1"/>
                </a:solidFill>
              </a:rPr>
              <a:t> Notebook or IBM Watson Studio</a:t>
            </a:r>
            <a:endParaRPr lang="en-IN" sz="1800" b="1" dirty="0">
              <a:solidFill>
                <a:schemeClr val="tx1"/>
              </a:solidFill>
            </a:endParaRPr>
          </a:p>
          <a:p>
            <a:pPr marL="305435" indent="-305435"/>
            <a:r>
              <a:rPr lang="en-IN" sz="1800" b="1" dirty="0">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82520"/>
            <a:ext cx="11029615" cy="4673324"/>
          </a:xfrm>
        </p:spPr>
        <p:txBody>
          <a:bodyPr>
            <a:normAutofit fontScale="92500" lnSpcReduction="10000"/>
          </a:bodyPr>
          <a:lstStyle/>
          <a:p>
            <a:pPr marL="305435" indent="-305435"/>
            <a:r>
              <a:rPr lang="en-IN" sz="1400" dirty="0">
                <a:ea typeface="+mn-lt"/>
                <a:cs typeface="+mn-lt"/>
              </a:rPr>
              <a:t>In the Algorithm section, describe the machine learning algorithm chosen for predicting faulty type.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US" dirty="0"/>
              <a:t>The </a:t>
            </a:r>
            <a:r>
              <a:rPr lang="en-US" b="1" dirty="0"/>
              <a:t>Random Forest Classifier</a:t>
            </a:r>
            <a:r>
              <a:rPr lang="en-US" dirty="0"/>
              <a:t> is used due to its high accuracy, robustness, and ability to handle complex, non-linear relationships in phasor data. It performs well for multi-class classification problems like fault type detection.</a:t>
            </a:r>
            <a:endParaRPr lang="en-IN" dirty="0"/>
          </a:p>
          <a:p>
            <a:pPr marL="305435" indent="-305435"/>
            <a:r>
              <a:rPr lang="en-IN" sz="1400" b="1" dirty="0">
                <a:ea typeface="+mn-lt"/>
                <a:cs typeface="+mn-lt"/>
              </a:rPr>
              <a:t>Data Input:</a:t>
            </a:r>
            <a:endParaRPr lang="en-IN" sz="1400" dirty="0"/>
          </a:p>
          <a:p>
            <a:r>
              <a:rPr lang="en-US" sz="1400" dirty="0"/>
              <a:t>Input features include:</a:t>
            </a:r>
          </a:p>
          <a:p>
            <a:pPr lvl="1"/>
            <a:r>
              <a:rPr lang="en-US" dirty="0"/>
              <a:t>Voltage: Va, </a:t>
            </a:r>
            <a:r>
              <a:rPr lang="en-US" dirty="0" err="1"/>
              <a:t>Vb</a:t>
            </a:r>
            <a:r>
              <a:rPr lang="en-US" dirty="0"/>
              <a:t>, </a:t>
            </a:r>
            <a:r>
              <a:rPr lang="en-US" dirty="0" err="1"/>
              <a:t>Vc</a:t>
            </a:r>
            <a:endParaRPr lang="en-US" dirty="0"/>
          </a:p>
          <a:p>
            <a:pPr lvl="1"/>
            <a:r>
              <a:rPr lang="en-US" dirty="0"/>
              <a:t>Current: </a:t>
            </a:r>
            <a:r>
              <a:rPr lang="en-US" dirty="0" err="1"/>
              <a:t>Ia</a:t>
            </a:r>
            <a:r>
              <a:rPr lang="en-US" dirty="0"/>
              <a:t>, </a:t>
            </a:r>
            <a:r>
              <a:rPr lang="en-US" dirty="0" err="1"/>
              <a:t>Ib</a:t>
            </a:r>
            <a:r>
              <a:rPr lang="en-US" dirty="0"/>
              <a:t>, </a:t>
            </a:r>
            <a:r>
              <a:rPr lang="en-US" dirty="0" err="1"/>
              <a:t>Ic</a:t>
            </a:r>
            <a:br>
              <a:rPr lang="en-US" dirty="0"/>
            </a:br>
            <a:r>
              <a:rPr lang="en-US" dirty="0"/>
              <a:t>The target output is the </a:t>
            </a:r>
            <a:r>
              <a:rPr lang="en-US" b="1" dirty="0"/>
              <a:t>fault type</a:t>
            </a:r>
            <a:r>
              <a:rPr lang="en-US" dirty="0"/>
              <a:t> </a:t>
            </a:r>
            <a:r>
              <a:rPr lang="en-IN" dirty="0">
                <a:ea typeface="+mn-lt"/>
                <a:cs typeface="+mn-lt"/>
              </a:rPr>
              <a:t>.</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Data is cleaned, scaled, and split</a:t>
            </a:r>
          </a:p>
          <a:p>
            <a:pPr marL="629920" lvl="1" indent="-305435"/>
            <a:r>
              <a:rPr lang="en-IN" dirty="0"/>
              <a:t>Labels are encoded</a:t>
            </a:r>
          </a:p>
          <a:p>
            <a:pPr marL="629920" lvl="1" indent="-305435"/>
            <a:r>
              <a:rPr lang="en-IN" dirty="0"/>
              <a:t>Random Forest is </a:t>
            </a:r>
            <a:r>
              <a:rPr lang="en-IN" dirty="0" err="1"/>
              <a:t>traines</a:t>
            </a:r>
            <a:r>
              <a:rPr lang="en-IN" dirty="0"/>
              <a:t> using cross-validation and optimized using hyperparameter tuning</a:t>
            </a:r>
          </a:p>
          <a:p>
            <a:pPr marL="305435" indent="-305435"/>
            <a:r>
              <a:rPr lang="en-IN" sz="1400" b="1" dirty="0">
                <a:ea typeface="+mn-lt"/>
                <a:cs typeface="+mn-lt"/>
              </a:rPr>
              <a:t>Prediction Process:</a:t>
            </a:r>
            <a:endParaRPr lang="en-IN" sz="1400" dirty="0"/>
          </a:p>
          <a:p>
            <a:pPr marL="629920" lvl="1" indent="-305435"/>
            <a:r>
              <a:rPr lang="en-IN" dirty="0"/>
              <a:t>The trained model takes real-time phasor data and predicts the fault type.</a:t>
            </a:r>
          </a:p>
          <a:p>
            <a:pPr marL="629920" lvl="1" indent="-305435"/>
            <a:r>
              <a:rPr lang="en-IN" dirty="0"/>
              <a:t>It is deployed on IBM Watson Machine Learning and accessible via a REST API for real-time use in power systems.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B4BDF21E-6BF2-2CF6-22E0-5EA69621484E}"/>
              </a:ext>
            </a:extLst>
          </p:cNvPr>
          <p:cNvPicPr>
            <a:picLocks noGrp="1" noChangeAspect="1"/>
          </p:cNvPicPr>
          <p:nvPr>
            <p:ph idx="1"/>
          </p:nvPr>
        </p:nvPicPr>
        <p:blipFill>
          <a:blip r:embed="rId2"/>
          <a:stretch>
            <a:fillRect/>
          </a:stretch>
        </p:blipFill>
        <p:spPr>
          <a:xfrm>
            <a:off x="1385581" y="1301750"/>
            <a:ext cx="9420838"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98D2-05E3-08D6-37A9-3C00A16D4CF1}"/>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F5B693DA-0F1C-77A0-F130-D54B8F4FC611}"/>
              </a:ext>
            </a:extLst>
          </p:cNvPr>
          <p:cNvPicPr>
            <a:picLocks noGrp="1" noChangeAspect="1"/>
          </p:cNvPicPr>
          <p:nvPr>
            <p:ph idx="1"/>
          </p:nvPr>
        </p:nvPicPr>
        <p:blipFill>
          <a:blip r:embed="rId2"/>
          <a:stretch>
            <a:fillRect/>
          </a:stretch>
        </p:blipFill>
        <p:spPr>
          <a:xfrm>
            <a:off x="1697318" y="1301750"/>
            <a:ext cx="8797364" cy="4673600"/>
          </a:xfrm>
        </p:spPr>
      </p:pic>
    </p:spTree>
    <p:extLst>
      <p:ext uri="{BB962C8B-B14F-4D97-AF65-F5344CB8AC3E}">
        <p14:creationId xmlns:p14="http://schemas.microsoft.com/office/powerpoint/2010/main" val="1317985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8EDF-2FAA-269D-34A5-23286CA53FB3}"/>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D42F5655-AA2B-0037-CD47-2298C7FD698C}"/>
              </a:ext>
            </a:extLst>
          </p:cNvPr>
          <p:cNvPicPr>
            <a:picLocks noGrp="1" noChangeAspect="1"/>
          </p:cNvPicPr>
          <p:nvPr>
            <p:ph idx="1"/>
          </p:nvPr>
        </p:nvPicPr>
        <p:blipFill>
          <a:blip r:embed="rId2"/>
          <a:stretch>
            <a:fillRect/>
          </a:stretch>
        </p:blipFill>
        <p:spPr>
          <a:xfrm>
            <a:off x="1697318" y="1301750"/>
            <a:ext cx="8797364" cy="4673600"/>
          </a:xfrm>
        </p:spPr>
      </p:pic>
    </p:spTree>
    <p:extLst>
      <p:ext uri="{BB962C8B-B14F-4D97-AF65-F5344CB8AC3E}">
        <p14:creationId xmlns:p14="http://schemas.microsoft.com/office/powerpoint/2010/main" val="74576845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944</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Power system Fault detection and classification using machine learning</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tejo mahima</cp:lastModifiedBy>
  <cp:revision>27</cp:revision>
  <dcterms:created xsi:type="dcterms:W3CDTF">2021-05-26T16:50:10Z</dcterms:created>
  <dcterms:modified xsi:type="dcterms:W3CDTF">2025-08-04T04:39:55Z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