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itchFamily="18" charset="0"/>
                <a:cs typeface="Times New Roman" pitchFamily="18" charset="0"/>
              </a:rPr>
              <a:t>Heart Disease Prediction using Machine Learning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050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User module:</a:t>
            </a:r>
            <a:endParaRPr lang="en-US" dirty="0"/>
          </a:p>
          <a:p>
            <a:r>
              <a:rPr lang="en-US" dirty="0"/>
              <a:t>                        User need to collect data set from </a:t>
            </a:r>
            <a:r>
              <a:rPr lang="en-US" dirty="0" err="1"/>
              <a:t>kaggle</a:t>
            </a:r>
            <a:r>
              <a:rPr lang="en-US" dirty="0"/>
              <a:t> website of 4 different counties which has supervised and unsupervised data. This dataset has features and labels which are used for prediction. User can load data using flask web framework and enter all symptoms related to heart disease and predict stages of heart disease. </a:t>
            </a:r>
          </a:p>
          <a:p>
            <a:r>
              <a:rPr lang="en-US" b="1" dirty="0"/>
              <a:t>Preprocessing Module:</a:t>
            </a:r>
            <a:endParaRPr lang="en-US" dirty="0"/>
          </a:p>
          <a:p>
            <a:r>
              <a:rPr lang="en-US" b="1" dirty="0"/>
              <a:t>		</a:t>
            </a:r>
            <a:r>
              <a:rPr lang="en-US" dirty="0"/>
              <a:t>This is preprocessing module where four datasets are converted to supervised learning data and then converted to single combined dataset. This  dataset is used as input for application in the next for creating model.</a:t>
            </a:r>
          </a:p>
          <a:p>
            <a:r>
              <a:rPr lang="en-US" b="1" dirty="0"/>
              <a:t>Model training Module:</a:t>
            </a:r>
            <a:endParaRPr lang="en-US" dirty="0"/>
          </a:p>
          <a:p>
            <a:r>
              <a:rPr lang="en-US" b="1" dirty="0"/>
              <a:t> </a:t>
            </a:r>
            <a:r>
              <a:rPr lang="en-US" dirty="0"/>
              <a:t>		In this stage combined dataset is taken as in put and model is created using random forest classifier in three steps .</a:t>
            </a:r>
          </a:p>
          <a:p>
            <a:r>
              <a:rPr lang="en-US" dirty="0"/>
              <a:t>First data is dividing in to testing and training set and features and labels are extracted from these datasets and then data is trained and fitting is done. Then a </a:t>
            </a:r>
            <a:r>
              <a:rPr lang="en-US" dirty="0" err="1"/>
              <a:t>pkl</a:t>
            </a:r>
            <a:r>
              <a:rPr lang="en-US" dirty="0"/>
              <a:t> file  is created  which is model for this application. </a:t>
            </a:r>
          </a:p>
          <a:p>
            <a:r>
              <a:rPr lang="en-US" dirty="0"/>
              <a:t>This </a:t>
            </a:r>
            <a:r>
              <a:rPr lang="en-US" dirty="0" err="1"/>
              <a:t>pkl</a:t>
            </a:r>
            <a:r>
              <a:rPr lang="en-US" dirty="0"/>
              <a:t> file is used as model for predicting final results. </a:t>
            </a:r>
          </a:p>
          <a:p>
            <a:endParaRPr lang="en-US" dirty="0"/>
          </a:p>
        </p:txBody>
      </p:sp>
    </p:spTree>
    <p:extLst>
      <p:ext uri="{BB962C8B-B14F-4D97-AF65-F5344CB8AC3E}">
        <p14:creationId xmlns:p14="http://schemas.microsoft.com/office/powerpoint/2010/main" val="361767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Random Forest Classifier</a:t>
            </a:r>
            <a:endParaRPr lang="en-US" dirty="0"/>
          </a:p>
        </p:txBody>
      </p:sp>
      <p:sp>
        <p:nvSpPr>
          <p:cNvPr id="3" name="Content Placeholder 2"/>
          <p:cNvSpPr>
            <a:spLocks noGrp="1"/>
          </p:cNvSpPr>
          <p:nvPr>
            <p:ph idx="1"/>
          </p:nvPr>
        </p:nvSpPr>
        <p:spPr/>
        <p:txBody>
          <a:bodyPr>
            <a:normAutofit lnSpcReduction="10000"/>
          </a:bodyPr>
          <a:lstStyle/>
          <a:p>
            <a:r>
              <a:rPr lang="en-US" dirty="0"/>
              <a:t>Step1: load dataset</a:t>
            </a:r>
          </a:p>
          <a:p>
            <a:r>
              <a:rPr lang="en-US" dirty="0"/>
              <a:t>Setp2: preprocessing data </a:t>
            </a:r>
          </a:p>
          <a:p>
            <a:r>
              <a:rPr lang="en-US" dirty="0"/>
              <a:t>Step3: load combined dataset</a:t>
            </a:r>
          </a:p>
          <a:p>
            <a:r>
              <a:rPr lang="en-US" dirty="0"/>
              <a:t>Step 4:split test and train set from dataset</a:t>
            </a:r>
          </a:p>
          <a:p>
            <a:r>
              <a:rPr lang="en-US" dirty="0"/>
              <a:t>Step 5: divide features  and labels</a:t>
            </a:r>
          </a:p>
          <a:p>
            <a:r>
              <a:rPr lang="en-US" dirty="0"/>
              <a:t>Step 6: fit train and test set </a:t>
            </a:r>
          </a:p>
          <a:p>
            <a:r>
              <a:rPr lang="en-US" dirty="0"/>
              <a:t>Step 7: collect input data and give to predict function to get (0,1,2,3,4) values</a:t>
            </a:r>
            <a:endParaRPr lang="en-US" dirty="0"/>
          </a:p>
        </p:txBody>
      </p:sp>
    </p:spTree>
    <p:extLst>
      <p:ext uri="{BB962C8B-B14F-4D97-AF65-F5344CB8AC3E}">
        <p14:creationId xmlns:p14="http://schemas.microsoft.com/office/powerpoint/2010/main" val="300210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Usecase</a:t>
            </a:r>
            <a:endParaRPr lang="en-US" dirty="0"/>
          </a:p>
        </p:txBody>
      </p:sp>
      <p:pic>
        <p:nvPicPr>
          <p:cNvPr id="4" name="Content Placeholder 3" descr="C:\Users\1000projects\Downloads\use cas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2581275" cy="2771775"/>
          </a:xfrm>
          <a:prstGeom prst="rect">
            <a:avLst/>
          </a:prstGeom>
          <a:noFill/>
          <a:ln>
            <a:noFill/>
          </a:ln>
        </p:spPr>
      </p:pic>
      <p:pic>
        <p:nvPicPr>
          <p:cNvPr id="5" name="Picture 4" descr="C:\Users\1000projects\Downloads\Untitled Diagram.jpg"/>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52600"/>
            <a:ext cx="2679700" cy="3061970"/>
          </a:xfrm>
          <a:prstGeom prst="rect">
            <a:avLst/>
          </a:prstGeom>
          <a:noFill/>
          <a:ln>
            <a:noFill/>
          </a:ln>
        </p:spPr>
      </p:pic>
    </p:spTree>
    <p:extLst>
      <p:ext uri="{BB962C8B-B14F-4D97-AF65-F5344CB8AC3E}">
        <p14:creationId xmlns:p14="http://schemas.microsoft.com/office/powerpoint/2010/main" val="336723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1000projects\Downloads\Untitled Diagram (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676400"/>
            <a:ext cx="2724150" cy="3962400"/>
          </a:xfrm>
          <a:prstGeom prst="rect">
            <a:avLst/>
          </a:prstGeom>
          <a:noFill/>
          <a:ln>
            <a:noFill/>
          </a:ln>
        </p:spPr>
      </p:pic>
    </p:spTree>
    <p:extLst>
      <p:ext uri="{BB962C8B-B14F-4D97-AF65-F5344CB8AC3E}">
        <p14:creationId xmlns:p14="http://schemas.microsoft.com/office/powerpoint/2010/main" val="35276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descr="C:\Users\1000projects\Downloads\Untitled Diagram (3).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91399" cy="3581400"/>
          </a:xfrm>
          <a:prstGeom prst="rect">
            <a:avLst/>
          </a:prstGeom>
          <a:noFill/>
          <a:ln>
            <a:noFill/>
          </a:ln>
        </p:spPr>
      </p:pic>
    </p:spTree>
    <p:extLst>
      <p:ext uri="{BB962C8B-B14F-4D97-AF65-F5344CB8AC3E}">
        <p14:creationId xmlns:p14="http://schemas.microsoft.com/office/powerpoint/2010/main" val="5792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1000projects\Downloads\Sequence 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239000" cy="3962400"/>
          </a:xfrm>
          <a:prstGeom prst="rect">
            <a:avLst/>
          </a:prstGeom>
          <a:noFill/>
          <a:ln>
            <a:noFill/>
          </a:ln>
        </p:spPr>
      </p:pic>
    </p:spTree>
    <p:extLst>
      <p:ext uri="{BB962C8B-B14F-4D97-AF65-F5344CB8AC3E}">
        <p14:creationId xmlns:p14="http://schemas.microsoft.com/office/powerpoint/2010/main" val="137136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1000projects\Downloads\Untitled Diagram (5).jp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239000" cy="3505199"/>
          </a:xfrm>
          <a:prstGeom prst="rect">
            <a:avLst/>
          </a:prstGeom>
          <a:noFill/>
          <a:ln>
            <a:noFill/>
          </a:ln>
        </p:spPr>
      </p:pic>
    </p:spTree>
    <p:extLst>
      <p:ext uri="{BB962C8B-B14F-4D97-AF65-F5344CB8AC3E}">
        <p14:creationId xmlns:p14="http://schemas.microsoft.com/office/powerpoint/2010/main" val="353165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C:\Users\1000projects\Downloads\Untitled Diagram (6).jp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620000" cy="3810000"/>
          </a:xfrm>
          <a:prstGeom prst="rect">
            <a:avLst/>
          </a:prstGeom>
          <a:noFill/>
          <a:ln>
            <a:noFill/>
          </a:ln>
        </p:spPr>
      </p:pic>
    </p:spTree>
    <p:extLst>
      <p:ext uri="{BB962C8B-B14F-4D97-AF65-F5344CB8AC3E}">
        <p14:creationId xmlns:p14="http://schemas.microsoft.com/office/powerpoint/2010/main" val="170145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endParaRPr lang="en-US" dirty="0"/>
          </a:p>
        </p:txBody>
      </p:sp>
      <p:sp>
        <p:nvSpPr>
          <p:cNvPr id="3" name="Content Placeholder 2"/>
          <p:cNvSpPr>
            <a:spLocks noGrp="1"/>
          </p:cNvSpPr>
          <p:nvPr>
            <p:ph idx="1"/>
          </p:nvPr>
        </p:nvSpPr>
        <p:spPr/>
        <p:txBody>
          <a:bodyPr/>
          <a:lstStyle/>
          <a:p>
            <a:endParaRPr lang="en-US"/>
          </a:p>
        </p:txBody>
      </p:sp>
      <p:pic>
        <p:nvPicPr>
          <p:cNvPr id="4" name="Picture 3" descr="C:\Users\1000projects\Downloads\Activity Diagram.jpg"/>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4713605" cy="5160327"/>
          </a:xfrm>
          <a:prstGeom prst="rect">
            <a:avLst/>
          </a:prstGeom>
          <a:noFill/>
          <a:ln>
            <a:noFill/>
          </a:ln>
        </p:spPr>
      </p:pic>
    </p:spTree>
    <p:extLst>
      <p:ext uri="{BB962C8B-B14F-4D97-AF65-F5344CB8AC3E}">
        <p14:creationId xmlns:p14="http://schemas.microsoft.com/office/powerpoint/2010/main" val="40936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 Diagram </a:t>
            </a: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2426108" y="1828800"/>
            <a:ext cx="4283075" cy="4215130"/>
          </a:xfrm>
          <a:prstGeom prst="rect">
            <a:avLst/>
          </a:prstGeom>
          <a:noFill/>
          <a:ln w="9525">
            <a:noFill/>
            <a:miter lim="800000"/>
            <a:headEnd/>
            <a:tailEnd/>
          </a:ln>
        </p:spPr>
      </p:pic>
    </p:spTree>
    <p:extLst>
      <p:ext uri="{BB962C8B-B14F-4D97-AF65-F5344CB8AC3E}">
        <p14:creationId xmlns:p14="http://schemas.microsoft.com/office/powerpoint/2010/main" val="365480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sz="2900" dirty="0">
                <a:latin typeface="Times New Roman" pitchFamily="18" charset="0"/>
                <a:cs typeface="Times New Roman" pitchFamily="18" charset="0"/>
              </a:rPr>
              <a:t>In this paper, we streamline machine learning algorithms for effective prediction of Heart disease outbreak in </a:t>
            </a:r>
            <a:r>
              <a:rPr lang="en-US" sz="2900" dirty="0" smtClean="0">
                <a:latin typeface="Times New Roman" pitchFamily="18" charset="0"/>
                <a:cs typeface="Times New Roman" pitchFamily="18" charset="0"/>
              </a:rPr>
              <a:t>heart disease-frequent </a:t>
            </a:r>
            <a:r>
              <a:rPr lang="en-US" sz="2900" dirty="0">
                <a:latin typeface="Times New Roman" pitchFamily="18" charset="0"/>
                <a:cs typeface="Times New Roman" pitchFamily="18" charset="0"/>
              </a:rPr>
              <a:t>communities. </a:t>
            </a:r>
            <a:endParaRPr lang="en-US" sz="2900" dirty="0" smtClean="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We experiment the modified prediction models over real-life hospital data collected from  different parts of county. To overcome the difficulty of incomplete data, we use </a:t>
            </a:r>
            <a:r>
              <a:rPr lang="en-US" sz="2900" dirty="0" smtClean="0">
                <a:latin typeface="Times New Roman" pitchFamily="18" charset="0"/>
                <a:cs typeface="Times New Roman" pitchFamily="18" charset="0"/>
              </a:rPr>
              <a:t>random forest </a:t>
            </a:r>
            <a:r>
              <a:rPr lang="en-US" sz="2900" dirty="0" err="1" smtClean="0">
                <a:latin typeface="Times New Roman" pitchFamily="18" charset="0"/>
                <a:cs typeface="Times New Roman" pitchFamily="18" charset="0"/>
              </a:rPr>
              <a:t>classifer</a:t>
            </a:r>
            <a:r>
              <a:rPr lang="en-US" sz="2900" dirty="0" smtClean="0">
                <a:latin typeface="Times New Roman" pitchFamily="18" charset="0"/>
                <a:cs typeface="Times New Roman" pitchFamily="18" charset="0"/>
              </a:rPr>
              <a:t> to </a:t>
            </a:r>
            <a:r>
              <a:rPr lang="en-US" sz="2900" dirty="0">
                <a:latin typeface="Times New Roman" pitchFamily="18" charset="0"/>
                <a:cs typeface="Times New Roman" pitchFamily="18" charset="0"/>
              </a:rPr>
              <a:t>reconstruct the missing data</a:t>
            </a:r>
            <a:r>
              <a:rPr lang="en-US" sz="2900" dirty="0" smtClean="0">
                <a:latin typeface="Times New Roman" pitchFamily="18" charset="0"/>
                <a:cs typeface="Times New Roman" pitchFamily="18" charset="0"/>
              </a:rPr>
              <a:t>.</a:t>
            </a:r>
          </a:p>
          <a:p>
            <a:pPr algn="just"/>
            <a:r>
              <a:rPr lang="en-US" sz="2900" dirty="0">
                <a:latin typeface="Times New Roman" pitchFamily="18" charset="0"/>
                <a:cs typeface="Times New Roman" pitchFamily="18" charset="0"/>
              </a:rPr>
              <a:t>We experiment on a Heart disease based on the symptoms given by the </a:t>
            </a:r>
            <a:r>
              <a:rPr lang="en-US" sz="2900" dirty="0" err="1">
                <a:latin typeface="Times New Roman" pitchFamily="18" charset="0"/>
                <a:cs typeface="Times New Roman" pitchFamily="18" charset="0"/>
              </a:rPr>
              <a:t>user.It</a:t>
            </a:r>
            <a:r>
              <a:rPr lang="en-US" sz="2900" dirty="0">
                <a:latin typeface="Times New Roman" pitchFamily="18" charset="0"/>
                <a:cs typeface="Times New Roman" pitchFamily="18" charset="0"/>
              </a:rPr>
              <a:t> predicts using machine learning algorithms. </a:t>
            </a:r>
            <a:r>
              <a:rPr lang="en-US" sz="2900" dirty="0" err="1">
                <a:latin typeface="Times New Roman" pitchFamily="18" charset="0"/>
                <a:cs typeface="Times New Roman" pitchFamily="18" charset="0"/>
              </a:rPr>
              <a:t>So,the</a:t>
            </a:r>
            <a:r>
              <a:rPr lang="en-US" sz="2900" dirty="0">
                <a:latin typeface="Times New Roman" pitchFamily="18" charset="0"/>
                <a:cs typeface="Times New Roman" pitchFamily="18" charset="0"/>
              </a:rPr>
              <a:t> output is accurate .It uses  flask web frame work  for GUI. In this we will analyze data using ML </a:t>
            </a:r>
            <a:r>
              <a:rPr lang="en-US" sz="2900" dirty="0" smtClean="0">
                <a:latin typeface="Times New Roman" pitchFamily="18" charset="0"/>
                <a:cs typeface="Times New Roman" pitchFamily="18" charset="0"/>
              </a:rPr>
              <a:t>algorithms. </a:t>
            </a:r>
            <a:endParaRPr lang="en-US" sz="2900" dirty="0">
              <a:latin typeface="Times New Roman" pitchFamily="18" charset="0"/>
              <a:cs typeface="Times New Roman" pitchFamily="18" charset="0"/>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10183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Diagram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a:stretch>
            <a:fillRect/>
          </a:stretch>
        </p:blipFill>
        <p:spPr bwMode="auto">
          <a:xfrm>
            <a:off x="2133600" y="1523999"/>
            <a:ext cx="4486910" cy="4749165"/>
          </a:xfrm>
          <a:prstGeom prst="rect">
            <a:avLst/>
          </a:prstGeom>
          <a:noFill/>
          <a:ln w="9525">
            <a:noFill/>
            <a:miter lim="800000"/>
            <a:headEnd/>
            <a:tailEnd/>
          </a:ln>
        </p:spPr>
      </p:pic>
    </p:spTree>
    <p:extLst>
      <p:ext uri="{BB962C8B-B14F-4D97-AF65-F5344CB8AC3E}">
        <p14:creationId xmlns:p14="http://schemas.microsoft.com/office/powerpoint/2010/main" val="1460273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lvl="0" algn="just"/>
            <a:r>
              <a:rPr lang="en-US" sz="4000" dirty="0">
                <a:latin typeface="Times New Roman" pitchFamily="18" charset="0"/>
                <a:cs typeface="Times New Roman" pitchFamily="18" charset="0"/>
              </a:rPr>
              <a:t>K. </a:t>
            </a:r>
            <a:r>
              <a:rPr lang="en-US" sz="4000" dirty="0" err="1">
                <a:latin typeface="Times New Roman" pitchFamily="18" charset="0"/>
                <a:cs typeface="Times New Roman" pitchFamily="18" charset="0"/>
              </a:rPr>
              <a:t>Gai</a:t>
            </a:r>
            <a:r>
              <a:rPr lang="en-US" sz="4000" dirty="0">
                <a:latin typeface="Times New Roman" pitchFamily="18" charset="0"/>
                <a:cs typeface="Times New Roman" pitchFamily="18" charset="0"/>
              </a:rPr>
              <a:t>, M. </a:t>
            </a:r>
            <a:r>
              <a:rPr lang="en-US" sz="4000" dirty="0" err="1">
                <a:latin typeface="Times New Roman" pitchFamily="18" charset="0"/>
                <a:cs typeface="Times New Roman" pitchFamily="18" charset="0"/>
              </a:rPr>
              <a:t>Qiu</a:t>
            </a:r>
            <a:r>
              <a:rPr lang="en-US" sz="4000" dirty="0">
                <a:latin typeface="Times New Roman" pitchFamily="18" charset="0"/>
                <a:cs typeface="Times New Roman" pitchFamily="18" charset="0"/>
              </a:rPr>
              <a:t>, Z.  </a:t>
            </a:r>
            <a:r>
              <a:rPr lang="en-US" sz="4000" dirty="0" err="1">
                <a:latin typeface="Times New Roman" pitchFamily="18" charset="0"/>
                <a:cs typeface="Times New Roman" pitchFamily="18" charset="0"/>
              </a:rPr>
              <a:t>Xiong</a:t>
            </a:r>
            <a:r>
              <a:rPr lang="en-US" sz="4000" dirty="0">
                <a:latin typeface="Times New Roman" pitchFamily="18" charset="0"/>
                <a:cs typeface="Times New Roman" pitchFamily="18" charset="0"/>
              </a:rPr>
              <a:t>, and M. Liu, “Privacy-preserving multi-channel communication in Edge-of-Things,” Future Generation Computer Systems, 85, 2018, pp. 190-200.</a:t>
            </a:r>
          </a:p>
          <a:p>
            <a:pPr algn="just"/>
            <a:r>
              <a:rPr lang="en-US" sz="4000" dirty="0">
                <a:latin typeface="Times New Roman" pitchFamily="18" charset="0"/>
                <a:cs typeface="Times New Roman" pitchFamily="18" charset="0"/>
              </a:rPr>
              <a:t> </a:t>
            </a:r>
          </a:p>
          <a:p>
            <a:pPr lvl="0" algn="just"/>
            <a:r>
              <a:rPr lang="en-US" sz="4000" dirty="0">
                <a:latin typeface="Times New Roman" pitchFamily="18" charset="0"/>
                <a:cs typeface="Times New Roman" pitchFamily="18" charset="0"/>
              </a:rPr>
              <a:t>K. </a:t>
            </a:r>
            <a:r>
              <a:rPr lang="en-US" sz="4000" dirty="0" err="1">
                <a:latin typeface="Times New Roman" pitchFamily="18" charset="0"/>
                <a:cs typeface="Times New Roman" pitchFamily="18" charset="0"/>
              </a:rPr>
              <a:t>Gai</a:t>
            </a:r>
            <a:r>
              <a:rPr lang="en-US" sz="4000" dirty="0">
                <a:latin typeface="Times New Roman" pitchFamily="18" charset="0"/>
                <a:cs typeface="Times New Roman" pitchFamily="18" charset="0"/>
              </a:rPr>
              <a:t>, M. </a:t>
            </a:r>
            <a:r>
              <a:rPr lang="en-US" sz="4000" dirty="0" err="1">
                <a:latin typeface="Times New Roman" pitchFamily="18" charset="0"/>
                <a:cs typeface="Times New Roman" pitchFamily="18" charset="0"/>
              </a:rPr>
              <a:t>Qiu</a:t>
            </a:r>
            <a:r>
              <a:rPr lang="en-US" sz="4000" dirty="0">
                <a:latin typeface="Times New Roman" pitchFamily="18" charset="0"/>
                <a:cs typeface="Times New Roman" pitchFamily="18" charset="0"/>
              </a:rPr>
              <a:t>, and X. Sun, “A survey on </a:t>
            </a:r>
            <a:r>
              <a:rPr lang="en-US" sz="4000" dirty="0" err="1">
                <a:latin typeface="Times New Roman" pitchFamily="18" charset="0"/>
                <a:cs typeface="Times New Roman" pitchFamily="18" charset="0"/>
              </a:rPr>
              <a:t>FinTech</a:t>
            </a:r>
            <a:r>
              <a:rPr lang="en-US" sz="4000" dirty="0">
                <a:latin typeface="Times New Roman" pitchFamily="18" charset="0"/>
                <a:cs typeface="Times New Roman" pitchFamily="18" charset="0"/>
              </a:rPr>
              <a:t>,” </a:t>
            </a:r>
            <a:r>
              <a:rPr lang="en-US" sz="4000" i="1" dirty="0">
                <a:latin typeface="Times New Roman" pitchFamily="18" charset="0"/>
                <a:cs typeface="Times New Roman" pitchFamily="18" charset="0"/>
              </a:rPr>
              <a:t>Journal of Network and Computer Applications</a:t>
            </a:r>
            <a:r>
              <a:rPr lang="en-US" sz="4000" dirty="0">
                <a:latin typeface="Times New Roman" pitchFamily="18" charset="0"/>
                <a:cs typeface="Times New Roman" pitchFamily="18" charset="0"/>
              </a:rPr>
              <a:t>, 2017, pp. 1-12.</a:t>
            </a:r>
          </a:p>
          <a:p>
            <a:pPr algn="just"/>
            <a:r>
              <a:rPr lang="en-US" sz="4000" dirty="0">
                <a:latin typeface="Times New Roman" pitchFamily="18" charset="0"/>
                <a:cs typeface="Times New Roman" pitchFamily="18" charset="0"/>
              </a:rPr>
              <a:t> </a:t>
            </a:r>
          </a:p>
          <a:p>
            <a:pPr lvl="0" algn="just"/>
            <a:r>
              <a:rPr lang="en-US" sz="4000" dirty="0">
                <a:latin typeface="Times New Roman" pitchFamily="18" charset="0"/>
                <a:cs typeface="Times New Roman" pitchFamily="18" charset="0"/>
              </a:rPr>
              <a:t>Abbas, K. Bilal, L. Zhang, and S. U. Khan, “A cloud based health insurance plan recommendation system: A user </a:t>
            </a:r>
            <a:r>
              <a:rPr lang="en-US" sz="4000" dirty="0" err="1">
                <a:latin typeface="Times New Roman" pitchFamily="18" charset="0"/>
                <a:cs typeface="Times New Roman" pitchFamily="18" charset="0"/>
              </a:rPr>
              <a:t>cen-tered</a:t>
            </a:r>
            <a:r>
              <a:rPr lang="en-US" sz="4000" dirty="0">
                <a:latin typeface="Times New Roman" pitchFamily="18" charset="0"/>
                <a:cs typeface="Times New Roman" pitchFamily="18" charset="0"/>
              </a:rPr>
              <a:t> approach, “</a:t>
            </a:r>
            <a:r>
              <a:rPr lang="en-US" sz="4000" i="1" dirty="0">
                <a:latin typeface="Times New Roman" pitchFamily="18" charset="0"/>
                <a:cs typeface="Times New Roman" pitchFamily="18" charset="0"/>
              </a:rPr>
              <a:t>Future Generation Computer Systems</a:t>
            </a:r>
            <a:r>
              <a:rPr lang="en-US" sz="4000" dirty="0">
                <a:latin typeface="Times New Roman" pitchFamily="18" charset="0"/>
                <a:cs typeface="Times New Roman" pitchFamily="18" charset="0"/>
              </a:rPr>
              <a:t>, vols. 43-44, pp. 99-109, 2015.</a:t>
            </a:r>
          </a:p>
          <a:p>
            <a:pPr algn="just"/>
            <a:r>
              <a:rPr lang="en-US" sz="4000" dirty="0">
                <a:latin typeface="Times New Roman" pitchFamily="18" charset="0"/>
                <a:cs typeface="Times New Roman" pitchFamily="18" charset="0"/>
              </a:rPr>
              <a:t> </a:t>
            </a:r>
          </a:p>
          <a:p>
            <a:pPr lvl="0" algn="just"/>
            <a:r>
              <a:rPr lang="en-US" sz="4000" dirty="0">
                <a:latin typeface="Times New Roman" pitchFamily="18" charset="0"/>
                <a:cs typeface="Times New Roman" pitchFamily="18" charset="0"/>
              </a:rPr>
              <a:t>N. Khan, ML M. </a:t>
            </a:r>
            <a:r>
              <a:rPr lang="en-US" sz="4000" dirty="0" err="1">
                <a:latin typeface="Times New Roman" pitchFamily="18" charset="0"/>
                <a:cs typeface="Times New Roman" pitchFamily="18" charset="0"/>
              </a:rPr>
              <a:t>Kiah</a:t>
            </a:r>
            <a:r>
              <a:rPr lang="en-US" sz="4000" dirty="0">
                <a:latin typeface="Times New Roman" pitchFamily="18" charset="0"/>
                <a:cs typeface="Times New Roman" pitchFamily="18" charset="0"/>
              </a:rPr>
              <a:t>, S. A. </a:t>
            </a:r>
            <a:r>
              <a:rPr lang="en-US" sz="4000" dirty="0" err="1">
                <a:latin typeface="Times New Roman" pitchFamily="18" charset="0"/>
                <a:cs typeface="Times New Roman" pitchFamily="18" charset="0"/>
              </a:rPr>
              <a:t>Madani</a:t>
            </a:r>
            <a:r>
              <a:rPr lang="en-US" sz="4000" dirty="0">
                <a:latin typeface="Times New Roman" pitchFamily="18" charset="0"/>
                <a:cs typeface="Times New Roman" pitchFamily="18" charset="0"/>
              </a:rPr>
              <a:t>, M. Ali, and S. Sham-</a:t>
            </a:r>
            <a:r>
              <a:rPr lang="en-US" sz="4000" dirty="0" err="1">
                <a:latin typeface="Times New Roman" pitchFamily="18" charset="0"/>
                <a:cs typeface="Times New Roman" pitchFamily="18" charset="0"/>
              </a:rPr>
              <a:t>shirband</a:t>
            </a:r>
            <a:r>
              <a:rPr lang="en-US" sz="4000" dirty="0">
                <a:latin typeface="Times New Roman" pitchFamily="18" charset="0"/>
                <a:cs typeface="Times New Roman" pitchFamily="18" charset="0"/>
              </a:rPr>
              <a:t>, “Incremental proxy re-encryption scheme for </a:t>
            </a:r>
            <a:r>
              <a:rPr lang="en-US" sz="4000" dirty="0" err="1">
                <a:latin typeface="Times New Roman" pitchFamily="18" charset="0"/>
                <a:cs typeface="Times New Roman" pitchFamily="18" charset="0"/>
              </a:rPr>
              <a:t>mo</a:t>
            </a:r>
            <a:r>
              <a:rPr lang="en-US" sz="4000" dirty="0">
                <a:latin typeface="Times New Roman" pitchFamily="18" charset="0"/>
                <a:cs typeface="Times New Roman" pitchFamily="18" charset="0"/>
              </a:rPr>
              <a:t>-bile cloud computing </a:t>
            </a:r>
            <a:r>
              <a:rPr lang="en-US" sz="4000" dirty="0" err="1">
                <a:latin typeface="Times New Roman" pitchFamily="18" charset="0"/>
                <a:cs typeface="Times New Roman" pitchFamily="18" charset="0"/>
              </a:rPr>
              <a:t>environment,”</a:t>
            </a:r>
            <a:r>
              <a:rPr lang="en-US" sz="4000" i="1" dirty="0" err="1">
                <a:latin typeface="Times New Roman" pitchFamily="18" charset="0"/>
                <a:cs typeface="Times New Roman" pitchFamily="18" charset="0"/>
              </a:rPr>
              <a:t>The</a:t>
            </a:r>
            <a:r>
              <a:rPr lang="en-US" sz="4000" i="1" dirty="0">
                <a:latin typeface="Times New Roman" pitchFamily="18" charset="0"/>
                <a:cs typeface="Times New Roman" pitchFamily="18" charset="0"/>
              </a:rPr>
              <a:t> Journal of </a:t>
            </a:r>
            <a:r>
              <a:rPr lang="en-US" sz="4000" i="1" dirty="0" err="1">
                <a:latin typeface="Times New Roman" pitchFamily="18" charset="0"/>
                <a:cs typeface="Times New Roman" pitchFamily="18" charset="0"/>
              </a:rPr>
              <a:t>Supercom-puting</a:t>
            </a:r>
            <a:r>
              <a:rPr lang="en-US" sz="4000" dirty="0" err="1">
                <a:latin typeface="Times New Roman" pitchFamily="18" charset="0"/>
                <a:cs typeface="Times New Roman" pitchFamily="18" charset="0"/>
              </a:rPr>
              <a:t>,Vol</a:t>
            </a:r>
            <a:r>
              <a:rPr lang="en-US" sz="4000" dirty="0">
                <a:latin typeface="Times New Roman" pitchFamily="18" charset="0"/>
                <a:cs typeface="Times New Roman" pitchFamily="18" charset="0"/>
              </a:rPr>
              <a:t>. 68, No. 2, 2014, pp. 624-651.</a:t>
            </a:r>
          </a:p>
          <a:p>
            <a:endParaRPr lang="en-US" dirty="0"/>
          </a:p>
        </p:txBody>
      </p:sp>
    </p:spTree>
    <p:extLst>
      <p:ext uri="{BB962C8B-B14F-4D97-AF65-F5344CB8AC3E}">
        <p14:creationId xmlns:p14="http://schemas.microsoft.com/office/powerpoint/2010/main" val="413451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47500" lnSpcReduction="20000"/>
          </a:bodyPr>
          <a:lstStyle/>
          <a:p>
            <a:pPr algn="just"/>
            <a:r>
              <a:rPr lang="en-US" sz="3400" dirty="0"/>
              <a:t>Cardiovascular disease (CVD) is increasing daily in this modern world. According to the World Health Organization (WHO), an estimated 17 million people die each year from cardiovascular disease, particularly heart attacks and strokes . It is, therefore, necessary to record the most important symptoms and health habits that contribute to CVD. Various tests are performed prior to diagnosis of CVD, including auscultation, ECG, blood pressure, cholesterol and blood sugar. </a:t>
            </a:r>
          </a:p>
          <a:p>
            <a:pPr algn="just"/>
            <a:r>
              <a:rPr lang="en-US" sz="3400" dirty="0"/>
              <a:t> </a:t>
            </a:r>
          </a:p>
          <a:p>
            <a:pPr algn="just"/>
            <a:r>
              <a:rPr lang="en-US" sz="3400" dirty="0"/>
              <a:t>These tests are often long and long when a patient's condition may be critical and he or she must start taking medication immediately, so it becomes important to prioritize the tests [2]. Several health habits contribute to CVD. Therefore, it is also necessary to know which health habits contribute to CVD. Machine learning is now an emerging field due to the increasing amount of data. Machine learning makes it possible to acquire knowledge from a massive amount of data, which is very heavy for man and sometimes impossible </a:t>
            </a:r>
            <a:r>
              <a:rPr lang="en-US" sz="3400" dirty="0" smtClean="0"/>
              <a:t>. </a:t>
            </a:r>
            <a:r>
              <a:rPr lang="en-US" sz="3400" dirty="0"/>
              <a:t>The objective of this paper is to prioritize the diagnostic test and to see some of the health habits that contribute to CVD. Moreover, and above all, the different machine learning algorithms are compared using intelligent optimization algorithms. In this article, manually classified data is used. Manual classification is healthy or unhealthy. Based on a machine learning technique called classification, 70% of the data is supervised or trained and 30% is tested as part of this article. Intelligent optimization algorithms are developed by simulating or revealing certain natural phenomena and are widely used in many research fields because of their versatility . The Particle Swarm Optimization (PSO) algorithm has been successfully applied to heart disease because of its simplicity and generality. </a:t>
            </a:r>
          </a:p>
          <a:p>
            <a:endParaRPr lang="en-US" dirty="0"/>
          </a:p>
        </p:txBody>
      </p:sp>
    </p:spTree>
    <p:extLst>
      <p:ext uri="{BB962C8B-B14F-4D97-AF65-F5344CB8AC3E}">
        <p14:creationId xmlns:p14="http://schemas.microsoft.com/office/powerpoint/2010/main" val="114700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US" dirty="0"/>
          </a:p>
        </p:txBody>
      </p:sp>
      <p:sp>
        <p:nvSpPr>
          <p:cNvPr id="3" name="Content Placeholder 2"/>
          <p:cNvSpPr>
            <a:spLocks noGrp="1"/>
          </p:cNvSpPr>
          <p:nvPr>
            <p:ph idx="1"/>
          </p:nvPr>
        </p:nvSpPr>
        <p:spPr/>
        <p:txBody>
          <a:bodyPr>
            <a:normAutofit/>
          </a:bodyPr>
          <a:lstStyle/>
          <a:p>
            <a:pPr algn="just"/>
            <a:r>
              <a:rPr lang="en-US" sz="2500" dirty="0">
                <a:latin typeface="Times New Roman" pitchFamily="18" charset="0"/>
                <a:cs typeface="Times New Roman" pitchFamily="18" charset="0"/>
              </a:rPr>
              <a:t>The LIBSVM and the WEKA data mining tool are used to analyze the results of this method. Five data sets (Iris, diabetes disease, breast cancer disease, heart disease and hepatitis) are collected from the Irvine UC machine learning repository for this experiment.</a:t>
            </a:r>
            <a:r>
              <a:rPr lang="en-US" sz="2500" b="1" u="sng" dirty="0">
                <a:latin typeface="Times New Roman" pitchFamily="18" charset="0"/>
                <a:cs typeface="Times New Roman" pitchFamily="18" charset="0"/>
              </a:rPr>
              <a:t> </a:t>
            </a:r>
            <a:endParaRPr lang="en-US"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Coronary artery disease is detected and monitored by the proposed system. Cleveland Heart data are taken from the UCI. This dataset consists of 303 cases and 76 attributes/features. 13 features are used out of 76 features. </a:t>
            </a:r>
          </a:p>
        </p:txBody>
      </p:sp>
    </p:spTree>
    <p:extLst>
      <p:ext uri="{BB962C8B-B14F-4D97-AF65-F5344CB8AC3E}">
        <p14:creationId xmlns:p14="http://schemas.microsoft.com/office/powerpoint/2010/main" val="425022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pPr marL="0" indent="0" algn="just">
              <a:buNone/>
            </a:pPr>
            <a:r>
              <a:rPr lang="en-US" sz="2600" dirty="0">
                <a:latin typeface="Times New Roman" pitchFamily="18" charset="0"/>
                <a:cs typeface="Times New Roman" pitchFamily="18" charset="0"/>
              </a:rPr>
              <a:t>The common objective of all these techniques is to classify hearth disease using hybrid classification techniques. However, they used only one classification and optimization technique.</a:t>
            </a:r>
          </a:p>
        </p:txBody>
      </p:sp>
    </p:spTree>
    <p:extLst>
      <p:ext uri="{BB962C8B-B14F-4D97-AF65-F5344CB8AC3E}">
        <p14:creationId xmlns:p14="http://schemas.microsoft.com/office/powerpoint/2010/main" val="23184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Proposed System</a:t>
            </a:r>
            <a:endParaRPr lang="en-US" sz="4000" dirty="0"/>
          </a:p>
        </p:txBody>
      </p:sp>
      <p:sp>
        <p:nvSpPr>
          <p:cNvPr id="3" name="Content Placeholder 2"/>
          <p:cNvSpPr>
            <a:spLocks noGrp="1"/>
          </p:cNvSpPr>
          <p:nvPr>
            <p:ph idx="1"/>
          </p:nvPr>
        </p:nvSpPr>
        <p:spPr/>
        <p:txBody>
          <a:bodyPr/>
          <a:lstStyle/>
          <a:p>
            <a:pPr algn="just"/>
            <a:r>
              <a:rPr lang="en-US" sz="2500" dirty="0">
                <a:latin typeface="Times New Roman" pitchFamily="18" charset="0"/>
                <a:cs typeface="Times New Roman" pitchFamily="18" charset="0"/>
              </a:rPr>
              <a:t>We Propose  machine learning algorithms for effective prediction of Heart disease outbreak in disease-frequent communities. We take input as collection of heart disease dataset from </a:t>
            </a:r>
            <a:r>
              <a:rPr lang="en-US" sz="2500" dirty="0" err="1">
                <a:latin typeface="Times New Roman" pitchFamily="18" charset="0"/>
                <a:cs typeface="Times New Roman" pitchFamily="18" charset="0"/>
              </a:rPr>
              <a:t>kaggle</a:t>
            </a:r>
            <a:r>
              <a:rPr lang="en-US" sz="2500" dirty="0">
                <a:latin typeface="Times New Roman" pitchFamily="18" charset="0"/>
                <a:cs typeface="Times New Roman" pitchFamily="18" charset="0"/>
              </a:rPr>
              <a:t> website and then train and test using random forest algorithm and then predict based on user input of respective patient.</a:t>
            </a:r>
          </a:p>
          <a:p>
            <a:endParaRPr lang="en-US" dirty="0"/>
          </a:p>
        </p:txBody>
      </p:sp>
    </p:spTree>
    <p:extLst>
      <p:ext uri="{BB962C8B-B14F-4D97-AF65-F5344CB8AC3E}">
        <p14:creationId xmlns:p14="http://schemas.microsoft.com/office/powerpoint/2010/main" val="277383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a:bodyPr>
          <a:lstStyle/>
          <a:p>
            <a:pPr lvl="0" algn="just"/>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proposed approach presented a systematic way to achieve the desired results by taking into account different technical optimizations with different machine learning algorithms.</a:t>
            </a:r>
          </a:p>
          <a:p>
            <a:pPr lvl="0" algn="just"/>
            <a:r>
              <a:rPr lang="en-US" sz="2500" dirty="0">
                <a:latin typeface="Times New Roman" pitchFamily="18" charset="0"/>
                <a:cs typeface="Times New Roman" pitchFamily="18" charset="0"/>
              </a:rPr>
              <a:t> The proposed methods are compared to supervised algorithms based on existing approximate sets and classification accuracy measurements are used to evaluate the performance of the proposed approaches</a:t>
            </a:r>
          </a:p>
          <a:p>
            <a:pPr marL="0" indent="0">
              <a:buNone/>
            </a:pPr>
            <a:endParaRPr lang="en-US" dirty="0"/>
          </a:p>
        </p:txBody>
      </p:sp>
    </p:spTree>
    <p:extLst>
      <p:ext uri="{BB962C8B-B14F-4D97-AF65-F5344CB8AC3E}">
        <p14:creationId xmlns:p14="http://schemas.microsoft.com/office/powerpoint/2010/main" val="404844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Hardware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r>
              <a:rPr lang="en-US" sz="2500" dirty="0">
                <a:latin typeface="Times New Roman" pitchFamily="18" charset="0"/>
                <a:cs typeface="Times New Roman" pitchFamily="18" charset="0"/>
              </a:rPr>
              <a:t>System		 : Pentium IV 2.4 GHz.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Hard Disk 	 </a:t>
            </a:r>
            <a:r>
              <a:rPr lang="en-US" sz="2500" dirty="0" smtClean="0">
                <a:latin typeface="Times New Roman" pitchFamily="18" charset="0"/>
                <a:cs typeface="Times New Roman" pitchFamily="18" charset="0"/>
              </a:rPr>
              <a:t>	: </a:t>
            </a:r>
            <a:r>
              <a:rPr lang="en-US" sz="2500" dirty="0">
                <a:latin typeface="Times New Roman" pitchFamily="18" charset="0"/>
                <a:cs typeface="Times New Roman" pitchFamily="18" charset="0"/>
              </a:rPr>
              <a:t>100 GB.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Monitor	</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15 VGA Color.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Mouse		 : Logitech.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RAM		 : 1 GB. </a:t>
            </a:r>
            <a:endParaRPr lang="en-US" sz="2500"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78651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500" dirty="0">
                <a:latin typeface="Times New Roman" pitchFamily="18" charset="0"/>
                <a:cs typeface="Times New Roman" pitchFamily="18" charset="0"/>
              </a:rPr>
              <a:t>Operating system 	: 	Windows XP/7/10</a:t>
            </a:r>
            <a:endParaRPr lang="en-US" sz="2500" b="1" dirty="0">
              <a:latin typeface="Times New Roman" pitchFamily="18" charset="0"/>
              <a:cs typeface="Times New Roman" pitchFamily="18" charset="0"/>
            </a:endParaRPr>
          </a:p>
          <a:p>
            <a:pPr lvl="0"/>
            <a:r>
              <a:rPr lang="en-US" sz="2500" dirty="0">
                <a:latin typeface="Times New Roman" pitchFamily="18" charset="0"/>
                <a:cs typeface="Times New Roman" pitchFamily="18" charset="0"/>
              </a:rPr>
              <a:t>Coding Language	: 	Html, JavaScript,  </a:t>
            </a:r>
          </a:p>
          <a:p>
            <a:pPr lvl="0"/>
            <a:r>
              <a:rPr lang="en-US" sz="2500" dirty="0">
                <a:latin typeface="Times New Roman" pitchFamily="18" charset="0"/>
                <a:cs typeface="Times New Roman" pitchFamily="18" charset="0"/>
              </a:rPr>
              <a:t>Development Kit          :        Flask Framework</a:t>
            </a:r>
          </a:p>
          <a:p>
            <a:pPr lvl="0"/>
            <a:r>
              <a:rPr lang="en-US" sz="2500" dirty="0">
                <a:latin typeface="Times New Roman" pitchFamily="18" charset="0"/>
                <a:cs typeface="Times New Roman" pitchFamily="18" charset="0"/>
              </a:rPr>
              <a:t>IDE 			: 	Anaconda prompt</a:t>
            </a:r>
          </a:p>
          <a:p>
            <a:pPr marL="0" indent="0">
              <a:buNone/>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421888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592</Words>
  <Application>Microsoft Office PowerPoint</Application>
  <PresentationFormat>On-screen Show (4:3)</PresentationFormat>
  <Paragraphs>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Heart Disease Prediction using Machine Learning </vt:lpstr>
      <vt:lpstr>Abstract </vt:lpstr>
      <vt:lpstr>Introduction</vt:lpstr>
      <vt:lpstr>Existing System</vt:lpstr>
      <vt:lpstr>Disadvantages</vt:lpstr>
      <vt:lpstr>Proposed System</vt:lpstr>
      <vt:lpstr>Advantages</vt:lpstr>
      <vt:lpstr>Hardware Requirements</vt:lpstr>
      <vt:lpstr>Software Requirements</vt:lpstr>
      <vt:lpstr>Modules</vt:lpstr>
      <vt:lpstr>Algorithm Random Forest Classifier</vt:lpstr>
      <vt:lpstr>Usecase</vt:lpstr>
      <vt:lpstr>PowerPoint Presentation</vt:lpstr>
      <vt:lpstr>Class Diagram</vt:lpstr>
      <vt:lpstr>Sequence diagram</vt:lpstr>
      <vt:lpstr>PowerPoint Presentation</vt:lpstr>
      <vt:lpstr>PowerPoint Presentation</vt:lpstr>
      <vt:lpstr>Activity Diagram</vt:lpstr>
      <vt:lpstr>Component Diagram  </vt:lpstr>
      <vt:lpstr>Deployment Diagram</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 </dc:title>
  <dc:creator>Shanthan Reddy</dc:creator>
  <cp:lastModifiedBy>dell</cp:lastModifiedBy>
  <cp:revision>24</cp:revision>
  <dcterms:created xsi:type="dcterms:W3CDTF">2006-08-16T00:00:00Z</dcterms:created>
  <dcterms:modified xsi:type="dcterms:W3CDTF">2020-03-03T10:27:22Z</dcterms:modified>
</cp:coreProperties>
</file>