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32"/>
  </p:notesMasterIdLst>
  <p:sldIdLst>
    <p:sldId id="256" r:id="rId2"/>
    <p:sldId id="265" r:id="rId3"/>
    <p:sldId id="279" r:id="rId4"/>
    <p:sldId id="260" r:id="rId5"/>
    <p:sldId id="258" r:id="rId6"/>
    <p:sldId id="263" r:id="rId7"/>
    <p:sldId id="267" r:id="rId8"/>
    <p:sldId id="297" r:id="rId9"/>
    <p:sldId id="298" r:id="rId10"/>
    <p:sldId id="299" r:id="rId11"/>
    <p:sldId id="300" r:id="rId12"/>
    <p:sldId id="301" r:id="rId13"/>
    <p:sldId id="266" r:id="rId14"/>
    <p:sldId id="281" r:id="rId15"/>
    <p:sldId id="282" r:id="rId16"/>
    <p:sldId id="283" r:id="rId17"/>
    <p:sldId id="284" r:id="rId18"/>
    <p:sldId id="285" r:id="rId19"/>
    <p:sldId id="286" r:id="rId20"/>
    <p:sldId id="287" r:id="rId21"/>
    <p:sldId id="288" r:id="rId22"/>
    <p:sldId id="289" r:id="rId23"/>
    <p:sldId id="291" r:id="rId24"/>
    <p:sldId id="296" r:id="rId25"/>
    <p:sldId id="292" r:id="rId26"/>
    <p:sldId id="293" r:id="rId27"/>
    <p:sldId id="294" r:id="rId28"/>
    <p:sldId id="295" r:id="rId29"/>
    <p:sldId id="264" r:id="rId30"/>
    <p:sldId id="27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73"/>
    <p:restoredTop sz="93195"/>
  </p:normalViewPr>
  <p:slideViewPr>
    <p:cSldViewPr>
      <p:cViewPr varScale="1">
        <p:scale>
          <a:sx n="83" d="100"/>
          <a:sy n="83" d="100"/>
        </p:scale>
        <p:origin x="5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9E3C7-D909-49BD-ABAC-73E846D046E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8D52803-921D-4EF8-86DA-142507E38187}">
      <dgm:prSet/>
      <dgm:spPr/>
      <dgm:t>
        <a:bodyPr/>
        <a:lstStyle/>
        <a:p>
          <a:r>
            <a:rPr lang="en-US" dirty="0"/>
            <a:t>Operating system 	      : 	  Windows XP/7/10</a:t>
          </a:r>
        </a:p>
      </dgm:t>
    </dgm:pt>
    <dgm:pt modelId="{38ECEFA7-B705-4F13-BE7D-25B6272F9626}" type="parTrans" cxnId="{19415F3D-1D4E-41A8-8B5F-140684536A82}">
      <dgm:prSet/>
      <dgm:spPr/>
      <dgm:t>
        <a:bodyPr/>
        <a:lstStyle/>
        <a:p>
          <a:endParaRPr lang="en-US"/>
        </a:p>
      </dgm:t>
    </dgm:pt>
    <dgm:pt modelId="{653EE610-5F24-45B0-B0F0-A7CDAD2BF755}" type="sibTrans" cxnId="{19415F3D-1D4E-41A8-8B5F-140684536A82}">
      <dgm:prSet/>
      <dgm:spPr/>
      <dgm:t>
        <a:bodyPr/>
        <a:lstStyle/>
        <a:p>
          <a:endParaRPr lang="en-US"/>
        </a:p>
      </dgm:t>
    </dgm:pt>
    <dgm:pt modelId="{9E2D3C07-E540-427F-AB26-892DC31A4D12}">
      <dgm:prSet/>
      <dgm:spPr/>
      <dgm:t>
        <a:bodyPr/>
        <a:lstStyle/>
        <a:p>
          <a:r>
            <a:rPr lang="en-US"/>
            <a:t>Coding Language.       : 	  Html, JavaScript,  </a:t>
          </a:r>
        </a:p>
      </dgm:t>
    </dgm:pt>
    <dgm:pt modelId="{070D86A2-0621-497D-B732-14A86C881438}" type="parTrans" cxnId="{8D1EB168-1042-4C43-9CF1-5B9B61646D59}">
      <dgm:prSet/>
      <dgm:spPr/>
      <dgm:t>
        <a:bodyPr/>
        <a:lstStyle/>
        <a:p>
          <a:endParaRPr lang="en-US"/>
        </a:p>
      </dgm:t>
    </dgm:pt>
    <dgm:pt modelId="{8FE6AE8C-BF7E-49DE-8A51-BC1353B52D04}" type="sibTrans" cxnId="{8D1EB168-1042-4C43-9CF1-5B9B61646D59}">
      <dgm:prSet/>
      <dgm:spPr/>
      <dgm:t>
        <a:bodyPr/>
        <a:lstStyle/>
        <a:p>
          <a:endParaRPr lang="en-US"/>
        </a:p>
      </dgm:t>
    </dgm:pt>
    <dgm:pt modelId="{7030C99E-28A3-4749-8D2F-F9D4388D0861}">
      <dgm:prSet/>
      <dgm:spPr/>
      <dgm:t>
        <a:bodyPr/>
        <a:lstStyle/>
        <a:p>
          <a:r>
            <a:rPr lang="en-US"/>
            <a:t>Development Kit         :      Flask Framework</a:t>
          </a:r>
        </a:p>
      </dgm:t>
    </dgm:pt>
    <dgm:pt modelId="{EA2FA474-96D7-4C30-AB5E-E906993EDF0C}" type="parTrans" cxnId="{341D914C-A4E7-4184-A1EC-F2540A828F4C}">
      <dgm:prSet/>
      <dgm:spPr/>
      <dgm:t>
        <a:bodyPr/>
        <a:lstStyle/>
        <a:p>
          <a:endParaRPr lang="en-US"/>
        </a:p>
      </dgm:t>
    </dgm:pt>
    <dgm:pt modelId="{3B469D5A-2443-4DF8-8C23-E66B2158E6C8}" type="sibTrans" cxnId="{341D914C-A4E7-4184-A1EC-F2540A828F4C}">
      <dgm:prSet/>
      <dgm:spPr/>
      <dgm:t>
        <a:bodyPr/>
        <a:lstStyle/>
        <a:p>
          <a:endParaRPr lang="en-US"/>
        </a:p>
      </dgm:t>
    </dgm:pt>
    <dgm:pt modelId="{7D6A87FC-8629-4135-8B6F-3046CAE954D4}">
      <dgm:prSet/>
      <dgm:spPr/>
      <dgm:t>
        <a:bodyPr/>
        <a:lstStyle/>
        <a:p>
          <a:r>
            <a:rPr lang="en-US"/>
            <a:t>IDE 	                  : 	  Anaconda prompt</a:t>
          </a:r>
        </a:p>
      </dgm:t>
    </dgm:pt>
    <dgm:pt modelId="{8AEE4D35-FE15-485B-8C18-6FD64B9A86B1}" type="parTrans" cxnId="{C1E68D38-1FC6-4BC6-9D6B-07042231FC57}">
      <dgm:prSet/>
      <dgm:spPr/>
      <dgm:t>
        <a:bodyPr/>
        <a:lstStyle/>
        <a:p>
          <a:endParaRPr lang="en-US"/>
        </a:p>
      </dgm:t>
    </dgm:pt>
    <dgm:pt modelId="{80A810C8-9CF8-4886-B947-D0ADCDCB5D83}" type="sibTrans" cxnId="{C1E68D38-1FC6-4BC6-9D6B-07042231FC57}">
      <dgm:prSet/>
      <dgm:spPr/>
      <dgm:t>
        <a:bodyPr/>
        <a:lstStyle/>
        <a:p>
          <a:endParaRPr lang="en-US"/>
        </a:p>
      </dgm:t>
    </dgm:pt>
    <dgm:pt modelId="{2AE896E6-59C3-DE46-94F2-820D6DC345B8}" type="pres">
      <dgm:prSet presAssocID="{7119E3C7-D909-49BD-ABAC-73E846D046E9}" presName="linear" presStyleCnt="0">
        <dgm:presLayoutVars>
          <dgm:animLvl val="lvl"/>
          <dgm:resizeHandles val="exact"/>
        </dgm:presLayoutVars>
      </dgm:prSet>
      <dgm:spPr/>
    </dgm:pt>
    <dgm:pt modelId="{F39B355F-0CDA-2E48-8170-00232157BF99}" type="pres">
      <dgm:prSet presAssocID="{08D52803-921D-4EF8-86DA-142507E38187}" presName="parentText" presStyleLbl="node1" presStyleIdx="0" presStyleCnt="4">
        <dgm:presLayoutVars>
          <dgm:chMax val="0"/>
          <dgm:bulletEnabled val="1"/>
        </dgm:presLayoutVars>
      </dgm:prSet>
      <dgm:spPr/>
    </dgm:pt>
    <dgm:pt modelId="{E45CC294-BE5F-D84B-9731-DF0E9C05E431}" type="pres">
      <dgm:prSet presAssocID="{653EE610-5F24-45B0-B0F0-A7CDAD2BF755}" presName="spacer" presStyleCnt="0"/>
      <dgm:spPr/>
    </dgm:pt>
    <dgm:pt modelId="{8CD8B0CF-BEFE-C442-AF33-ED22D73C8C6D}" type="pres">
      <dgm:prSet presAssocID="{9E2D3C07-E540-427F-AB26-892DC31A4D12}" presName="parentText" presStyleLbl="node1" presStyleIdx="1" presStyleCnt="4">
        <dgm:presLayoutVars>
          <dgm:chMax val="0"/>
          <dgm:bulletEnabled val="1"/>
        </dgm:presLayoutVars>
      </dgm:prSet>
      <dgm:spPr/>
    </dgm:pt>
    <dgm:pt modelId="{C5D2F8A9-0129-9D4A-A5AA-DA8F1836901E}" type="pres">
      <dgm:prSet presAssocID="{8FE6AE8C-BF7E-49DE-8A51-BC1353B52D04}" presName="spacer" presStyleCnt="0"/>
      <dgm:spPr/>
    </dgm:pt>
    <dgm:pt modelId="{D1D0888F-15E4-FD49-9134-08491FE9F685}" type="pres">
      <dgm:prSet presAssocID="{7030C99E-28A3-4749-8D2F-F9D4388D0861}" presName="parentText" presStyleLbl="node1" presStyleIdx="2" presStyleCnt="4">
        <dgm:presLayoutVars>
          <dgm:chMax val="0"/>
          <dgm:bulletEnabled val="1"/>
        </dgm:presLayoutVars>
      </dgm:prSet>
      <dgm:spPr/>
    </dgm:pt>
    <dgm:pt modelId="{68B8D5B0-83F1-594C-B358-6E01A2F818A5}" type="pres">
      <dgm:prSet presAssocID="{3B469D5A-2443-4DF8-8C23-E66B2158E6C8}" presName="spacer" presStyleCnt="0"/>
      <dgm:spPr/>
    </dgm:pt>
    <dgm:pt modelId="{4B5BB9B9-C340-8341-BDE9-42C75F5DC325}" type="pres">
      <dgm:prSet presAssocID="{7D6A87FC-8629-4135-8B6F-3046CAE954D4}" presName="parentText" presStyleLbl="node1" presStyleIdx="3" presStyleCnt="4">
        <dgm:presLayoutVars>
          <dgm:chMax val="0"/>
          <dgm:bulletEnabled val="1"/>
        </dgm:presLayoutVars>
      </dgm:prSet>
      <dgm:spPr/>
    </dgm:pt>
  </dgm:ptLst>
  <dgm:cxnLst>
    <dgm:cxn modelId="{8B488A0C-3B9F-CF4A-9F99-9F2D6FF98B1B}" type="presOf" srcId="{08D52803-921D-4EF8-86DA-142507E38187}" destId="{F39B355F-0CDA-2E48-8170-00232157BF99}" srcOrd="0" destOrd="0" presId="urn:microsoft.com/office/officeart/2005/8/layout/vList2"/>
    <dgm:cxn modelId="{3519A411-B25F-C840-97F8-EB1BF541E4D3}" type="presOf" srcId="{7119E3C7-D909-49BD-ABAC-73E846D046E9}" destId="{2AE896E6-59C3-DE46-94F2-820D6DC345B8}" srcOrd="0" destOrd="0" presId="urn:microsoft.com/office/officeart/2005/8/layout/vList2"/>
    <dgm:cxn modelId="{C1E68D38-1FC6-4BC6-9D6B-07042231FC57}" srcId="{7119E3C7-D909-49BD-ABAC-73E846D046E9}" destId="{7D6A87FC-8629-4135-8B6F-3046CAE954D4}" srcOrd="3" destOrd="0" parTransId="{8AEE4D35-FE15-485B-8C18-6FD64B9A86B1}" sibTransId="{80A810C8-9CF8-4886-B947-D0ADCDCB5D83}"/>
    <dgm:cxn modelId="{19415F3D-1D4E-41A8-8B5F-140684536A82}" srcId="{7119E3C7-D909-49BD-ABAC-73E846D046E9}" destId="{08D52803-921D-4EF8-86DA-142507E38187}" srcOrd="0" destOrd="0" parTransId="{38ECEFA7-B705-4F13-BE7D-25B6272F9626}" sibTransId="{653EE610-5F24-45B0-B0F0-A7CDAD2BF755}"/>
    <dgm:cxn modelId="{341D914C-A4E7-4184-A1EC-F2540A828F4C}" srcId="{7119E3C7-D909-49BD-ABAC-73E846D046E9}" destId="{7030C99E-28A3-4749-8D2F-F9D4388D0861}" srcOrd="2" destOrd="0" parTransId="{EA2FA474-96D7-4C30-AB5E-E906993EDF0C}" sibTransId="{3B469D5A-2443-4DF8-8C23-E66B2158E6C8}"/>
    <dgm:cxn modelId="{8D1EB168-1042-4C43-9CF1-5B9B61646D59}" srcId="{7119E3C7-D909-49BD-ABAC-73E846D046E9}" destId="{9E2D3C07-E540-427F-AB26-892DC31A4D12}" srcOrd="1" destOrd="0" parTransId="{070D86A2-0621-497D-B732-14A86C881438}" sibTransId="{8FE6AE8C-BF7E-49DE-8A51-BC1353B52D04}"/>
    <dgm:cxn modelId="{CB1E1B6F-4A0A-6F4E-BB5E-9FB461FDA4ED}" type="presOf" srcId="{7030C99E-28A3-4749-8D2F-F9D4388D0861}" destId="{D1D0888F-15E4-FD49-9134-08491FE9F685}" srcOrd="0" destOrd="0" presId="urn:microsoft.com/office/officeart/2005/8/layout/vList2"/>
    <dgm:cxn modelId="{ACE1CE97-5034-F348-81C2-08B3390BF394}" type="presOf" srcId="{9E2D3C07-E540-427F-AB26-892DC31A4D12}" destId="{8CD8B0CF-BEFE-C442-AF33-ED22D73C8C6D}" srcOrd="0" destOrd="0" presId="urn:microsoft.com/office/officeart/2005/8/layout/vList2"/>
    <dgm:cxn modelId="{BE725DE4-C7DA-DF49-BDE1-B44432EAEC62}" type="presOf" srcId="{7D6A87FC-8629-4135-8B6F-3046CAE954D4}" destId="{4B5BB9B9-C340-8341-BDE9-42C75F5DC325}" srcOrd="0" destOrd="0" presId="urn:microsoft.com/office/officeart/2005/8/layout/vList2"/>
    <dgm:cxn modelId="{08AF5418-CC30-9A4C-9C44-A454567DA623}" type="presParOf" srcId="{2AE896E6-59C3-DE46-94F2-820D6DC345B8}" destId="{F39B355F-0CDA-2E48-8170-00232157BF99}" srcOrd="0" destOrd="0" presId="urn:microsoft.com/office/officeart/2005/8/layout/vList2"/>
    <dgm:cxn modelId="{49C8A046-CC01-7D4F-AAE2-A353F2117241}" type="presParOf" srcId="{2AE896E6-59C3-DE46-94F2-820D6DC345B8}" destId="{E45CC294-BE5F-D84B-9731-DF0E9C05E431}" srcOrd="1" destOrd="0" presId="urn:microsoft.com/office/officeart/2005/8/layout/vList2"/>
    <dgm:cxn modelId="{4D3C1CCE-DF7C-A44D-839D-EC53F0B1B3EE}" type="presParOf" srcId="{2AE896E6-59C3-DE46-94F2-820D6DC345B8}" destId="{8CD8B0CF-BEFE-C442-AF33-ED22D73C8C6D}" srcOrd="2" destOrd="0" presId="urn:microsoft.com/office/officeart/2005/8/layout/vList2"/>
    <dgm:cxn modelId="{D50F1166-0490-3F47-B7A8-802FCAEEBFFD}" type="presParOf" srcId="{2AE896E6-59C3-DE46-94F2-820D6DC345B8}" destId="{C5D2F8A9-0129-9D4A-A5AA-DA8F1836901E}" srcOrd="3" destOrd="0" presId="urn:microsoft.com/office/officeart/2005/8/layout/vList2"/>
    <dgm:cxn modelId="{BCF88500-150F-1042-894F-5A66AEB0C7E8}" type="presParOf" srcId="{2AE896E6-59C3-DE46-94F2-820D6DC345B8}" destId="{D1D0888F-15E4-FD49-9134-08491FE9F685}" srcOrd="4" destOrd="0" presId="urn:microsoft.com/office/officeart/2005/8/layout/vList2"/>
    <dgm:cxn modelId="{657C7A3D-1767-B343-A60B-67B827A226E1}" type="presParOf" srcId="{2AE896E6-59C3-DE46-94F2-820D6DC345B8}" destId="{68B8D5B0-83F1-594C-B358-6E01A2F818A5}" srcOrd="5" destOrd="0" presId="urn:microsoft.com/office/officeart/2005/8/layout/vList2"/>
    <dgm:cxn modelId="{2258F590-E7EE-2341-8DAB-D2218FED713F}" type="presParOf" srcId="{2AE896E6-59C3-DE46-94F2-820D6DC345B8}" destId="{4B5BB9B9-C340-8341-BDE9-42C75F5DC3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392B70-1F2B-42D5-BF6C-C4BD650A925E}"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E2EBA8CD-EFDE-4057-9555-97114C740121}">
      <dgm:prSet/>
      <dgm:spPr/>
      <dgm:t>
        <a:bodyPr/>
        <a:lstStyle/>
        <a:p>
          <a:r>
            <a:rPr lang="en-US"/>
            <a:t>Step1: load dataset</a:t>
          </a:r>
        </a:p>
      </dgm:t>
    </dgm:pt>
    <dgm:pt modelId="{8CF122CA-258B-46D5-A9C0-8DA13FCD56E6}" type="parTrans" cxnId="{58DE774D-5AAF-4D95-8016-81642500387B}">
      <dgm:prSet/>
      <dgm:spPr/>
      <dgm:t>
        <a:bodyPr/>
        <a:lstStyle/>
        <a:p>
          <a:endParaRPr lang="en-US"/>
        </a:p>
      </dgm:t>
    </dgm:pt>
    <dgm:pt modelId="{1C3F8B06-5170-4AD3-8A5C-2C8E29C86595}" type="sibTrans" cxnId="{58DE774D-5AAF-4D95-8016-81642500387B}">
      <dgm:prSet/>
      <dgm:spPr/>
      <dgm:t>
        <a:bodyPr/>
        <a:lstStyle/>
        <a:p>
          <a:endParaRPr lang="en-US"/>
        </a:p>
      </dgm:t>
    </dgm:pt>
    <dgm:pt modelId="{7189E02D-84CA-41B6-A820-1BF9254793B3}">
      <dgm:prSet/>
      <dgm:spPr/>
      <dgm:t>
        <a:bodyPr/>
        <a:lstStyle/>
        <a:p>
          <a:r>
            <a:rPr lang="en-US"/>
            <a:t>Setp2: preprocessing data </a:t>
          </a:r>
        </a:p>
      </dgm:t>
    </dgm:pt>
    <dgm:pt modelId="{8DA7E001-6913-47F9-83BA-4B5C713CE7EA}" type="parTrans" cxnId="{E42547DD-5F00-4C49-96AF-D2B073FA48ED}">
      <dgm:prSet/>
      <dgm:spPr/>
      <dgm:t>
        <a:bodyPr/>
        <a:lstStyle/>
        <a:p>
          <a:endParaRPr lang="en-US"/>
        </a:p>
      </dgm:t>
    </dgm:pt>
    <dgm:pt modelId="{0E3A4F8B-6498-422A-9F21-67E8A1BCCEAB}" type="sibTrans" cxnId="{E42547DD-5F00-4C49-96AF-D2B073FA48ED}">
      <dgm:prSet/>
      <dgm:spPr/>
      <dgm:t>
        <a:bodyPr/>
        <a:lstStyle/>
        <a:p>
          <a:endParaRPr lang="en-US"/>
        </a:p>
      </dgm:t>
    </dgm:pt>
    <dgm:pt modelId="{925FA4FB-11BD-4359-B498-458E0993117D}">
      <dgm:prSet/>
      <dgm:spPr/>
      <dgm:t>
        <a:bodyPr/>
        <a:lstStyle/>
        <a:p>
          <a:r>
            <a:rPr lang="en-US"/>
            <a:t>Step3: load combined dataset</a:t>
          </a:r>
        </a:p>
      </dgm:t>
    </dgm:pt>
    <dgm:pt modelId="{C4BCD8D5-E63D-415E-9E8B-2ABCD05FAC3D}" type="parTrans" cxnId="{3D369B2C-125F-4141-8EFF-E509393C9992}">
      <dgm:prSet/>
      <dgm:spPr/>
      <dgm:t>
        <a:bodyPr/>
        <a:lstStyle/>
        <a:p>
          <a:endParaRPr lang="en-US"/>
        </a:p>
      </dgm:t>
    </dgm:pt>
    <dgm:pt modelId="{25BCA401-3FAC-40DF-A349-B6817D98ABCA}" type="sibTrans" cxnId="{3D369B2C-125F-4141-8EFF-E509393C9992}">
      <dgm:prSet/>
      <dgm:spPr/>
      <dgm:t>
        <a:bodyPr/>
        <a:lstStyle/>
        <a:p>
          <a:endParaRPr lang="en-US"/>
        </a:p>
      </dgm:t>
    </dgm:pt>
    <dgm:pt modelId="{FFACDB45-FE2C-4CE9-9333-3EB854B4463F}">
      <dgm:prSet/>
      <dgm:spPr/>
      <dgm:t>
        <a:bodyPr/>
        <a:lstStyle/>
        <a:p>
          <a:r>
            <a:rPr lang="en-US"/>
            <a:t>Step 4:split test and train set from dataset</a:t>
          </a:r>
        </a:p>
      </dgm:t>
    </dgm:pt>
    <dgm:pt modelId="{8E3B3197-B07F-430F-AC18-C309AF45BF59}" type="parTrans" cxnId="{44E33178-68E9-48B5-B8BC-FC3D1D22080E}">
      <dgm:prSet/>
      <dgm:spPr/>
      <dgm:t>
        <a:bodyPr/>
        <a:lstStyle/>
        <a:p>
          <a:endParaRPr lang="en-US"/>
        </a:p>
      </dgm:t>
    </dgm:pt>
    <dgm:pt modelId="{B02DFF68-132A-430E-A119-E708374966B9}" type="sibTrans" cxnId="{44E33178-68E9-48B5-B8BC-FC3D1D22080E}">
      <dgm:prSet/>
      <dgm:spPr/>
      <dgm:t>
        <a:bodyPr/>
        <a:lstStyle/>
        <a:p>
          <a:endParaRPr lang="en-US"/>
        </a:p>
      </dgm:t>
    </dgm:pt>
    <dgm:pt modelId="{F11521CB-20E3-427B-8991-0B37530028C9}">
      <dgm:prSet/>
      <dgm:spPr/>
      <dgm:t>
        <a:bodyPr/>
        <a:lstStyle/>
        <a:p>
          <a:r>
            <a:rPr lang="en-US"/>
            <a:t>Step 5: divide features  and labels</a:t>
          </a:r>
        </a:p>
      </dgm:t>
    </dgm:pt>
    <dgm:pt modelId="{BB331C2D-D76D-40AA-9ED7-EECDE3E0AC99}" type="parTrans" cxnId="{73811AB7-E7F9-4D0D-9A55-440EB0A728EC}">
      <dgm:prSet/>
      <dgm:spPr/>
      <dgm:t>
        <a:bodyPr/>
        <a:lstStyle/>
        <a:p>
          <a:endParaRPr lang="en-US"/>
        </a:p>
      </dgm:t>
    </dgm:pt>
    <dgm:pt modelId="{625D7730-9A81-4CBE-AD97-E662251B0CF7}" type="sibTrans" cxnId="{73811AB7-E7F9-4D0D-9A55-440EB0A728EC}">
      <dgm:prSet/>
      <dgm:spPr/>
      <dgm:t>
        <a:bodyPr/>
        <a:lstStyle/>
        <a:p>
          <a:endParaRPr lang="en-US"/>
        </a:p>
      </dgm:t>
    </dgm:pt>
    <dgm:pt modelId="{533DF6BE-0FB5-4E65-AFC1-CBF8ECBDCB96}">
      <dgm:prSet/>
      <dgm:spPr/>
      <dgm:t>
        <a:bodyPr/>
        <a:lstStyle/>
        <a:p>
          <a:r>
            <a:rPr lang="en-US"/>
            <a:t>Step 6: fit train and test set </a:t>
          </a:r>
        </a:p>
      </dgm:t>
    </dgm:pt>
    <dgm:pt modelId="{4C4163D2-27EB-4E31-B552-F1CE81E5871A}" type="parTrans" cxnId="{BE6CCDED-8E1E-4D61-8D7D-38F15284B810}">
      <dgm:prSet/>
      <dgm:spPr/>
      <dgm:t>
        <a:bodyPr/>
        <a:lstStyle/>
        <a:p>
          <a:endParaRPr lang="en-US"/>
        </a:p>
      </dgm:t>
    </dgm:pt>
    <dgm:pt modelId="{BFB59154-CFC0-4D7B-95AC-FFA70A460E37}" type="sibTrans" cxnId="{BE6CCDED-8E1E-4D61-8D7D-38F15284B810}">
      <dgm:prSet/>
      <dgm:spPr/>
      <dgm:t>
        <a:bodyPr/>
        <a:lstStyle/>
        <a:p>
          <a:endParaRPr lang="en-US"/>
        </a:p>
      </dgm:t>
    </dgm:pt>
    <dgm:pt modelId="{08A16420-E41C-499F-B113-540407127845}">
      <dgm:prSet/>
      <dgm:spPr/>
      <dgm:t>
        <a:bodyPr/>
        <a:lstStyle/>
        <a:p>
          <a:r>
            <a:rPr lang="en-US"/>
            <a:t>Step 7: collect input data and give to predict function to get (0,1,2,3,4) values</a:t>
          </a:r>
        </a:p>
      </dgm:t>
    </dgm:pt>
    <dgm:pt modelId="{1F34CE5D-085E-4849-83A1-66BFC29D3415}" type="parTrans" cxnId="{CF8E5A36-4796-40D9-B182-0032AFEC34F5}">
      <dgm:prSet/>
      <dgm:spPr/>
      <dgm:t>
        <a:bodyPr/>
        <a:lstStyle/>
        <a:p>
          <a:endParaRPr lang="en-US"/>
        </a:p>
      </dgm:t>
    </dgm:pt>
    <dgm:pt modelId="{36094F39-0598-4A72-A73F-DD33BA7312C9}" type="sibTrans" cxnId="{CF8E5A36-4796-40D9-B182-0032AFEC34F5}">
      <dgm:prSet/>
      <dgm:spPr/>
      <dgm:t>
        <a:bodyPr/>
        <a:lstStyle/>
        <a:p>
          <a:endParaRPr lang="en-US"/>
        </a:p>
      </dgm:t>
    </dgm:pt>
    <dgm:pt modelId="{3B178915-5D8A-DE41-91D5-58A16A414347}" type="pres">
      <dgm:prSet presAssocID="{0D392B70-1F2B-42D5-BF6C-C4BD650A925E}" presName="Name0" presStyleCnt="0">
        <dgm:presLayoutVars>
          <dgm:dir/>
          <dgm:resizeHandles val="exact"/>
        </dgm:presLayoutVars>
      </dgm:prSet>
      <dgm:spPr/>
    </dgm:pt>
    <dgm:pt modelId="{ADC5635C-B922-C84B-A176-8CB6858BA15F}" type="pres">
      <dgm:prSet presAssocID="{E2EBA8CD-EFDE-4057-9555-97114C740121}" presName="node" presStyleLbl="node1" presStyleIdx="0" presStyleCnt="7">
        <dgm:presLayoutVars>
          <dgm:bulletEnabled val="1"/>
        </dgm:presLayoutVars>
      </dgm:prSet>
      <dgm:spPr/>
    </dgm:pt>
    <dgm:pt modelId="{23BDF02B-CB93-7343-B98F-459D7C3B8057}" type="pres">
      <dgm:prSet presAssocID="{1C3F8B06-5170-4AD3-8A5C-2C8E29C86595}" presName="sibTrans" presStyleLbl="sibTrans1D1" presStyleIdx="0" presStyleCnt="6"/>
      <dgm:spPr/>
    </dgm:pt>
    <dgm:pt modelId="{A4975E3E-646D-DE40-B0DE-9556ADD019BD}" type="pres">
      <dgm:prSet presAssocID="{1C3F8B06-5170-4AD3-8A5C-2C8E29C86595}" presName="connectorText" presStyleLbl="sibTrans1D1" presStyleIdx="0" presStyleCnt="6"/>
      <dgm:spPr/>
    </dgm:pt>
    <dgm:pt modelId="{6DAA18E1-BE77-BF4C-932C-2AECB3B72F1B}" type="pres">
      <dgm:prSet presAssocID="{7189E02D-84CA-41B6-A820-1BF9254793B3}" presName="node" presStyleLbl="node1" presStyleIdx="1" presStyleCnt="7">
        <dgm:presLayoutVars>
          <dgm:bulletEnabled val="1"/>
        </dgm:presLayoutVars>
      </dgm:prSet>
      <dgm:spPr/>
    </dgm:pt>
    <dgm:pt modelId="{FCF2CD3E-92A2-E545-BDA2-78776723A087}" type="pres">
      <dgm:prSet presAssocID="{0E3A4F8B-6498-422A-9F21-67E8A1BCCEAB}" presName="sibTrans" presStyleLbl="sibTrans1D1" presStyleIdx="1" presStyleCnt="6"/>
      <dgm:spPr/>
    </dgm:pt>
    <dgm:pt modelId="{A0D7252C-012C-144C-B0E1-9EDE4BC97BC4}" type="pres">
      <dgm:prSet presAssocID="{0E3A4F8B-6498-422A-9F21-67E8A1BCCEAB}" presName="connectorText" presStyleLbl="sibTrans1D1" presStyleIdx="1" presStyleCnt="6"/>
      <dgm:spPr/>
    </dgm:pt>
    <dgm:pt modelId="{9AB02D6F-1CA0-5D4D-BC66-C4F4F2E3EC4C}" type="pres">
      <dgm:prSet presAssocID="{925FA4FB-11BD-4359-B498-458E0993117D}" presName="node" presStyleLbl="node1" presStyleIdx="2" presStyleCnt="7">
        <dgm:presLayoutVars>
          <dgm:bulletEnabled val="1"/>
        </dgm:presLayoutVars>
      </dgm:prSet>
      <dgm:spPr/>
    </dgm:pt>
    <dgm:pt modelId="{B3302AF2-422E-184D-9126-22A170B48E16}" type="pres">
      <dgm:prSet presAssocID="{25BCA401-3FAC-40DF-A349-B6817D98ABCA}" presName="sibTrans" presStyleLbl="sibTrans1D1" presStyleIdx="2" presStyleCnt="6"/>
      <dgm:spPr/>
    </dgm:pt>
    <dgm:pt modelId="{A61E247B-CB8F-BC46-B78F-4C9346C5359A}" type="pres">
      <dgm:prSet presAssocID="{25BCA401-3FAC-40DF-A349-B6817D98ABCA}" presName="connectorText" presStyleLbl="sibTrans1D1" presStyleIdx="2" presStyleCnt="6"/>
      <dgm:spPr/>
    </dgm:pt>
    <dgm:pt modelId="{412E4990-94D6-CB47-A9C3-DAC10156FEAD}" type="pres">
      <dgm:prSet presAssocID="{FFACDB45-FE2C-4CE9-9333-3EB854B4463F}" presName="node" presStyleLbl="node1" presStyleIdx="3" presStyleCnt="7">
        <dgm:presLayoutVars>
          <dgm:bulletEnabled val="1"/>
        </dgm:presLayoutVars>
      </dgm:prSet>
      <dgm:spPr/>
    </dgm:pt>
    <dgm:pt modelId="{5A77EBD0-B88F-AA43-9701-005091A21363}" type="pres">
      <dgm:prSet presAssocID="{B02DFF68-132A-430E-A119-E708374966B9}" presName="sibTrans" presStyleLbl="sibTrans1D1" presStyleIdx="3" presStyleCnt="6"/>
      <dgm:spPr/>
    </dgm:pt>
    <dgm:pt modelId="{ABED90BC-C049-0149-9339-8CCF60A7535D}" type="pres">
      <dgm:prSet presAssocID="{B02DFF68-132A-430E-A119-E708374966B9}" presName="connectorText" presStyleLbl="sibTrans1D1" presStyleIdx="3" presStyleCnt="6"/>
      <dgm:spPr/>
    </dgm:pt>
    <dgm:pt modelId="{30D638AA-75BD-0E41-86D1-9A65F2A625EC}" type="pres">
      <dgm:prSet presAssocID="{F11521CB-20E3-427B-8991-0B37530028C9}" presName="node" presStyleLbl="node1" presStyleIdx="4" presStyleCnt="7">
        <dgm:presLayoutVars>
          <dgm:bulletEnabled val="1"/>
        </dgm:presLayoutVars>
      </dgm:prSet>
      <dgm:spPr/>
    </dgm:pt>
    <dgm:pt modelId="{6B30C0CB-AE14-194D-AB33-EDC749BF8797}" type="pres">
      <dgm:prSet presAssocID="{625D7730-9A81-4CBE-AD97-E662251B0CF7}" presName="sibTrans" presStyleLbl="sibTrans1D1" presStyleIdx="4" presStyleCnt="6"/>
      <dgm:spPr/>
    </dgm:pt>
    <dgm:pt modelId="{A0A686D1-303C-DA48-971F-B356B5A15211}" type="pres">
      <dgm:prSet presAssocID="{625D7730-9A81-4CBE-AD97-E662251B0CF7}" presName="connectorText" presStyleLbl="sibTrans1D1" presStyleIdx="4" presStyleCnt="6"/>
      <dgm:spPr/>
    </dgm:pt>
    <dgm:pt modelId="{B00D8A90-657E-164F-86C2-AC29E40E0BAC}" type="pres">
      <dgm:prSet presAssocID="{533DF6BE-0FB5-4E65-AFC1-CBF8ECBDCB96}" presName="node" presStyleLbl="node1" presStyleIdx="5" presStyleCnt="7">
        <dgm:presLayoutVars>
          <dgm:bulletEnabled val="1"/>
        </dgm:presLayoutVars>
      </dgm:prSet>
      <dgm:spPr/>
    </dgm:pt>
    <dgm:pt modelId="{1654BB93-4CCF-5245-B71B-76622951ED01}" type="pres">
      <dgm:prSet presAssocID="{BFB59154-CFC0-4D7B-95AC-FFA70A460E37}" presName="sibTrans" presStyleLbl="sibTrans1D1" presStyleIdx="5" presStyleCnt="6"/>
      <dgm:spPr/>
    </dgm:pt>
    <dgm:pt modelId="{723B401B-B435-CF4A-985E-418119C94C45}" type="pres">
      <dgm:prSet presAssocID="{BFB59154-CFC0-4D7B-95AC-FFA70A460E37}" presName="connectorText" presStyleLbl="sibTrans1D1" presStyleIdx="5" presStyleCnt="6"/>
      <dgm:spPr/>
    </dgm:pt>
    <dgm:pt modelId="{0187B3C9-7E99-E646-9BA1-D3774530CC46}" type="pres">
      <dgm:prSet presAssocID="{08A16420-E41C-499F-B113-540407127845}" presName="node" presStyleLbl="node1" presStyleIdx="6" presStyleCnt="7">
        <dgm:presLayoutVars>
          <dgm:bulletEnabled val="1"/>
        </dgm:presLayoutVars>
      </dgm:prSet>
      <dgm:spPr/>
    </dgm:pt>
  </dgm:ptLst>
  <dgm:cxnLst>
    <dgm:cxn modelId="{84E9B50A-BC77-6A47-840D-2DD9657ACCD0}" type="presOf" srcId="{08A16420-E41C-499F-B113-540407127845}" destId="{0187B3C9-7E99-E646-9BA1-D3774530CC46}" srcOrd="0" destOrd="0" presId="urn:microsoft.com/office/officeart/2016/7/layout/RepeatingBendingProcessNew"/>
    <dgm:cxn modelId="{E6671A1E-C86A-0B48-B22A-FF61068E5E0F}" type="presOf" srcId="{E2EBA8CD-EFDE-4057-9555-97114C740121}" destId="{ADC5635C-B922-C84B-A176-8CB6858BA15F}" srcOrd="0" destOrd="0" presId="urn:microsoft.com/office/officeart/2016/7/layout/RepeatingBendingProcessNew"/>
    <dgm:cxn modelId="{3D369B2C-125F-4141-8EFF-E509393C9992}" srcId="{0D392B70-1F2B-42D5-BF6C-C4BD650A925E}" destId="{925FA4FB-11BD-4359-B498-458E0993117D}" srcOrd="2" destOrd="0" parTransId="{C4BCD8D5-E63D-415E-9E8B-2ABCD05FAC3D}" sibTransId="{25BCA401-3FAC-40DF-A349-B6817D98ABCA}"/>
    <dgm:cxn modelId="{CF8E5A36-4796-40D9-B182-0032AFEC34F5}" srcId="{0D392B70-1F2B-42D5-BF6C-C4BD650A925E}" destId="{08A16420-E41C-499F-B113-540407127845}" srcOrd="6" destOrd="0" parTransId="{1F34CE5D-085E-4849-83A1-66BFC29D3415}" sibTransId="{36094F39-0598-4A72-A73F-DD33BA7312C9}"/>
    <dgm:cxn modelId="{B62B9E3E-A20E-6E41-9E88-1F6E30ABB51A}" type="presOf" srcId="{0D392B70-1F2B-42D5-BF6C-C4BD650A925E}" destId="{3B178915-5D8A-DE41-91D5-58A16A414347}" srcOrd="0" destOrd="0" presId="urn:microsoft.com/office/officeart/2016/7/layout/RepeatingBendingProcessNew"/>
    <dgm:cxn modelId="{58DE774D-5AAF-4D95-8016-81642500387B}" srcId="{0D392B70-1F2B-42D5-BF6C-C4BD650A925E}" destId="{E2EBA8CD-EFDE-4057-9555-97114C740121}" srcOrd="0" destOrd="0" parTransId="{8CF122CA-258B-46D5-A9C0-8DA13FCD56E6}" sibTransId="{1C3F8B06-5170-4AD3-8A5C-2C8E29C86595}"/>
    <dgm:cxn modelId="{A8C2C34F-D1AB-C74A-85BC-B7FAF41F3094}" type="presOf" srcId="{0E3A4F8B-6498-422A-9F21-67E8A1BCCEAB}" destId="{FCF2CD3E-92A2-E545-BDA2-78776723A087}" srcOrd="0" destOrd="0" presId="urn:microsoft.com/office/officeart/2016/7/layout/RepeatingBendingProcessNew"/>
    <dgm:cxn modelId="{9684865F-726E-2741-99E7-B4AC5EE854C1}" type="presOf" srcId="{BFB59154-CFC0-4D7B-95AC-FFA70A460E37}" destId="{723B401B-B435-CF4A-985E-418119C94C45}" srcOrd="1" destOrd="0" presId="urn:microsoft.com/office/officeart/2016/7/layout/RepeatingBendingProcessNew"/>
    <dgm:cxn modelId="{AD2C4864-826C-8C4F-8E55-6C664623FD81}" type="presOf" srcId="{F11521CB-20E3-427B-8991-0B37530028C9}" destId="{30D638AA-75BD-0E41-86D1-9A65F2A625EC}" srcOrd="0" destOrd="0" presId="urn:microsoft.com/office/officeart/2016/7/layout/RepeatingBendingProcessNew"/>
    <dgm:cxn modelId="{43AAED65-039D-2447-A2ED-ABA6248D33D7}" type="presOf" srcId="{0E3A4F8B-6498-422A-9F21-67E8A1BCCEAB}" destId="{A0D7252C-012C-144C-B0E1-9EDE4BC97BC4}" srcOrd="1" destOrd="0" presId="urn:microsoft.com/office/officeart/2016/7/layout/RepeatingBendingProcessNew"/>
    <dgm:cxn modelId="{64C6AC74-A5CC-5F44-B32D-8E1251F887F1}" type="presOf" srcId="{925FA4FB-11BD-4359-B498-458E0993117D}" destId="{9AB02D6F-1CA0-5D4D-BC66-C4F4F2E3EC4C}" srcOrd="0" destOrd="0" presId="urn:microsoft.com/office/officeart/2016/7/layout/RepeatingBendingProcessNew"/>
    <dgm:cxn modelId="{44E33178-68E9-48B5-B8BC-FC3D1D22080E}" srcId="{0D392B70-1F2B-42D5-BF6C-C4BD650A925E}" destId="{FFACDB45-FE2C-4CE9-9333-3EB854B4463F}" srcOrd="3" destOrd="0" parTransId="{8E3B3197-B07F-430F-AC18-C309AF45BF59}" sibTransId="{B02DFF68-132A-430E-A119-E708374966B9}"/>
    <dgm:cxn modelId="{734B167E-8C60-CD4F-B172-7623030D83A8}" type="presOf" srcId="{625D7730-9A81-4CBE-AD97-E662251B0CF7}" destId="{A0A686D1-303C-DA48-971F-B356B5A15211}" srcOrd="1" destOrd="0" presId="urn:microsoft.com/office/officeart/2016/7/layout/RepeatingBendingProcessNew"/>
    <dgm:cxn modelId="{F630028D-0485-B441-A881-DCFC52A865BF}" type="presOf" srcId="{7189E02D-84CA-41B6-A820-1BF9254793B3}" destId="{6DAA18E1-BE77-BF4C-932C-2AECB3B72F1B}" srcOrd="0" destOrd="0" presId="urn:microsoft.com/office/officeart/2016/7/layout/RepeatingBendingProcessNew"/>
    <dgm:cxn modelId="{B6D680A5-5999-144C-BC1C-D8FBA22DBEBF}" type="presOf" srcId="{B02DFF68-132A-430E-A119-E708374966B9}" destId="{ABED90BC-C049-0149-9339-8CCF60A7535D}" srcOrd="1" destOrd="0" presId="urn:microsoft.com/office/officeart/2016/7/layout/RepeatingBendingProcessNew"/>
    <dgm:cxn modelId="{B42090AB-8602-6247-8845-280A01C22180}" type="presOf" srcId="{1C3F8B06-5170-4AD3-8A5C-2C8E29C86595}" destId="{A4975E3E-646D-DE40-B0DE-9556ADD019BD}" srcOrd="1" destOrd="0" presId="urn:microsoft.com/office/officeart/2016/7/layout/RepeatingBendingProcessNew"/>
    <dgm:cxn modelId="{E6F566AE-3FBA-9747-A624-AA62B17F3397}" type="presOf" srcId="{625D7730-9A81-4CBE-AD97-E662251B0CF7}" destId="{6B30C0CB-AE14-194D-AB33-EDC749BF8797}" srcOrd="0" destOrd="0" presId="urn:microsoft.com/office/officeart/2016/7/layout/RepeatingBendingProcessNew"/>
    <dgm:cxn modelId="{73811AB7-E7F9-4D0D-9A55-440EB0A728EC}" srcId="{0D392B70-1F2B-42D5-BF6C-C4BD650A925E}" destId="{F11521CB-20E3-427B-8991-0B37530028C9}" srcOrd="4" destOrd="0" parTransId="{BB331C2D-D76D-40AA-9ED7-EECDE3E0AC99}" sibTransId="{625D7730-9A81-4CBE-AD97-E662251B0CF7}"/>
    <dgm:cxn modelId="{F0F055B9-0667-E74E-A101-5BC9773AE74A}" type="presOf" srcId="{533DF6BE-0FB5-4E65-AFC1-CBF8ECBDCB96}" destId="{B00D8A90-657E-164F-86C2-AC29E40E0BAC}" srcOrd="0" destOrd="0" presId="urn:microsoft.com/office/officeart/2016/7/layout/RepeatingBendingProcessNew"/>
    <dgm:cxn modelId="{C46810CE-C819-CF48-BA61-ECEF0663E107}" type="presOf" srcId="{B02DFF68-132A-430E-A119-E708374966B9}" destId="{5A77EBD0-B88F-AA43-9701-005091A21363}" srcOrd="0" destOrd="0" presId="urn:microsoft.com/office/officeart/2016/7/layout/RepeatingBendingProcessNew"/>
    <dgm:cxn modelId="{50F0B3DA-C48E-5649-A458-59D203D14FBD}" type="presOf" srcId="{FFACDB45-FE2C-4CE9-9333-3EB854B4463F}" destId="{412E4990-94D6-CB47-A9C3-DAC10156FEAD}" srcOrd="0" destOrd="0" presId="urn:microsoft.com/office/officeart/2016/7/layout/RepeatingBendingProcessNew"/>
    <dgm:cxn modelId="{E42547DD-5F00-4C49-96AF-D2B073FA48ED}" srcId="{0D392B70-1F2B-42D5-BF6C-C4BD650A925E}" destId="{7189E02D-84CA-41B6-A820-1BF9254793B3}" srcOrd="1" destOrd="0" parTransId="{8DA7E001-6913-47F9-83BA-4B5C713CE7EA}" sibTransId="{0E3A4F8B-6498-422A-9F21-67E8A1BCCEAB}"/>
    <dgm:cxn modelId="{64D8E0E9-4F82-ED4A-B381-D36C3AD5E258}" type="presOf" srcId="{BFB59154-CFC0-4D7B-95AC-FFA70A460E37}" destId="{1654BB93-4CCF-5245-B71B-76622951ED01}" srcOrd="0" destOrd="0" presId="urn:microsoft.com/office/officeart/2016/7/layout/RepeatingBendingProcessNew"/>
    <dgm:cxn modelId="{0234FCEA-5372-2C4B-822D-F0C46A66CE59}" type="presOf" srcId="{1C3F8B06-5170-4AD3-8A5C-2C8E29C86595}" destId="{23BDF02B-CB93-7343-B98F-459D7C3B8057}" srcOrd="0" destOrd="0" presId="urn:microsoft.com/office/officeart/2016/7/layout/RepeatingBendingProcessNew"/>
    <dgm:cxn modelId="{BE6CCDED-8E1E-4D61-8D7D-38F15284B810}" srcId="{0D392B70-1F2B-42D5-BF6C-C4BD650A925E}" destId="{533DF6BE-0FB5-4E65-AFC1-CBF8ECBDCB96}" srcOrd="5" destOrd="0" parTransId="{4C4163D2-27EB-4E31-B552-F1CE81E5871A}" sibTransId="{BFB59154-CFC0-4D7B-95AC-FFA70A460E37}"/>
    <dgm:cxn modelId="{244DE4F8-50F4-9444-ABED-BBFA153327C0}" type="presOf" srcId="{25BCA401-3FAC-40DF-A349-B6817D98ABCA}" destId="{A61E247B-CB8F-BC46-B78F-4C9346C5359A}" srcOrd="1" destOrd="0" presId="urn:microsoft.com/office/officeart/2016/7/layout/RepeatingBendingProcessNew"/>
    <dgm:cxn modelId="{D688B1FC-2F48-9E41-93D3-A8A17140A88E}" type="presOf" srcId="{25BCA401-3FAC-40DF-A349-B6817D98ABCA}" destId="{B3302AF2-422E-184D-9126-22A170B48E16}" srcOrd="0" destOrd="0" presId="urn:microsoft.com/office/officeart/2016/7/layout/RepeatingBendingProcessNew"/>
    <dgm:cxn modelId="{B80DB528-92D2-604D-A0C0-205DC947A0DE}" type="presParOf" srcId="{3B178915-5D8A-DE41-91D5-58A16A414347}" destId="{ADC5635C-B922-C84B-A176-8CB6858BA15F}" srcOrd="0" destOrd="0" presId="urn:microsoft.com/office/officeart/2016/7/layout/RepeatingBendingProcessNew"/>
    <dgm:cxn modelId="{C2F0CD2D-E9B3-0F4A-889B-0A5AAC63C1CC}" type="presParOf" srcId="{3B178915-5D8A-DE41-91D5-58A16A414347}" destId="{23BDF02B-CB93-7343-B98F-459D7C3B8057}" srcOrd="1" destOrd="0" presId="urn:microsoft.com/office/officeart/2016/7/layout/RepeatingBendingProcessNew"/>
    <dgm:cxn modelId="{C6506DDD-65F1-D344-A49A-741F613E03A1}" type="presParOf" srcId="{23BDF02B-CB93-7343-B98F-459D7C3B8057}" destId="{A4975E3E-646D-DE40-B0DE-9556ADD019BD}" srcOrd="0" destOrd="0" presId="urn:microsoft.com/office/officeart/2016/7/layout/RepeatingBendingProcessNew"/>
    <dgm:cxn modelId="{E704746C-55F9-3341-87D8-F4C09593E530}" type="presParOf" srcId="{3B178915-5D8A-DE41-91D5-58A16A414347}" destId="{6DAA18E1-BE77-BF4C-932C-2AECB3B72F1B}" srcOrd="2" destOrd="0" presId="urn:microsoft.com/office/officeart/2016/7/layout/RepeatingBendingProcessNew"/>
    <dgm:cxn modelId="{43455A93-FE61-2F40-BC5D-DC2E750A8950}" type="presParOf" srcId="{3B178915-5D8A-DE41-91D5-58A16A414347}" destId="{FCF2CD3E-92A2-E545-BDA2-78776723A087}" srcOrd="3" destOrd="0" presId="urn:microsoft.com/office/officeart/2016/7/layout/RepeatingBendingProcessNew"/>
    <dgm:cxn modelId="{B658B7DB-B781-6A44-8845-8AB2EACA5EAD}" type="presParOf" srcId="{FCF2CD3E-92A2-E545-BDA2-78776723A087}" destId="{A0D7252C-012C-144C-B0E1-9EDE4BC97BC4}" srcOrd="0" destOrd="0" presId="urn:microsoft.com/office/officeart/2016/7/layout/RepeatingBendingProcessNew"/>
    <dgm:cxn modelId="{ED6143EE-C4E5-ED4A-A28E-78E117C7B390}" type="presParOf" srcId="{3B178915-5D8A-DE41-91D5-58A16A414347}" destId="{9AB02D6F-1CA0-5D4D-BC66-C4F4F2E3EC4C}" srcOrd="4" destOrd="0" presId="urn:microsoft.com/office/officeart/2016/7/layout/RepeatingBendingProcessNew"/>
    <dgm:cxn modelId="{2B32355E-68D3-7941-9646-115DC37CC9C2}" type="presParOf" srcId="{3B178915-5D8A-DE41-91D5-58A16A414347}" destId="{B3302AF2-422E-184D-9126-22A170B48E16}" srcOrd="5" destOrd="0" presId="urn:microsoft.com/office/officeart/2016/7/layout/RepeatingBendingProcessNew"/>
    <dgm:cxn modelId="{7CD23D30-EBCD-3642-8EA4-C9F045F9F761}" type="presParOf" srcId="{B3302AF2-422E-184D-9126-22A170B48E16}" destId="{A61E247B-CB8F-BC46-B78F-4C9346C5359A}" srcOrd="0" destOrd="0" presId="urn:microsoft.com/office/officeart/2016/7/layout/RepeatingBendingProcessNew"/>
    <dgm:cxn modelId="{83F3B07D-E988-DC49-84C0-5F5F231B5F16}" type="presParOf" srcId="{3B178915-5D8A-DE41-91D5-58A16A414347}" destId="{412E4990-94D6-CB47-A9C3-DAC10156FEAD}" srcOrd="6" destOrd="0" presId="urn:microsoft.com/office/officeart/2016/7/layout/RepeatingBendingProcessNew"/>
    <dgm:cxn modelId="{3A2F266B-1284-D346-B182-2B8004B0A98C}" type="presParOf" srcId="{3B178915-5D8A-DE41-91D5-58A16A414347}" destId="{5A77EBD0-B88F-AA43-9701-005091A21363}" srcOrd="7" destOrd="0" presId="urn:microsoft.com/office/officeart/2016/7/layout/RepeatingBendingProcessNew"/>
    <dgm:cxn modelId="{BC495B98-7675-3544-ABD1-E93049E7E355}" type="presParOf" srcId="{5A77EBD0-B88F-AA43-9701-005091A21363}" destId="{ABED90BC-C049-0149-9339-8CCF60A7535D}" srcOrd="0" destOrd="0" presId="urn:microsoft.com/office/officeart/2016/7/layout/RepeatingBendingProcessNew"/>
    <dgm:cxn modelId="{9415CEAE-8302-594A-B12B-A4073E88662B}" type="presParOf" srcId="{3B178915-5D8A-DE41-91D5-58A16A414347}" destId="{30D638AA-75BD-0E41-86D1-9A65F2A625EC}" srcOrd="8" destOrd="0" presId="urn:microsoft.com/office/officeart/2016/7/layout/RepeatingBendingProcessNew"/>
    <dgm:cxn modelId="{DB35C035-0ACB-FB48-AB91-06D41C01DD4A}" type="presParOf" srcId="{3B178915-5D8A-DE41-91D5-58A16A414347}" destId="{6B30C0CB-AE14-194D-AB33-EDC749BF8797}" srcOrd="9" destOrd="0" presId="urn:microsoft.com/office/officeart/2016/7/layout/RepeatingBendingProcessNew"/>
    <dgm:cxn modelId="{BF700D4B-1FAC-8A45-9A6E-6954A58765FE}" type="presParOf" srcId="{6B30C0CB-AE14-194D-AB33-EDC749BF8797}" destId="{A0A686D1-303C-DA48-971F-B356B5A15211}" srcOrd="0" destOrd="0" presId="urn:microsoft.com/office/officeart/2016/7/layout/RepeatingBendingProcessNew"/>
    <dgm:cxn modelId="{6D8828C3-1960-1D45-8A7F-FA9E34EE8399}" type="presParOf" srcId="{3B178915-5D8A-DE41-91D5-58A16A414347}" destId="{B00D8A90-657E-164F-86C2-AC29E40E0BAC}" srcOrd="10" destOrd="0" presId="urn:microsoft.com/office/officeart/2016/7/layout/RepeatingBendingProcessNew"/>
    <dgm:cxn modelId="{054E19D4-663F-0744-A351-16C9A373F9BB}" type="presParOf" srcId="{3B178915-5D8A-DE41-91D5-58A16A414347}" destId="{1654BB93-4CCF-5245-B71B-76622951ED01}" srcOrd="11" destOrd="0" presId="urn:microsoft.com/office/officeart/2016/7/layout/RepeatingBendingProcessNew"/>
    <dgm:cxn modelId="{5F979D96-C3C4-404C-A37A-D9DC8660872E}" type="presParOf" srcId="{1654BB93-4CCF-5245-B71B-76622951ED01}" destId="{723B401B-B435-CF4A-985E-418119C94C45}" srcOrd="0" destOrd="0" presId="urn:microsoft.com/office/officeart/2016/7/layout/RepeatingBendingProcessNew"/>
    <dgm:cxn modelId="{10765C0D-D705-794B-8CBA-F5A1A4153B5A}" type="presParOf" srcId="{3B178915-5D8A-DE41-91D5-58A16A414347}" destId="{0187B3C9-7E99-E646-9BA1-D3774530CC4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B355F-0CDA-2E48-8170-00232157BF99}">
      <dsp:nvSpPr>
        <dsp:cNvPr id="0" name=""/>
        <dsp:cNvSpPr/>
      </dsp:nvSpPr>
      <dsp:spPr>
        <a:xfrm>
          <a:off x="0" y="425299"/>
          <a:ext cx="4205288" cy="96525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Operating system 	      : 	  Windows XP/7/10</a:t>
          </a:r>
        </a:p>
      </dsp:txBody>
      <dsp:txXfrm>
        <a:off x="47120" y="472419"/>
        <a:ext cx="4111048" cy="871010"/>
      </dsp:txXfrm>
    </dsp:sp>
    <dsp:sp modelId="{8CD8B0CF-BEFE-C442-AF33-ED22D73C8C6D}">
      <dsp:nvSpPr>
        <dsp:cNvPr id="0" name=""/>
        <dsp:cNvSpPr/>
      </dsp:nvSpPr>
      <dsp:spPr>
        <a:xfrm>
          <a:off x="0" y="1462549"/>
          <a:ext cx="4205288" cy="965250"/>
        </a:xfrm>
        <a:prstGeom prst="roundRect">
          <a:avLst/>
        </a:prstGeom>
        <a:gradFill rotWithShape="0">
          <a:gsLst>
            <a:gs pos="0">
              <a:schemeClr val="accent2">
                <a:hueOff val="843311"/>
                <a:satOff val="-15954"/>
                <a:lumOff val="-1111"/>
                <a:alphaOff val="0"/>
                <a:tint val="98000"/>
                <a:satMod val="110000"/>
                <a:lumMod val="104000"/>
              </a:schemeClr>
            </a:gs>
            <a:gs pos="69000">
              <a:schemeClr val="accent2">
                <a:hueOff val="843311"/>
                <a:satOff val="-15954"/>
                <a:lumOff val="-1111"/>
                <a:alphaOff val="0"/>
                <a:shade val="84000"/>
                <a:satMod val="130000"/>
                <a:lumMod val="92000"/>
              </a:schemeClr>
            </a:gs>
            <a:gs pos="100000">
              <a:schemeClr val="accent2">
                <a:hueOff val="843311"/>
                <a:satOff val="-15954"/>
                <a:lumOff val="-1111"/>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Coding Language.       : 	  Html, JavaScript,  </a:t>
          </a:r>
        </a:p>
      </dsp:txBody>
      <dsp:txXfrm>
        <a:off x="47120" y="1509669"/>
        <a:ext cx="4111048" cy="871010"/>
      </dsp:txXfrm>
    </dsp:sp>
    <dsp:sp modelId="{D1D0888F-15E4-FD49-9134-08491FE9F685}">
      <dsp:nvSpPr>
        <dsp:cNvPr id="0" name=""/>
        <dsp:cNvSpPr/>
      </dsp:nvSpPr>
      <dsp:spPr>
        <a:xfrm>
          <a:off x="0" y="2499799"/>
          <a:ext cx="4205288" cy="965250"/>
        </a:xfrm>
        <a:prstGeom prst="roundRect">
          <a:avLst/>
        </a:prstGeom>
        <a:gradFill rotWithShape="0">
          <a:gsLst>
            <a:gs pos="0">
              <a:schemeClr val="accent2">
                <a:hueOff val="1686623"/>
                <a:satOff val="-31908"/>
                <a:lumOff val="-2223"/>
                <a:alphaOff val="0"/>
                <a:tint val="98000"/>
                <a:satMod val="110000"/>
                <a:lumMod val="104000"/>
              </a:schemeClr>
            </a:gs>
            <a:gs pos="69000">
              <a:schemeClr val="accent2">
                <a:hueOff val="1686623"/>
                <a:satOff val="-31908"/>
                <a:lumOff val="-2223"/>
                <a:alphaOff val="0"/>
                <a:shade val="84000"/>
                <a:satMod val="130000"/>
                <a:lumMod val="92000"/>
              </a:schemeClr>
            </a:gs>
            <a:gs pos="100000">
              <a:schemeClr val="accent2">
                <a:hueOff val="1686623"/>
                <a:satOff val="-31908"/>
                <a:lumOff val="-2223"/>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Development Kit         :      Flask Framework</a:t>
          </a:r>
        </a:p>
      </dsp:txBody>
      <dsp:txXfrm>
        <a:off x="47120" y="2546919"/>
        <a:ext cx="4111048" cy="871010"/>
      </dsp:txXfrm>
    </dsp:sp>
    <dsp:sp modelId="{4B5BB9B9-C340-8341-BDE9-42C75F5DC325}">
      <dsp:nvSpPr>
        <dsp:cNvPr id="0" name=""/>
        <dsp:cNvSpPr/>
      </dsp:nvSpPr>
      <dsp:spPr>
        <a:xfrm>
          <a:off x="0" y="3537050"/>
          <a:ext cx="4205288" cy="965250"/>
        </a:xfrm>
        <a:prstGeom prst="roundRect">
          <a:avLst/>
        </a:prstGeom>
        <a:gradFill rotWithShape="0">
          <a:gsLst>
            <a:gs pos="0">
              <a:schemeClr val="accent2">
                <a:hueOff val="2529934"/>
                <a:satOff val="-47862"/>
                <a:lumOff val="-3334"/>
                <a:alphaOff val="0"/>
                <a:tint val="98000"/>
                <a:satMod val="110000"/>
                <a:lumMod val="104000"/>
              </a:schemeClr>
            </a:gs>
            <a:gs pos="69000">
              <a:schemeClr val="accent2">
                <a:hueOff val="2529934"/>
                <a:satOff val="-47862"/>
                <a:lumOff val="-3334"/>
                <a:alphaOff val="0"/>
                <a:shade val="84000"/>
                <a:satMod val="130000"/>
                <a:lumMod val="92000"/>
              </a:schemeClr>
            </a:gs>
            <a:gs pos="100000">
              <a:schemeClr val="accent2">
                <a:hueOff val="2529934"/>
                <a:satOff val="-47862"/>
                <a:lumOff val="-3334"/>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IDE 	                  : 	  Anaconda prompt</a:t>
          </a:r>
        </a:p>
      </dsp:txBody>
      <dsp:txXfrm>
        <a:off x="47120" y="3584170"/>
        <a:ext cx="4111048" cy="87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DF02B-CB93-7343-B98F-459D7C3B8057}">
      <dsp:nvSpPr>
        <dsp:cNvPr id="0" name=""/>
        <dsp:cNvSpPr/>
      </dsp:nvSpPr>
      <dsp:spPr>
        <a:xfrm>
          <a:off x="1640059" y="827417"/>
          <a:ext cx="346675" cy="91440"/>
        </a:xfrm>
        <a:custGeom>
          <a:avLst/>
          <a:gdLst/>
          <a:ahLst/>
          <a:cxnLst/>
          <a:rect l="0" t="0" r="0" b="0"/>
          <a:pathLst>
            <a:path>
              <a:moveTo>
                <a:pt x="0" y="45720"/>
              </a:moveTo>
              <a:lnTo>
                <a:pt x="34667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3964" y="871251"/>
        <a:ext cx="18863" cy="3772"/>
      </dsp:txXfrm>
    </dsp:sp>
    <dsp:sp modelId="{ADC5635C-B922-C84B-A176-8CB6858BA15F}">
      <dsp:nvSpPr>
        <dsp:cNvPr id="0" name=""/>
        <dsp:cNvSpPr/>
      </dsp:nvSpPr>
      <dsp:spPr>
        <a:xfrm>
          <a:off x="1531" y="381039"/>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Step1: load dataset</a:t>
          </a:r>
        </a:p>
      </dsp:txBody>
      <dsp:txXfrm>
        <a:off x="1531" y="381039"/>
        <a:ext cx="1640327" cy="984196"/>
      </dsp:txXfrm>
    </dsp:sp>
    <dsp:sp modelId="{FCF2CD3E-92A2-E545-BDA2-78776723A087}">
      <dsp:nvSpPr>
        <dsp:cNvPr id="0" name=""/>
        <dsp:cNvSpPr/>
      </dsp:nvSpPr>
      <dsp:spPr>
        <a:xfrm>
          <a:off x="3657662" y="827417"/>
          <a:ext cx="346675" cy="91440"/>
        </a:xfrm>
        <a:custGeom>
          <a:avLst/>
          <a:gdLst/>
          <a:ahLst/>
          <a:cxnLst/>
          <a:rect l="0" t="0" r="0" b="0"/>
          <a:pathLst>
            <a:path>
              <a:moveTo>
                <a:pt x="0" y="45720"/>
              </a:moveTo>
              <a:lnTo>
                <a:pt x="34667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1568" y="871251"/>
        <a:ext cx="18863" cy="3772"/>
      </dsp:txXfrm>
    </dsp:sp>
    <dsp:sp modelId="{6DAA18E1-BE77-BF4C-932C-2AECB3B72F1B}">
      <dsp:nvSpPr>
        <dsp:cNvPr id="0" name=""/>
        <dsp:cNvSpPr/>
      </dsp:nvSpPr>
      <dsp:spPr>
        <a:xfrm>
          <a:off x="2019134" y="381039"/>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Setp2: preprocessing data </a:t>
          </a:r>
        </a:p>
      </dsp:txBody>
      <dsp:txXfrm>
        <a:off x="2019134" y="381039"/>
        <a:ext cx="1640327" cy="984196"/>
      </dsp:txXfrm>
    </dsp:sp>
    <dsp:sp modelId="{B3302AF2-422E-184D-9126-22A170B48E16}">
      <dsp:nvSpPr>
        <dsp:cNvPr id="0" name=""/>
        <dsp:cNvSpPr/>
      </dsp:nvSpPr>
      <dsp:spPr>
        <a:xfrm>
          <a:off x="5675265" y="827417"/>
          <a:ext cx="346675" cy="91440"/>
        </a:xfrm>
        <a:custGeom>
          <a:avLst/>
          <a:gdLst/>
          <a:ahLst/>
          <a:cxnLst/>
          <a:rect l="0" t="0" r="0" b="0"/>
          <a:pathLst>
            <a:path>
              <a:moveTo>
                <a:pt x="0" y="45720"/>
              </a:moveTo>
              <a:lnTo>
                <a:pt x="34667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9171" y="871251"/>
        <a:ext cx="18863" cy="3772"/>
      </dsp:txXfrm>
    </dsp:sp>
    <dsp:sp modelId="{9AB02D6F-1CA0-5D4D-BC66-C4F4F2E3EC4C}">
      <dsp:nvSpPr>
        <dsp:cNvPr id="0" name=""/>
        <dsp:cNvSpPr/>
      </dsp:nvSpPr>
      <dsp:spPr>
        <a:xfrm>
          <a:off x="4036737" y="381039"/>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Step3: load combined dataset</a:t>
          </a:r>
        </a:p>
      </dsp:txBody>
      <dsp:txXfrm>
        <a:off x="4036737" y="381039"/>
        <a:ext cx="1640327" cy="984196"/>
      </dsp:txXfrm>
    </dsp:sp>
    <dsp:sp modelId="{5A77EBD0-B88F-AA43-9701-005091A21363}">
      <dsp:nvSpPr>
        <dsp:cNvPr id="0" name=""/>
        <dsp:cNvSpPr/>
      </dsp:nvSpPr>
      <dsp:spPr>
        <a:xfrm>
          <a:off x="821695" y="1363436"/>
          <a:ext cx="6052809" cy="346675"/>
        </a:xfrm>
        <a:custGeom>
          <a:avLst/>
          <a:gdLst/>
          <a:ahLst/>
          <a:cxnLst/>
          <a:rect l="0" t="0" r="0" b="0"/>
          <a:pathLst>
            <a:path>
              <a:moveTo>
                <a:pt x="6052809" y="0"/>
              </a:moveTo>
              <a:lnTo>
                <a:pt x="6052809" y="190437"/>
              </a:lnTo>
              <a:lnTo>
                <a:pt x="0" y="190437"/>
              </a:lnTo>
              <a:lnTo>
                <a:pt x="0" y="34667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6486" y="1534887"/>
        <a:ext cx="303227" cy="3772"/>
      </dsp:txXfrm>
    </dsp:sp>
    <dsp:sp modelId="{412E4990-94D6-CB47-A9C3-DAC10156FEAD}">
      <dsp:nvSpPr>
        <dsp:cNvPr id="0" name=""/>
        <dsp:cNvSpPr/>
      </dsp:nvSpPr>
      <dsp:spPr>
        <a:xfrm>
          <a:off x="6054340" y="381039"/>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 4:split test and train set from dataset</a:t>
          </a:r>
        </a:p>
      </dsp:txBody>
      <dsp:txXfrm>
        <a:off x="6054340" y="381039"/>
        <a:ext cx="1640327" cy="984196"/>
      </dsp:txXfrm>
    </dsp:sp>
    <dsp:sp modelId="{6B30C0CB-AE14-194D-AB33-EDC749BF8797}">
      <dsp:nvSpPr>
        <dsp:cNvPr id="0" name=""/>
        <dsp:cNvSpPr/>
      </dsp:nvSpPr>
      <dsp:spPr>
        <a:xfrm>
          <a:off x="1640059" y="2188890"/>
          <a:ext cx="346675" cy="91440"/>
        </a:xfrm>
        <a:custGeom>
          <a:avLst/>
          <a:gdLst/>
          <a:ahLst/>
          <a:cxnLst/>
          <a:rect l="0" t="0" r="0" b="0"/>
          <a:pathLst>
            <a:path>
              <a:moveTo>
                <a:pt x="0" y="45720"/>
              </a:moveTo>
              <a:lnTo>
                <a:pt x="34667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3964" y="2232723"/>
        <a:ext cx="18863" cy="3772"/>
      </dsp:txXfrm>
    </dsp:sp>
    <dsp:sp modelId="{30D638AA-75BD-0E41-86D1-9A65F2A625EC}">
      <dsp:nvSpPr>
        <dsp:cNvPr id="0" name=""/>
        <dsp:cNvSpPr/>
      </dsp:nvSpPr>
      <dsp:spPr>
        <a:xfrm>
          <a:off x="1531" y="1742511"/>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 5: divide features  and labels</a:t>
          </a:r>
        </a:p>
      </dsp:txBody>
      <dsp:txXfrm>
        <a:off x="1531" y="1742511"/>
        <a:ext cx="1640327" cy="984196"/>
      </dsp:txXfrm>
    </dsp:sp>
    <dsp:sp modelId="{1654BB93-4CCF-5245-B71B-76622951ED01}">
      <dsp:nvSpPr>
        <dsp:cNvPr id="0" name=""/>
        <dsp:cNvSpPr/>
      </dsp:nvSpPr>
      <dsp:spPr>
        <a:xfrm>
          <a:off x="3657662" y="2188890"/>
          <a:ext cx="346675" cy="91440"/>
        </a:xfrm>
        <a:custGeom>
          <a:avLst/>
          <a:gdLst/>
          <a:ahLst/>
          <a:cxnLst/>
          <a:rect l="0" t="0" r="0" b="0"/>
          <a:pathLst>
            <a:path>
              <a:moveTo>
                <a:pt x="0" y="45720"/>
              </a:moveTo>
              <a:lnTo>
                <a:pt x="34667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1568" y="2232723"/>
        <a:ext cx="18863" cy="3772"/>
      </dsp:txXfrm>
    </dsp:sp>
    <dsp:sp modelId="{B00D8A90-657E-164F-86C2-AC29E40E0BAC}">
      <dsp:nvSpPr>
        <dsp:cNvPr id="0" name=""/>
        <dsp:cNvSpPr/>
      </dsp:nvSpPr>
      <dsp:spPr>
        <a:xfrm>
          <a:off x="2019134" y="1742511"/>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 6: fit train and test set </a:t>
          </a:r>
        </a:p>
      </dsp:txBody>
      <dsp:txXfrm>
        <a:off x="2019134" y="1742511"/>
        <a:ext cx="1640327" cy="984196"/>
      </dsp:txXfrm>
    </dsp:sp>
    <dsp:sp modelId="{0187B3C9-7E99-E646-9BA1-D3774530CC46}">
      <dsp:nvSpPr>
        <dsp:cNvPr id="0" name=""/>
        <dsp:cNvSpPr/>
      </dsp:nvSpPr>
      <dsp:spPr>
        <a:xfrm>
          <a:off x="4036737" y="1742511"/>
          <a:ext cx="1640327" cy="9841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377" tIns="84370" rIns="80377" bIns="84370" numCol="1" spcCol="1270" anchor="ctr" anchorCtr="0">
          <a:noAutofit/>
        </a:bodyPr>
        <a:lstStyle/>
        <a:p>
          <a:pPr marL="0" lvl="0" indent="0" algn="ctr" defTabSz="533400">
            <a:lnSpc>
              <a:spcPct val="90000"/>
            </a:lnSpc>
            <a:spcBef>
              <a:spcPct val="0"/>
            </a:spcBef>
            <a:spcAft>
              <a:spcPct val="35000"/>
            </a:spcAft>
            <a:buNone/>
          </a:pPr>
          <a:r>
            <a:rPr lang="en-US" sz="1200" kern="1200"/>
            <a:t>Step 7: collect input data and give to predict function to get (0,1,2,3,4) values</a:t>
          </a:r>
        </a:p>
      </dsp:txBody>
      <dsp:txXfrm>
        <a:off x="4036737" y="1742511"/>
        <a:ext cx="1640327" cy="9841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5C876-A927-5E40-B2E8-E32EC3D55E91}" type="datetimeFigureOut">
              <a:rPr lang="en-US" smtClean="0"/>
              <a:t>12/2/21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C90AA-E3BF-A949-A942-02B83DE333F3}" type="slidenum">
              <a:rPr lang="en-US" smtClean="0"/>
              <a:t>‹#›</a:t>
            </a:fld>
            <a:endParaRPr lang="en-US"/>
          </a:p>
        </p:txBody>
      </p:sp>
    </p:spTree>
    <p:extLst>
      <p:ext uri="{BB962C8B-B14F-4D97-AF65-F5344CB8AC3E}">
        <p14:creationId xmlns:p14="http://schemas.microsoft.com/office/powerpoint/2010/main" val="208021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10</a:t>
            </a:fld>
            <a:endParaRPr lang="en-US"/>
          </a:p>
        </p:txBody>
      </p:sp>
    </p:spTree>
    <p:extLst>
      <p:ext uri="{BB962C8B-B14F-4D97-AF65-F5344CB8AC3E}">
        <p14:creationId xmlns:p14="http://schemas.microsoft.com/office/powerpoint/2010/main" val="384637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24</a:t>
            </a:fld>
            <a:endParaRPr lang="en-US"/>
          </a:p>
        </p:txBody>
      </p:sp>
    </p:spTree>
    <p:extLst>
      <p:ext uri="{BB962C8B-B14F-4D97-AF65-F5344CB8AC3E}">
        <p14:creationId xmlns:p14="http://schemas.microsoft.com/office/powerpoint/2010/main" val="176272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25</a:t>
            </a:fld>
            <a:endParaRPr lang="en-US"/>
          </a:p>
        </p:txBody>
      </p:sp>
    </p:spTree>
    <p:extLst>
      <p:ext uri="{BB962C8B-B14F-4D97-AF65-F5344CB8AC3E}">
        <p14:creationId xmlns:p14="http://schemas.microsoft.com/office/powerpoint/2010/main" val="324195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26</a:t>
            </a:fld>
            <a:endParaRPr lang="en-US"/>
          </a:p>
        </p:txBody>
      </p:sp>
    </p:spTree>
    <p:extLst>
      <p:ext uri="{BB962C8B-B14F-4D97-AF65-F5344CB8AC3E}">
        <p14:creationId xmlns:p14="http://schemas.microsoft.com/office/powerpoint/2010/main" val="110108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27</a:t>
            </a:fld>
            <a:endParaRPr lang="en-US"/>
          </a:p>
        </p:txBody>
      </p:sp>
    </p:spTree>
    <p:extLst>
      <p:ext uri="{BB962C8B-B14F-4D97-AF65-F5344CB8AC3E}">
        <p14:creationId xmlns:p14="http://schemas.microsoft.com/office/powerpoint/2010/main" val="214071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28</a:t>
            </a:fld>
            <a:endParaRPr lang="en-US"/>
          </a:p>
        </p:txBody>
      </p:sp>
    </p:spTree>
    <p:extLst>
      <p:ext uri="{BB962C8B-B14F-4D97-AF65-F5344CB8AC3E}">
        <p14:creationId xmlns:p14="http://schemas.microsoft.com/office/powerpoint/2010/main" val="291427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11</a:t>
            </a:fld>
            <a:endParaRPr lang="en-US"/>
          </a:p>
        </p:txBody>
      </p:sp>
    </p:spTree>
    <p:extLst>
      <p:ext uri="{BB962C8B-B14F-4D97-AF65-F5344CB8AC3E}">
        <p14:creationId xmlns:p14="http://schemas.microsoft.com/office/powerpoint/2010/main" val="354079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12</a:t>
            </a:fld>
            <a:endParaRPr lang="en-US"/>
          </a:p>
        </p:txBody>
      </p:sp>
    </p:spTree>
    <p:extLst>
      <p:ext uri="{BB962C8B-B14F-4D97-AF65-F5344CB8AC3E}">
        <p14:creationId xmlns:p14="http://schemas.microsoft.com/office/powerpoint/2010/main" val="59133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18</a:t>
            </a:fld>
            <a:endParaRPr lang="en-US"/>
          </a:p>
        </p:txBody>
      </p:sp>
    </p:spTree>
    <p:extLst>
      <p:ext uri="{BB962C8B-B14F-4D97-AF65-F5344CB8AC3E}">
        <p14:creationId xmlns:p14="http://schemas.microsoft.com/office/powerpoint/2010/main" val="279543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19</a:t>
            </a:fld>
            <a:endParaRPr lang="en-US"/>
          </a:p>
        </p:txBody>
      </p:sp>
    </p:spTree>
    <p:extLst>
      <p:ext uri="{BB962C8B-B14F-4D97-AF65-F5344CB8AC3E}">
        <p14:creationId xmlns:p14="http://schemas.microsoft.com/office/powerpoint/2010/main" val="339675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20</a:t>
            </a:fld>
            <a:endParaRPr lang="en-US"/>
          </a:p>
        </p:txBody>
      </p:sp>
    </p:spTree>
    <p:extLst>
      <p:ext uri="{BB962C8B-B14F-4D97-AF65-F5344CB8AC3E}">
        <p14:creationId xmlns:p14="http://schemas.microsoft.com/office/powerpoint/2010/main" val="2447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21</a:t>
            </a:fld>
            <a:endParaRPr lang="en-US"/>
          </a:p>
        </p:txBody>
      </p:sp>
    </p:spTree>
    <p:extLst>
      <p:ext uri="{BB962C8B-B14F-4D97-AF65-F5344CB8AC3E}">
        <p14:creationId xmlns:p14="http://schemas.microsoft.com/office/powerpoint/2010/main" val="43189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22</a:t>
            </a:fld>
            <a:endParaRPr lang="en-US"/>
          </a:p>
        </p:txBody>
      </p:sp>
    </p:spTree>
    <p:extLst>
      <p:ext uri="{BB962C8B-B14F-4D97-AF65-F5344CB8AC3E}">
        <p14:creationId xmlns:p14="http://schemas.microsoft.com/office/powerpoint/2010/main" val="12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C90AA-E3BF-A949-A942-02B83DE333F3}" type="slidenum">
              <a:rPr lang="en-US" smtClean="0"/>
              <a:t>23</a:t>
            </a:fld>
            <a:endParaRPr lang="en-US"/>
          </a:p>
        </p:txBody>
      </p:sp>
    </p:spTree>
    <p:extLst>
      <p:ext uri="{BB962C8B-B14F-4D97-AF65-F5344CB8AC3E}">
        <p14:creationId xmlns:p14="http://schemas.microsoft.com/office/powerpoint/2010/main" val="104189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1D8BD707-D9CF-40AE-B4C6-C98DA3205C09}" type="datetimeFigureOut">
              <a:rPr lang="en-US" smtClean="0"/>
              <a:pPr/>
              <a:t>12/2/21</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10580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362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6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799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24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333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86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12/2/21</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707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150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481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12/2/21</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12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12/2/21</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07873292"/>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var/folders/vq/xq6q86nx74jb79lc98dxkd4r0000gn/T/com.microsoft.Word/WebArchiveCopyPasteTempFiles/915685f7-c689-40e1-b2af-7c1d46ee34dc"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b="1" dirty="0">
                <a:latin typeface="Times New Roman" pitchFamily="18" charset="0"/>
                <a:cs typeface="Times New Roman" pitchFamily="18" charset="0"/>
              </a:rPr>
              <a:t>Heart Disease Prediction using Machine Learning</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9050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49"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72" name="Rectangle 71">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vert="horz" lIns="228600" tIns="228600" rIns="228600" bIns="228600" rtlCol="0">
            <a:normAutofit/>
          </a:bodyPr>
          <a:lstStyle/>
          <a:p>
            <a:pPr defTabSz="914400"/>
            <a:r>
              <a:rPr lang="en-US" spc="-150"/>
              <a:t>Data Visualization</a:t>
            </a:r>
          </a:p>
        </p:txBody>
      </p:sp>
      <p:pic>
        <p:nvPicPr>
          <p:cNvPr id="10" name="Picture 9" descr="Chart, bar chart&#10;&#10;Description automatically generated">
            <a:extLst>
              <a:ext uri="{FF2B5EF4-FFF2-40B4-BE49-F238E27FC236}">
                <a16:creationId xmlns:a16="http://schemas.microsoft.com/office/drawing/2014/main" id="{416BD2EE-5A81-B141-A174-3CA88CFC26A2}"/>
              </a:ext>
            </a:extLst>
          </p:cNvPr>
          <p:cNvPicPr>
            <a:picLocks noChangeAspect="1"/>
          </p:cNvPicPr>
          <p:nvPr/>
        </p:nvPicPr>
        <p:blipFill rotWithShape="1">
          <a:blip r:embed="rId3">
            <a:extLst>
              <a:ext uri="{28A0092B-C50C-407E-A947-70E740481C1C}">
                <a14:useLocalDpi xmlns:a14="http://schemas.microsoft.com/office/drawing/2010/main" val="0"/>
              </a:ext>
            </a:extLst>
          </a:blip>
          <a:srcRect t="6611" r="2" b="2"/>
          <a:stretch/>
        </p:blipFill>
        <p:spPr>
          <a:xfrm>
            <a:off x="3891917" y="687915"/>
            <a:ext cx="4705920" cy="2977469"/>
          </a:xfrm>
          <a:prstGeom prst="rect">
            <a:avLst/>
          </a:prstGeom>
          <a:ln w="9525">
            <a:solidFill>
              <a:schemeClr val="tx1">
                <a:alpha val="20000"/>
              </a:schemeClr>
            </a:solidFill>
          </a:ln>
        </p:spPr>
      </p:pic>
      <p:sp>
        <p:nvSpPr>
          <p:cNvPr id="4" name="Content Placeholder 3">
            <a:extLst>
              <a:ext uri="{FF2B5EF4-FFF2-40B4-BE49-F238E27FC236}">
                <a16:creationId xmlns:a16="http://schemas.microsoft.com/office/drawing/2014/main" id="{9F0EFB11-8558-7443-AB9D-E90756E76069}"/>
              </a:ext>
            </a:extLst>
          </p:cNvPr>
          <p:cNvSpPr>
            <a:spLocks noGrp="1"/>
          </p:cNvSpPr>
          <p:nvPr>
            <p:ph idx="1"/>
          </p:nvPr>
        </p:nvSpPr>
        <p:spPr>
          <a:xfrm>
            <a:off x="3848824" y="4495193"/>
            <a:ext cx="4711405" cy="1783977"/>
          </a:xfrm>
        </p:spPr>
        <p:txBody>
          <a:bodyPr vert="horz" lIns="91440" tIns="45720" rIns="91440" bIns="45720" rtlCol="0">
            <a:normAutofit fontScale="77500" lnSpcReduction="20000"/>
          </a:bodyPr>
          <a:lstStyle/>
          <a:p>
            <a:pPr indent="-228600" defTabSz="914400"/>
            <a:r>
              <a:rPr lang="en-IN" dirty="0"/>
              <a:t>According to this Cleveland dataset males are more susceptible to get Heart Disease than females. Men experience heart attacks more than women. Sudden Heart Attacks are experienced by men between 70% — 89%. Woman may experience a heart attack with no chest pressure at all, they usually experience nausea or vomiting which are often confused with acid reflux or the flu.</a:t>
            </a:r>
            <a:endParaRPr lang="en-US" dirty="0"/>
          </a:p>
        </p:txBody>
      </p:sp>
    </p:spTree>
    <p:extLst>
      <p:ext uri="{BB962C8B-B14F-4D97-AF65-F5344CB8AC3E}">
        <p14:creationId xmlns:p14="http://schemas.microsoft.com/office/powerpoint/2010/main" val="91635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1" name="Rectangle 7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8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514458" y="0"/>
            <a:ext cx="3092804" cy="1433323"/>
          </a:xfrm>
        </p:spPr>
        <p:txBody>
          <a:bodyPr vert="horz" lIns="228600" tIns="228600" rIns="228600" bIns="228600" rtlCol="0">
            <a:normAutofit/>
          </a:bodyPr>
          <a:lstStyle/>
          <a:p>
            <a:pPr algn="l" defTabSz="914400"/>
            <a:r>
              <a:rPr lang="en-US" sz="2800" spc="-150" dirty="0">
                <a:solidFill>
                  <a:schemeClr val="tx2"/>
                </a:solidFill>
              </a:rPr>
              <a:t>Data Visualization</a:t>
            </a:r>
          </a:p>
        </p:txBody>
      </p:sp>
      <p:sp>
        <p:nvSpPr>
          <p:cNvPr id="194" name="Rectangle 10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rgbClr val="EA9A7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53C7DE69-11A1-8A4F-A99A-1CC372101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86" y="1961032"/>
            <a:ext cx="4333488" cy="2935936"/>
          </a:xfrm>
          <a:prstGeom prst="rect">
            <a:avLst/>
          </a:prstGeom>
          <a:ln w="12700">
            <a:noFill/>
          </a:ln>
        </p:spPr>
      </p:pic>
      <p:sp>
        <p:nvSpPr>
          <p:cNvPr id="4" name="Content Placeholder 3">
            <a:extLst>
              <a:ext uri="{FF2B5EF4-FFF2-40B4-BE49-F238E27FC236}">
                <a16:creationId xmlns:a16="http://schemas.microsoft.com/office/drawing/2014/main" id="{9F0EFB11-8558-7443-AB9D-E90756E76069}"/>
              </a:ext>
            </a:extLst>
          </p:cNvPr>
          <p:cNvSpPr>
            <a:spLocks noGrp="1"/>
          </p:cNvSpPr>
          <p:nvPr>
            <p:ph idx="1"/>
          </p:nvPr>
        </p:nvSpPr>
        <p:spPr>
          <a:xfrm>
            <a:off x="5463504" y="2430463"/>
            <a:ext cx="3074706" cy="2667000"/>
          </a:xfrm>
        </p:spPr>
        <p:txBody>
          <a:bodyPr vert="horz" lIns="91440" tIns="45720" rIns="91440" bIns="45720" rtlCol="0">
            <a:normAutofit fontScale="77500" lnSpcReduction="20000"/>
          </a:bodyPr>
          <a:lstStyle/>
          <a:p>
            <a:pPr indent="-228600" algn="ctr" defTabSz="914400">
              <a:lnSpc>
                <a:spcPct val="110000"/>
              </a:lnSpc>
              <a:buClr>
                <a:srgbClr val="EA9A76"/>
              </a:buClr>
            </a:pPr>
            <a:r>
              <a:rPr lang="en-IN" dirty="0"/>
              <a:t> </a:t>
            </a:r>
            <a:r>
              <a:rPr lang="en-IN" sz="1400" dirty="0"/>
              <a:t>Most of the Heart Disease patients are found to have asymptomatic chest pain. These group of people might show atypical symptoms like indigestion, flu or a strained chest muscle. A asymptomatic attack, like any heart attack, involves, blockage of blood flow to your heart and possible damage to the heart muscle</a:t>
            </a:r>
          </a:p>
          <a:p>
            <a:pPr indent="-228600" algn="ctr" defTabSz="914400">
              <a:lnSpc>
                <a:spcPct val="110000"/>
              </a:lnSpc>
              <a:buClr>
                <a:srgbClr val="EA9A76"/>
              </a:buClr>
            </a:pPr>
            <a:r>
              <a:rPr lang="en-IN" dirty="0"/>
              <a:t>The only way to tell If you had asymptomatic attack is by an electrocardiogram or echocardiogram. These tests can reveal changes that signal a heart attack.</a:t>
            </a:r>
            <a:endParaRPr lang="en-IN" sz="1400" dirty="0"/>
          </a:p>
        </p:txBody>
      </p:sp>
    </p:spTree>
    <p:extLst>
      <p:ext uri="{BB962C8B-B14F-4D97-AF65-F5344CB8AC3E}">
        <p14:creationId xmlns:p14="http://schemas.microsoft.com/office/powerpoint/2010/main" val="41117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202"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4" name="Group 223">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225" name="Rectangle 224">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vert="horz" lIns="228600" tIns="228600" rIns="228600" bIns="228600" rtlCol="0">
            <a:normAutofit/>
          </a:bodyPr>
          <a:lstStyle/>
          <a:p>
            <a:pPr defTabSz="914400"/>
            <a:r>
              <a:rPr lang="en-US" spc="-150"/>
              <a:t>Data Visualization</a:t>
            </a:r>
          </a:p>
        </p:txBody>
      </p:sp>
      <p:pic>
        <p:nvPicPr>
          <p:cNvPr id="6" name="Picture 5" descr="Chart, box and whisker chart&#10;&#10;Description automatically generated">
            <a:extLst>
              <a:ext uri="{FF2B5EF4-FFF2-40B4-BE49-F238E27FC236}">
                <a16:creationId xmlns:a16="http://schemas.microsoft.com/office/drawing/2014/main" id="{B92FB9AF-B64A-E347-86EB-7F6B15230C3C}"/>
              </a:ext>
            </a:extLst>
          </p:cNvPr>
          <p:cNvPicPr>
            <a:picLocks noChangeAspect="1"/>
          </p:cNvPicPr>
          <p:nvPr/>
        </p:nvPicPr>
        <p:blipFill rotWithShape="1">
          <a:blip r:embed="rId3">
            <a:extLst>
              <a:ext uri="{28A0092B-C50C-407E-A947-70E740481C1C}">
                <a14:useLocalDpi xmlns:a14="http://schemas.microsoft.com/office/drawing/2010/main" val="0"/>
              </a:ext>
            </a:extLst>
          </a:blip>
          <a:srcRect r="2" b="6613"/>
          <a:stretch/>
        </p:blipFill>
        <p:spPr>
          <a:xfrm>
            <a:off x="3841579" y="982209"/>
            <a:ext cx="4705920" cy="2977469"/>
          </a:xfrm>
          <a:prstGeom prst="rect">
            <a:avLst/>
          </a:prstGeom>
          <a:ln w="9525">
            <a:solidFill>
              <a:schemeClr val="tx1">
                <a:alpha val="20000"/>
              </a:schemeClr>
            </a:solidFill>
          </a:ln>
        </p:spPr>
      </p:pic>
      <p:sp>
        <p:nvSpPr>
          <p:cNvPr id="4" name="Content Placeholder 3">
            <a:extLst>
              <a:ext uri="{FF2B5EF4-FFF2-40B4-BE49-F238E27FC236}">
                <a16:creationId xmlns:a16="http://schemas.microsoft.com/office/drawing/2014/main" id="{9F0EFB11-8558-7443-AB9D-E90756E76069}"/>
              </a:ext>
            </a:extLst>
          </p:cNvPr>
          <p:cNvSpPr>
            <a:spLocks noGrp="1"/>
          </p:cNvSpPr>
          <p:nvPr>
            <p:ph idx="1"/>
          </p:nvPr>
        </p:nvSpPr>
        <p:spPr>
          <a:xfrm>
            <a:off x="3838835" y="4267830"/>
            <a:ext cx="4711405" cy="1783977"/>
          </a:xfrm>
        </p:spPr>
        <p:txBody>
          <a:bodyPr vert="horz" lIns="91440" tIns="45720" rIns="91440" bIns="45720" rtlCol="0">
            <a:normAutofit/>
          </a:bodyPr>
          <a:lstStyle/>
          <a:p>
            <a:pPr indent="-228600" defTabSz="914400">
              <a:lnSpc>
                <a:spcPct val="110000"/>
              </a:lnSpc>
              <a:buClr>
                <a:srgbClr val="EA9A76"/>
              </a:buClr>
            </a:pPr>
            <a:r>
              <a:rPr lang="en-IN" dirty="0"/>
              <a:t>when we create a box plot related to the average of people who have / doesn’t have heart disease we can observe the younger people are less likely to have heart disease.</a:t>
            </a:r>
            <a:endParaRPr lang="en-IN" sz="1100" dirty="0"/>
          </a:p>
        </p:txBody>
      </p:sp>
      <p:sp>
        <p:nvSpPr>
          <p:cNvPr id="9" name="TextBox 8">
            <a:extLst>
              <a:ext uri="{FF2B5EF4-FFF2-40B4-BE49-F238E27FC236}">
                <a16:creationId xmlns:a16="http://schemas.microsoft.com/office/drawing/2014/main" id="{8CC88B2E-3BC6-8F40-A000-ABDA735076FE}"/>
              </a:ext>
            </a:extLst>
          </p:cNvPr>
          <p:cNvSpPr txBox="1"/>
          <p:nvPr/>
        </p:nvSpPr>
        <p:spPr>
          <a:xfrm>
            <a:off x="5432824" y="473331"/>
            <a:ext cx="1265346" cy="369332"/>
          </a:xfrm>
          <a:prstGeom prst="rect">
            <a:avLst/>
          </a:prstGeom>
          <a:noFill/>
        </p:spPr>
        <p:txBody>
          <a:bodyPr wrap="none" rtlCol="0">
            <a:spAutoFit/>
          </a:bodyPr>
          <a:lstStyle/>
          <a:p>
            <a:r>
              <a:rPr lang="en-US" dirty="0"/>
              <a:t>BOX PLOT</a:t>
            </a:r>
          </a:p>
        </p:txBody>
      </p:sp>
    </p:spTree>
    <p:extLst>
      <p:ext uri="{BB962C8B-B14F-4D97-AF65-F5344CB8AC3E}">
        <p14:creationId xmlns:p14="http://schemas.microsoft.com/office/powerpoint/2010/main" val="38300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a:solidFill>
                  <a:schemeClr val="tx1">
                    <a:lumMod val="95000"/>
                    <a:lumOff val="5000"/>
                  </a:schemeClr>
                </a:solidFill>
              </a:rPr>
              <a:t>Modules</a:t>
            </a:r>
            <a:endParaRPr lang="en-US" sz="2100">
              <a:solidFill>
                <a:schemeClr val="tx1">
                  <a:lumMod val="95000"/>
                  <a:lumOff val="5000"/>
                </a:schemeClr>
              </a:solidFill>
            </a:endParaRPr>
          </a:p>
        </p:txBody>
      </p:sp>
      <p:sp>
        <p:nvSpPr>
          <p:cNvPr id="3" name="Content Placeholder 2"/>
          <p:cNvSpPr>
            <a:spLocks noGrp="1"/>
          </p:cNvSpPr>
          <p:nvPr>
            <p:ph idx="1"/>
          </p:nvPr>
        </p:nvSpPr>
        <p:spPr>
          <a:xfrm>
            <a:off x="4132266" y="381000"/>
            <a:ext cx="4608562" cy="6248400"/>
          </a:xfrm>
        </p:spPr>
        <p:txBody>
          <a:bodyPr anchor="ctr">
            <a:normAutofit/>
          </a:bodyPr>
          <a:lstStyle/>
          <a:p>
            <a:pPr>
              <a:lnSpc>
                <a:spcPct val="90000"/>
              </a:lnSpc>
            </a:pPr>
            <a:r>
              <a:rPr lang="en-US" sz="1600" b="1" u="sng" dirty="0">
                <a:solidFill>
                  <a:schemeClr val="tx1"/>
                </a:solidFill>
              </a:rPr>
              <a:t>Preprocessing Module:</a:t>
            </a:r>
            <a:endParaRPr lang="en-US" sz="1600" u="sng" dirty="0">
              <a:solidFill>
                <a:schemeClr val="tx1"/>
              </a:solidFill>
            </a:endParaRPr>
          </a:p>
          <a:p>
            <a:pPr>
              <a:lnSpc>
                <a:spcPct val="90000"/>
              </a:lnSpc>
            </a:pPr>
            <a:r>
              <a:rPr lang="en-US" sz="1600" dirty="0">
                <a:solidFill>
                  <a:schemeClr val="tx1"/>
                </a:solidFill>
              </a:rPr>
              <a:t>This is preprocessing module where four datasets are converted to supervised learning data and then converted to single combined dataset. This  dataset is used as input for application in the next for creating model.</a:t>
            </a:r>
          </a:p>
          <a:p>
            <a:pPr>
              <a:lnSpc>
                <a:spcPct val="90000"/>
              </a:lnSpc>
            </a:pPr>
            <a:r>
              <a:rPr lang="en-US" sz="1600" b="1" u="sng" dirty="0">
                <a:solidFill>
                  <a:schemeClr val="tx1"/>
                </a:solidFill>
              </a:rPr>
              <a:t>Model training Module:</a:t>
            </a:r>
            <a:endParaRPr lang="en-US" sz="1600" u="sng" dirty="0">
              <a:solidFill>
                <a:schemeClr val="tx1"/>
              </a:solidFill>
            </a:endParaRPr>
          </a:p>
          <a:p>
            <a:pPr>
              <a:lnSpc>
                <a:spcPct val="90000"/>
              </a:lnSpc>
            </a:pPr>
            <a:r>
              <a:rPr lang="en-US" sz="1600" b="1" dirty="0">
                <a:solidFill>
                  <a:schemeClr val="tx1"/>
                </a:solidFill>
              </a:rPr>
              <a:t> </a:t>
            </a:r>
            <a:r>
              <a:rPr lang="en-US" sz="1600" dirty="0">
                <a:solidFill>
                  <a:schemeClr val="tx1"/>
                </a:solidFill>
              </a:rPr>
              <a:t>In this stage combined dataset is taken as in put and model is created using random forest classifier in three steps .</a:t>
            </a:r>
          </a:p>
          <a:p>
            <a:pPr>
              <a:lnSpc>
                <a:spcPct val="90000"/>
              </a:lnSpc>
            </a:pPr>
            <a:r>
              <a:rPr lang="en-US" sz="1600" dirty="0">
                <a:solidFill>
                  <a:schemeClr val="tx1"/>
                </a:solidFill>
              </a:rPr>
              <a:t>First data is dividing in to testing and training set and features and labels are extracted from these datasets and then data is trained and fitting is done. Then a pkl file  is created  which is model for this application. </a:t>
            </a:r>
          </a:p>
          <a:p>
            <a:pPr>
              <a:lnSpc>
                <a:spcPct val="90000"/>
              </a:lnSpc>
            </a:pPr>
            <a:r>
              <a:rPr lang="en-US" sz="1600" dirty="0">
                <a:solidFill>
                  <a:schemeClr val="tx1"/>
                </a:solidFill>
              </a:rPr>
              <a:t>This pkl file is used as model for predicting final results. </a:t>
            </a:r>
          </a:p>
          <a:p>
            <a:pPr>
              <a:lnSpc>
                <a:spcPct val="90000"/>
              </a:lnSpc>
            </a:pPr>
            <a:endParaRPr lang="en-US" sz="1300" dirty="0">
              <a:solidFill>
                <a:schemeClr val="tx1"/>
              </a:solidFill>
            </a:endParaRPr>
          </a:p>
        </p:txBody>
      </p:sp>
    </p:spTree>
    <p:extLst>
      <p:ext uri="{BB962C8B-B14F-4D97-AF65-F5344CB8AC3E}">
        <p14:creationId xmlns:p14="http://schemas.microsoft.com/office/powerpoint/2010/main" val="36176770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666473" y="4760132"/>
            <a:ext cx="2960565" cy="1777829"/>
          </a:xfrm>
        </p:spPr>
        <p:txBody>
          <a:bodyPr vert="horz" lIns="228600" tIns="228600" rIns="228600" bIns="228600" rtlCol="0" anchor="ctr">
            <a:normAutofit/>
          </a:bodyPr>
          <a:lstStyle/>
          <a:p>
            <a:pPr algn="l" defTabSz="914400"/>
            <a:r>
              <a:rPr lang="en-US" sz="3400" spc="-150"/>
              <a:t>Pre- processing module</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Text&#10;&#10;Description automatically generated with medium confidence">
            <a:extLst>
              <a:ext uri="{FF2B5EF4-FFF2-40B4-BE49-F238E27FC236}">
                <a16:creationId xmlns:a16="http://schemas.microsoft.com/office/drawing/2014/main" id="{D34C9D69-B965-3D4B-B6CF-5EB9F99625D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17333" b="-1"/>
          <a:stretch/>
        </p:blipFill>
        <p:spPr>
          <a:xfrm>
            <a:off x="482600" y="816709"/>
            <a:ext cx="8185545" cy="3069592"/>
          </a:xfrm>
          <a:prstGeom prst="rect">
            <a:avLst/>
          </a:prstGeom>
        </p:spPr>
      </p:pic>
      <p:sp>
        <p:nvSpPr>
          <p:cNvPr id="5" name="TextBox 4">
            <a:extLst>
              <a:ext uri="{FF2B5EF4-FFF2-40B4-BE49-F238E27FC236}">
                <a16:creationId xmlns:a16="http://schemas.microsoft.com/office/drawing/2014/main" id="{7E9D4C3F-9EA6-0B45-9B34-C483EC5EB3AA}"/>
              </a:ext>
            </a:extLst>
          </p:cNvPr>
          <p:cNvSpPr txBox="1"/>
          <p:nvPr/>
        </p:nvSpPr>
        <p:spPr>
          <a:xfrm>
            <a:off x="3694652" y="5026760"/>
            <a:ext cx="5413084" cy="1342304"/>
          </a:xfrm>
          <a:prstGeom prst="rect">
            <a:avLst/>
          </a:prstGeom>
        </p:spPr>
        <p:txBody>
          <a:bodyPr vert="horz" lIns="91440" tIns="45720" rIns="91440" bIns="45720" rtlCol="0" anchor="ctr">
            <a:noAutofit/>
          </a:bodyPr>
          <a:lstStyle/>
          <a:p>
            <a:pPr indent="-228600" defTabSz="914400">
              <a:lnSpc>
                <a:spcPct val="110000"/>
              </a:lnSpc>
              <a:spcBef>
                <a:spcPts val="1000"/>
              </a:spcBef>
              <a:buClr>
                <a:schemeClr val="accent1"/>
              </a:buClr>
              <a:buSzPct val="110000"/>
              <a:buFont typeface="Wingdings" panose="05000000000000000000" pitchFamily="2" charset="2"/>
              <a:buChar char="§"/>
            </a:pPr>
            <a:r>
              <a:rPr lang="en-US" sz="1400" dirty="0"/>
              <a:t>We import pandas for data analysis that is for data preprocessing .we use this package to apply operations on datasets for improving the analysis for prediction. </a:t>
            </a:r>
            <a:r>
              <a:rPr lang="en-US" sz="1400" dirty="0" err="1"/>
              <a:t>Os</a:t>
            </a:r>
            <a:r>
              <a:rPr lang="en-US" sz="1400" dirty="0"/>
              <a:t> package for defining the path of datasets located in the directory. Pandas is an open source Python package that is most widely used for data science/data analysis and machine learning tasks. It is built on top of another package named </a:t>
            </a:r>
            <a:r>
              <a:rPr lang="en-US" sz="1400" dirty="0" err="1"/>
              <a:t>Numpy</a:t>
            </a:r>
            <a:r>
              <a:rPr lang="en-US" sz="1400" dirty="0"/>
              <a:t> , which provides support for multi-dimensional arrays. Dataset is in csv format, pd is used to read the dataset and store it in the variables. </a:t>
            </a:r>
          </a:p>
        </p:txBody>
      </p:sp>
    </p:spTree>
    <p:extLst>
      <p:ext uri="{BB962C8B-B14F-4D97-AF65-F5344CB8AC3E}">
        <p14:creationId xmlns:p14="http://schemas.microsoft.com/office/powerpoint/2010/main" val="429482060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666473" y="4760132"/>
            <a:ext cx="2960565" cy="1777829"/>
          </a:xfrm>
        </p:spPr>
        <p:txBody>
          <a:bodyPr vert="horz" lIns="228600" tIns="228600" rIns="228600" bIns="228600" rtlCol="0" anchor="ctr">
            <a:normAutofit/>
          </a:bodyPr>
          <a:lstStyle/>
          <a:p>
            <a:pPr algn="l" defTabSz="914400"/>
            <a:r>
              <a:rPr lang="en-US" sz="3400" spc="-150"/>
              <a:t>Pre- processing module</a:t>
            </a:r>
          </a:p>
        </p:txBody>
      </p:sp>
      <p:sp>
        <p:nvSpPr>
          <p:cNvPr id="35" name="Freeform: Shape 3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A picture containing text&#10;&#10;Description automatically generated">
            <a:extLst>
              <a:ext uri="{FF2B5EF4-FFF2-40B4-BE49-F238E27FC236}">
                <a16:creationId xmlns:a16="http://schemas.microsoft.com/office/drawing/2014/main" id="{071F7A7E-0101-A846-9A57-A475953F18E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34667" b="1"/>
          <a:stretch/>
        </p:blipFill>
        <p:spPr>
          <a:xfrm>
            <a:off x="482600" y="816724"/>
            <a:ext cx="8185545" cy="3069561"/>
          </a:xfrm>
          <a:prstGeom prst="rect">
            <a:avLst/>
          </a:prstGeom>
        </p:spPr>
      </p:pic>
      <p:sp>
        <p:nvSpPr>
          <p:cNvPr id="5" name="TextBox 4">
            <a:extLst>
              <a:ext uri="{FF2B5EF4-FFF2-40B4-BE49-F238E27FC236}">
                <a16:creationId xmlns:a16="http://schemas.microsoft.com/office/drawing/2014/main" id="{7E9D4C3F-9EA6-0B45-9B34-C483EC5EB3AA}"/>
              </a:ext>
            </a:extLst>
          </p:cNvPr>
          <p:cNvSpPr txBox="1"/>
          <p:nvPr/>
        </p:nvSpPr>
        <p:spPr>
          <a:xfrm>
            <a:off x="3772227" y="4692311"/>
            <a:ext cx="5068624" cy="2077608"/>
          </a:xfrm>
          <a:prstGeom prst="rect">
            <a:avLst/>
          </a:prstGeom>
        </p:spPr>
        <p:txBody>
          <a:bodyPr vert="horz" lIns="91440" tIns="45720" rIns="91440" bIns="45720" rtlCol="0" anchor="ctr">
            <a:normAutofit/>
          </a:bodyPr>
          <a:lstStyle/>
          <a:p>
            <a:pPr indent="-228600" defTabSz="914400">
              <a:lnSpc>
                <a:spcPct val="110000"/>
              </a:lnSpc>
              <a:spcBef>
                <a:spcPts val="1000"/>
              </a:spcBef>
              <a:buClr>
                <a:schemeClr val="accent1"/>
              </a:buClr>
              <a:buSzPct val="110000"/>
              <a:buFont typeface="Wingdings" panose="05000000000000000000" pitchFamily="2" charset="2"/>
              <a:buChar char="§"/>
            </a:pPr>
            <a:r>
              <a:rPr lang="en-US" sz="1600" dirty="0"/>
              <a:t>As we have gathered all the data and created and stored in the </a:t>
            </a:r>
            <a:r>
              <a:rPr lang="en-US" sz="1600" dirty="0" err="1"/>
              <a:t>Dataframe</a:t>
            </a:r>
            <a:r>
              <a:rPr lang="en-US" sz="1600" dirty="0"/>
              <a:t>, we replace values all inconsistent values with nan. Nan is a numeric data type used to represent any value that is undefined or unpresentable. In the Dataset there are many </a:t>
            </a:r>
            <a:r>
              <a:rPr lang="en-US" sz="1600" dirty="0" err="1"/>
              <a:t>features,but</a:t>
            </a:r>
            <a:r>
              <a:rPr lang="en-US" sz="1600" dirty="0"/>
              <a:t> we select few features that are relevant for our working model.</a:t>
            </a:r>
          </a:p>
        </p:txBody>
      </p:sp>
    </p:spTree>
    <p:extLst>
      <p:ext uri="{BB962C8B-B14F-4D97-AF65-F5344CB8AC3E}">
        <p14:creationId xmlns:p14="http://schemas.microsoft.com/office/powerpoint/2010/main" val="374976209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666473" y="4760132"/>
            <a:ext cx="2960565" cy="1777829"/>
          </a:xfrm>
        </p:spPr>
        <p:txBody>
          <a:bodyPr vert="horz" lIns="228600" tIns="228600" rIns="228600" bIns="228600" rtlCol="0" anchor="ctr">
            <a:normAutofit/>
          </a:bodyPr>
          <a:lstStyle/>
          <a:p>
            <a:pPr algn="l" defTabSz="914400"/>
            <a:r>
              <a:rPr lang="en-US" sz="3400" spc="-150" dirty="0"/>
              <a:t>Pre- processing module</a:t>
            </a:r>
          </a:p>
        </p:txBody>
      </p:sp>
      <p:sp>
        <p:nvSpPr>
          <p:cNvPr id="36" name="Freeform: Shape 3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Text&#10;&#10;Description automatically generated">
            <a:extLst>
              <a:ext uri="{FF2B5EF4-FFF2-40B4-BE49-F238E27FC236}">
                <a16:creationId xmlns:a16="http://schemas.microsoft.com/office/drawing/2014/main" id="{D1AE78A6-E65C-F54D-B751-07367624DF7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9024" b="2740"/>
          <a:stretch/>
        </p:blipFill>
        <p:spPr>
          <a:xfrm>
            <a:off x="482600" y="816704"/>
            <a:ext cx="8185545" cy="3069601"/>
          </a:xfrm>
          <a:prstGeom prst="rect">
            <a:avLst/>
          </a:prstGeom>
        </p:spPr>
      </p:pic>
      <p:sp>
        <p:nvSpPr>
          <p:cNvPr id="5" name="TextBox 4">
            <a:extLst>
              <a:ext uri="{FF2B5EF4-FFF2-40B4-BE49-F238E27FC236}">
                <a16:creationId xmlns:a16="http://schemas.microsoft.com/office/drawing/2014/main" id="{7E9D4C3F-9EA6-0B45-9B34-C483EC5EB3AA}"/>
              </a:ext>
            </a:extLst>
          </p:cNvPr>
          <p:cNvSpPr txBox="1"/>
          <p:nvPr/>
        </p:nvSpPr>
        <p:spPr>
          <a:xfrm>
            <a:off x="3937790" y="4868213"/>
            <a:ext cx="4711405" cy="1770300"/>
          </a:xfrm>
          <a:prstGeom prst="rect">
            <a:avLst/>
          </a:prstGeom>
        </p:spPr>
        <p:txBody>
          <a:bodyPr vert="horz" lIns="91440" tIns="45720" rIns="91440" bIns="45720" rtlCol="0" anchor="ctr">
            <a:noAutofit/>
          </a:bodyPr>
          <a:lstStyle/>
          <a:p>
            <a:pPr indent="-228600" defTabSz="914400">
              <a:lnSpc>
                <a:spcPct val="110000"/>
              </a:lnSpc>
              <a:spcBef>
                <a:spcPts val="1000"/>
              </a:spcBef>
              <a:buClr>
                <a:schemeClr val="accent1"/>
              </a:buClr>
              <a:buSzPct val="110000"/>
              <a:buFont typeface="Wingdings" panose="05000000000000000000" pitchFamily="2" charset="2"/>
              <a:buChar char="§"/>
            </a:pPr>
            <a:r>
              <a:rPr lang="en-US" sz="1600" dirty="0"/>
              <a:t>We at last </a:t>
            </a:r>
            <a:r>
              <a:rPr lang="en-US" sz="1600" dirty="0" err="1"/>
              <a:t>concat</a:t>
            </a:r>
            <a:r>
              <a:rPr lang="en-US" sz="1600" dirty="0"/>
              <a:t> all 4 datasets and combine them into one dataset. In this resultant dataset .As we have changed all the missing values with nan, We change these nan values with the median values of respective columns. We drop the columns which are not necessary for the </a:t>
            </a:r>
            <a:r>
              <a:rPr lang="en-US" sz="1600" dirty="0" err="1"/>
              <a:t>application.At</a:t>
            </a:r>
            <a:r>
              <a:rPr lang="en-US" sz="1600" dirty="0"/>
              <a:t> the end we save the combined dataset in csv format in specified location.</a:t>
            </a:r>
          </a:p>
        </p:txBody>
      </p:sp>
    </p:spTree>
    <p:extLst>
      <p:ext uri="{BB962C8B-B14F-4D97-AF65-F5344CB8AC3E}">
        <p14:creationId xmlns:p14="http://schemas.microsoft.com/office/powerpoint/2010/main" val="26873620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Model Training module</a:t>
            </a:r>
            <a:endParaRPr lang="en-US" sz="2100" dirty="0">
              <a:solidFill>
                <a:schemeClr val="tx1">
                  <a:lumMod val="95000"/>
                  <a:lumOff val="5000"/>
                </a:schemeClr>
              </a:solidFill>
            </a:endParaRPr>
          </a:p>
        </p:txBody>
      </p:sp>
      <p:pic>
        <p:nvPicPr>
          <p:cNvPr id="9" name="Content Placeholder 3" descr="Graphical user interface, text&#10;&#10;Description automatically generated">
            <a:extLst>
              <a:ext uri="{FF2B5EF4-FFF2-40B4-BE49-F238E27FC236}">
                <a16:creationId xmlns:a16="http://schemas.microsoft.com/office/drawing/2014/main" id="{235F5C0C-B97D-9442-B097-B44F4E9C50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91642" y="762000"/>
            <a:ext cx="5852358" cy="2022745"/>
          </a:xfrm>
          <a:prstGeom prst="rect">
            <a:avLst/>
          </a:prstGeom>
        </p:spPr>
      </p:pic>
      <p:sp>
        <p:nvSpPr>
          <p:cNvPr id="5" name="TextBox 4">
            <a:extLst>
              <a:ext uri="{FF2B5EF4-FFF2-40B4-BE49-F238E27FC236}">
                <a16:creationId xmlns:a16="http://schemas.microsoft.com/office/drawing/2014/main" id="{4098C580-87D0-4A4D-A617-057EADB10FF9}"/>
              </a:ext>
            </a:extLst>
          </p:cNvPr>
          <p:cNvSpPr txBox="1"/>
          <p:nvPr/>
        </p:nvSpPr>
        <p:spPr>
          <a:xfrm>
            <a:off x="3474621" y="3352800"/>
            <a:ext cx="5486400" cy="2800767"/>
          </a:xfrm>
          <a:prstGeom prst="rect">
            <a:avLst/>
          </a:prstGeom>
          <a:noFill/>
        </p:spPr>
        <p:txBody>
          <a:bodyPr wrap="square" rtlCol="0">
            <a:spAutoFit/>
          </a:bodyPr>
          <a:lstStyle/>
          <a:p>
            <a:r>
              <a:rPr lang="en-IN" sz="1600" dirty="0"/>
              <a:t>For each value in a feature, </a:t>
            </a:r>
            <a:r>
              <a:rPr lang="en-IN" sz="1600" dirty="0" err="1"/>
              <a:t>MinMaxScaler</a:t>
            </a:r>
            <a:r>
              <a:rPr lang="en-IN" sz="1600" dirty="0"/>
              <a:t> subtracts the minimum value in the feature and then divides by the range. The range is the difference between the original maximum and original minimum. Pickle is used for serializing and de-serializing Python object structures, also called marshalling or flattening. Serialization refers to the process of converting an object in memory to a byte stream that can be stored on disk or sent over a network. </a:t>
            </a:r>
          </a:p>
          <a:p>
            <a:r>
              <a:rPr lang="en-IN" sz="1600" dirty="0" err="1"/>
              <a:t>Joblib</a:t>
            </a:r>
            <a:r>
              <a:rPr lang="en-IN" sz="1600" dirty="0"/>
              <a:t> provides utilities for loading and saving python objects.</a:t>
            </a:r>
          </a:p>
        </p:txBody>
      </p:sp>
    </p:spTree>
    <p:extLst>
      <p:ext uri="{BB962C8B-B14F-4D97-AF65-F5344CB8AC3E}">
        <p14:creationId xmlns:p14="http://schemas.microsoft.com/office/powerpoint/2010/main" val="9899329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Model Training module</a:t>
            </a:r>
            <a:endParaRPr lang="en-US" sz="2100" dirty="0">
              <a:solidFill>
                <a:schemeClr val="tx1">
                  <a:lumMod val="95000"/>
                  <a:lumOff val="5000"/>
                </a:schemeClr>
              </a:solidFill>
            </a:endParaRPr>
          </a:p>
        </p:txBody>
      </p:sp>
      <p:pic>
        <p:nvPicPr>
          <p:cNvPr id="7" name="Content Placeholder 6" descr="Graphical user interface, text, application&#10;&#10;Description automatically generated">
            <a:extLst>
              <a:ext uri="{FF2B5EF4-FFF2-40B4-BE49-F238E27FC236}">
                <a16:creationId xmlns:a16="http://schemas.microsoft.com/office/drawing/2014/main" id="{5895A2CA-6C91-D744-8651-070B8213E6FE}"/>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216329" y="304800"/>
            <a:ext cx="5889571" cy="2120900"/>
          </a:xfrm>
          <a:prstGeom prst="rect">
            <a:avLst/>
          </a:prstGeom>
        </p:spPr>
      </p:pic>
      <p:sp>
        <p:nvSpPr>
          <p:cNvPr id="5" name="TextBox 4">
            <a:extLst>
              <a:ext uri="{FF2B5EF4-FFF2-40B4-BE49-F238E27FC236}">
                <a16:creationId xmlns:a16="http://schemas.microsoft.com/office/drawing/2014/main" id="{4098C580-87D0-4A4D-A617-057EADB10FF9}"/>
              </a:ext>
            </a:extLst>
          </p:cNvPr>
          <p:cNvSpPr txBox="1"/>
          <p:nvPr/>
        </p:nvSpPr>
        <p:spPr>
          <a:xfrm>
            <a:off x="3367425" y="2642949"/>
            <a:ext cx="5486400" cy="4062651"/>
          </a:xfrm>
          <a:prstGeom prst="rect">
            <a:avLst/>
          </a:prstGeom>
          <a:noFill/>
        </p:spPr>
        <p:txBody>
          <a:bodyPr wrap="square" rtlCol="0">
            <a:spAutoFit/>
          </a:bodyPr>
          <a:lstStyle/>
          <a:p>
            <a:r>
              <a:rPr lang="en-US" sz="1600" dirty="0"/>
              <a:t>In the preprocessing module we have combined the dataset. This dataset contains features and labels. </a:t>
            </a:r>
            <a:r>
              <a:rPr lang="en-IN" sz="1600" dirty="0"/>
              <a:t>In Machine Learning feature means property of your training data. Then here Height , Sex and Age are the features. The output you get from your model after training it is called a label. The train-test split procedure is used to estimate the performance of machine learning algorithms when they are used to make predictions on data not used to train the model. The train-test split procedure is used to estimate the performance of machine learning algorithms when they are used to make predictions on data not used to train the model. We use 25% of the records in the combined dataset as the test size. We drop the output column from train data and assign it to </a:t>
            </a:r>
            <a:r>
              <a:rPr lang="en-IN" sz="1600" dirty="0" err="1"/>
              <a:t>y_train</a:t>
            </a:r>
            <a:r>
              <a:rPr lang="en-IN" sz="1600" dirty="0"/>
              <a:t> data variable.</a:t>
            </a:r>
          </a:p>
          <a:p>
            <a:endParaRPr lang="en-IN" dirty="0"/>
          </a:p>
        </p:txBody>
      </p:sp>
    </p:spTree>
    <p:extLst>
      <p:ext uri="{BB962C8B-B14F-4D97-AF65-F5344CB8AC3E}">
        <p14:creationId xmlns:p14="http://schemas.microsoft.com/office/powerpoint/2010/main" val="337438716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Model Training module</a:t>
            </a:r>
            <a:endParaRPr lang="en-US" sz="2100" dirty="0">
              <a:solidFill>
                <a:schemeClr val="tx1">
                  <a:lumMod val="95000"/>
                  <a:lumOff val="5000"/>
                </a:schemeClr>
              </a:solidFill>
            </a:endParaRPr>
          </a:p>
        </p:txBody>
      </p:sp>
      <p:pic>
        <p:nvPicPr>
          <p:cNvPr id="8" name="Content Placeholder 7" descr="Text, letter&#10;&#10;Description automatically generated">
            <a:extLst>
              <a:ext uri="{FF2B5EF4-FFF2-40B4-BE49-F238E27FC236}">
                <a16:creationId xmlns:a16="http://schemas.microsoft.com/office/drawing/2014/main" id="{5B8076BF-1EE8-D64D-A9C4-1E70C61A7DC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447268" y="838200"/>
            <a:ext cx="5357839" cy="1905000"/>
          </a:xfrm>
          <a:prstGeom prst="rect">
            <a:avLst/>
          </a:prstGeom>
        </p:spPr>
      </p:pic>
      <p:sp>
        <p:nvSpPr>
          <p:cNvPr id="5" name="TextBox 4">
            <a:extLst>
              <a:ext uri="{FF2B5EF4-FFF2-40B4-BE49-F238E27FC236}">
                <a16:creationId xmlns:a16="http://schemas.microsoft.com/office/drawing/2014/main" id="{4098C580-87D0-4A4D-A617-057EADB10FF9}"/>
              </a:ext>
            </a:extLst>
          </p:cNvPr>
          <p:cNvSpPr txBox="1"/>
          <p:nvPr/>
        </p:nvSpPr>
        <p:spPr>
          <a:xfrm>
            <a:off x="3382988" y="3352800"/>
            <a:ext cx="5486400" cy="2031325"/>
          </a:xfrm>
          <a:prstGeom prst="rect">
            <a:avLst/>
          </a:prstGeom>
          <a:noFill/>
        </p:spPr>
        <p:txBody>
          <a:bodyPr wrap="square" rtlCol="0">
            <a:spAutoFit/>
          </a:bodyPr>
          <a:lstStyle/>
          <a:p>
            <a:r>
              <a:rPr lang="en-US" dirty="0"/>
              <a:t>Fit transform  is used on the training data so that we can scale the training data and also learn the scaling parameters of that data. These learned parameters are then used to scale our test data.</a:t>
            </a:r>
            <a:r>
              <a:rPr lang="en-US" b="1" dirty="0"/>
              <a:t> </a:t>
            </a:r>
            <a:r>
              <a:rPr lang="en-IN" dirty="0"/>
              <a:t>A classifier named </a:t>
            </a:r>
            <a:r>
              <a:rPr lang="en-IN" dirty="0" err="1"/>
              <a:t>clf</a:t>
            </a:r>
            <a:r>
              <a:rPr lang="en-IN" dirty="0"/>
              <a:t> is defined as an object for our model . The fit method fits the training dataset as features (data) and labels (target) into the Classifier.</a:t>
            </a:r>
            <a:r>
              <a:rPr lang="en-IN" b="1" dirty="0"/>
              <a:t> </a:t>
            </a:r>
            <a:endParaRPr lang="en-IN" dirty="0"/>
          </a:p>
        </p:txBody>
      </p:sp>
    </p:spTree>
    <p:extLst>
      <p:ext uri="{BB962C8B-B14F-4D97-AF65-F5344CB8AC3E}">
        <p14:creationId xmlns:p14="http://schemas.microsoft.com/office/powerpoint/2010/main" val="24149636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r>
              <a:rPr lang="en-US" sz="1200">
                <a:solidFill>
                  <a:srgbClr val="FFFFFF"/>
                </a:solidFill>
              </a:rPr>
              <a:t>Introduction</a:t>
            </a:r>
          </a:p>
        </p:txBody>
      </p:sp>
      <p:sp>
        <p:nvSpPr>
          <p:cNvPr id="3" name="Content Placeholder 2"/>
          <p:cNvSpPr>
            <a:spLocks noGrp="1"/>
          </p:cNvSpPr>
          <p:nvPr>
            <p:ph idx="1"/>
          </p:nvPr>
        </p:nvSpPr>
        <p:spPr>
          <a:xfrm>
            <a:off x="4193771" y="76200"/>
            <a:ext cx="3990522" cy="6858000"/>
          </a:xfrm>
        </p:spPr>
        <p:txBody>
          <a:bodyPr anchor="ctr">
            <a:normAutofit/>
          </a:bodyPr>
          <a:lstStyle/>
          <a:p>
            <a:pPr algn="just">
              <a:lnSpc>
                <a:spcPct val="90000"/>
              </a:lnSpc>
            </a:pPr>
            <a:r>
              <a:rPr lang="en-US" sz="2000" dirty="0"/>
              <a:t>Cardiovascular disease (CVD) is increasing daily in this modern world. According to the World Health Organization (WHO), an estimated 17 million people die each year from cardiovascular disease, particularly heart attacks and strokes . It is, therefore, necessary to record the most important symptoms and health habits that contribute to CVD. Various tests are performed prior to diagnosis of CVD, including auscultation, ECG, blood pressure, cholesterol and blood sugar. </a:t>
            </a:r>
          </a:p>
          <a:p>
            <a:pPr marL="0" indent="0">
              <a:lnSpc>
                <a:spcPct val="90000"/>
              </a:lnSpc>
              <a:buNone/>
            </a:pPr>
            <a:r>
              <a:rPr lang="en-US" sz="1200" dirty="0"/>
              <a:t> </a:t>
            </a:r>
          </a:p>
          <a:p>
            <a:pPr>
              <a:lnSpc>
                <a:spcPct val="90000"/>
              </a:lnSpc>
            </a:pPr>
            <a:endParaRPr lang="en-US" sz="900" dirty="0"/>
          </a:p>
        </p:txBody>
      </p:sp>
    </p:spTree>
    <p:extLst>
      <p:ext uri="{BB962C8B-B14F-4D97-AF65-F5344CB8AC3E}">
        <p14:creationId xmlns:p14="http://schemas.microsoft.com/office/powerpoint/2010/main" val="114700163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Model Training module</a:t>
            </a:r>
            <a:endParaRPr lang="en-US" sz="2100" dirty="0">
              <a:solidFill>
                <a:schemeClr val="tx1">
                  <a:lumMod val="95000"/>
                  <a:lumOff val="5000"/>
                </a:schemeClr>
              </a:solidFill>
            </a:endParaRPr>
          </a:p>
        </p:txBody>
      </p:sp>
      <p:pic>
        <p:nvPicPr>
          <p:cNvPr id="7" name="Content Placeholder 6" descr="Text&#10;&#10;Description automatically generated">
            <a:extLst>
              <a:ext uri="{FF2B5EF4-FFF2-40B4-BE49-F238E27FC236}">
                <a16:creationId xmlns:a16="http://schemas.microsoft.com/office/drawing/2014/main" id="{A0F890F2-0E72-6744-8339-5330EDB1E48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205716" y="1219200"/>
            <a:ext cx="5938284" cy="1447800"/>
          </a:xfrm>
          <a:prstGeom prst="rect">
            <a:avLst/>
          </a:prstGeom>
        </p:spPr>
      </p:pic>
      <p:sp>
        <p:nvSpPr>
          <p:cNvPr id="5" name="TextBox 4">
            <a:extLst>
              <a:ext uri="{FF2B5EF4-FFF2-40B4-BE49-F238E27FC236}">
                <a16:creationId xmlns:a16="http://schemas.microsoft.com/office/drawing/2014/main" id="{4098C580-87D0-4A4D-A617-057EADB10FF9}"/>
              </a:ext>
            </a:extLst>
          </p:cNvPr>
          <p:cNvSpPr txBox="1"/>
          <p:nvPr/>
        </p:nvSpPr>
        <p:spPr>
          <a:xfrm>
            <a:off x="3382988" y="3352800"/>
            <a:ext cx="5486400" cy="1200329"/>
          </a:xfrm>
          <a:prstGeom prst="rect">
            <a:avLst/>
          </a:prstGeom>
          <a:noFill/>
        </p:spPr>
        <p:txBody>
          <a:bodyPr wrap="square" rtlCol="0">
            <a:spAutoFit/>
          </a:bodyPr>
          <a:lstStyle/>
          <a:p>
            <a:r>
              <a:rPr lang="en-IN" dirty="0"/>
              <a:t>At the end we save the model and scaler file for normalizing the given input corresponding to the normalized data in the dataset.</a:t>
            </a:r>
          </a:p>
          <a:p>
            <a:endParaRPr lang="en-IN" dirty="0"/>
          </a:p>
        </p:txBody>
      </p:sp>
    </p:spTree>
    <p:extLst>
      <p:ext uri="{BB962C8B-B14F-4D97-AF65-F5344CB8AC3E}">
        <p14:creationId xmlns:p14="http://schemas.microsoft.com/office/powerpoint/2010/main" val="245881145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12" y="2099144"/>
            <a:ext cx="3001988"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WEB APPLICATION </a:t>
            </a:r>
            <a:br>
              <a:rPr lang="en-US" sz="2100" dirty="0">
                <a:solidFill>
                  <a:schemeClr val="tx1">
                    <a:lumMod val="95000"/>
                    <a:lumOff val="5000"/>
                  </a:schemeClr>
                </a:solidFill>
              </a:rPr>
            </a:br>
            <a:r>
              <a:rPr lang="en-US" sz="2100" dirty="0">
                <a:solidFill>
                  <a:schemeClr val="tx1">
                    <a:lumMod val="95000"/>
                    <a:lumOff val="5000"/>
                  </a:schemeClr>
                </a:solidFill>
              </a:rPr>
              <a:t>IMPLEMENTATION</a:t>
            </a:r>
          </a:p>
        </p:txBody>
      </p:sp>
      <p:pic>
        <p:nvPicPr>
          <p:cNvPr id="8" name="Content Placeholder 7" descr="Chart&#10;&#10;Description automatically generated">
            <a:extLst>
              <a:ext uri="{FF2B5EF4-FFF2-40B4-BE49-F238E27FC236}">
                <a16:creationId xmlns:a16="http://schemas.microsoft.com/office/drawing/2014/main" id="{848BB51F-77D0-9844-9F60-172F9EABD3B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9444" y="1219200"/>
            <a:ext cx="5632450" cy="1447800"/>
          </a:xfrm>
          <a:prstGeom prst="rect">
            <a:avLst/>
          </a:prstGeom>
          <a:noFill/>
          <a:ln>
            <a:noFill/>
          </a:ln>
        </p:spPr>
      </p:pic>
      <p:sp>
        <p:nvSpPr>
          <p:cNvPr id="5" name="TextBox 4">
            <a:extLst>
              <a:ext uri="{FF2B5EF4-FFF2-40B4-BE49-F238E27FC236}">
                <a16:creationId xmlns:a16="http://schemas.microsoft.com/office/drawing/2014/main" id="{4098C580-87D0-4A4D-A617-057EADB10FF9}"/>
              </a:ext>
            </a:extLst>
          </p:cNvPr>
          <p:cNvSpPr txBox="1"/>
          <p:nvPr/>
        </p:nvSpPr>
        <p:spPr>
          <a:xfrm>
            <a:off x="3382988" y="3352800"/>
            <a:ext cx="5486400" cy="2862322"/>
          </a:xfrm>
          <a:prstGeom prst="rect">
            <a:avLst/>
          </a:prstGeom>
          <a:noFill/>
        </p:spPr>
        <p:txBody>
          <a:bodyPr wrap="square" rtlCol="0">
            <a:spAutoFit/>
          </a:bodyPr>
          <a:lstStyle/>
          <a:p>
            <a:r>
              <a:rPr lang="en-US" b="1" dirty="0" err="1"/>
              <a:t>Joblib</a:t>
            </a:r>
            <a:r>
              <a:rPr lang="en-US" dirty="0"/>
              <a:t> is a set of tools to provide lightweight pipelining in </a:t>
            </a:r>
            <a:r>
              <a:rPr lang="en-US" b="1" dirty="0"/>
              <a:t>Python</a:t>
            </a:r>
            <a:r>
              <a:rPr lang="en-US" dirty="0"/>
              <a:t>.</a:t>
            </a:r>
            <a:endParaRPr lang="en-IN" dirty="0"/>
          </a:p>
          <a:p>
            <a:r>
              <a:rPr lang="en-US" i="1" dirty="0" err="1"/>
              <a:t>dirname</a:t>
            </a:r>
            <a:r>
              <a:rPr lang="en-US" dirty="0"/>
              <a:t>() method in </a:t>
            </a:r>
            <a:r>
              <a:rPr lang="en-US" i="1" dirty="0"/>
              <a:t>Python</a:t>
            </a:r>
            <a:r>
              <a:rPr lang="en-US" dirty="0"/>
              <a:t> is used to get the </a:t>
            </a:r>
            <a:r>
              <a:rPr lang="en-US" i="1" dirty="0"/>
              <a:t>directory name</a:t>
            </a:r>
            <a:r>
              <a:rPr lang="en-US" dirty="0"/>
              <a:t> from the specified path. </a:t>
            </a:r>
          </a:p>
          <a:p>
            <a:r>
              <a:rPr lang="en-US" dirty="0"/>
              <a:t>Flask is a web framework. It provides tools, libraries and technologies that allow you to build a web application. From the flask, </a:t>
            </a:r>
            <a:r>
              <a:rPr lang="en-US" dirty="0" err="1"/>
              <a:t>render_template</a:t>
            </a:r>
            <a:r>
              <a:rPr lang="en-US" dirty="0"/>
              <a:t> is imported to generate output from a template file.</a:t>
            </a:r>
            <a:endParaRPr lang="en-IN" dirty="0"/>
          </a:p>
          <a:p>
            <a:endParaRPr lang="en-IN" dirty="0"/>
          </a:p>
          <a:p>
            <a:endParaRPr lang="en-IN" dirty="0"/>
          </a:p>
        </p:txBody>
      </p:sp>
    </p:spTree>
    <p:extLst>
      <p:ext uri="{BB962C8B-B14F-4D97-AF65-F5344CB8AC3E}">
        <p14:creationId xmlns:p14="http://schemas.microsoft.com/office/powerpoint/2010/main" val="157918102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2"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WEB APPLICATION </a:t>
            </a:r>
            <a:br>
              <a:rPr lang="en-US" sz="2100" dirty="0">
                <a:solidFill>
                  <a:schemeClr val="tx1">
                    <a:lumMod val="95000"/>
                    <a:lumOff val="5000"/>
                  </a:schemeClr>
                </a:solidFill>
              </a:rPr>
            </a:br>
            <a:r>
              <a:rPr lang="en-US" sz="2100" dirty="0">
                <a:solidFill>
                  <a:schemeClr val="tx1">
                    <a:lumMod val="95000"/>
                    <a:lumOff val="5000"/>
                  </a:schemeClr>
                </a:solidFill>
              </a:rPr>
              <a:t>IMPLEMENTATION</a:t>
            </a:r>
          </a:p>
        </p:txBody>
      </p:sp>
      <p:pic>
        <p:nvPicPr>
          <p:cNvPr id="7" name="Content Placeholder 6" descr="Text&#10;&#10;Description automatically generated">
            <a:extLst>
              <a:ext uri="{FF2B5EF4-FFF2-40B4-BE49-F238E27FC236}">
                <a16:creationId xmlns:a16="http://schemas.microsoft.com/office/drawing/2014/main" id="{3A406112-D450-624F-B7AB-8349935D1C2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4004" y="660989"/>
            <a:ext cx="5787593" cy="2876310"/>
          </a:xfrm>
          <a:prstGeom prst="rect">
            <a:avLst/>
          </a:prstGeom>
          <a:noFill/>
          <a:ln>
            <a:noFill/>
          </a:ln>
        </p:spPr>
      </p:pic>
      <p:sp>
        <p:nvSpPr>
          <p:cNvPr id="5" name="TextBox 4">
            <a:extLst>
              <a:ext uri="{FF2B5EF4-FFF2-40B4-BE49-F238E27FC236}">
                <a16:creationId xmlns:a16="http://schemas.microsoft.com/office/drawing/2014/main" id="{4098C580-87D0-4A4D-A617-057EADB10FF9}"/>
              </a:ext>
            </a:extLst>
          </p:cNvPr>
          <p:cNvSpPr txBox="1"/>
          <p:nvPr/>
        </p:nvSpPr>
        <p:spPr>
          <a:xfrm>
            <a:off x="3356407" y="3886200"/>
            <a:ext cx="5486400" cy="2308324"/>
          </a:xfrm>
          <a:prstGeom prst="rect">
            <a:avLst/>
          </a:prstGeom>
          <a:noFill/>
        </p:spPr>
        <p:txBody>
          <a:bodyPr wrap="square" rtlCol="0">
            <a:spAutoFit/>
          </a:bodyPr>
          <a:lstStyle/>
          <a:p>
            <a:r>
              <a:rPr lang="en-US" dirty="0"/>
              <a:t>App routing is used to map the specific URL with the associated function that is intended to perform some task. It is used to access some particular page in the web application. </a:t>
            </a:r>
          </a:p>
          <a:p>
            <a:r>
              <a:rPr lang="en-US" dirty="0"/>
              <a:t>Here we are storing the input from the form in variables</a:t>
            </a:r>
          </a:p>
          <a:p>
            <a:r>
              <a:rPr lang="en-US" dirty="0"/>
              <a:t>And storing them in an array.</a:t>
            </a:r>
            <a:endParaRPr lang="en-IN" dirty="0"/>
          </a:p>
          <a:p>
            <a:endParaRPr lang="en-IN" dirty="0"/>
          </a:p>
          <a:p>
            <a:endParaRPr lang="en-IN" dirty="0"/>
          </a:p>
        </p:txBody>
      </p:sp>
    </p:spTree>
    <p:extLst>
      <p:ext uri="{BB962C8B-B14F-4D97-AF65-F5344CB8AC3E}">
        <p14:creationId xmlns:p14="http://schemas.microsoft.com/office/powerpoint/2010/main" val="260684967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3"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WEB APPLICATION</a:t>
            </a:r>
            <a:br>
              <a:rPr lang="en-US" sz="2100" dirty="0">
                <a:solidFill>
                  <a:schemeClr val="tx1">
                    <a:lumMod val="95000"/>
                    <a:lumOff val="5000"/>
                  </a:schemeClr>
                </a:solidFill>
              </a:rPr>
            </a:br>
            <a:r>
              <a:rPr lang="en-US" sz="2100" dirty="0">
                <a:solidFill>
                  <a:schemeClr val="tx1">
                    <a:lumMod val="95000"/>
                    <a:lumOff val="5000"/>
                  </a:schemeClr>
                </a:solidFill>
              </a:rPr>
              <a:t>IMPLEMENTATION</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106D2EFF-BEFA-C948-98EC-665E55C6362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6407" y="392245"/>
            <a:ext cx="5688435" cy="3101975"/>
          </a:xfrm>
          <a:prstGeom prst="rect">
            <a:avLst/>
          </a:prstGeom>
          <a:noFill/>
          <a:ln>
            <a:noFill/>
          </a:ln>
        </p:spPr>
      </p:pic>
      <p:sp>
        <p:nvSpPr>
          <p:cNvPr id="5" name="TextBox 4">
            <a:extLst>
              <a:ext uri="{FF2B5EF4-FFF2-40B4-BE49-F238E27FC236}">
                <a16:creationId xmlns:a16="http://schemas.microsoft.com/office/drawing/2014/main" id="{4098C580-87D0-4A4D-A617-057EADB10FF9}"/>
              </a:ext>
            </a:extLst>
          </p:cNvPr>
          <p:cNvSpPr txBox="1"/>
          <p:nvPr/>
        </p:nvSpPr>
        <p:spPr>
          <a:xfrm>
            <a:off x="3356407" y="3886200"/>
            <a:ext cx="5486400" cy="2585323"/>
          </a:xfrm>
          <a:prstGeom prst="rect">
            <a:avLst/>
          </a:prstGeom>
          <a:noFill/>
        </p:spPr>
        <p:txBody>
          <a:bodyPr wrap="square" rtlCol="0">
            <a:spAutoFit/>
          </a:bodyPr>
          <a:lstStyle/>
          <a:p>
            <a:r>
              <a:rPr lang="en-US" dirty="0" err="1"/>
              <a:t>Joblib</a:t>
            </a:r>
            <a:r>
              <a:rPr lang="en-US" dirty="0"/>
              <a:t> is a set of tools to provide lightweight pipelining in Python. </a:t>
            </a:r>
            <a:r>
              <a:rPr lang="en-US" i="1" dirty="0" err="1"/>
              <a:t>dirname</a:t>
            </a:r>
            <a:r>
              <a:rPr lang="en-US" dirty="0"/>
              <a:t>() method in </a:t>
            </a:r>
            <a:r>
              <a:rPr lang="en-US" i="1" dirty="0"/>
              <a:t>Python</a:t>
            </a:r>
            <a:r>
              <a:rPr lang="en-US" dirty="0"/>
              <a:t> is used to get the </a:t>
            </a:r>
            <a:r>
              <a:rPr lang="en-US" i="1" dirty="0"/>
              <a:t>directory name</a:t>
            </a:r>
            <a:r>
              <a:rPr lang="en-US" dirty="0"/>
              <a:t> from the specified path. Using </a:t>
            </a:r>
            <a:r>
              <a:rPr lang="en-US" dirty="0" err="1"/>
              <a:t>dirname</a:t>
            </a:r>
            <a:r>
              <a:rPr lang="en-US" dirty="0"/>
              <a:t>() </a:t>
            </a:r>
            <a:r>
              <a:rPr lang="en-US" dirty="0" err="1"/>
              <a:t>scaler_path</a:t>
            </a:r>
            <a:r>
              <a:rPr lang="en-US" dirty="0"/>
              <a:t> and </a:t>
            </a:r>
            <a:r>
              <a:rPr lang="en-US" dirty="0" err="1"/>
              <a:t>model_path</a:t>
            </a:r>
            <a:r>
              <a:rPr lang="en-US" dirty="0"/>
              <a:t> are retrieved  with the respective paths. The output of the data that is no heart disease or stages of it are displayed by returning the </a:t>
            </a:r>
            <a:r>
              <a:rPr lang="en-US" dirty="0" err="1"/>
              <a:t>render_template</a:t>
            </a:r>
            <a:r>
              <a:rPr lang="en-US" dirty="0"/>
              <a:t>.</a:t>
            </a:r>
            <a:endParaRPr lang="en-IN" dirty="0"/>
          </a:p>
          <a:p>
            <a:endParaRPr lang="en-IN" dirty="0"/>
          </a:p>
          <a:p>
            <a:endParaRPr lang="en-IN" dirty="0"/>
          </a:p>
        </p:txBody>
      </p:sp>
    </p:spTree>
    <p:extLst>
      <p:ext uri="{BB962C8B-B14F-4D97-AF65-F5344CB8AC3E}">
        <p14:creationId xmlns:p14="http://schemas.microsoft.com/office/powerpoint/2010/main" val="205814719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381000"/>
            <a:ext cx="2975407" cy="872656"/>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WEB PAGE</a:t>
            </a:r>
          </a:p>
        </p:txBody>
      </p:sp>
      <p:pic>
        <p:nvPicPr>
          <p:cNvPr id="7" name="Content Placeholder 6" descr="Graphical user interface, application&#10;&#10;Description automatically generated">
            <a:extLst>
              <a:ext uri="{FF2B5EF4-FFF2-40B4-BE49-F238E27FC236}">
                <a16:creationId xmlns:a16="http://schemas.microsoft.com/office/drawing/2014/main" id="{A1D9F567-BC61-0740-B5EE-CDDD09793FE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560" y="1524000"/>
            <a:ext cx="8610600" cy="4572000"/>
          </a:xfrm>
          <a:prstGeom prst="rect">
            <a:avLst/>
          </a:prstGeom>
          <a:ln>
            <a:solidFill>
              <a:schemeClr val="tx1">
                <a:lumMod val="85000"/>
                <a:lumOff val="15000"/>
              </a:schemeClr>
            </a:solidFill>
          </a:ln>
        </p:spPr>
      </p:pic>
      <p:sp>
        <p:nvSpPr>
          <p:cNvPr id="5" name="TextBox 4">
            <a:extLst>
              <a:ext uri="{FF2B5EF4-FFF2-40B4-BE49-F238E27FC236}">
                <a16:creationId xmlns:a16="http://schemas.microsoft.com/office/drawing/2014/main" id="{4098C580-87D0-4A4D-A617-057EADB10FF9}"/>
              </a:ext>
            </a:extLst>
          </p:cNvPr>
          <p:cNvSpPr txBox="1"/>
          <p:nvPr/>
        </p:nvSpPr>
        <p:spPr>
          <a:xfrm>
            <a:off x="3356407" y="3886200"/>
            <a:ext cx="5486400" cy="646331"/>
          </a:xfrm>
          <a:prstGeom prst="rect">
            <a:avLst/>
          </a:prstGeom>
          <a:noFill/>
        </p:spPr>
        <p:txBody>
          <a:bodyPr wrap="square" rtlCol="0">
            <a:spAutoFit/>
          </a:bodyPr>
          <a:lstStyle/>
          <a:p>
            <a:endParaRPr lang="en-IN" dirty="0"/>
          </a:p>
          <a:p>
            <a:endParaRPr lang="en-IN" dirty="0"/>
          </a:p>
        </p:txBody>
      </p:sp>
    </p:spTree>
    <p:extLst>
      <p:ext uri="{BB962C8B-B14F-4D97-AF65-F5344CB8AC3E}">
        <p14:creationId xmlns:p14="http://schemas.microsoft.com/office/powerpoint/2010/main" val="286819733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3"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Results</a:t>
            </a:r>
          </a:p>
        </p:txBody>
      </p:sp>
      <p:sp>
        <p:nvSpPr>
          <p:cNvPr id="5" name="TextBox 4">
            <a:extLst>
              <a:ext uri="{FF2B5EF4-FFF2-40B4-BE49-F238E27FC236}">
                <a16:creationId xmlns:a16="http://schemas.microsoft.com/office/drawing/2014/main" id="{4098C580-87D0-4A4D-A617-057EADB10FF9}"/>
              </a:ext>
            </a:extLst>
          </p:cNvPr>
          <p:cNvSpPr txBox="1"/>
          <p:nvPr/>
        </p:nvSpPr>
        <p:spPr>
          <a:xfrm>
            <a:off x="3369992" y="3435741"/>
            <a:ext cx="5486400" cy="2585323"/>
          </a:xfrm>
          <a:prstGeom prst="rect">
            <a:avLst/>
          </a:prstGeom>
          <a:noFill/>
        </p:spPr>
        <p:txBody>
          <a:bodyPr wrap="square" rtlCol="0">
            <a:spAutoFit/>
          </a:bodyPr>
          <a:lstStyle/>
          <a:p>
            <a:r>
              <a:rPr lang="en-US" b="1" dirty="0"/>
              <a:t>Model Accuracy:</a:t>
            </a:r>
            <a:endParaRPr lang="en-IN" dirty="0"/>
          </a:p>
          <a:p>
            <a:pPr algn="just"/>
            <a:r>
              <a:rPr lang="en-IN" b="1" dirty="0"/>
              <a:t>Model accuracy</a:t>
            </a:r>
            <a:r>
              <a:rPr lang="en-IN" dirty="0"/>
              <a:t> is defined as the number of classifications a </a:t>
            </a:r>
            <a:r>
              <a:rPr lang="en-IN" b="1" dirty="0"/>
              <a:t>model</a:t>
            </a:r>
            <a:r>
              <a:rPr lang="en-IN" dirty="0"/>
              <a:t> correctly predicts divided by the total number of predictions made. It's a way of assessing the performance of a </a:t>
            </a:r>
            <a:r>
              <a:rPr lang="en-IN" b="1" dirty="0"/>
              <a:t>model.</a:t>
            </a:r>
            <a:r>
              <a:rPr lang="en-US" dirty="0"/>
              <a:t>We have used RandomForestClassifier for the model, we have achieved 75% average test accuracy.</a:t>
            </a:r>
            <a:endParaRPr lang="en-IN" dirty="0"/>
          </a:p>
          <a:p>
            <a:endParaRPr lang="en-IN" dirty="0"/>
          </a:p>
          <a:p>
            <a:endParaRPr lang="en-IN" dirty="0"/>
          </a:p>
        </p:txBody>
      </p:sp>
      <p:sp>
        <p:nvSpPr>
          <p:cNvPr id="12" name="Rectangle 4">
            <a:extLst>
              <a:ext uri="{FF2B5EF4-FFF2-40B4-BE49-F238E27FC236}">
                <a16:creationId xmlns:a16="http://schemas.microsoft.com/office/drawing/2014/main" id="{9B3B97BB-0F09-CE4B-93A8-0B90C4D50B18}"/>
              </a:ext>
            </a:extLst>
          </p:cNvPr>
          <p:cNvSpPr>
            <a:spLocks noChangeArrowheads="1"/>
          </p:cNvSpPr>
          <p:nvPr/>
        </p:nvSpPr>
        <p:spPr bwMode="auto">
          <a:xfrm>
            <a:off x="3407206" y="685800"/>
            <a:ext cx="96506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14" descr="Text&#10;&#10;Description automatically generated">
            <a:extLst>
              <a:ext uri="{FF2B5EF4-FFF2-40B4-BE49-F238E27FC236}">
                <a16:creationId xmlns:a16="http://schemas.microsoft.com/office/drawing/2014/main" id="{D40BB108-CDA4-8448-BB25-04C5CE33510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44592" y="946815"/>
            <a:ext cx="5736794" cy="213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95715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3"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Results</a:t>
            </a:r>
          </a:p>
        </p:txBody>
      </p:sp>
      <p:sp>
        <p:nvSpPr>
          <p:cNvPr id="5" name="TextBox 4">
            <a:extLst>
              <a:ext uri="{FF2B5EF4-FFF2-40B4-BE49-F238E27FC236}">
                <a16:creationId xmlns:a16="http://schemas.microsoft.com/office/drawing/2014/main" id="{4098C580-87D0-4A4D-A617-057EADB10FF9}"/>
              </a:ext>
            </a:extLst>
          </p:cNvPr>
          <p:cNvSpPr txBox="1"/>
          <p:nvPr/>
        </p:nvSpPr>
        <p:spPr>
          <a:xfrm>
            <a:off x="3369992" y="3435741"/>
            <a:ext cx="5486400" cy="2031325"/>
          </a:xfrm>
          <a:prstGeom prst="rect">
            <a:avLst/>
          </a:prstGeom>
          <a:noFill/>
        </p:spPr>
        <p:txBody>
          <a:bodyPr wrap="square" rtlCol="0">
            <a:spAutoFit/>
          </a:bodyPr>
          <a:lstStyle/>
          <a:p>
            <a:r>
              <a:rPr lang="en-US" b="1" dirty="0"/>
              <a:t>Results in Web page:</a:t>
            </a:r>
            <a:endParaRPr lang="en-IN" dirty="0"/>
          </a:p>
          <a:p>
            <a:r>
              <a:rPr lang="en-US" dirty="0"/>
              <a:t>From the web page the user gives input for the diagnosis of heart disease. We randomly select the data input or we test through the input given from the dataset .Here for a given set of data input the resultant diagnosis predicts no disease.</a:t>
            </a:r>
            <a:endParaRPr lang="en-IN" dirty="0"/>
          </a:p>
          <a:p>
            <a:endParaRPr lang="en-IN" dirty="0"/>
          </a:p>
        </p:txBody>
      </p:sp>
      <p:sp>
        <p:nvSpPr>
          <p:cNvPr id="12" name="Rectangle 4">
            <a:extLst>
              <a:ext uri="{FF2B5EF4-FFF2-40B4-BE49-F238E27FC236}">
                <a16:creationId xmlns:a16="http://schemas.microsoft.com/office/drawing/2014/main" id="{9B3B97BB-0F09-CE4B-93A8-0B90C4D50B18}"/>
              </a:ext>
            </a:extLst>
          </p:cNvPr>
          <p:cNvSpPr>
            <a:spLocks noChangeArrowheads="1"/>
          </p:cNvSpPr>
          <p:nvPr/>
        </p:nvSpPr>
        <p:spPr bwMode="auto">
          <a:xfrm>
            <a:off x="3407206" y="685800"/>
            <a:ext cx="96506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64C4DA1D-C559-2349-BB9C-61ED32352A0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07206" y="685800"/>
            <a:ext cx="5624830" cy="2400300"/>
          </a:xfrm>
          <a:prstGeom prst="rect">
            <a:avLst/>
          </a:prstGeom>
          <a:ln>
            <a:solidFill>
              <a:schemeClr val="tx1">
                <a:lumMod val="85000"/>
                <a:lumOff val="15000"/>
              </a:schemeClr>
            </a:solidFill>
          </a:ln>
        </p:spPr>
      </p:pic>
    </p:spTree>
    <p:extLst>
      <p:ext uri="{BB962C8B-B14F-4D97-AF65-F5344CB8AC3E}">
        <p14:creationId xmlns:p14="http://schemas.microsoft.com/office/powerpoint/2010/main" val="33174171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3"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Results</a:t>
            </a:r>
          </a:p>
        </p:txBody>
      </p:sp>
      <p:sp>
        <p:nvSpPr>
          <p:cNvPr id="5" name="TextBox 4">
            <a:extLst>
              <a:ext uri="{FF2B5EF4-FFF2-40B4-BE49-F238E27FC236}">
                <a16:creationId xmlns:a16="http://schemas.microsoft.com/office/drawing/2014/main" id="{4098C580-87D0-4A4D-A617-057EADB10FF9}"/>
              </a:ext>
            </a:extLst>
          </p:cNvPr>
          <p:cNvSpPr txBox="1"/>
          <p:nvPr/>
        </p:nvSpPr>
        <p:spPr>
          <a:xfrm>
            <a:off x="3403284" y="3881465"/>
            <a:ext cx="5486400" cy="1477328"/>
          </a:xfrm>
          <a:prstGeom prst="rect">
            <a:avLst/>
          </a:prstGeom>
          <a:noFill/>
          <a:ln>
            <a:noFill/>
          </a:ln>
        </p:spPr>
        <p:txBody>
          <a:bodyPr wrap="square" rtlCol="0">
            <a:spAutoFit/>
          </a:bodyPr>
          <a:lstStyle/>
          <a:p>
            <a:r>
              <a:rPr lang="en-US" b="1" dirty="0"/>
              <a:t>Results in Web page:</a:t>
            </a:r>
            <a:endParaRPr lang="en-IN" dirty="0"/>
          </a:p>
          <a:p>
            <a:r>
              <a:rPr lang="en-US" dirty="0"/>
              <a:t>User diagnosed with stage 1 of heart disease which in this case is risk of heart attack is very low. </a:t>
            </a:r>
            <a:r>
              <a:rPr lang="en-US" dirty="0" err="1"/>
              <a:t>i.e</a:t>
            </a:r>
            <a:r>
              <a:rPr lang="en-US" dirty="0"/>
              <a:t> the specified artery blockage is less than 50%.</a:t>
            </a:r>
            <a:endParaRPr lang="en-IN" dirty="0"/>
          </a:p>
          <a:p>
            <a:endParaRPr lang="en-IN" dirty="0"/>
          </a:p>
        </p:txBody>
      </p:sp>
      <p:sp>
        <p:nvSpPr>
          <p:cNvPr id="12" name="Rectangle 4">
            <a:extLst>
              <a:ext uri="{FF2B5EF4-FFF2-40B4-BE49-F238E27FC236}">
                <a16:creationId xmlns:a16="http://schemas.microsoft.com/office/drawing/2014/main" id="{9B3B97BB-0F09-CE4B-93A8-0B90C4D50B18}"/>
              </a:ext>
            </a:extLst>
          </p:cNvPr>
          <p:cNvSpPr>
            <a:spLocks noChangeArrowheads="1"/>
          </p:cNvSpPr>
          <p:nvPr/>
        </p:nvSpPr>
        <p:spPr bwMode="auto">
          <a:xfrm>
            <a:off x="3407206" y="685800"/>
            <a:ext cx="96506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descr="Graphical user interface, application&#10;&#10;Description automatically generated">
            <a:extLst>
              <a:ext uri="{FF2B5EF4-FFF2-40B4-BE49-F238E27FC236}">
                <a16:creationId xmlns:a16="http://schemas.microsoft.com/office/drawing/2014/main" id="{C5261A41-ACC6-364E-9925-47D3EEDC3BEF}"/>
              </a:ext>
            </a:extLst>
          </p:cNvPr>
          <p:cNvPicPr/>
          <p:nvPr/>
        </p:nvPicPr>
        <p:blipFill>
          <a:blip r:embed="rId3">
            <a:extLst>
              <a:ext uri="{28A0092B-C50C-407E-A947-70E740481C1C}">
                <a14:useLocalDpi xmlns:a14="http://schemas.microsoft.com/office/drawing/2010/main" val="0"/>
              </a:ext>
            </a:extLst>
          </a:blip>
          <a:stretch>
            <a:fillRect/>
          </a:stretch>
        </p:blipFill>
        <p:spPr>
          <a:xfrm>
            <a:off x="3426321" y="685800"/>
            <a:ext cx="5519692" cy="2833276"/>
          </a:xfrm>
          <a:prstGeom prst="rect">
            <a:avLst/>
          </a:prstGeom>
          <a:ln>
            <a:solidFill>
              <a:schemeClr val="tx1">
                <a:lumMod val="85000"/>
                <a:lumOff val="15000"/>
              </a:schemeClr>
            </a:solidFill>
          </a:ln>
        </p:spPr>
      </p:pic>
    </p:spTree>
    <p:extLst>
      <p:ext uri="{BB962C8B-B14F-4D97-AF65-F5344CB8AC3E}">
        <p14:creationId xmlns:p14="http://schemas.microsoft.com/office/powerpoint/2010/main" val="270298905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93" y="2099144"/>
            <a:ext cx="2975407" cy="2673194"/>
          </a:xfrm>
          <a:noFill/>
          <a:ln>
            <a:solidFill>
              <a:schemeClr val="tx1">
                <a:lumMod val="85000"/>
                <a:lumOff val="15000"/>
              </a:schemeClr>
            </a:solidFill>
          </a:ln>
        </p:spPr>
        <p:txBody>
          <a:bodyPr>
            <a:normAutofit/>
          </a:bodyPr>
          <a:lstStyle/>
          <a:p>
            <a:r>
              <a:rPr lang="en-US" sz="2100" dirty="0">
                <a:solidFill>
                  <a:schemeClr val="tx1">
                    <a:lumMod val="95000"/>
                    <a:lumOff val="5000"/>
                  </a:schemeClr>
                </a:solidFill>
              </a:rPr>
              <a:t>Results</a:t>
            </a:r>
          </a:p>
        </p:txBody>
      </p:sp>
      <p:sp>
        <p:nvSpPr>
          <p:cNvPr id="5" name="TextBox 4">
            <a:extLst>
              <a:ext uri="{FF2B5EF4-FFF2-40B4-BE49-F238E27FC236}">
                <a16:creationId xmlns:a16="http://schemas.microsoft.com/office/drawing/2014/main" id="{4098C580-87D0-4A4D-A617-057EADB10FF9}"/>
              </a:ext>
            </a:extLst>
          </p:cNvPr>
          <p:cNvSpPr txBox="1"/>
          <p:nvPr/>
        </p:nvSpPr>
        <p:spPr>
          <a:xfrm>
            <a:off x="3403284" y="3881465"/>
            <a:ext cx="5486400" cy="1477328"/>
          </a:xfrm>
          <a:prstGeom prst="rect">
            <a:avLst/>
          </a:prstGeom>
          <a:noFill/>
          <a:ln>
            <a:noFill/>
          </a:ln>
        </p:spPr>
        <p:txBody>
          <a:bodyPr wrap="square" rtlCol="0">
            <a:spAutoFit/>
          </a:bodyPr>
          <a:lstStyle/>
          <a:p>
            <a:r>
              <a:rPr lang="en-US" b="1" dirty="0"/>
              <a:t>Results in Web page:</a:t>
            </a:r>
            <a:endParaRPr lang="en-IN" dirty="0"/>
          </a:p>
          <a:p>
            <a:r>
              <a:rPr lang="en-US" dirty="0"/>
              <a:t>User diagnosed with stage 3 or 4 of heart disease which in this case is risk of heart attack is very high. </a:t>
            </a:r>
            <a:r>
              <a:rPr lang="en-US" dirty="0" err="1"/>
              <a:t>i.e</a:t>
            </a:r>
            <a:r>
              <a:rPr lang="en-US" dirty="0"/>
              <a:t> the specified artery blockage is more than 50%.</a:t>
            </a:r>
            <a:endParaRPr lang="en-IN" dirty="0"/>
          </a:p>
          <a:p>
            <a:endParaRPr lang="en-IN" dirty="0"/>
          </a:p>
        </p:txBody>
      </p:sp>
      <p:sp>
        <p:nvSpPr>
          <p:cNvPr id="12" name="Rectangle 4">
            <a:extLst>
              <a:ext uri="{FF2B5EF4-FFF2-40B4-BE49-F238E27FC236}">
                <a16:creationId xmlns:a16="http://schemas.microsoft.com/office/drawing/2014/main" id="{9B3B97BB-0F09-CE4B-93A8-0B90C4D50B18}"/>
              </a:ext>
            </a:extLst>
          </p:cNvPr>
          <p:cNvSpPr>
            <a:spLocks noChangeArrowheads="1"/>
          </p:cNvSpPr>
          <p:nvPr/>
        </p:nvSpPr>
        <p:spPr bwMode="auto">
          <a:xfrm>
            <a:off x="3407206" y="685800"/>
            <a:ext cx="96506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descr="Graphical user interface, application&#10;&#10;Description automatically generated">
            <a:extLst>
              <a:ext uri="{FF2B5EF4-FFF2-40B4-BE49-F238E27FC236}">
                <a16:creationId xmlns:a16="http://schemas.microsoft.com/office/drawing/2014/main" id="{0938DEBD-07E3-0844-9EA2-CDDA972BC37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03284" y="673099"/>
            <a:ext cx="5486400" cy="2755879"/>
          </a:xfrm>
          <a:prstGeom prst="rect">
            <a:avLst/>
          </a:prstGeom>
          <a:ln>
            <a:solidFill>
              <a:schemeClr val="tx1">
                <a:lumMod val="85000"/>
                <a:lumOff val="15000"/>
              </a:schemeClr>
            </a:solidFill>
          </a:ln>
        </p:spPr>
      </p:pic>
    </p:spTree>
    <p:extLst>
      <p:ext uri="{BB962C8B-B14F-4D97-AF65-F5344CB8AC3E}">
        <p14:creationId xmlns:p14="http://schemas.microsoft.com/office/powerpoint/2010/main" val="93398491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latin typeface="Times New Roman" pitchFamily="18" charset="0"/>
                <a:cs typeface="Times New Roman" pitchFamily="18" charset="0"/>
              </a:rPr>
              <a:t>References</a:t>
            </a:r>
            <a:endParaRPr lang="en-US" sz="21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73322" y="973600"/>
            <a:ext cx="4370189" cy="4924280"/>
          </a:xfrm>
        </p:spPr>
        <p:txBody>
          <a:bodyPr anchor="ctr">
            <a:normAutofit/>
          </a:bodyPr>
          <a:lstStyle/>
          <a:p>
            <a:pPr lvl="0">
              <a:lnSpc>
                <a:spcPct val="90000"/>
              </a:lnSpc>
            </a:pPr>
            <a:r>
              <a:rPr lang="en-US" sz="1400" dirty="0">
                <a:solidFill>
                  <a:schemeClr val="tx1"/>
                </a:solidFill>
                <a:latin typeface="Times New Roman" pitchFamily="18" charset="0"/>
                <a:cs typeface="Times New Roman" pitchFamily="18" charset="0"/>
              </a:rPr>
              <a:t>K. Gai, M. </a:t>
            </a:r>
            <a:r>
              <a:rPr lang="en-US" sz="1400" dirty="0" err="1">
                <a:solidFill>
                  <a:schemeClr val="tx1"/>
                </a:solidFill>
                <a:latin typeface="Times New Roman" pitchFamily="18" charset="0"/>
                <a:cs typeface="Times New Roman" pitchFamily="18" charset="0"/>
              </a:rPr>
              <a:t>Qiu</a:t>
            </a:r>
            <a:r>
              <a:rPr lang="en-US" sz="1400" dirty="0">
                <a:solidFill>
                  <a:schemeClr val="tx1"/>
                </a:solidFill>
                <a:latin typeface="Times New Roman" pitchFamily="18" charset="0"/>
                <a:cs typeface="Times New Roman" pitchFamily="18" charset="0"/>
              </a:rPr>
              <a:t>, Z.  </a:t>
            </a:r>
            <a:r>
              <a:rPr lang="en-US" sz="1400" dirty="0" err="1">
                <a:solidFill>
                  <a:schemeClr val="tx1"/>
                </a:solidFill>
                <a:latin typeface="Times New Roman" pitchFamily="18" charset="0"/>
                <a:cs typeface="Times New Roman" pitchFamily="18" charset="0"/>
              </a:rPr>
              <a:t>Xiong</a:t>
            </a:r>
            <a:r>
              <a:rPr lang="en-US" sz="1400" dirty="0">
                <a:solidFill>
                  <a:schemeClr val="tx1"/>
                </a:solidFill>
                <a:latin typeface="Times New Roman" pitchFamily="18" charset="0"/>
                <a:cs typeface="Times New Roman" pitchFamily="18" charset="0"/>
              </a:rPr>
              <a:t>, and M. Liu, “Privacy-preserving multi-channel communication in Edge-of-Things,” Future Generation Computer Systems, 85, 2018, pp. 190-200.</a:t>
            </a:r>
          </a:p>
          <a:p>
            <a:pPr>
              <a:lnSpc>
                <a:spcPct val="90000"/>
              </a:lnSpc>
            </a:pPr>
            <a:r>
              <a:rPr lang="en-US" sz="1400" dirty="0">
                <a:solidFill>
                  <a:schemeClr val="tx1"/>
                </a:solidFill>
                <a:latin typeface="Times New Roman" pitchFamily="18" charset="0"/>
                <a:cs typeface="Times New Roman" pitchFamily="18" charset="0"/>
              </a:rPr>
              <a:t> </a:t>
            </a:r>
          </a:p>
          <a:p>
            <a:pPr lvl="0">
              <a:lnSpc>
                <a:spcPct val="90000"/>
              </a:lnSpc>
            </a:pPr>
            <a:r>
              <a:rPr lang="en-US" sz="1400" dirty="0">
                <a:solidFill>
                  <a:schemeClr val="tx1"/>
                </a:solidFill>
                <a:latin typeface="Times New Roman" pitchFamily="18" charset="0"/>
                <a:cs typeface="Times New Roman" pitchFamily="18" charset="0"/>
              </a:rPr>
              <a:t>K. Gai, M. </a:t>
            </a:r>
            <a:r>
              <a:rPr lang="en-US" sz="1400" dirty="0" err="1">
                <a:solidFill>
                  <a:schemeClr val="tx1"/>
                </a:solidFill>
                <a:latin typeface="Times New Roman" pitchFamily="18" charset="0"/>
                <a:cs typeface="Times New Roman" pitchFamily="18" charset="0"/>
              </a:rPr>
              <a:t>Qiu</a:t>
            </a:r>
            <a:r>
              <a:rPr lang="en-US" sz="1400" dirty="0">
                <a:solidFill>
                  <a:schemeClr val="tx1"/>
                </a:solidFill>
                <a:latin typeface="Times New Roman" pitchFamily="18" charset="0"/>
                <a:cs typeface="Times New Roman" pitchFamily="18" charset="0"/>
              </a:rPr>
              <a:t>, and X. Sun, “A survey on FinTech,” </a:t>
            </a:r>
            <a:r>
              <a:rPr lang="en-US" sz="1400" i="1" dirty="0">
                <a:solidFill>
                  <a:schemeClr val="tx1"/>
                </a:solidFill>
                <a:latin typeface="Times New Roman" pitchFamily="18" charset="0"/>
                <a:cs typeface="Times New Roman" pitchFamily="18" charset="0"/>
              </a:rPr>
              <a:t>Journal of Network and Computer Applications</a:t>
            </a:r>
            <a:r>
              <a:rPr lang="en-US" sz="1400" dirty="0">
                <a:solidFill>
                  <a:schemeClr val="tx1"/>
                </a:solidFill>
                <a:latin typeface="Times New Roman" pitchFamily="18" charset="0"/>
                <a:cs typeface="Times New Roman" pitchFamily="18" charset="0"/>
              </a:rPr>
              <a:t>, 2017, pp. 1-12.</a:t>
            </a:r>
          </a:p>
          <a:p>
            <a:pPr>
              <a:lnSpc>
                <a:spcPct val="90000"/>
              </a:lnSpc>
            </a:pPr>
            <a:r>
              <a:rPr lang="en-US" sz="1400" dirty="0">
                <a:solidFill>
                  <a:schemeClr val="tx1"/>
                </a:solidFill>
                <a:latin typeface="Times New Roman" pitchFamily="18" charset="0"/>
                <a:cs typeface="Times New Roman" pitchFamily="18" charset="0"/>
              </a:rPr>
              <a:t> </a:t>
            </a:r>
          </a:p>
          <a:p>
            <a:pPr lvl="0">
              <a:lnSpc>
                <a:spcPct val="90000"/>
              </a:lnSpc>
            </a:pPr>
            <a:r>
              <a:rPr lang="en-US" sz="1400" dirty="0">
                <a:solidFill>
                  <a:schemeClr val="tx1"/>
                </a:solidFill>
                <a:latin typeface="Times New Roman" pitchFamily="18" charset="0"/>
                <a:cs typeface="Times New Roman" pitchFamily="18" charset="0"/>
              </a:rPr>
              <a:t>Abbas, K. Bilal, L. Zhang, and S. U. Khan, “A cloud based health insurance plan recommendation system: A user </a:t>
            </a:r>
            <a:r>
              <a:rPr lang="en-US" sz="1400" dirty="0" err="1">
                <a:solidFill>
                  <a:schemeClr val="tx1"/>
                </a:solidFill>
                <a:latin typeface="Times New Roman" pitchFamily="18" charset="0"/>
                <a:cs typeface="Times New Roman" pitchFamily="18" charset="0"/>
              </a:rPr>
              <a:t>cen-tered</a:t>
            </a:r>
            <a:r>
              <a:rPr lang="en-US" sz="1400" dirty="0">
                <a:solidFill>
                  <a:schemeClr val="tx1"/>
                </a:solidFill>
                <a:latin typeface="Times New Roman" pitchFamily="18" charset="0"/>
                <a:cs typeface="Times New Roman" pitchFamily="18" charset="0"/>
              </a:rPr>
              <a:t> approach, “</a:t>
            </a:r>
            <a:r>
              <a:rPr lang="en-US" sz="1400" i="1" dirty="0">
                <a:solidFill>
                  <a:schemeClr val="tx1"/>
                </a:solidFill>
                <a:latin typeface="Times New Roman" pitchFamily="18" charset="0"/>
                <a:cs typeface="Times New Roman" pitchFamily="18" charset="0"/>
              </a:rPr>
              <a:t>Future Generation Computer Systems</a:t>
            </a:r>
            <a:r>
              <a:rPr lang="en-US" sz="1400" dirty="0">
                <a:solidFill>
                  <a:schemeClr val="tx1"/>
                </a:solidFill>
                <a:latin typeface="Times New Roman" pitchFamily="18" charset="0"/>
                <a:cs typeface="Times New Roman" pitchFamily="18" charset="0"/>
              </a:rPr>
              <a:t>, vols. 43-44, pp. 99-109, 2015.</a:t>
            </a:r>
          </a:p>
          <a:p>
            <a:pPr marL="0" indent="0">
              <a:lnSpc>
                <a:spcPct val="90000"/>
              </a:lnSpc>
              <a:buNone/>
            </a:pPr>
            <a:endParaRPr lang="en-US" sz="1400" dirty="0">
              <a:solidFill>
                <a:schemeClr val="tx1"/>
              </a:solidFill>
              <a:latin typeface="Times New Roman" pitchFamily="18" charset="0"/>
              <a:cs typeface="Times New Roman" pitchFamily="18" charset="0"/>
            </a:endParaRPr>
          </a:p>
          <a:p>
            <a:pPr lvl="0">
              <a:lnSpc>
                <a:spcPct val="90000"/>
              </a:lnSpc>
            </a:pPr>
            <a:r>
              <a:rPr lang="en-US" sz="1400" dirty="0">
                <a:solidFill>
                  <a:schemeClr val="tx1"/>
                </a:solidFill>
                <a:latin typeface="Times New Roman" pitchFamily="18" charset="0"/>
                <a:cs typeface="Times New Roman" pitchFamily="18" charset="0"/>
              </a:rPr>
              <a:t>N. Khan, ML M. Kiah, S. A. </a:t>
            </a:r>
            <a:r>
              <a:rPr lang="en-US" sz="1400" dirty="0" err="1">
                <a:solidFill>
                  <a:schemeClr val="tx1"/>
                </a:solidFill>
                <a:latin typeface="Times New Roman" pitchFamily="18" charset="0"/>
                <a:cs typeface="Times New Roman" pitchFamily="18" charset="0"/>
              </a:rPr>
              <a:t>Madani</a:t>
            </a:r>
            <a:r>
              <a:rPr lang="en-US" sz="1400" dirty="0">
                <a:solidFill>
                  <a:schemeClr val="tx1"/>
                </a:solidFill>
                <a:latin typeface="Times New Roman" pitchFamily="18" charset="0"/>
                <a:cs typeface="Times New Roman" pitchFamily="18" charset="0"/>
              </a:rPr>
              <a:t>, M. Ali, and S. Sham-</a:t>
            </a:r>
            <a:r>
              <a:rPr lang="en-US" sz="1400" dirty="0" err="1">
                <a:solidFill>
                  <a:schemeClr val="tx1"/>
                </a:solidFill>
                <a:latin typeface="Times New Roman" pitchFamily="18" charset="0"/>
                <a:cs typeface="Times New Roman" pitchFamily="18" charset="0"/>
              </a:rPr>
              <a:t>shirband</a:t>
            </a:r>
            <a:r>
              <a:rPr lang="en-US" sz="1400" dirty="0">
                <a:solidFill>
                  <a:schemeClr val="tx1"/>
                </a:solidFill>
                <a:latin typeface="Times New Roman" pitchFamily="18" charset="0"/>
                <a:cs typeface="Times New Roman" pitchFamily="18" charset="0"/>
              </a:rPr>
              <a:t>, “Incremental proxy re-encryption scheme for </a:t>
            </a:r>
            <a:r>
              <a:rPr lang="en-US" sz="1400" dirty="0" err="1">
                <a:solidFill>
                  <a:schemeClr val="tx1"/>
                </a:solidFill>
                <a:latin typeface="Times New Roman" pitchFamily="18" charset="0"/>
                <a:cs typeface="Times New Roman" pitchFamily="18" charset="0"/>
              </a:rPr>
              <a:t>mo</a:t>
            </a:r>
            <a:r>
              <a:rPr lang="en-US" sz="1400" dirty="0">
                <a:solidFill>
                  <a:schemeClr val="tx1"/>
                </a:solidFill>
                <a:latin typeface="Times New Roman" pitchFamily="18" charset="0"/>
                <a:cs typeface="Times New Roman" pitchFamily="18" charset="0"/>
              </a:rPr>
              <a:t>-bile cloud computing </a:t>
            </a:r>
            <a:r>
              <a:rPr lang="en-US" sz="1400" dirty="0" err="1">
                <a:solidFill>
                  <a:schemeClr val="tx1"/>
                </a:solidFill>
                <a:latin typeface="Times New Roman" pitchFamily="18" charset="0"/>
                <a:cs typeface="Times New Roman" pitchFamily="18" charset="0"/>
              </a:rPr>
              <a:t>environment,”</a:t>
            </a:r>
            <a:r>
              <a:rPr lang="en-US" sz="1400" i="1" dirty="0" err="1">
                <a:solidFill>
                  <a:schemeClr val="tx1"/>
                </a:solidFill>
                <a:latin typeface="Times New Roman" pitchFamily="18" charset="0"/>
                <a:cs typeface="Times New Roman" pitchFamily="18" charset="0"/>
              </a:rPr>
              <a:t>The</a:t>
            </a:r>
            <a:r>
              <a:rPr lang="en-US" sz="1400" i="1" dirty="0">
                <a:solidFill>
                  <a:schemeClr val="tx1"/>
                </a:solidFill>
                <a:latin typeface="Times New Roman" pitchFamily="18" charset="0"/>
                <a:cs typeface="Times New Roman" pitchFamily="18" charset="0"/>
              </a:rPr>
              <a:t> Journal of </a:t>
            </a:r>
            <a:r>
              <a:rPr lang="en-US" sz="1400" i="1" dirty="0" err="1">
                <a:solidFill>
                  <a:schemeClr val="tx1"/>
                </a:solidFill>
                <a:latin typeface="Times New Roman" pitchFamily="18" charset="0"/>
                <a:cs typeface="Times New Roman" pitchFamily="18" charset="0"/>
              </a:rPr>
              <a:t>Supercom-puting</a:t>
            </a:r>
            <a:r>
              <a:rPr lang="en-US" sz="1400" dirty="0" err="1">
                <a:solidFill>
                  <a:schemeClr val="tx1"/>
                </a:solidFill>
                <a:latin typeface="Times New Roman" pitchFamily="18" charset="0"/>
                <a:cs typeface="Times New Roman" pitchFamily="18" charset="0"/>
              </a:rPr>
              <a:t>,Vol</a:t>
            </a:r>
            <a:r>
              <a:rPr lang="en-US" sz="1400" dirty="0">
                <a:solidFill>
                  <a:schemeClr val="tx1"/>
                </a:solidFill>
                <a:latin typeface="Times New Roman" pitchFamily="18" charset="0"/>
                <a:cs typeface="Times New Roman" pitchFamily="18" charset="0"/>
              </a:rPr>
              <a:t>. 68, No. 2, 2014, pp. 624-651.</a:t>
            </a:r>
          </a:p>
          <a:p>
            <a:pPr>
              <a:lnSpc>
                <a:spcPct val="90000"/>
              </a:lnSpc>
            </a:pPr>
            <a:endParaRPr lang="en-US" sz="1400" dirty="0">
              <a:solidFill>
                <a:schemeClr val="tx1"/>
              </a:solidFill>
            </a:endParaRPr>
          </a:p>
        </p:txBody>
      </p:sp>
    </p:spTree>
    <p:extLst>
      <p:ext uri="{BB962C8B-B14F-4D97-AF65-F5344CB8AC3E}">
        <p14:creationId xmlns:p14="http://schemas.microsoft.com/office/powerpoint/2010/main" val="41345169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r>
              <a:rPr lang="en-US" sz="1200">
                <a:solidFill>
                  <a:srgbClr val="FFFFFF"/>
                </a:solidFill>
              </a:rPr>
              <a:t>Introduction</a:t>
            </a:r>
          </a:p>
        </p:txBody>
      </p:sp>
      <p:sp>
        <p:nvSpPr>
          <p:cNvPr id="3" name="Content Placeholder 2"/>
          <p:cNvSpPr>
            <a:spLocks noGrp="1"/>
          </p:cNvSpPr>
          <p:nvPr>
            <p:ph idx="1"/>
          </p:nvPr>
        </p:nvSpPr>
        <p:spPr>
          <a:xfrm>
            <a:off x="4193771" y="76200"/>
            <a:ext cx="3990522" cy="6858000"/>
          </a:xfrm>
        </p:spPr>
        <p:txBody>
          <a:bodyPr anchor="ctr">
            <a:normAutofit/>
          </a:bodyPr>
          <a:lstStyle/>
          <a:p>
            <a:pPr marL="0" indent="0" algn="just">
              <a:lnSpc>
                <a:spcPct val="90000"/>
              </a:lnSpc>
              <a:buNone/>
            </a:pPr>
            <a:r>
              <a:rPr lang="en-US" sz="1600" dirty="0"/>
              <a:t>These tests are often long and when a patient's condition may be critical and he or she must start taking medication immediately, so it becomes important to prioritize the tests [2]. Several health habits contribute to CVD. Therefore, it is also necessary to know which health habits contribute to CVD. Machine learning is now an emerging field due to the increasing amount of data. Machine learning makes it possible to acquire knowledge from a massive amount of data, which is very heavy for a human and sometimes impossible . The objective of this paper is to prioritize the diagnostic test and to see some of the health habits that contribute to CVD. </a:t>
            </a:r>
          </a:p>
        </p:txBody>
      </p:sp>
    </p:spTree>
    <p:extLst>
      <p:ext uri="{BB962C8B-B14F-4D97-AF65-F5344CB8AC3E}">
        <p14:creationId xmlns:p14="http://schemas.microsoft.com/office/powerpoint/2010/main" val="230586640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C65E-0D7C-AC47-9377-A4C73446EDEB}"/>
              </a:ext>
            </a:extLst>
          </p:cNvPr>
          <p:cNvSpPr>
            <a:spLocks noGrp="1"/>
          </p:cNvSpPr>
          <p:nvPr>
            <p:ph type="title"/>
          </p:nvPr>
        </p:nvSpPr>
        <p:spPr>
          <a:xfrm>
            <a:off x="1673352" y="467418"/>
            <a:ext cx="5797296" cy="1188720"/>
          </a:xfrm>
          <a:solidFill>
            <a:srgbClr val="FFFFFF"/>
          </a:solidFill>
        </p:spPr>
        <p:txBody>
          <a:bodyPr>
            <a:normAutofit/>
          </a:bodyPr>
          <a:lstStyle/>
          <a:p>
            <a:r>
              <a:rPr lang="en-US"/>
              <a:t>END</a:t>
            </a:r>
            <a:endParaRPr lang="en-US" dirty="0"/>
          </a:p>
        </p:txBody>
      </p:sp>
      <p:sp>
        <p:nvSpPr>
          <p:cNvPr id="3" name="Content Placeholder 2">
            <a:extLst>
              <a:ext uri="{FF2B5EF4-FFF2-40B4-BE49-F238E27FC236}">
                <a16:creationId xmlns:a16="http://schemas.microsoft.com/office/drawing/2014/main" id="{894F77C8-D3E9-2240-951C-EC8E0D9A5A9C}"/>
              </a:ext>
            </a:extLst>
          </p:cNvPr>
          <p:cNvSpPr>
            <a:spLocks noGrp="1"/>
          </p:cNvSpPr>
          <p:nvPr>
            <p:ph idx="1"/>
          </p:nvPr>
        </p:nvSpPr>
        <p:spPr>
          <a:xfrm>
            <a:off x="2584766" y="2133600"/>
            <a:ext cx="6584634" cy="2879256"/>
          </a:xfrm>
        </p:spPr>
        <p:txBody>
          <a:bodyPr>
            <a:normAutofit/>
          </a:bodyPr>
          <a:lstStyle/>
          <a:p>
            <a:pPr marL="0" indent="0">
              <a:buNone/>
            </a:pPr>
            <a:endParaRPr lang="en-US" dirty="0">
              <a:solidFill>
                <a:srgbClr val="404040"/>
              </a:solidFill>
            </a:endParaRPr>
          </a:p>
          <a:p>
            <a:pPr marL="0" indent="0">
              <a:buNone/>
            </a:pPr>
            <a:r>
              <a:rPr lang="en-US" dirty="0">
                <a:solidFill>
                  <a:srgbClr val="404040"/>
                </a:solidFill>
              </a:rPr>
              <a:t>			</a:t>
            </a:r>
          </a:p>
          <a:p>
            <a:pPr marL="0" indent="0">
              <a:buNone/>
            </a:pPr>
            <a:endParaRPr lang="en-US" dirty="0">
              <a:solidFill>
                <a:srgbClr val="404040"/>
              </a:solidFill>
            </a:endParaRPr>
          </a:p>
          <a:p>
            <a:pPr marL="0" indent="0">
              <a:buNone/>
            </a:pPr>
            <a:endParaRPr lang="en-US" dirty="0">
              <a:solidFill>
                <a:srgbClr val="404040"/>
              </a:solidFill>
            </a:endParaRPr>
          </a:p>
        </p:txBody>
      </p:sp>
      <p:sp>
        <p:nvSpPr>
          <p:cNvPr id="4" name="TextBox 3">
            <a:extLst>
              <a:ext uri="{FF2B5EF4-FFF2-40B4-BE49-F238E27FC236}">
                <a16:creationId xmlns:a16="http://schemas.microsoft.com/office/drawing/2014/main" id="{B0569B6E-A109-CB40-8D71-6A3DD5417D25}"/>
              </a:ext>
            </a:extLst>
          </p:cNvPr>
          <p:cNvSpPr txBox="1"/>
          <p:nvPr/>
        </p:nvSpPr>
        <p:spPr>
          <a:xfrm>
            <a:off x="4928461" y="3068664"/>
            <a:ext cx="1851854" cy="523220"/>
          </a:xfrm>
          <a:prstGeom prst="rect">
            <a:avLst/>
          </a:prstGeom>
          <a:noFill/>
        </p:spPr>
        <p:txBody>
          <a:bodyPr wrap="none" rtlCol="0">
            <a:spAutoFit/>
          </a:bodyPr>
          <a:lstStyle/>
          <a:p>
            <a:r>
              <a:rPr lang="en-SE" sz="2800" dirty="0"/>
              <a:t>Thank You</a:t>
            </a:r>
          </a:p>
        </p:txBody>
      </p:sp>
    </p:spTree>
    <p:extLst>
      <p:ext uri="{BB962C8B-B14F-4D97-AF65-F5344CB8AC3E}">
        <p14:creationId xmlns:p14="http://schemas.microsoft.com/office/powerpoint/2010/main" val="176727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a:solidFill>
                  <a:schemeClr val="tx1">
                    <a:lumMod val="95000"/>
                    <a:lumOff val="5000"/>
                  </a:schemeClr>
                </a:solidFill>
              </a:rPr>
              <a:t>Proposed System</a:t>
            </a:r>
            <a:endParaRPr lang="en-US" sz="2100">
              <a:solidFill>
                <a:schemeClr val="tx1">
                  <a:lumMod val="95000"/>
                  <a:lumOff val="5000"/>
                </a:schemeClr>
              </a:solidFill>
            </a:endParaRPr>
          </a:p>
        </p:txBody>
      </p:sp>
      <p:sp>
        <p:nvSpPr>
          <p:cNvPr id="3" name="Content Placeholder 2"/>
          <p:cNvSpPr>
            <a:spLocks noGrp="1"/>
          </p:cNvSpPr>
          <p:nvPr>
            <p:ph idx="1"/>
          </p:nvPr>
        </p:nvSpPr>
        <p:spPr>
          <a:xfrm>
            <a:off x="3973322" y="973600"/>
            <a:ext cx="4370189" cy="4924280"/>
          </a:xfrm>
        </p:spPr>
        <p:txBody>
          <a:bodyPr anchor="ctr">
            <a:normAutofit/>
          </a:bodyPr>
          <a:lstStyle/>
          <a:p>
            <a:pPr algn="just"/>
            <a:r>
              <a:rPr lang="en-US" dirty="0">
                <a:solidFill>
                  <a:schemeClr val="tx1"/>
                </a:solidFill>
                <a:latin typeface="Times New Roman" pitchFamily="18" charset="0"/>
                <a:cs typeface="Times New Roman" pitchFamily="18" charset="0"/>
              </a:rPr>
              <a:t>We create a </a:t>
            </a:r>
            <a:r>
              <a:rPr lang="en-US" dirty="0" err="1">
                <a:solidFill>
                  <a:schemeClr val="tx1"/>
                </a:solidFill>
                <a:latin typeface="Times New Roman" pitchFamily="18" charset="0"/>
                <a:cs typeface="Times New Roman" pitchFamily="18" charset="0"/>
              </a:rPr>
              <a:t>gui</a:t>
            </a:r>
            <a:r>
              <a:rPr lang="en-US" dirty="0">
                <a:solidFill>
                  <a:schemeClr val="tx1"/>
                </a:solidFill>
                <a:latin typeface="Times New Roman" pitchFamily="18" charset="0"/>
                <a:cs typeface="Times New Roman" pitchFamily="18" charset="0"/>
              </a:rPr>
              <a:t> web framework for representing the output of the heart disease prediction using machine learning algorithm. We take input as collection of heart disease dataset from </a:t>
            </a:r>
            <a:r>
              <a:rPr lang="en-US" dirty="0" err="1">
                <a:solidFill>
                  <a:schemeClr val="tx1"/>
                </a:solidFill>
                <a:latin typeface="Times New Roman" pitchFamily="18" charset="0"/>
                <a:cs typeface="Times New Roman" pitchFamily="18" charset="0"/>
              </a:rPr>
              <a:t>kaggle</a:t>
            </a:r>
            <a:r>
              <a:rPr lang="en-US" dirty="0">
                <a:solidFill>
                  <a:schemeClr val="tx1"/>
                </a:solidFill>
                <a:latin typeface="Times New Roman" pitchFamily="18" charset="0"/>
                <a:cs typeface="Times New Roman" pitchFamily="18" charset="0"/>
              </a:rPr>
              <a:t> website and then train and test using random forest algorithm and then predict based on user input of respective patient.</a:t>
            </a:r>
          </a:p>
          <a:p>
            <a:endParaRPr lang="en-US" dirty="0">
              <a:solidFill>
                <a:schemeClr val="tx1"/>
              </a:solidFill>
            </a:endParaRPr>
          </a:p>
        </p:txBody>
      </p:sp>
    </p:spTree>
    <p:extLst>
      <p:ext uri="{BB962C8B-B14F-4D97-AF65-F5344CB8AC3E}">
        <p14:creationId xmlns:p14="http://schemas.microsoft.com/office/powerpoint/2010/main" val="27738350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335" y="2708804"/>
            <a:ext cx="2774103" cy="1440394"/>
          </a:xfrm>
          <a:noFill/>
          <a:ln>
            <a:solidFill>
              <a:schemeClr val="tx1"/>
            </a:solidFill>
          </a:ln>
        </p:spPr>
        <p:txBody>
          <a:bodyPr>
            <a:normAutofit/>
          </a:bodyPr>
          <a:lstStyle/>
          <a:p>
            <a:r>
              <a:rPr lang="en-US" sz="2100" dirty="0">
                <a:solidFill>
                  <a:schemeClr val="tx1"/>
                </a:solidFill>
              </a:rPr>
              <a:t>Dataset</a:t>
            </a:r>
          </a:p>
        </p:txBody>
      </p:sp>
      <p:sp>
        <p:nvSpPr>
          <p:cNvPr id="3" name="Content Placeholder 2"/>
          <p:cNvSpPr>
            <a:spLocks noGrp="1"/>
          </p:cNvSpPr>
          <p:nvPr>
            <p:ph idx="1"/>
          </p:nvPr>
        </p:nvSpPr>
        <p:spPr>
          <a:xfrm>
            <a:off x="4536886" y="802638"/>
            <a:ext cx="4056522" cy="5252722"/>
          </a:xfrm>
        </p:spPr>
        <p:txBody>
          <a:bodyPr anchor="ctr">
            <a:normAutofit/>
          </a:bodyPr>
          <a:lstStyle/>
          <a:p>
            <a:r>
              <a:rPr lang="en-US">
                <a:solidFill>
                  <a:schemeClr val="bg1"/>
                </a:solidFill>
                <a:latin typeface="Times New Roman" pitchFamily="18" charset="0"/>
                <a:cs typeface="Times New Roman" pitchFamily="18" charset="0"/>
              </a:rPr>
              <a:t>The LIBSVM and the WEKA data mining tool are used to analyze the results of this method. Five data sets (Iris, diabetes disease, breast cancer disease, heart disease and hepatitis) are collected from the Irvine UC machine learning repository for this experiment.</a:t>
            </a:r>
            <a:r>
              <a:rPr lang="en-US" b="1" u="sng">
                <a:solidFill>
                  <a:schemeClr val="bg1"/>
                </a:solidFill>
                <a:latin typeface="Times New Roman" pitchFamily="18" charset="0"/>
                <a:cs typeface="Times New Roman" pitchFamily="18" charset="0"/>
              </a:rPr>
              <a:t> </a:t>
            </a:r>
            <a:endParaRPr lang="en-US">
              <a:solidFill>
                <a:schemeClr val="bg1"/>
              </a:solidFill>
              <a:latin typeface="Times New Roman" pitchFamily="18" charset="0"/>
              <a:cs typeface="Times New Roman" pitchFamily="18" charset="0"/>
            </a:endParaRPr>
          </a:p>
          <a:p>
            <a:r>
              <a:rPr lang="en-US">
                <a:solidFill>
                  <a:schemeClr val="bg1"/>
                </a:solidFill>
                <a:latin typeface="Times New Roman" pitchFamily="18" charset="0"/>
                <a:cs typeface="Times New Roman" pitchFamily="18" charset="0"/>
              </a:rPr>
              <a:t>Coronary artery disease is detected and monitored by the proposed system. Cleveland Heart disease dataset is taken from the UCI(Machine learning repository).This dataset consists of 303 cases and 76 attributes/features. 13 features are used out of 76 features. </a:t>
            </a:r>
          </a:p>
        </p:txBody>
      </p:sp>
    </p:spTree>
    <p:extLst>
      <p:ext uri="{BB962C8B-B14F-4D97-AF65-F5344CB8AC3E}">
        <p14:creationId xmlns:p14="http://schemas.microsoft.com/office/powerpoint/2010/main" val="42502219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00" y="2681103"/>
            <a:ext cx="2522980" cy="1495794"/>
          </a:xfrm>
          <a:noFill/>
          <a:ln>
            <a:solidFill>
              <a:schemeClr val="bg1"/>
            </a:solidFill>
          </a:ln>
        </p:spPr>
        <p:txBody>
          <a:bodyPr wrap="square">
            <a:normAutofit/>
          </a:bodyPr>
          <a:lstStyle/>
          <a:p>
            <a:r>
              <a:rPr lang="en-US" sz="1800">
                <a:solidFill>
                  <a:schemeClr val="bg1"/>
                </a:solidFill>
                <a:latin typeface="Times New Roman" pitchFamily="18" charset="0"/>
                <a:cs typeface="Times New Roman" pitchFamily="18" charset="0"/>
              </a:rPr>
              <a:t>Software Requirements</a:t>
            </a:r>
          </a:p>
        </p:txBody>
      </p:sp>
      <p:graphicFrame>
        <p:nvGraphicFramePr>
          <p:cNvPr id="5" name="Content Placeholder 2">
            <a:extLst>
              <a:ext uri="{FF2B5EF4-FFF2-40B4-BE49-F238E27FC236}">
                <a16:creationId xmlns:a16="http://schemas.microsoft.com/office/drawing/2014/main" id="{3B8FF5FC-054A-4D3F-A76B-1D87D1657E33}"/>
              </a:ext>
            </a:extLst>
          </p:cNvPr>
          <p:cNvGraphicFramePr>
            <a:graphicFrameLocks noGrp="1"/>
          </p:cNvGraphicFramePr>
          <p:nvPr>
            <p:ph idx="1"/>
            <p:extLst>
              <p:ext uri="{D42A27DB-BD31-4B8C-83A1-F6EECF244321}">
                <p14:modId xmlns:p14="http://schemas.microsoft.com/office/powerpoint/2010/main" val="2518336357"/>
              </p:ext>
            </p:extLst>
          </p:nvPr>
        </p:nvGraphicFramePr>
        <p:xfrm>
          <a:off x="4214812" y="965200"/>
          <a:ext cx="4205288"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88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62200" y="990600"/>
            <a:ext cx="5797296" cy="1188720"/>
          </a:xfrm>
        </p:spPr>
        <p:txBody>
          <a:bodyPr>
            <a:normAutofit/>
          </a:bodyPr>
          <a:lstStyle/>
          <a:p>
            <a:r>
              <a:rPr lang="en-US" dirty="0">
                <a:solidFill>
                  <a:schemeClr val="tx1"/>
                </a:solidFill>
              </a:rPr>
              <a:t>PROCEDURE</a:t>
            </a:r>
          </a:p>
        </p:txBody>
      </p:sp>
      <p:graphicFrame>
        <p:nvGraphicFramePr>
          <p:cNvPr id="5" name="Content Placeholder 2">
            <a:extLst>
              <a:ext uri="{FF2B5EF4-FFF2-40B4-BE49-F238E27FC236}">
                <a16:creationId xmlns:a16="http://schemas.microsoft.com/office/drawing/2014/main" id="{6FB25B3B-5C44-4FC4-A890-244338C0C5C6}"/>
              </a:ext>
            </a:extLst>
          </p:cNvPr>
          <p:cNvGraphicFramePr>
            <a:graphicFrameLocks noGrp="1"/>
          </p:cNvGraphicFramePr>
          <p:nvPr>
            <p:ph idx="1"/>
            <p:extLst>
              <p:ext uri="{D42A27DB-BD31-4B8C-83A1-F6EECF244321}">
                <p14:modId xmlns:p14="http://schemas.microsoft.com/office/powerpoint/2010/main" val="1410582271"/>
              </p:ext>
            </p:extLst>
          </p:nvPr>
        </p:nvGraphicFramePr>
        <p:xfrm>
          <a:off x="723900" y="2638425"/>
          <a:ext cx="76962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10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Features</a:t>
            </a:r>
            <a:endParaRPr lang="en-US" sz="2100" dirty="0">
              <a:solidFill>
                <a:schemeClr val="tx1">
                  <a:lumMod val="95000"/>
                  <a:lumOff val="5000"/>
                </a:schemeClr>
              </a:solidFill>
            </a:endParaRPr>
          </a:p>
        </p:txBody>
      </p:sp>
      <p:sp>
        <p:nvSpPr>
          <p:cNvPr id="8" name="Content Placeholder 7">
            <a:extLst>
              <a:ext uri="{FF2B5EF4-FFF2-40B4-BE49-F238E27FC236}">
                <a16:creationId xmlns:a16="http://schemas.microsoft.com/office/drawing/2014/main" id="{A23ED750-AD71-C242-941F-2A16F3714A15}"/>
              </a:ext>
            </a:extLst>
          </p:cNvPr>
          <p:cNvSpPr>
            <a:spLocks noGrp="1"/>
          </p:cNvSpPr>
          <p:nvPr>
            <p:ph idx="1"/>
          </p:nvPr>
        </p:nvSpPr>
        <p:spPr>
          <a:xfrm>
            <a:off x="3206245" y="762000"/>
            <a:ext cx="5937755" cy="5334000"/>
          </a:xfrm>
        </p:spPr>
        <p:txBody>
          <a:bodyPr>
            <a:normAutofit fontScale="55000" lnSpcReduction="20000"/>
          </a:bodyPr>
          <a:lstStyle/>
          <a:p>
            <a:r>
              <a:rPr lang="en-US" sz="3500" dirty="0"/>
              <a:t>Age,</a:t>
            </a:r>
            <a:endParaRPr lang="en-IN" sz="3500" dirty="0"/>
          </a:p>
          <a:p>
            <a:r>
              <a:rPr lang="en-US" sz="3500" dirty="0"/>
              <a:t>Gender – either male or female, </a:t>
            </a:r>
            <a:endParaRPr lang="en-IN" sz="3500" dirty="0"/>
          </a:p>
          <a:p>
            <a:r>
              <a:rPr lang="en-US" sz="3500" dirty="0"/>
              <a:t>Blood Pressure in mm Hg, </a:t>
            </a:r>
            <a:endParaRPr lang="en-IN" sz="3500" dirty="0"/>
          </a:p>
          <a:p>
            <a:r>
              <a:rPr lang="en-US" sz="3500" dirty="0"/>
              <a:t>Serum Cholesterol in mg/dL,</a:t>
            </a:r>
            <a:endParaRPr lang="en-IN" sz="3500" dirty="0"/>
          </a:p>
          <a:p>
            <a:r>
              <a:rPr lang="en-US" sz="3500" dirty="0"/>
              <a:t>Fasting blood sugar – yes if it is greater than 120 mg/dL, else no,</a:t>
            </a:r>
            <a:endParaRPr lang="en-IN" sz="3500" dirty="0"/>
          </a:p>
          <a:p>
            <a:r>
              <a:rPr lang="en-US" sz="3500" dirty="0"/>
              <a:t>Rest ECG results - Normal.</a:t>
            </a:r>
            <a:endParaRPr lang="en-IN" sz="3500" dirty="0"/>
          </a:p>
          <a:p>
            <a:r>
              <a:rPr lang="en-US" sz="3500" dirty="0"/>
              <a:t>- Having ST-T wave abnormality, where the ST-T wave known by the T wave </a:t>
            </a:r>
            <a:endParaRPr lang="en-IN" sz="3500" dirty="0"/>
          </a:p>
          <a:p>
            <a:pPr marL="0" indent="0">
              <a:buNone/>
            </a:pPr>
            <a:r>
              <a:rPr lang="en-US" sz="3500" dirty="0"/>
              <a:t>    inversions and/or ST elevation or if depression &gt; 0.05 mV.</a:t>
            </a:r>
            <a:endParaRPr lang="en-IN" sz="3500" dirty="0"/>
          </a:p>
          <a:p>
            <a:pPr marL="0" indent="0">
              <a:buNone/>
            </a:pPr>
            <a:r>
              <a:rPr lang="en-US" sz="3500" dirty="0"/>
              <a:t> - Showing Probable or definite left ventricular hypertrophy by  Estes’ criteria.</a:t>
            </a:r>
            <a:endParaRPr lang="en-IN" sz="3500" dirty="0"/>
          </a:p>
          <a:p>
            <a:r>
              <a:rPr lang="en-US" sz="3500" dirty="0"/>
              <a:t>Maximum heart rate achieved during ECG,</a:t>
            </a:r>
            <a:endParaRPr lang="en-IN" sz="3500" dirty="0"/>
          </a:p>
          <a:p>
            <a:endParaRPr lang="en-US" dirty="0"/>
          </a:p>
        </p:txBody>
      </p:sp>
    </p:spTree>
    <p:extLst>
      <p:ext uri="{BB962C8B-B14F-4D97-AF65-F5344CB8AC3E}">
        <p14:creationId xmlns:p14="http://schemas.microsoft.com/office/powerpoint/2010/main" val="37151677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3172" y="2099144"/>
            <a:ext cx="2708018" cy="2673194"/>
          </a:xfrm>
          <a:noFill/>
          <a:ln>
            <a:solidFill>
              <a:schemeClr val="tx1">
                <a:lumMod val="85000"/>
                <a:lumOff val="15000"/>
              </a:schemeClr>
            </a:solidFill>
          </a:ln>
        </p:spPr>
        <p:txBody>
          <a:bodyPr>
            <a:normAutofit/>
          </a:bodyPr>
          <a:lstStyle/>
          <a:p>
            <a:r>
              <a:rPr lang="en-US" sz="2100" b="1" dirty="0">
                <a:solidFill>
                  <a:schemeClr val="tx1">
                    <a:lumMod val="95000"/>
                    <a:lumOff val="5000"/>
                  </a:schemeClr>
                </a:solidFill>
              </a:rPr>
              <a:t>Features</a:t>
            </a:r>
            <a:endParaRPr lang="en-US" sz="2100" dirty="0">
              <a:solidFill>
                <a:schemeClr val="tx1">
                  <a:lumMod val="95000"/>
                  <a:lumOff val="5000"/>
                </a:schemeClr>
              </a:solidFill>
            </a:endParaRPr>
          </a:p>
        </p:txBody>
      </p:sp>
      <p:sp>
        <p:nvSpPr>
          <p:cNvPr id="8" name="Content Placeholder 7">
            <a:extLst>
              <a:ext uri="{FF2B5EF4-FFF2-40B4-BE49-F238E27FC236}">
                <a16:creationId xmlns:a16="http://schemas.microsoft.com/office/drawing/2014/main" id="{A23ED750-AD71-C242-941F-2A16F3714A15}"/>
              </a:ext>
            </a:extLst>
          </p:cNvPr>
          <p:cNvSpPr>
            <a:spLocks noGrp="1"/>
          </p:cNvSpPr>
          <p:nvPr>
            <p:ph idx="1"/>
          </p:nvPr>
        </p:nvSpPr>
        <p:spPr>
          <a:xfrm>
            <a:off x="3206245" y="838200"/>
            <a:ext cx="5937755" cy="5395448"/>
          </a:xfrm>
        </p:spPr>
        <p:txBody>
          <a:bodyPr>
            <a:normAutofit/>
          </a:bodyPr>
          <a:lstStyle/>
          <a:p>
            <a:r>
              <a:rPr lang="en-US" dirty="0"/>
              <a:t>Chest pain during exercise – yes/no,</a:t>
            </a:r>
            <a:endParaRPr lang="en-IN" dirty="0"/>
          </a:p>
          <a:p>
            <a:r>
              <a:rPr lang="en-US" dirty="0"/>
              <a:t>Chest pain type - No chest pain</a:t>
            </a:r>
            <a:endParaRPr lang="en-IN" dirty="0"/>
          </a:p>
          <a:p>
            <a:r>
              <a:rPr lang="en-US" dirty="0"/>
              <a:t>- Typical angina, which is caused due to emotional or physical stress.</a:t>
            </a:r>
            <a:endParaRPr lang="en-IN" dirty="0"/>
          </a:p>
          <a:p>
            <a:r>
              <a:rPr lang="en-US" dirty="0"/>
              <a:t> - Atypical angina, which is caused due to discomfort in chest(not severe).</a:t>
            </a:r>
            <a:endParaRPr lang="en-IN" dirty="0"/>
          </a:p>
          <a:p>
            <a:r>
              <a:rPr lang="en-US" dirty="0"/>
              <a:t> - Non-anginal, which is caused near the sternum or due to pressure(not severe).</a:t>
            </a:r>
            <a:endParaRPr lang="en-IN" dirty="0"/>
          </a:p>
          <a:p>
            <a:r>
              <a:rPr lang="en-US" dirty="0"/>
              <a:t> - Asymptomatic(If the above symptoms are not applicable).</a:t>
            </a:r>
            <a:endParaRPr lang="en-IN" dirty="0"/>
          </a:p>
          <a:p>
            <a:pPr marL="0" indent="0">
              <a:buNone/>
            </a:pPr>
            <a:endParaRPr lang="en-IN" dirty="0"/>
          </a:p>
          <a:p>
            <a:r>
              <a:rPr lang="en-US" dirty="0"/>
              <a:t>Left ventricular hypertrophy, or LVH, is a term for a heart's left pumping chamber that has</a:t>
            </a:r>
            <a:endParaRPr lang="en-IN" dirty="0"/>
          </a:p>
          <a:p>
            <a:r>
              <a:rPr lang="en-US" dirty="0"/>
              <a:t>thickened and may not be pumping efficiently. Sometimes problems such as aortic stenosis</a:t>
            </a:r>
            <a:endParaRPr lang="en-IN" dirty="0"/>
          </a:p>
          <a:p>
            <a:r>
              <a:rPr lang="en-US" dirty="0"/>
              <a:t>or high blood pressure overwork the heart muscle.</a:t>
            </a:r>
            <a:endParaRPr lang="en-IN" dirty="0"/>
          </a:p>
          <a:p>
            <a:endParaRPr lang="en-US" dirty="0"/>
          </a:p>
        </p:txBody>
      </p:sp>
    </p:spTree>
    <p:extLst>
      <p:ext uri="{BB962C8B-B14F-4D97-AF65-F5344CB8AC3E}">
        <p14:creationId xmlns:p14="http://schemas.microsoft.com/office/powerpoint/2010/main" val="17929783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{8A209293-2F32-8D4B-9F22-A21865CAA1FB}tf16401369</Template>
  <TotalTime>1341</TotalTime>
  <Words>2162</Words>
  <Application>Microsoft Macintosh PowerPoint</Application>
  <PresentationFormat>On-screen Show (4:3)</PresentationFormat>
  <Paragraphs>125</Paragraphs>
  <Slides>30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Rockwell</vt:lpstr>
      <vt:lpstr>Times New Roman</vt:lpstr>
      <vt:lpstr>Wingdings</vt:lpstr>
      <vt:lpstr>Atlas</vt:lpstr>
      <vt:lpstr>Heart Disease Prediction using Machine Learning </vt:lpstr>
      <vt:lpstr>Introduction</vt:lpstr>
      <vt:lpstr>Introduction</vt:lpstr>
      <vt:lpstr>Proposed System</vt:lpstr>
      <vt:lpstr>Dataset</vt:lpstr>
      <vt:lpstr>Software Requirements</vt:lpstr>
      <vt:lpstr>PROCEDURE</vt:lpstr>
      <vt:lpstr>Features</vt:lpstr>
      <vt:lpstr>Features</vt:lpstr>
      <vt:lpstr>Data Visualization</vt:lpstr>
      <vt:lpstr>Data Visualization</vt:lpstr>
      <vt:lpstr>Data Visualization</vt:lpstr>
      <vt:lpstr>Modules</vt:lpstr>
      <vt:lpstr>Pre- processing module</vt:lpstr>
      <vt:lpstr>Pre- processing module</vt:lpstr>
      <vt:lpstr>Pre- processing module</vt:lpstr>
      <vt:lpstr>Model Training module</vt:lpstr>
      <vt:lpstr>Model Training module</vt:lpstr>
      <vt:lpstr>Model Training module</vt:lpstr>
      <vt:lpstr>Model Training module</vt:lpstr>
      <vt:lpstr>WEB APPLICATION  IMPLEMENTATION</vt:lpstr>
      <vt:lpstr>WEB APPLICATION  IMPLEMENTATION</vt:lpstr>
      <vt:lpstr>WEB APPLICATION IMPLEMENTATION</vt:lpstr>
      <vt:lpstr>WEB PAGE</vt:lpstr>
      <vt:lpstr>Results</vt:lpstr>
      <vt:lpstr>Results</vt:lpstr>
      <vt:lpstr>Results</vt:lpstr>
      <vt:lpstr>Results</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 </dc:title>
  <dc:creator>Shanthan Reddy</dc:creator>
  <cp:lastModifiedBy>SAI TEJA PALLA</cp:lastModifiedBy>
  <cp:revision>46</cp:revision>
  <dcterms:created xsi:type="dcterms:W3CDTF">2006-08-16T00:00:00Z</dcterms:created>
  <dcterms:modified xsi:type="dcterms:W3CDTF">2021-12-02T23:16:36Z</dcterms:modified>
</cp:coreProperties>
</file>